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alatino Linotype"/>
      <p:regular r:id="rId17"/>
      <p:bold r:id="rId18"/>
      <p:italic r:id="rId19"/>
      <p:bold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6XenBa14fobJG5Ayt/IJw7WNg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alatinoLinotype-boldItalic.fntdata"/><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alatinoLinotype-regular.fntdata"/><Relationship Id="rId16" Type="http://schemas.openxmlformats.org/officeDocument/2006/relationships/slide" Target="slides/slide12.xml"/><Relationship Id="rId19" Type="http://schemas.openxmlformats.org/officeDocument/2006/relationships/font" Target="fonts/PalatinoLinotype-italic.fntdata"/><Relationship Id="rId18" Type="http://schemas.openxmlformats.org/officeDocument/2006/relationships/font" Target="fonts/PalatinoLinotyp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 my name is Andy Peng. Welcome to my presentation for Flatiron School Module 4 – Image Classification. For the extent of this project, our stakeholders are a company that focuses on predicting whether a patient has Pneumonia or not given patient’s chest x-ray image to lessen the workload of doctors.</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6c67ff905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96c67ff905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Since we are working to classify patients on whether they have Pnemuonia or not given a patient’s chest x ray. Our goal would be to minimize the amount of patients we classify as normal when they indeed do have Pneumonia because we wouldn’t want a patient to get sent home when they are sick. In other words we want to maximize our recall score. If you pay attention to the table, modelB’s recall score and testing accuracy is slightly better than modelI by 0.02, but modelI is better than modelB in precision, F1 and AUC scores. Therefore, we would be sticking with modelI.</a:t>
            </a:r>
            <a:endParaRPr/>
          </a:p>
        </p:txBody>
      </p:sp>
      <p:sp>
        <p:nvSpPr>
          <p:cNvPr id="173" name="Google Shape;173;g96c67ff905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our next steps we can try to learn what features doctors look at in a chest xray to determine whether a patient has Pneumonia or not. Not only can we ask for a doctor’s opinion, we could also use</a:t>
            </a:r>
            <a:r>
              <a:rPr lang="en-US"/>
              <a:t> cross validation or gather more data to further improve our model.</a:t>
            </a:r>
            <a:endParaRPr/>
          </a:p>
        </p:txBody>
      </p:sp>
      <p:sp>
        <p:nvSpPr>
          <p:cNvPr id="180" name="Google Shape;18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You</a:t>
            </a:r>
            <a:endParaRPr/>
          </a:p>
        </p:txBody>
      </p:sp>
      <p:sp>
        <p:nvSpPr>
          <p:cNvPr id="187" name="Google Shape;18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managed to create a model that can predict whether the patient have Pneumonia with decent accuracy while also minimizing the chances of classifying a patient as false negative. Before we talk about the results of our model, we will be showing a few images to show different features our model is looking for when training.</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Given these two chest x-ray images of two patients, are you able to classify which patient has Pneumonia?</a:t>
            </a:r>
            <a:endParaRPr/>
          </a:p>
        </p:txBody>
      </p:sp>
      <p:sp>
        <p:nvSpPr>
          <p:cNvPr id="118" name="Google Shape;118;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43bd2cdeb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943bd2cdeb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 guessed the left image, then you are correct. But what certain features in the image do the computers look for when identifying whether a patient has Pneumonia or not? Let’s take a look at some in on our convolutional neural network.</a:t>
            </a:r>
            <a:endParaRPr/>
          </a:p>
        </p:txBody>
      </p:sp>
      <p:sp>
        <p:nvSpPr>
          <p:cNvPr id="126" name="Google Shape;126;g943bd2cdeb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first layer of our convolution neural networks, here are the channels of the first convolutional layer. Notice in this image that we are basically looking at the outline of the chest </a:t>
            </a:r>
            <a:r>
              <a:rPr lang="en-US"/>
              <a:t>x ray</a:t>
            </a:r>
            <a:r>
              <a:rPr lang="en-US"/>
              <a:t> image. Pay attention to how detail the outline of the image is.</a:t>
            </a:r>
            <a:endParaRPr/>
          </a:p>
        </p:txBody>
      </p:sp>
      <p:sp>
        <p:nvSpPr>
          <p:cNvPr id="136" name="Google Shape;13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869d331c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9869d331cc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take a look at the channel images in our sixth layer of our model. As you can see as we move down our model we will look at simpler details in our image. </a:t>
            </a:r>
            <a:endParaRPr/>
          </a:p>
        </p:txBody>
      </p:sp>
      <p:sp>
        <p:nvSpPr>
          <p:cNvPr id="143" name="Google Shape;143;g9869d331cc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modeling we used convolution neural networks. As a base model, we just built a general convolution neural network. The second model was built upon our baseline model by adding in dropout layers, regularizers and lower learning rates. And finally the last model included all that we discuss before and fixing the imbalance issues in our data. In our data set, pneumonia images were three times as many as normal images. After training these three models, here are the results.</a:t>
            </a:r>
            <a:endParaRPr/>
          </a:p>
        </p:txBody>
      </p:sp>
      <p:sp>
        <p:nvSpPr>
          <p:cNvPr id="150" name="Google Shape;15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is a ROC curve displaying the AUC results for the different models we did. For best AUC score, it would be our ModelI. Although our model is doing slightly better than randomly guessing, we can further improve our model which will be discuss at the end.</a:t>
            </a:r>
            <a:endParaRPr/>
          </a:p>
        </p:txBody>
      </p:sp>
      <p:sp>
        <p:nvSpPr>
          <p:cNvPr id="157" name="Google Shape;15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are the results of our three models. For best accuracy and recall score we would use our baseline model, ModelB. For best precision and F1 score we would use our Imbalance model, ModelI.</a:t>
            </a:r>
            <a:endParaRPr/>
          </a:p>
        </p:txBody>
      </p:sp>
      <p:sp>
        <p:nvSpPr>
          <p:cNvPr id="165" name="Google Shape;16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23" name="Shape 23"/>
        <p:cNvGrpSpPr/>
        <p:nvPr/>
      </p:nvGrpSpPr>
      <p:grpSpPr>
        <a:xfrm>
          <a:off x="0" y="0"/>
          <a:ext cx="0" cy="0"/>
          <a:chOff x="0" y="0"/>
          <a:chExt cx="0" cy="0"/>
        </a:xfrm>
      </p:grpSpPr>
      <p:grpSp>
        <p:nvGrpSpPr>
          <p:cNvPr id="24" name="Google Shape;24;p16"/>
          <p:cNvGrpSpPr/>
          <p:nvPr/>
        </p:nvGrpSpPr>
        <p:grpSpPr>
          <a:xfrm>
            <a:off x="0" y="6208894"/>
            <a:ext cx="12192000" cy="649106"/>
            <a:chOff x="0" y="6208894"/>
            <a:chExt cx="12192000" cy="649106"/>
          </a:xfrm>
        </p:grpSpPr>
        <p:sp>
          <p:nvSpPr>
            <p:cNvPr id="25" name="Google Shape;25;p16"/>
            <p:cNvSpPr/>
            <p:nvPr/>
          </p:nvSpPr>
          <p:spPr>
            <a:xfrm>
              <a:off x="3048" y="6220178"/>
              <a:ext cx="12188952" cy="637822"/>
            </a:xfrm>
            <a:prstGeom prst="rect">
              <a:avLst/>
            </a:prstGeom>
            <a:gradFill>
              <a:gsLst>
                <a:gs pos="0">
                  <a:srgbClr val="DCE5A3"/>
                </a:gs>
                <a:gs pos="50000">
                  <a:srgbClr val="D6E095"/>
                </a:gs>
                <a:gs pos="100000">
                  <a:srgbClr val="D4DF8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cxnSp>
          <p:nvCxnSpPr>
            <p:cNvPr id="26" name="Google Shape;26;p16"/>
            <p:cNvCxnSpPr/>
            <p:nvPr/>
          </p:nvCxnSpPr>
          <p:spPr>
            <a:xfrm>
              <a:off x="0" y="6208894"/>
              <a:ext cx="12192000" cy="0"/>
            </a:xfrm>
            <a:prstGeom prst="straightConnector1">
              <a:avLst/>
            </a:prstGeom>
            <a:noFill/>
            <a:ln cap="flat" cmpd="sng" w="12700">
              <a:solidFill>
                <a:schemeClr val="dk2"/>
              </a:solidFill>
              <a:prstDash val="solid"/>
              <a:miter lim="800000"/>
              <a:headEnd len="sm" w="sm" type="none"/>
              <a:tailEnd len="sm" w="sm" type="none"/>
            </a:ln>
          </p:spPr>
        </p:cxnSp>
      </p:grpSp>
      <p:cxnSp>
        <p:nvCxnSpPr>
          <p:cNvPr id="27" name="Google Shape;27;p16"/>
          <p:cNvCxnSpPr/>
          <p:nvPr/>
        </p:nvCxnSpPr>
        <p:spPr>
          <a:xfrm flipH="1" rot="10800000">
            <a:off x="3048" y="5937956"/>
            <a:ext cx="8241" cy="5644"/>
          </a:xfrm>
          <a:prstGeom prst="straightConnector1">
            <a:avLst/>
          </a:prstGeom>
          <a:noFill/>
          <a:ln cap="flat" cmpd="sng" w="9525">
            <a:solidFill>
              <a:schemeClr val="accent1"/>
            </a:solidFill>
            <a:prstDash val="solid"/>
            <a:miter lim="800000"/>
            <a:headEnd len="sm" w="sm" type="none"/>
            <a:tailEnd len="sm" w="sm" type="none"/>
          </a:ln>
        </p:spPr>
      </p:cxnSp>
      <p:cxnSp>
        <p:nvCxnSpPr>
          <p:cNvPr id="28" name="Google Shape;28;p16"/>
          <p:cNvCxnSpPr/>
          <p:nvPr/>
        </p:nvCxnSpPr>
        <p:spPr>
          <a:xfrm flipH="1" rot="10800000">
            <a:off x="3048" y="5937956"/>
            <a:ext cx="8241" cy="5644"/>
          </a:xfrm>
          <a:prstGeom prst="straightConnector1">
            <a:avLst/>
          </a:prstGeom>
          <a:noFill/>
          <a:ln cap="flat" cmpd="sng" w="9525">
            <a:solidFill>
              <a:schemeClr val="accent1"/>
            </a:solidFill>
            <a:prstDash val="solid"/>
            <a:miter lim="800000"/>
            <a:headEnd len="sm" w="sm" type="none"/>
            <a:tailEnd len="sm" w="sm" type="none"/>
          </a:ln>
        </p:spPr>
      </p:cxnSp>
      <p:sp>
        <p:nvSpPr>
          <p:cNvPr id="29" name="Google Shape;29;p16"/>
          <p:cNvSpPr txBox="1"/>
          <p:nvPr>
            <p:ph type="ctrTitle"/>
          </p:nvPr>
        </p:nvSpPr>
        <p:spPr>
          <a:xfrm>
            <a:off x="711200" y="1371600"/>
            <a:ext cx="10468864"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chemeClr val="dk2"/>
              </a:buClr>
              <a:buSzPts val="5600"/>
              <a:buFont typeface="Century Gothic"/>
              <a:buNone/>
              <a:defRPr b="1" sz="560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 type="subTitle"/>
          </p:nvPr>
        </p:nvSpPr>
        <p:spPr>
          <a:xfrm>
            <a:off x="711200" y="3228536"/>
            <a:ext cx="10472928"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1" name="Google Shape;31;p16"/>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5"/>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5"/>
          <p:cNvSpPr txBox="1"/>
          <p:nvPr>
            <p:ph idx="1" type="body"/>
          </p:nvPr>
        </p:nvSpPr>
        <p:spPr>
          <a:xfrm rot="5400000">
            <a:off x="3901440" y="-1356360"/>
            <a:ext cx="4389120" cy="10972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92" name="Google Shape;92;p25"/>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26"/>
          <p:cNvSpPr txBox="1"/>
          <p:nvPr>
            <p:ph type="title"/>
          </p:nvPr>
        </p:nvSpPr>
        <p:spPr>
          <a:xfrm rot="5400000">
            <a:off x="7604918" y="2148684"/>
            <a:ext cx="5211763" cy="27432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6"/>
          <p:cNvSpPr txBox="1"/>
          <p:nvPr>
            <p:ph idx="1" type="body"/>
          </p:nvPr>
        </p:nvSpPr>
        <p:spPr>
          <a:xfrm rot="5400000">
            <a:off x="2016918" y="-492917"/>
            <a:ext cx="5211763" cy="80264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98" name="Google Shape;98;p26"/>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17"/>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7"/>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37" name="Google Shape;37;p17"/>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8"/>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609600" y="1920085"/>
            <a:ext cx="53848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43" name="Google Shape;43;p18"/>
          <p:cNvSpPr txBox="1"/>
          <p:nvPr>
            <p:ph idx="2" type="body"/>
          </p:nvPr>
        </p:nvSpPr>
        <p:spPr>
          <a:xfrm>
            <a:off x="6197600" y="1920085"/>
            <a:ext cx="53848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44" name="Google Shape;44;p18"/>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9"/>
          <p:cNvSpPr txBox="1"/>
          <p:nvPr>
            <p:ph type="title"/>
          </p:nvPr>
        </p:nvSpPr>
        <p:spPr>
          <a:xfrm>
            <a:off x="707136" y="1316736"/>
            <a:ext cx="103632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2"/>
              </a:buClr>
              <a:buSzPts val="5600"/>
              <a:buFont typeface="Century Gothic"/>
              <a:buNone/>
              <a:defRPr b="1" sz="5600"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9"/>
          <p:cNvSpPr txBox="1"/>
          <p:nvPr>
            <p:ph idx="1" type="body"/>
          </p:nvPr>
        </p:nvSpPr>
        <p:spPr>
          <a:xfrm>
            <a:off x="707136" y="2704664"/>
            <a:ext cx="103632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dk1"/>
                </a:solidFill>
              </a:defRPr>
            </a:lvl1pPr>
            <a:lvl2pPr indent="-228600" lvl="1" marL="914400" algn="l">
              <a:spcBef>
                <a:spcPts val="360"/>
              </a:spcBef>
              <a:spcAft>
                <a:spcPts val="0"/>
              </a:spcAft>
              <a:buSzPts val="1530"/>
              <a:buNone/>
              <a:defRPr sz="1800">
                <a:solidFill>
                  <a:srgbClr val="888888"/>
                </a:solidFill>
              </a:defRPr>
            </a:lvl2pPr>
            <a:lvl3pPr indent="-228600" lvl="2" marL="1371600" algn="l">
              <a:spcBef>
                <a:spcPts val="320"/>
              </a:spcBef>
              <a:spcAft>
                <a:spcPts val="0"/>
              </a:spcAft>
              <a:buSzPts val="1120"/>
              <a:buNone/>
              <a:defRPr sz="1600">
                <a:solidFill>
                  <a:srgbClr val="888888"/>
                </a:solidFill>
              </a:defRPr>
            </a:lvl3pPr>
            <a:lvl4pPr indent="-228600" lvl="3" marL="1828800" algn="l">
              <a:spcBef>
                <a:spcPts val="280"/>
              </a:spcBef>
              <a:spcAft>
                <a:spcPts val="0"/>
              </a:spcAft>
              <a:buSzPts val="910"/>
              <a:buNone/>
              <a:defRPr sz="1400">
                <a:solidFill>
                  <a:srgbClr val="888888"/>
                </a:solidFill>
              </a:defRPr>
            </a:lvl4pPr>
            <a:lvl5pPr indent="-228600" lvl="4" marL="2286000" algn="l">
              <a:spcBef>
                <a:spcPts val="280"/>
              </a:spcBef>
              <a:spcAft>
                <a:spcPts val="0"/>
              </a:spcAft>
              <a:buSzPts val="910"/>
              <a:buNone/>
              <a:defRPr sz="1400">
                <a:solidFill>
                  <a:srgbClr val="888888"/>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50" name="Google Shape;50;p19"/>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0"/>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 type="body"/>
          </p:nvPr>
        </p:nvSpPr>
        <p:spPr>
          <a:xfrm>
            <a:off x="609600" y="1855248"/>
            <a:ext cx="5386917"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1"/>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56" name="Google Shape;56;p20"/>
          <p:cNvSpPr txBox="1"/>
          <p:nvPr>
            <p:ph idx="2" type="body"/>
          </p:nvPr>
        </p:nvSpPr>
        <p:spPr>
          <a:xfrm>
            <a:off x="609600" y="2514600"/>
            <a:ext cx="5386917"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57" name="Google Shape;57;p20"/>
          <p:cNvSpPr txBox="1"/>
          <p:nvPr>
            <p:ph idx="3" type="body"/>
          </p:nvPr>
        </p:nvSpPr>
        <p:spPr>
          <a:xfrm>
            <a:off x="6193368" y="1859758"/>
            <a:ext cx="5389033"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1"/>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58" name="Google Shape;58;p20"/>
          <p:cNvSpPr txBox="1"/>
          <p:nvPr>
            <p:ph idx="4" type="body"/>
          </p:nvPr>
        </p:nvSpPr>
        <p:spPr>
          <a:xfrm>
            <a:off x="6193368" y="2514600"/>
            <a:ext cx="5389033"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59" name="Google Shape;59;p20"/>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1"/>
          <p:cNvSpPr txBox="1"/>
          <p:nvPr>
            <p:ph type="title"/>
          </p:nvPr>
        </p:nvSpPr>
        <p:spPr>
          <a:xfrm>
            <a:off x="609600" y="704088"/>
            <a:ext cx="110744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entury Gothic"/>
              <a:buNone/>
              <a:defRPr b="0" sz="500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1"/>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2"/>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23"/>
          <p:cNvSpPr txBox="1"/>
          <p:nvPr>
            <p:ph type="title"/>
          </p:nvPr>
        </p:nvSpPr>
        <p:spPr>
          <a:xfrm>
            <a:off x="914400" y="514352"/>
            <a:ext cx="36576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entury Gothic"/>
              <a:buNone/>
              <a:defRPr b="0" sz="260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3"/>
          <p:cNvSpPr txBox="1"/>
          <p:nvPr>
            <p:ph idx="1" type="body"/>
          </p:nvPr>
        </p:nvSpPr>
        <p:spPr>
          <a:xfrm>
            <a:off x="4766733" y="1676400"/>
            <a:ext cx="6815667"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74" name="Google Shape;74;p23"/>
          <p:cNvSpPr txBox="1"/>
          <p:nvPr>
            <p:ph idx="2" type="body"/>
          </p:nvPr>
        </p:nvSpPr>
        <p:spPr>
          <a:xfrm>
            <a:off x="914400" y="1676400"/>
            <a:ext cx="36576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75" name="Google Shape;75;p23"/>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4"/>
          <p:cNvSpPr/>
          <p:nvPr/>
        </p:nvSpPr>
        <p:spPr>
          <a:xfrm flipH="1" rot="-10380000">
            <a:off x="4221004" y="1108077"/>
            <a:ext cx="7010400" cy="4114800"/>
          </a:xfrm>
          <a:prstGeom prst="snipRoundRect">
            <a:avLst>
              <a:gd fmla="val 0" name="adj1"/>
              <a:gd fmla="val 3646" name="adj2"/>
            </a:avLst>
          </a:prstGeom>
          <a:solidFill>
            <a:srgbClr val="FFFFFF"/>
          </a:solidFill>
          <a:ln cap="rnd" cmpd="sng" w="9525">
            <a:solidFill>
              <a:srgbClr val="C0C0C0"/>
            </a:solidFill>
            <a:prstDash val="solid"/>
            <a:miter lim="800000"/>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80" name="Google Shape;80;p24"/>
          <p:cNvSpPr/>
          <p:nvPr/>
        </p:nvSpPr>
        <p:spPr>
          <a:xfrm flipH="1" rot="-10380000">
            <a:off x="10672179" y="5359769"/>
            <a:ext cx="207264"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81" name="Google Shape;81;p24"/>
          <p:cNvSpPr txBox="1"/>
          <p:nvPr>
            <p:ph type="title"/>
          </p:nvPr>
        </p:nvSpPr>
        <p:spPr>
          <a:xfrm>
            <a:off x="812800" y="1176997"/>
            <a:ext cx="2950464"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entury Gothic"/>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82" name="Google Shape;82;p24"/>
          <p:cNvSpPr/>
          <p:nvPr>
            <p:ph idx="2" type="pic"/>
          </p:nvPr>
        </p:nvSpPr>
        <p:spPr>
          <a:xfrm rot="420000">
            <a:off x="4647724" y="1199517"/>
            <a:ext cx="615696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640"/>
              </a:spcBef>
              <a:spcAft>
                <a:spcPts val="0"/>
              </a:spcAft>
              <a:buClr>
                <a:srgbClr val="626A19"/>
              </a:buClr>
              <a:buSzPts val="3040"/>
              <a:buFont typeface="Noto Sans Symbols"/>
              <a:buNone/>
              <a:defRPr b="0" i="0" sz="3200" u="none" cap="none" strike="noStrike">
                <a:solidFill>
                  <a:schemeClr val="dk1"/>
                </a:solidFill>
                <a:latin typeface="Palatino Linotype"/>
                <a:ea typeface="Palatino Linotype"/>
                <a:cs typeface="Palatino Linotype"/>
                <a:sym typeface="Palatino Linotype"/>
              </a:defRPr>
            </a:lvl1pPr>
            <a:lvl2pPr lvl="1" marR="0" rtl="0" algn="l">
              <a:spcBef>
                <a:spcPts val="480"/>
              </a:spcBef>
              <a:spcAft>
                <a:spcPts val="0"/>
              </a:spcAft>
              <a:buClr>
                <a:srgbClr val="2A4F1C"/>
              </a:buClr>
              <a:buSzPts val="2040"/>
              <a:buFont typeface="Noto Sans Symbols"/>
              <a:buChar char="⚫"/>
              <a:defRPr b="0" i="0" sz="2400" u="none" cap="none" strike="noStrike">
                <a:solidFill>
                  <a:schemeClr val="dk1"/>
                </a:solidFill>
                <a:latin typeface="Palatino Linotype"/>
                <a:ea typeface="Palatino Linotype"/>
                <a:cs typeface="Palatino Linotype"/>
                <a:sym typeface="Palatino Linotype"/>
              </a:defRPr>
            </a:lvl2pPr>
            <a:lvl3pPr lvl="2" marR="0" rtl="0" algn="l">
              <a:spcBef>
                <a:spcPts val="420"/>
              </a:spcBef>
              <a:spcAft>
                <a:spcPts val="0"/>
              </a:spcAft>
              <a:buClr>
                <a:srgbClr val="455C19"/>
              </a:buClr>
              <a:buSzPts val="1470"/>
              <a:buFont typeface="Noto Sans Symbols"/>
              <a:buChar char="⚫"/>
              <a:defRPr b="0" i="0" sz="2100" u="none" cap="none" strike="noStrike">
                <a:solidFill>
                  <a:schemeClr val="dk1"/>
                </a:solidFill>
                <a:latin typeface="Palatino Linotype"/>
                <a:ea typeface="Palatino Linotype"/>
                <a:cs typeface="Palatino Linotype"/>
                <a:sym typeface="Palatino Linotype"/>
              </a:defRPr>
            </a:lvl3pPr>
            <a:lvl4pPr lvl="3" marR="0" rtl="0" algn="l">
              <a:spcBef>
                <a:spcPts val="400"/>
              </a:spcBef>
              <a:spcAft>
                <a:spcPts val="0"/>
              </a:spcAft>
              <a:buClr>
                <a:srgbClr val="626A19"/>
              </a:buClr>
              <a:buSzPts val="1300"/>
              <a:buFont typeface="Noto Sans Symbols"/>
              <a:buChar char="⚫"/>
              <a:defRPr b="0" i="0" sz="2000" u="none" cap="none" strike="noStrike">
                <a:solidFill>
                  <a:schemeClr val="dk1"/>
                </a:solidFill>
                <a:latin typeface="Palatino Linotype"/>
                <a:ea typeface="Palatino Linotype"/>
                <a:cs typeface="Palatino Linotype"/>
                <a:sym typeface="Palatino Linotype"/>
              </a:defRPr>
            </a:lvl4pPr>
            <a:lvl5pPr lvl="4" marR="0" rtl="0" algn="l">
              <a:spcBef>
                <a:spcPts val="400"/>
              </a:spcBef>
              <a:spcAft>
                <a:spcPts val="0"/>
              </a:spcAft>
              <a:buClr>
                <a:srgbClr val="017058"/>
              </a:buClr>
              <a:buSzPts val="1300"/>
              <a:buFont typeface="Noto Sans Symbols"/>
              <a:buChar char="⚫"/>
              <a:defRPr b="0" i="0" sz="2000" u="none" cap="none" strike="noStrike">
                <a:solidFill>
                  <a:schemeClr val="dk1"/>
                </a:solidFill>
                <a:latin typeface="Palatino Linotype"/>
                <a:ea typeface="Palatino Linotype"/>
                <a:cs typeface="Palatino Linotype"/>
                <a:sym typeface="Palatino Linotype"/>
              </a:defRPr>
            </a:lvl5pPr>
            <a:lvl6pPr lvl="5" marR="0" rtl="0" algn="l">
              <a:spcBef>
                <a:spcPts val="360"/>
              </a:spcBef>
              <a:spcAft>
                <a:spcPts val="0"/>
              </a:spcAft>
              <a:buClr>
                <a:srgbClr val="215D65"/>
              </a:buClr>
              <a:buSzPts val="1440"/>
              <a:buFont typeface="Noto Sans Symbols"/>
              <a:buChar char="⚫"/>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320"/>
              </a:spcBef>
              <a:spcAft>
                <a:spcPts val="0"/>
              </a:spcAft>
              <a:buClr>
                <a:srgbClr val="066684"/>
              </a:buClr>
              <a:buSzPts val="1280"/>
              <a:buFont typeface="Noto Sans Symbols"/>
              <a:buChar char="⚫"/>
              <a:defRPr b="0" i="0" sz="1600" u="none" cap="none" strike="noStrike">
                <a:solidFill>
                  <a:schemeClr val="dk1"/>
                </a:solidFill>
                <a:latin typeface="Palatino Linotype"/>
                <a:ea typeface="Palatino Linotype"/>
                <a:cs typeface="Palatino Linotype"/>
                <a:sym typeface="Palatino Linotype"/>
              </a:defRPr>
            </a:lvl7pPr>
            <a:lvl8pPr lvl="7" marR="0" rtl="0" algn="l">
              <a:spcBef>
                <a:spcPts val="320"/>
              </a:spcBef>
              <a:spcAft>
                <a:spcPts val="0"/>
              </a:spcAft>
              <a:buClr>
                <a:schemeClr val="dk2"/>
              </a:buClr>
              <a:buSzPts val="1600"/>
              <a:buFont typeface="Palatino Linotype"/>
              <a:buChar char="•"/>
              <a:defRPr b="0" i="0" sz="1600" u="none" cap="none" strike="noStrike">
                <a:solidFill>
                  <a:schemeClr val="dk1"/>
                </a:solidFill>
                <a:latin typeface="Palatino Linotype"/>
                <a:ea typeface="Palatino Linotype"/>
                <a:cs typeface="Palatino Linotype"/>
                <a:sym typeface="Palatino Linotype"/>
              </a:defRPr>
            </a:lvl8pPr>
            <a:lvl9pPr lvl="8" marR="0" rtl="0" algn="l">
              <a:spcBef>
                <a:spcPts val="280"/>
              </a:spcBef>
              <a:spcAft>
                <a:spcPts val="0"/>
              </a:spcAft>
              <a:buClr>
                <a:schemeClr val="dk2"/>
              </a:buClr>
              <a:buSzPts val="1400"/>
              <a:buFont typeface="Palatino Linotype"/>
              <a:buNone/>
              <a:defRPr b="0" i="0" sz="1400" u="none" cap="none" strike="noStrike">
                <a:solidFill>
                  <a:schemeClr val="dk1"/>
                </a:solidFill>
                <a:latin typeface="Palatino Linotype"/>
                <a:ea typeface="Palatino Linotype"/>
                <a:cs typeface="Palatino Linotype"/>
                <a:sym typeface="Palatino Linotype"/>
              </a:defRPr>
            </a:lvl9pPr>
          </a:lstStyle>
          <a:p/>
        </p:txBody>
      </p:sp>
      <p:sp>
        <p:nvSpPr>
          <p:cNvPr id="83" name="Google Shape;83;p24"/>
          <p:cNvSpPr txBox="1"/>
          <p:nvPr>
            <p:ph idx="1" type="body"/>
          </p:nvPr>
        </p:nvSpPr>
        <p:spPr>
          <a:xfrm>
            <a:off x="812800" y="2828785"/>
            <a:ext cx="29464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Palatino Linotype"/>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228600" lvl="8" marL="4114800" algn="l">
              <a:spcBef>
                <a:spcPts val="360"/>
              </a:spcBef>
              <a:spcAft>
                <a:spcPts val="0"/>
              </a:spcAft>
              <a:buSzPts val="1800"/>
              <a:buNone/>
              <a:defRPr/>
            </a:lvl9pPr>
          </a:lstStyle>
          <a:p/>
        </p:txBody>
      </p:sp>
      <p:sp>
        <p:nvSpPr>
          <p:cNvPr id="84" name="Google Shape;84;p24"/>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2" type="sldNum"/>
          </p:nvPr>
        </p:nvSpPr>
        <p:spPr>
          <a:xfrm>
            <a:off x="10769600" y="6356351"/>
            <a:ext cx="8128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24"/>
          <p:cNvSpPr/>
          <p:nvPr/>
        </p:nvSpPr>
        <p:spPr>
          <a:xfrm flipH="1" rot="10800000">
            <a:off x="-12700" y="5816600"/>
            <a:ext cx="1221740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sp>
        <p:nvSpPr>
          <p:cNvPr id="88" name="Google Shape;88;p24"/>
          <p:cNvSpPr/>
          <p:nvPr/>
        </p:nvSpPr>
        <p:spPr>
          <a:xfrm flipH="1" rot="10800000">
            <a:off x="5842000" y="6219826"/>
            <a:ext cx="63500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grpSp>
        <p:nvGrpSpPr>
          <p:cNvPr id="10" name="Google Shape;10;p15"/>
          <p:cNvGrpSpPr/>
          <p:nvPr/>
        </p:nvGrpSpPr>
        <p:grpSpPr>
          <a:xfrm>
            <a:off x="-42731" y="-16113"/>
            <a:ext cx="12264340" cy="6888627"/>
            <a:chOff x="-13703" y="-30627"/>
            <a:chExt cx="12264340" cy="6888627"/>
          </a:xfrm>
        </p:grpSpPr>
        <p:sp>
          <p:nvSpPr>
            <p:cNvPr id="11" name="Google Shape;11;p15"/>
            <p:cNvSpPr/>
            <p:nvPr/>
          </p:nvSpPr>
          <p:spPr>
            <a:xfrm>
              <a:off x="31633"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grpSp>
          <p:nvGrpSpPr>
            <p:cNvPr id="12" name="Google Shape;12;p15"/>
            <p:cNvGrpSpPr/>
            <p:nvPr/>
          </p:nvGrpSpPr>
          <p:grpSpPr>
            <a:xfrm>
              <a:off x="-13703" y="-30627"/>
              <a:ext cx="12264340" cy="1086266"/>
              <a:chOff x="-39059" y="-16113"/>
              <a:chExt cx="12264340" cy="1086266"/>
            </a:xfrm>
          </p:grpSpPr>
          <p:sp>
            <p:nvSpPr>
              <p:cNvPr id="13" name="Google Shape;13;p15"/>
              <p:cNvSpPr/>
              <p:nvPr/>
            </p:nvSpPr>
            <p:spPr>
              <a:xfrm>
                <a:off x="-12700" y="-7144"/>
                <a:ext cx="1221740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Palatino Linotype"/>
                  <a:ea typeface="Palatino Linotype"/>
                  <a:cs typeface="Palatino Linotype"/>
                  <a:sym typeface="Palatino Linotype"/>
                </a:endParaRPr>
              </a:p>
            </p:txBody>
          </p:sp>
          <p:sp>
            <p:nvSpPr>
              <p:cNvPr id="14" name="Google Shape;14;p15"/>
              <p:cNvSpPr/>
              <p:nvPr/>
            </p:nvSpPr>
            <p:spPr>
              <a:xfrm>
                <a:off x="5842000" y="-7144"/>
                <a:ext cx="63500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Palatino Linotype"/>
                  <a:ea typeface="Palatino Linotype"/>
                  <a:cs typeface="Palatino Linotype"/>
                  <a:sym typeface="Palatino Linotype"/>
                </a:endParaRPr>
              </a:p>
            </p:txBody>
          </p:sp>
          <p:grpSp>
            <p:nvGrpSpPr>
              <p:cNvPr id="15" name="Google Shape;15;p15"/>
              <p:cNvGrpSpPr/>
              <p:nvPr/>
            </p:nvGrpSpPr>
            <p:grpSpPr>
              <a:xfrm>
                <a:off x="-39059" y="-16113"/>
                <a:ext cx="12264340" cy="1086266"/>
                <a:chOff x="-29322" y="-1971"/>
                <a:chExt cx="9198255" cy="1086266"/>
              </a:xfrm>
            </p:grpSpPr>
            <p:sp>
              <p:nvSpPr>
                <p:cNvPr id="16" name="Google Shape;16;p15"/>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A8B53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sp>
              <p:nvSpPr>
                <p:cNvPr id="17" name="Google Shape;17;p15"/>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grpSp>
        </p:grpSp>
      </p:grpSp>
      <p:sp>
        <p:nvSpPr>
          <p:cNvPr id="18" name="Google Shape;18;p15"/>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entury Gothic"/>
              <a:buNone/>
              <a:defRPr b="0" i="0" sz="5000" u="none" cap="none" strike="noStrik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5"/>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rgbClr val="626A19"/>
              </a:buClr>
              <a:buSzPts val="2470"/>
              <a:buFont typeface="Noto Sans Symbols"/>
              <a:buChar char="⚫"/>
              <a:defRPr b="0" i="0" sz="2600" u="none" cap="none" strike="noStrike">
                <a:solidFill>
                  <a:schemeClr val="dk1"/>
                </a:solidFill>
                <a:latin typeface="Palatino Linotype"/>
                <a:ea typeface="Palatino Linotype"/>
                <a:cs typeface="Palatino Linotype"/>
                <a:sym typeface="Palatino Linotype"/>
              </a:defRPr>
            </a:lvl1pPr>
            <a:lvl2pPr indent="-358140" lvl="1" marL="914400" marR="0" rtl="0" algn="l">
              <a:spcBef>
                <a:spcPts val="480"/>
              </a:spcBef>
              <a:spcAft>
                <a:spcPts val="0"/>
              </a:spcAft>
              <a:buClr>
                <a:srgbClr val="2A4F1C"/>
              </a:buClr>
              <a:buSzPts val="2040"/>
              <a:buFont typeface="Noto Sans Symbols"/>
              <a:buChar char="⚫"/>
              <a:defRPr b="0" i="0" sz="2400" u="none" cap="none" strike="noStrike">
                <a:solidFill>
                  <a:schemeClr val="dk1"/>
                </a:solidFill>
                <a:latin typeface="Palatino Linotype"/>
                <a:ea typeface="Palatino Linotype"/>
                <a:cs typeface="Palatino Linotype"/>
                <a:sym typeface="Palatino Linotype"/>
              </a:defRPr>
            </a:lvl2pPr>
            <a:lvl3pPr indent="-321944" lvl="2" marL="1371600" marR="0" rtl="0" algn="l">
              <a:spcBef>
                <a:spcPts val="420"/>
              </a:spcBef>
              <a:spcAft>
                <a:spcPts val="0"/>
              </a:spcAft>
              <a:buClr>
                <a:srgbClr val="455C19"/>
              </a:buClr>
              <a:buSzPts val="1470"/>
              <a:buFont typeface="Noto Sans Symbols"/>
              <a:buChar char="⚫"/>
              <a:defRPr b="0" i="0" sz="2100" u="none" cap="none" strike="noStrike">
                <a:solidFill>
                  <a:schemeClr val="dk1"/>
                </a:solidFill>
                <a:latin typeface="Palatino Linotype"/>
                <a:ea typeface="Palatino Linotype"/>
                <a:cs typeface="Palatino Linotype"/>
                <a:sym typeface="Palatino Linotype"/>
              </a:defRPr>
            </a:lvl3pPr>
            <a:lvl4pPr indent="-311150" lvl="3" marL="1828800" marR="0" rtl="0" algn="l">
              <a:spcBef>
                <a:spcPts val="400"/>
              </a:spcBef>
              <a:spcAft>
                <a:spcPts val="0"/>
              </a:spcAft>
              <a:buClr>
                <a:srgbClr val="626A19"/>
              </a:buClr>
              <a:buSzPts val="1300"/>
              <a:buFont typeface="Noto Sans Symbols"/>
              <a:buChar char="⚫"/>
              <a:defRPr b="0" i="0" sz="2000" u="none" cap="none" strike="noStrike">
                <a:solidFill>
                  <a:schemeClr val="dk1"/>
                </a:solidFill>
                <a:latin typeface="Palatino Linotype"/>
                <a:ea typeface="Palatino Linotype"/>
                <a:cs typeface="Palatino Linotype"/>
                <a:sym typeface="Palatino Linotype"/>
              </a:defRPr>
            </a:lvl4pPr>
            <a:lvl5pPr indent="-311150" lvl="4" marL="2286000" marR="0" rtl="0" algn="l">
              <a:spcBef>
                <a:spcPts val="400"/>
              </a:spcBef>
              <a:spcAft>
                <a:spcPts val="0"/>
              </a:spcAft>
              <a:buClr>
                <a:srgbClr val="017058"/>
              </a:buClr>
              <a:buSzPts val="1300"/>
              <a:buFont typeface="Noto Sans Symbols"/>
              <a:buChar char="⚫"/>
              <a:defRPr b="0" i="0" sz="2000" u="none" cap="none" strike="noStrike">
                <a:solidFill>
                  <a:schemeClr val="dk1"/>
                </a:solidFill>
                <a:latin typeface="Palatino Linotype"/>
                <a:ea typeface="Palatino Linotype"/>
                <a:cs typeface="Palatino Linotype"/>
                <a:sym typeface="Palatino Linotype"/>
              </a:defRPr>
            </a:lvl5pPr>
            <a:lvl6pPr indent="-320039" lvl="5" marL="2743200" marR="0" rtl="0" algn="l">
              <a:spcBef>
                <a:spcPts val="360"/>
              </a:spcBef>
              <a:spcAft>
                <a:spcPts val="0"/>
              </a:spcAft>
              <a:buClr>
                <a:srgbClr val="215D65"/>
              </a:buClr>
              <a:buSzPts val="1440"/>
              <a:buFont typeface="Noto Sans Symbols"/>
              <a:buChar char="⚫"/>
              <a:defRPr b="0" i="0" sz="1800" u="none" cap="none" strike="noStrike">
                <a:solidFill>
                  <a:schemeClr val="dk1"/>
                </a:solidFill>
                <a:latin typeface="Palatino Linotype"/>
                <a:ea typeface="Palatino Linotype"/>
                <a:cs typeface="Palatino Linotype"/>
                <a:sym typeface="Palatino Linotype"/>
              </a:defRPr>
            </a:lvl6pPr>
            <a:lvl7pPr indent="-309879" lvl="6" marL="3200400" marR="0" rtl="0" algn="l">
              <a:spcBef>
                <a:spcPts val="320"/>
              </a:spcBef>
              <a:spcAft>
                <a:spcPts val="0"/>
              </a:spcAft>
              <a:buClr>
                <a:srgbClr val="066684"/>
              </a:buClr>
              <a:buSzPts val="1280"/>
              <a:buFont typeface="Noto Sans Symbols"/>
              <a:buChar char="⚫"/>
              <a:defRPr b="0" i="0" sz="1600" u="none" cap="none" strike="noStrike">
                <a:solidFill>
                  <a:schemeClr val="dk1"/>
                </a:solidFill>
                <a:latin typeface="Palatino Linotype"/>
                <a:ea typeface="Palatino Linotype"/>
                <a:cs typeface="Palatino Linotype"/>
                <a:sym typeface="Palatino Linotype"/>
              </a:defRPr>
            </a:lvl7pPr>
            <a:lvl8pPr indent="-330200" lvl="7" marL="3657600" marR="0" rtl="0" algn="l">
              <a:spcBef>
                <a:spcPts val="320"/>
              </a:spcBef>
              <a:spcAft>
                <a:spcPts val="0"/>
              </a:spcAft>
              <a:buClr>
                <a:schemeClr val="dk2"/>
              </a:buClr>
              <a:buSzPts val="1600"/>
              <a:buFont typeface="Palatino Linotype"/>
              <a:buChar char="•"/>
              <a:defRPr b="0" i="0" sz="1600" u="none" cap="none" strike="noStrike">
                <a:solidFill>
                  <a:schemeClr val="dk1"/>
                </a:solidFill>
                <a:latin typeface="Palatino Linotype"/>
                <a:ea typeface="Palatino Linotype"/>
                <a:cs typeface="Palatino Linotype"/>
                <a:sym typeface="Palatino Linotype"/>
              </a:defRPr>
            </a:lvl8pPr>
            <a:lvl9pPr indent="-228600" lvl="8" marL="4114800" marR="0" rtl="0" algn="l">
              <a:spcBef>
                <a:spcPts val="280"/>
              </a:spcBef>
              <a:spcAft>
                <a:spcPts val="0"/>
              </a:spcAft>
              <a:buClr>
                <a:schemeClr val="dk2"/>
              </a:buClr>
              <a:buSzPts val="1400"/>
              <a:buFont typeface="Palatino Linotype"/>
              <a:buNone/>
              <a:defRPr b="0" i="0" sz="1400" u="none" cap="none" strike="noStrike">
                <a:solidFill>
                  <a:schemeClr val="dk1"/>
                </a:solidFill>
                <a:latin typeface="Palatino Linotype"/>
                <a:ea typeface="Palatino Linotype"/>
                <a:cs typeface="Palatino Linotype"/>
                <a:sym typeface="Palatino Linotype"/>
              </a:defRPr>
            </a:lvl9pPr>
          </a:lstStyle>
          <a:p/>
        </p:txBody>
      </p:sp>
      <p:sp>
        <p:nvSpPr>
          <p:cNvPr id="20" name="Google Shape;20;p15"/>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21" name="Google Shape;21;p15"/>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22" name="Google Shape;22;p15"/>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100" u="none">
                <a:solidFill>
                  <a:schemeClr val="dk1"/>
                </a:solidFill>
                <a:latin typeface="Palatino Linotype"/>
                <a:ea typeface="Palatino Linotype"/>
                <a:cs typeface="Palatino Linotype"/>
                <a:sym typeface="Palatino Linotype"/>
              </a:defRPr>
            </a:lvl1pPr>
            <a:lvl2pPr indent="0" lvl="1" marL="0" marR="0" rtl="0" algn="r">
              <a:spcBef>
                <a:spcPts val="0"/>
              </a:spcBef>
              <a:buNone/>
              <a:defRPr b="0" sz="1100" u="none">
                <a:solidFill>
                  <a:schemeClr val="dk1"/>
                </a:solidFill>
                <a:latin typeface="Palatino Linotype"/>
                <a:ea typeface="Palatino Linotype"/>
                <a:cs typeface="Palatino Linotype"/>
                <a:sym typeface="Palatino Linotype"/>
              </a:defRPr>
            </a:lvl2pPr>
            <a:lvl3pPr indent="0" lvl="2" marL="0" marR="0" rtl="0" algn="r">
              <a:spcBef>
                <a:spcPts val="0"/>
              </a:spcBef>
              <a:buNone/>
              <a:defRPr b="0" sz="1100" u="none">
                <a:solidFill>
                  <a:schemeClr val="dk1"/>
                </a:solidFill>
                <a:latin typeface="Palatino Linotype"/>
                <a:ea typeface="Palatino Linotype"/>
                <a:cs typeface="Palatino Linotype"/>
                <a:sym typeface="Palatino Linotype"/>
              </a:defRPr>
            </a:lvl3pPr>
            <a:lvl4pPr indent="0" lvl="3" marL="0" marR="0" rtl="0" algn="r">
              <a:spcBef>
                <a:spcPts val="0"/>
              </a:spcBef>
              <a:buNone/>
              <a:defRPr b="0" sz="1100" u="none">
                <a:solidFill>
                  <a:schemeClr val="dk1"/>
                </a:solidFill>
                <a:latin typeface="Palatino Linotype"/>
                <a:ea typeface="Palatino Linotype"/>
                <a:cs typeface="Palatino Linotype"/>
                <a:sym typeface="Palatino Linotype"/>
              </a:defRPr>
            </a:lvl4pPr>
            <a:lvl5pPr indent="0" lvl="4" marL="0" marR="0" rtl="0" algn="r">
              <a:spcBef>
                <a:spcPts val="0"/>
              </a:spcBef>
              <a:buNone/>
              <a:defRPr b="0" sz="1100" u="none">
                <a:solidFill>
                  <a:schemeClr val="dk1"/>
                </a:solidFill>
                <a:latin typeface="Palatino Linotype"/>
                <a:ea typeface="Palatino Linotype"/>
                <a:cs typeface="Palatino Linotype"/>
                <a:sym typeface="Palatino Linotype"/>
              </a:defRPr>
            </a:lvl5pPr>
            <a:lvl6pPr indent="0" lvl="5" marL="0" marR="0" rtl="0" algn="r">
              <a:spcBef>
                <a:spcPts val="0"/>
              </a:spcBef>
              <a:buNone/>
              <a:defRPr b="0" sz="1100" u="none">
                <a:solidFill>
                  <a:schemeClr val="dk1"/>
                </a:solidFill>
                <a:latin typeface="Palatino Linotype"/>
                <a:ea typeface="Palatino Linotype"/>
                <a:cs typeface="Palatino Linotype"/>
                <a:sym typeface="Palatino Linotype"/>
              </a:defRPr>
            </a:lvl6pPr>
            <a:lvl7pPr indent="0" lvl="6" marL="0" marR="0" rtl="0" algn="r">
              <a:spcBef>
                <a:spcPts val="0"/>
              </a:spcBef>
              <a:buNone/>
              <a:defRPr b="0" sz="1100" u="none">
                <a:solidFill>
                  <a:schemeClr val="dk1"/>
                </a:solidFill>
                <a:latin typeface="Palatino Linotype"/>
                <a:ea typeface="Palatino Linotype"/>
                <a:cs typeface="Palatino Linotype"/>
                <a:sym typeface="Palatino Linotype"/>
              </a:defRPr>
            </a:lvl7pPr>
            <a:lvl8pPr indent="0" lvl="7" marL="0" marR="0" rtl="0" algn="r">
              <a:spcBef>
                <a:spcPts val="0"/>
              </a:spcBef>
              <a:buNone/>
              <a:defRPr b="0" sz="1100" u="none">
                <a:solidFill>
                  <a:schemeClr val="dk1"/>
                </a:solidFill>
                <a:latin typeface="Palatino Linotype"/>
                <a:ea typeface="Palatino Linotype"/>
                <a:cs typeface="Palatino Linotype"/>
                <a:sym typeface="Palatino Linotype"/>
              </a:defRPr>
            </a:lvl8pPr>
            <a:lvl9pPr indent="0" lvl="8" marL="0" marR="0" rtl="0" algn="r">
              <a:spcBef>
                <a:spcPts val="0"/>
              </a:spcBef>
              <a:buNone/>
              <a:defRPr b="0" sz="1100" u="non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711200" y="1371600"/>
            <a:ext cx="10468864"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chemeClr val="dk2"/>
              </a:buClr>
              <a:buSzPts val="5600"/>
              <a:buFont typeface="Century Gothic"/>
              <a:buNone/>
            </a:pPr>
            <a:r>
              <a:rPr lang="en-US"/>
              <a:t>Module 4 – Image Classification</a:t>
            </a:r>
            <a:endParaRPr/>
          </a:p>
        </p:txBody>
      </p:sp>
      <p:sp>
        <p:nvSpPr>
          <p:cNvPr id="107" name="Google Shape;107;p1"/>
          <p:cNvSpPr txBox="1"/>
          <p:nvPr>
            <p:ph idx="1" type="subTitle"/>
          </p:nvPr>
        </p:nvSpPr>
        <p:spPr>
          <a:xfrm>
            <a:off x="711200" y="3228536"/>
            <a:ext cx="10472928"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lang="en-US"/>
              <a:t>Andy Peng</a:t>
            </a:r>
            <a:endParaRPr/>
          </a:p>
          <a:p>
            <a:pPr indent="0" lvl="0" marL="0" marR="45720" rtl="0" algn="r">
              <a:spcBef>
                <a:spcPts val="520"/>
              </a:spcBef>
              <a:spcAft>
                <a:spcPts val="0"/>
              </a:spcAft>
              <a:buSzPts val="247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96c67ff905_0_15"/>
          <p:cNvSpPr txBox="1"/>
          <p:nvPr>
            <p:ph type="title"/>
          </p:nvPr>
        </p:nvSpPr>
        <p:spPr>
          <a:xfrm>
            <a:off x="609600" y="704088"/>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entury Gothic"/>
              <a:buNone/>
            </a:pPr>
            <a:r>
              <a:rPr lang="en-US"/>
              <a:t>Recommendations</a:t>
            </a:r>
            <a:endParaRPr/>
          </a:p>
        </p:txBody>
      </p:sp>
      <p:pic>
        <p:nvPicPr>
          <p:cNvPr id="176" name="Google Shape;176;g96c67ff905_0_15"/>
          <p:cNvPicPr preferRelativeResize="0"/>
          <p:nvPr/>
        </p:nvPicPr>
        <p:blipFill>
          <a:blip r:embed="rId3">
            <a:alphaModFix/>
          </a:blip>
          <a:stretch>
            <a:fillRect/>
          </a:stretch>
        </p:blipFill>
        <p:spPr>
          <a:xfrm>
            <a:off x="470450" y="2276663"/>
            <a:ext cx="11251098" cy="2304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entury Gothic"/>
              <a:buNone/>
            </a:pPr>
            <a:r>
              <a:rPr lang="en-US"/>
              <a:t>Next Steps</a:t>
            </a:r>
            <a:endParaRPr/>
          </a:p>
        </p:txBody>
      </p:sp>
      <p:sp>
        <p:nvSpPr>
          <p:cNvPr id="183" name="Google Shape;183;p13"/>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3800"/>
              <a:buChar char="⚫"/>
            </a:pPr>
            <a:r>
              <a:rPr lang="en-US" sz="4000"/>
              <a:t>Doctor’s Method</a:t>
            </a:r>
            <a:endParaRPr sz="4000"/>
          </a:p>
          <a:p>
            <a:pPr indent="-274320" lvl="0" marL="274320" rtl="0" algn="l">
              <a:spcBef>
                <a:spcPts val="0"/>
              </a:spcBef>
              <a:spcAft>
                <a:spcPts val="0"/>
              </a:spcAft>
              <a:buSzPts val="3800"/>
              <a:buChar char="⚫"/>
            </a:pPr>
            <a:r>
              <a:rPr lang="en-US" sz="4000"/>
              <a:t>Cross Validation</a:t>
            </a:r>
            <a:endParaRPr/>
          </a:p>
          <a:p>
            <a:pPr indent="-274320" lvl="0" marL="274320" rtl="0" algn="l">
              <a:spcBef>
                <a:spcPts val="800"/>
              </a:spcBef>
              <a:spcAft>
                <a:spcPts val="0"/>
              </a:spcAft>
              <a:buSzPts val="3800"/>
              <a:buChar char="⚫"/>
            </a:pPr>
            <a:r>
              <a:rPr lang="en-US" sz="4000"/>
              <a:t>Gather More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9120"/>
              <a:buNone/>
            </a:pPr>
            <a:r>
              <a:rPr lang="en-US" sz="9600"/>
              <a:t>Thank You</a:t>
            </a:r>
            <a:endParaRPr/>
          </a:p>
          <a:p>
            <a:pPr indent="0" lvl="0" marL="0" rtl="0" algn="ctr">
              <a:spcBef>
                <a:spcPts val="1920"/>
              </a:spcBef>
              <a:spcAft>
                <a:spcPts val="0"/>
              </a:spcAft>
              <a:buSzPts val="9120"/>
              <a:buNone/>
            </a:pPr>
            <a:r>
              <a:t/>
            </a:r>
            <a:endParaRPr sz="9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entury Gothic"/>
              <a:buNone/>
            </a:pPr>
            <a:r>
              <a:rPr lang="en-US"/>
              <a:t>Overview</a:t>
            </a:r>
            <a:endParaRPr/>
          </a:p>
        </p:txBody>
      </p:sp>
      <p:sp>
        <p:nvSpPr>
          <p:cNvPr id="114" name="Google Shape;114;p2"/>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Images</a:t>
            </a:r>
            <a:endParaRPr/>
          </a:p>
          <a:p>
            <a:pPr indent="-274320" lvl="0" marL="274320" rtl="0" algn="l">
              <a:spcBef>
                <a:spcPts val="520"/>
              </a:spcBef>
              <a:spcAft>
                <a:spcPts val="0"/>
              </a:spcAft>
              <a:buSzPts val="2470"/>
              <a:buChar char="⚫"/>
            </a:pPr>
            <a:r>
              <a:rPr lang="en-US"/>
              <a:t>Modeling</a:t>
            </a:r>
            <a:endParaRPr/>
          </a:p>
          <a:p>
            <a:pPr indent="-117348" lvl="1" marL="640080" rtl="0" algn="l">
              <a:spcBef>
                <a:spcPts val="480"/>
              </a:spcBef>
              <a:spcAft>
                <a:spcPts val="0"/>
              </a:spcAft>
              <a:buSzPts val="2040"/>
              <a:buNone/>
            </a:pPr>
            <a:r>
              <a:t/>
            </a:r>
            <a:endParaRPr/>
          </a:p>
          <a:p>
            <a:pPr indent="0" lvl="0" marL="0" rtl="0" algn="l">
              <a:spcBef>
                <a:spcPts val="520"/>
              </a:spcBef>
              <a:spcAft>
                <a:spcPts val="0"/>
              </a:spcAft>
              <a:buSzPts val="247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609600" y="704088"/>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entury Gothic"/>
              <a:buNone/>
            </a:pPr>
            <a:r>
              <a:rPr lang="en-US"/>
              <a:t>Chest X-Ray Images</a:t>
            </a:r>
            <a:endParaRPr/>
          </a:p>
        </p:txBody>
      </p:sp>
      <p:pic>
        <p:nvPicPr>
          <p:cNvPr id="121" name="Google Shape;121;p7"/>
          <p:cNvPicPr preferRelativeResize="0"/>
          <p:nvPr/>
        </p:nvPicPr>
        <p:blipFill>
          <a:blip r:embed="rId3">
            <a:alphaModFix/>
          </a:blip>
          <a:stretch>
            <a:fillRect/>
          </a:stretch>
        </p:blipFill>
        <p:spPr>
          <a:xfrm>
            <a:off x="609599" y="1999523"/>
            <a:ext cx="5092318" cy="3892975"/>
          </a:xfrm>
          <a:prstGeom prst="rect">
            <a:avLst/>
          </a:prstGeom>
          <a:noFill/>
          <a:ln>
            <a:noFill/>
          </a:ln>
        </p:spPr>
      </p:pic>
      <p:pic>
        <p:nvPicPr>
          <p:cNvPr id="122" name="Google Shape;122;p7"/>
          <p:cNvPicPr preferRelativeResize="0"/>
          <p:nvPr/>
        </p:nvPicPr>
        <p:blipFill rotWithShape="1">
          <a:blip r:embed="rId4">
            <a:alphaModFix/>
          </a:blip>
          <a:srcRect b="0" l="0" r="-1399" t="0"/>
          <a:stretch/>
        </p:blipFill>
        <p:spPr>
          <a:xfrm>
            <a:off x="6559193" y="1999517"/>
            <a:ext cx="5093207" cy="38929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943bd2cdeb_0_2"/>
          <p:cNvSpPr txBox="1"/>
          <p:nvPr>
            <p:ph type="title"/>
          </p:nvPr>
        </p:nvSpPr>
        <p:spPr>
          <a:xfrm>
            <a:off x="609600" y="704088"/>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entury Gothic"/>
              <a:buNone/>
            </a:pPr>
            <a:r>
              <a:rPr lang="en-US"/>
              <a:t>Chest X-Ray Images</a:t>
            </a:r>
            <a:endParaRPr/>
          </a:p>
        </p:txBody>
      </p:sp>
      <p:pic>
        <p:nvPicPr>
          <p:cNvPr id="129" name="Google Shape;129;g943bd2cdeb_0_2"/>
          <p:cNvPicPr preferRelativeResize="0"/>
          <p:nvPr/>
        </p:nvPicPr>
        <p:blipFill>
          <a:blip r:embed="rId3">
            <a:alphaModFix/>
          </a:blip>
          <a:stretch>
            <a:fillRect/>
          </a:stretch>
        </p:blipFill>
        <p:spPr>
          <a:xfrm>
            <a:off x="609599" y="1999523"/>
            <a:ext cx="5092318" cy="3892975"/>
          </a:xfrm>
          <a:prstGeom prst="rect">
            <a:avLst/>
          </a:prstGeom>
          <a:noFill/>
          <a:ln>
            <a:noFill/>
          </a:ln>
        </p:spPr>
      </p:pic>
      <p:pic>
        <p:nvPicPr>
          <p:cNvPr id="130" name="Google Shape;130;g943bd2cdeb_0_2"/>
          <p:cNvPicPr preferRelativeResize="0"/>
          <p:nvPr/>
        </p:nvPicPr>
        <p:blipFill rotWithShape="1">
          <a:blip r:embed="rId4">
            <a:alphaModFix/>
          </a:blip>
          <a:srcRect b="0" l="0" r="-1399" t="0"/>
          <a:stretch/>
        </p:blipFill>
        <p:spPr>
          <a:xfrm>
            <a:off x="6559193" y="1999517"/>
            <a:ext cx="5093207" cy="3892992"/>
          </a:xfrm>
          <a:prstGeom prst="rect">
            <a:avLst/>
          </a:prstGeom>
          <a:noFill/>
          <a:ln>
            <a:noFill/>
          </a:ln>
        </p:spPr>
      </p:pic>
      <p:sp>
        <p:nvSpPr>
          <p:cNvPr id="131" name="Google Shape;131;g943bd2cdeb_0_2"/>
          <p:cNvSpPr txBox="1"/>
          <p:nvPr/>
        </p:nvSpPr>
        <p:spPr>
          <a:xfrm>
            <a:off x="2172963" y="6044925"/>
            <a:ext cx="19656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Palatino Linotype"/>
                <a:ea typeface="Palatino Linotype"/>
                <a:cs typeface="Palatino Linotype"/>
                <a:sym typeface="Palatino Linotype"/>
              </a:rPr>
              <a:t>Pneumonia</a:t>
            </a:r>
            <a:endParaRPr sz="2600">
              <a:latin typeface="Palatino Linotype"/>
              <a:ea typeface="Palatino Linotype"/>
              <a:cs typeface="Palatino Linotype"/>
              <a:sym typeface="Palatino Linotype"/>
            </a:endParaRPr>
          </a:p>
        </p:txBody>
      </p:sp>
      <p:sp>
        <p:nvSpPr>
          <p:cNvPr id="132" name="Google Shape;132;g943bd2cdeb_0_2"/>
          <p:cNvSpPr txBox="1"/>
          <p:nvPr/>
        </p:nvSpPr>
        <p:spPr>
          <a:xfrm>
            <a:off x="8396000" y="6044925"/>
            <a:ext cx="14196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Palatino Linotype"/>
                <a:ea typeface="Palatino Linotype"/>
                <a:cs typeface="Palatino Linotype"/>
                <a:sym typeface="Palatino Linotype"/>
              </a:rPr>
              <a:t>Normal</a:t>
            </a:r>
            <a:endParaRPr sz="2600">
              <a:latin typeface="Palatino Linotype"/>
              <a:ea typeface="Palatino Linotype"/>
              <a:cs typeface="Palatino Linotype"/>
              <a:sym typeface="Palatino Linotyp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entury Gothic"/>
              <a:buNone/>
            </a:pPr>
            <a:r>
              <a:rPr lang="en-US"/>
              <a:t>Channels of first activation layer</a:t>
            </a:r>
            <a:endParaRPr/>
          </a:p>
        </p:txBody>
      </p:sp>
      <p:pic>
        <p:nvPicPr>
          <p:cNvPr id="139" name="Google Shape;139;p8"/>
          <p:cNvPicPr preferRelativeResize="0"/>
          <p:nvPr/>
        </p:nvPicPr>
        <p:blipFill>
          <a:blip r:embed="rId3">
            <a:alphaModFix/>
          </a:blip>
          <a:stretch>
            <a:fillRect/>
          </a:stretch>
        </p:blipFill>
        <p:spPr>
          <a:xfrm>
            <a:off x="2310850" y="2388514"/>
            <a:ext cx="7570300" cy="3623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9869d331cc_0_6"/>
          <p:cNvSpPr txBox="1"/>
          <p:nvPr>
            <p:ph type="title"/>
          </p:nvPr>
        </p:nvSpPr>
        <p:spPr>
          <a:xfrm>
            <a:off x="609600" y="704088"/>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entury Gothic"/>
              <a:buNone/>
            </a:pPr>
            <a:r>
              <a:rPr lang="en-US"/>
              <a:t>Channels of sixth activation layer</a:t>
            </a:r>
            <a:endParaRPr/>
          </a:p>
        </p:txBody>
      </p:sp>
      <p:pic>
        <p:nvPicPr>
          <p:cNvPr id="146" name="Google Shape;146;g9869d331cc_0_6"/>
          <p:cNvPicPr preferRelativeResize="0"/>
          <p:nvPr/>
        </p:nvPicPr>
        <p:blipFill>
          <a:blip r:embed="rId3">
            <a:alphaModFix/>
          </a:blip>
          <a:stretch>
            <a:fillRect/>
          </a:stretch>
        </p:blipFill>
        <p:spPr>
          <a:xfrm>
            <a:off x="2417600" y="2210863"/>
            <a:ext cx="7356800" cy="36303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entury Gothic"/>
              <a:buNone/>
            </a:pPr>
            <a:r>
              <a:rPr lang="en-US"/>
              <a:t>Modeling</a:t>
            </a:r>
            <a:endParaRPr/>
          </a:p>
        </p:txBody>
      </p:sp>
      <p:sp>
        <p:nvSpPr>
          <p:cNvPr id="153" name="Google Shape;153;p9"/>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520"/>
              </a:spcBef>
              <a:spcAft>
                <a:spcPts val="0"/>
              </a:spcAft>
              <a:buSzPts val="2470"/>
              <a:buChar char="⚫"/>
            </a:pPr>
            <a:r>
              <a:rPr lang="en-US"/>
              <a:t>Convolution Neural Network</a:t>
            </a:r>
            <a:endParaRPr/>
          </a:p>
          <a:p>
            <a:pPr indent="-246888" lvl="1" marL="640080" rtl="0" algn="l">
              <a:spcBef>
                <a:spcPts val="520"/>
              </a:spcBef>
              <a:spcAft>
                <a:spcPts val="0"/>
              </a:spcAft>
              <a:buSzPts val="1530"/>
              <a:buChar char="⚫"/>
            </a:pPr>
            <a:r>
              <a:rPr lang="en-US"/>
              <a:t>Baseline Model - Convolution Neural Network</a:t>
            </a:r>
            <a:endParaRPr/>
          </a:p>
          <a:p>
            <a:pPr indent="-246888" lvl="1" marL="640080" rtl="0" algn="l">
              <a:spcBef>
                <a:spcPts val="520"/>
              </a:spcBef>
              <a:spcAft>
                <a:spcPts val="0"/>
              </a:spcAft>
              <a:buSzPts val="1530"/>
              <a:buChar char="⚫"/>
            </a:pPr>
            <a:r>
              <a:rPr lang="en-US"/>
              <a:t>Regularization Applied</a:t>
            </a:r>
            <a:endParaRPr/>
          </a:p>
          <a:p>
            <a:pPr indent="-246888" lvl="1" marL="640080" rtl="0" algn="l">
              <a:spcBef>
                <a:spcPts val="520"/>
              </a:spcBef>
              <a:spcAft>
                <a:spcPts val="0"/>
              </a:spcAft>
              <a:buSzPts val="1530"/>
              <a:buChar char="⚫"/>
            </a:pPr>
            <a:r>
              <a:rPr lang="en-US"/>
              <a:t>Imbalance issues fixed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entury Gothic"/>
              <a:buNone/>
            </a:pPr>
            <a:r>
              <a:rPr lang="en-US"/>
              <a:t>Results</a:t>
            </a:r>
            <a:endParaRPr/>
          </a:p>
        </p:txBody>
      </p:sp>
      <p:sp>
        <p:nvSpPr>
          <p:cNvPr id="160" name="Google Shape;160;p10"/>
          <p:cNvSpPr txBox="1"/>
          <p:nvPr>
            <p:ph idx="2" type="body"/>
          </p:nvPr>
        </p:nvSpPr>
        <p:spPr>
          <a:xfrm>
            <a:off x="6197600" y="1920085"/>
            <a:ext cx="5384800" cy="4434840"/>
          </a:xfrm>
          <a:prstGeom prst="rect">
            <a:avLst/>
          </a:prstGeom>
          <a:noFill/>
          <a:ln>
            <a:noFill/>
          </a:ln>
        </p:spPr>
        <p:txBody>
          <a:bodyPr anchorCtr="0" anchor="t" bIns="45700" lIns="91425" spcFirstLastPara="1" rIns="91425" wrap="square" tIns="45700">
            <a:normAutofit/>
          </a:bodyPr>
          <a:lstStyle/>
          <a:p>
            <a:pPr indent="-274320" lvl="0" marL="274320" rtl="0" algn="l">
              <a:spcBef>
                <a:spcPts val="520"/>
              </a:spcBef>
              <a:spcAft>
                <a:spcPts val="0"/>
              </a:spcAft>
              <a:buSzPts val="2470"/>
              <a:buChar char="⚫"/>
            </a:pPr>
            <a:r>
              <a:rPr lang="en-US"/>
              <a:t>ModelI - AUC</a:t>
            </a:r>
            <a:endParaRPr/>
          </a:p>
        </p:txBody>
      </p:sp>
      <p:pic>
        <p:nvPicPr>
          <p:cNvPr id="161" name="Google Shape;161;p10"/>
          <p:cNvPicPr preferRelativeResize="0"/>
          <p:nvPr/>
        </p:nvPicPr>
        <p:blipFill>
          <a:blip r:embed="rId3">
            <a:alphaModFix/>
          </a:blip>
          <a:stretch>
            <a:fillRect/>
          </a:stretch>
        </p:blipFill>
        <p:spPr>
          <a:xfrm>
            <a:off x="609600" y="1920075"/>
            <a:ext cx="5384801" cy="42270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entury Gothic"/>
              <a:buNone/>
            </a:pPr>
            <a:r>
              <a:rPr lang="en-US"/>
              <a:t>Results</a:t>
            </a:r>
            <a:endParaRPr/>
          </a:p>
        </p:txBody>
      </p:sp>
      <p:sp>
        <p:nvSpPr>
          <p:cNvPr id="168" name="Google Shape;168;p11"/>
          <p:cNvSpPr txBox="1"/>
          <p:nvPr>
            <p:ph idx="2" type="body"/>
          </p:nvPr>
        </p:nvSpPr>
        <p:spPr>
          <a:xfrm>
            <a:off x="6197600" y="1847110"/>
            <a:ext cx="5384700" cy="4434900"/>
          </a:xfrm>
          <a:prstGeom prst="rect">
            <a:avLst/>
          </a:prstGeom>
          <a:noFill/>
          <a:ln>
            <a:noFill/>
          </a:ln>
        </p:spPr>
        <p:txBody>
          <a:bodyPr anchorCtr="0" anchor="t" bIns="45700" lIns="91425" spcFirstLastPara="1" rIns="91425" wrap="square" tIns="45700">
            <a:normAutofit/>
          </a:bodyPr>
          <a:lstStyle/>
          <a:p>
            <a:pPr indent="-274320" lvl="0" marL="274320" rtl="0" algn="l">
              <a:spcBef>
                <a:spcPts val="520"/>
              </a:spcBef>
              <a:spcAft>
                <a:spcPts val="0"/>
              </a:spcAft>
              <a:buSzPts val="2470"/>
              <a:buChar char="⚫"/>
            </a:pPr>
            <a:r>
              <a:rPr lang="en-US"/>
              <a:t>Accuracy/ Recall - Baseline Model</a:t>
            </a:r>
            <a:endParaRPr/>
          </a:p>
          <a:p>
            <a:pPr indent="-274320" lvl="0" marL="274320" rtl="0" algn="l">
              <a:spcBef>
                <a:spcPts val="520"/>
              </a:spcBef>
              <a:spcAft>
                <a:spcPts val="0"/>
              </a:spcAft>
              <a:buSzPts val="2470"/>
              <a:buChar char="⚫"/>
            </a:pPr>
            <a:r>
              <a:rPr lang="en-US"/>
              <a:t>Precision/F1 Score - Imbalance Model</a:t>
            </a:r>
            <a:endParaRPr/>
          </a:p>
          <a:p>
            <a:pPr indent="-117475" lvl="0" marL="274320" rtl="0" algn="l">
              <a:spcBef>
                <a:spcPts val="520"/>
              </a:spcBef>
              <a:spcAft>
                <a:spcPts val="0"/>
              </a:spcAft>
              <a:buSzPts val="2470"/>
              <a:buNone/>
            </a:pPr>
            <a:r>
              <a:t/>
            </a:r>
            <a:endParaRPr/>
          </a:p>
        </p:txBody>
      </p:sp>
      <p:pic>
        <p:nvPicPr>
          <p:cNvPr id="169" name="Google Shape;169;p11"/>
          <p:cNvPicPr preferRelativeResize="0"/>
          <p:nvPr/>
        </p:nvPicPr>
        <p:blipFill>
          <a:blip r:embed="rId3">
            <a:alphaModFix/>
          </a:blip>
          <a:stretch>
            <a:fillRect/>
          </a:stretch>
        </p:blipFill>
        <p:spPr>
          <a:xfrm>
            <a:off x="304800" y="2019471"/>
            <a:ext cx="5892799" cy="12693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 on brainstorming">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2020-07-17T22:19:55Z</dcterms:created>
  <dc:creator>Andy Peng</dc:creator>
</cp:coreProperties>
</file>