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5000" b="0" strike="noStrike" cap="all" spc="199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lang="en-US" sz="5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7790F71-9F82-4013-9D42-0CE8C66643FB}" type="datetime">
              <a:rPr lang="en-GB" sz="1000" b="0" strike="noStrike" spc="-1">
                <a:solidFill>
                  <a:srgbClr val="0D0D0D"/>
                </a:solidFill>
                <a:latin typeface="Tw Cen MT Condensed"/>
              </a:rPr>
              <a:t>11/03/2020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A5B2FE7-891D-40E0-B247-212B63963C00}" type="slidenum">
              <a:rPr lang="en-GB" sz="1000" b="0" strike="noStrike" spc="-1">
                <a:solidFill>
                  <a:srgbClr val="0D0D0D"/>
                </a:solidFill>
                <a:latin typeface="Tw Cen MT Condensed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lang="en-US" sz="5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latin typeface="Tw Cen MT"/>
              </a:rPr>
              <a:t>Click to edit Master text styles</a:t>
            </a:r>
          </a:p>
          <a:p>
            <a:pPr marL="265320" lvl="1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448200" lvl="2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594360" lvl="3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777240" lvl="4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CAE2EBD-4DBC-4D45-A2B8-FA4C833F01B1}" type="datetime">
              <a:rPr lang="en-GB" sz="1000" b="0" strike="noStrike" spc="-1">
                <a:solidFill>
                  <a:srgbClr val="0D0D0D"/>
                </a:solidFill>
                <a:latin typeface="Tw Cen MT Condensed"/>
              </a:rPr>
              <a:t>11/03/2020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6914CDC-580C-46ED-BDAB-4EB7C1290C7C}" type="slidenum">
              <a:rPr lang="en-GB" sz="1000" b="0" strike="noStrike" spc="-1">
                <a:solidFill>
                  <a:srgbClr val="0D0D0D"/>
                </a:solidFill>
                <a:latin typeface="Tw Cen MT Condensed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5000" b="0" strike="noStrike" cap="all" spc="199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lang="en-US" sz="5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</a:pPr>
            <a:r>
              <a:rPr lang="en-US" sz="1800" b="0" strike="noStrike" spc="-1">
                <a:solidFill>
                  <a:srgbClr val="0D0D0D"/>
                </a:solidFill>
                <a:latin typeface="Tw Cen MT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21C37E0-896F-4FF6-98E6-037F31F0CE1E}" type="datetime">
              <a:rPr lang="en-GB" sz="1000" b="0" strike="noStrike" spc="-1">
                <a:solidFill>
                  <a:srgbClr val="0D0D0D"/>
                </a:solidFill>
                <a:latin typeface="Tw Cen MT Condensed"/>
              </a:rPr>
              <a:t>11/03/2020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94" name="PlaceHolder 8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7E93E3C-0FEF-4DB4-92F0-428950779BEC}" type="slidenum">
              <a:rPr lang="en-GB" sz="1000" b="0" strike="noStrike" spc="-1">
                <a:solidFill>
                  <a:srgbClr val="0D0D0D"/>
                </a:solidFill>
                <a:latin typeface="Tw Cen MT Condensed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95" name="Line 9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yphelps/design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80000"/>
              </a:lnSpc>
            </a:pPr>
            <a:r>
              <a:rPr lang="en-US" sz="5000" b="0" strike="noStrike" cap="all" spc="199">
                <a:solidFill>
                  <a:srgbClr val="0D0D0D"/>
                </a:solidFill>
                <a:latin typeface="Tw Cen MT Condensed"/>
              </a:rPr>
              <a:t>Design Patterns Workshop 2</a:t>
            </a:r>
            <a:endParaRPr lang="en-US" sz="5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Aft>
                <a:spcPts val="201"/>
              </a:spcAft>
            </a:pPr>
            <a:r>
              <a:rPr lang="en-GB" sz="1800" b="0" strike="noStrike" spc="-1">
                <a:solidFill>
                  <a:srgbClr val="0D0D0D"/>
                </a:solidFill>
                <a:latin typeface="Tw Cen MT"/>
              </a:rPr>
              <a:t>Observer and Singleton Patterns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4647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643320" y="643320"/>
            <a:ext cx="3415320" cy="5570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 b="0" strike="noStrike" cap="all" spc="97" dirty="0">
                <a:solidFill>
                  <a:srgbClr val="FFFFFF"/>
                </a:solidFill>
                <a:latin typeface="Tw Cen MT Condensed"/>
              </a:rPr>
              <a:t>Observer</a:t>
            </a:r>
            <a:endParaRPr lang="en-US" sz="5000" b="0" strike="noStrike" spc="-1" dirty="0">
              <a:solidFill>
                <a:srgbClr val="000000"/>
              </a:solidFill>
              <a:latin typeface="Tw Cen MT"/>
            </a:endParaRPr>
          </a:p>
        </p:txBody>
      </p:sp>
      <p:grpSp>
        <p:nvGrpSpPr>
          <p:cNvPr id="136" name="Group 3"/>
          <p:cNvGrpSpPr/>
          <p:nvPr/>
        </p:nvGrpSpPr>
        <p:grpSpPr>
          <a:xfrm>
            <a:off x="6336720" y="1295280"/>
            <a:ext cx="4176000" cy="4238280"/>
            <a:chOff x="6336720" y="1295280"/>
            <a:chExt cx="4176000" cy="4238280"/>
          </a:xfrm>
        </p:grpSpPr>
        <p:sp>
          <p:nvSpPr>
            <p:cNvPr id="137" name="CustomShape 4"/>
            <p:cNvSpPr/>
            <p:nvPr/>
          </p:nvSpPr>
          <p:spPr>
            <a:xfrm>
              <a:off x="6864840" y="1295280"/>
              <a:ext cx="863640" cy="863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5"/>
            <p:cNvSpPr/>
            <p:nvPr/>
          </p:nvSpPr>
          <p:spPr>
            <a:xfrm>
              <a:off x="6336720" y="2454840"/>
              <a:ext cx="1919880" cy="71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en-GB" sz="1900" b="0" strike="noStrike" spc="-1">
                  <a:solidFill>
                    <a:srgbClr val="000000"/>
                  </a:solidFill>
                  <a:latin typeface="Tw Cen MT"/>
                </a:rPr>
                <a:t>Runtime flexibilityof object relationships</a:t>
              </a:r>
              <a:endParaRPr lang="en-GB" sz="1900" b="0" strike="noStrike" spc="-1">
                <a:latin typeface="Arial"/>
              </a:endParaRPr>
            </a:p>
          </p:txBody>
        </p:sp>
        <p:sp>
          <p:nvSpPr>
            <p:cNvPr id="139" name="CustomShape 6"/>
            <p:cNvSpPr/>
            <p:nvPr/>
          </p:nvSpPr>
          <p:spPr>
            <a:xfrm>
              <a:off x="9120960" y="1295280"/>
              <a:ext cx="863640" cy="863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7"/>
            <p:cNvSpPr/>
            <p:nvPr/>
          </p:nvSpPr>
          <p:spPr>
            <a:xfrm>
              <a:off x="8592840" y="2454840"/>
              <a:ext cx="1919880" cy="71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en-GB" sz="1900" b="0" strike="noStrike" spc="-1">
                  <a:solidFill>
                    <a:srgbClr val="000000"/>
                  </a:solidFill>
                  <a:latin typeface="Tw Cen MT"/>
                </a:rPr>
                <a:t>Allows state changes in one object to affect others without coupling</a:t>
              </a:r>
              <a:endParaRPr lang="en-GB" sz="1900" b="0" strike="noStrike" spc="-1">
                <a:latin typeface="Arial"/>
              </a:endParaRPr>
            </a:p>
          </p:txBody>
        </p:sp>
        <p:sp>
          <p:nvSpPr>
            <p:cNvPr id="141" name="CustomShape 8"/>
            <p:cNvSpPr/>
            <p:nvPr/>
          </p:nvSpPr>
          <p:spPr>
            <a:xfrm>
              <a:off x="7992720" y="3654720"/>
              <a:ext cx="863640" cy="863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9"/>
            <p:cNvSpPr/>
            <p:nvPr/>
          </p:nvSpPr>
          <p:spPr>
            <a:xfrm>
              <a:off x="7464960" y="4813920"/>
              <a:ext cx="1919880" cy="71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en-GB" sz="1900" b="0" strike="noStrike" spc="-1">
                  <a:solidFill>
                    <a:srgbClr val="000000"/>
                  </a:solidFill>
                  <a:latin typeface="Tw Cen MT"/>
                </a:rPr>
                <a:t>Normally the subscribers are notified in an unspecified order</a:t>
              </a:r>
              <a:endParaRPr lang="en-GB" sz="1900" b="0" strike="noStrike" spc="-1">
                <a:latin typeface="Arial"/>
              </a:endParaRPr>
            </a:p>
          </p:txBody>
        </p:sp>
      </p:grpSp>
      <p:grpSp>
        <p:nvGrpSpPr>
          <p:cNvPr id="143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4647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2"/>
          <p:cNvSpPr txBox="1"/>
          <p:nvPr/>
        </p:nvSpPr>
        <p:spPr>
          <a:xfrm>
            <a:off x="643320" y="643320"/>
            <a:ext cx="3415320" cy="5570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 b="0" strike="noStrike" cap="all" spc="97" dirty="0">
                <a:solidFill>
                  <a:srgbClr val="FFFFFF"/>
                </a:solidFill>
                <a:latin typeface="Tw Cen MT Condensed"/>
              </a:rPr>
              <a:t>SINGLETON</a:t>
            </a:r>
            <a:endParaRPr lang="en-US" sz="5000" b="0" strike="noStrike" spc="-1" dirty="0">
              <a:solidFill>
                <a:srgbClr val="000000"/>
              </a:solidFill>
              <a:latin typeface="Tw Cen MT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6336720" y="1295280"/>
            <a:ext cx="4176000" cy="4238280"/>
            <a:chOff x="6336720" y="1295280"/>
            <a:chExt cx="4176000" cy="4238280"/>
          </a:xfrm>
        </p:grpSpPr>
        <p:sp>
          <p:nvSpPr>
            <p:cNvPr id="147" name="CustomShape 4"/>
            <p:cNvSpPr/>
            <p:nvPr/>
          </p:nvSpPr>
          <p:spPr>
            <a:xfrm>
              <a:off x="6864840" y="1295280"/>
              <a:ext cx="863640" cy="863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5"/>
            <p:cNvSpPr/>
            <p:nvPr/>
          </p:nvSpPr>
          <p:spPr>
            <a:xfrm>
              <a:off x="6336720" y="2454840"/>
              <a:ext cx="1919880" cy="71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lang="en-GB" sz="1500" b="0" strike="noStrike" spc="-1">
                  <a:solidFill>
                    <a:srgbClr val="000000"/>
                  </a:solidFill>
                  <a:latin typeface="Tw Cen MT"/>
                </a:rPr>
                <a:t>Single instance guaranteed </a:t>
              </a:r>
              <a:endParaRPr lang="en-GB" sz="1500" b="0" strike="noStrike" spc="-1">
                <a:latin typeface="Arial"/>
              </a:endParaRPr>
            </a:p>
          </p:txBody>
        </p:sp>
        <p:sp>
          <p:nvSpPr>
            <p:cNvPr id="149" name="CustomShape 6"/>
            <p:cNvSpPr/>
            <p:nvPr/>
          </p:nvSpPr>
          <p:spPr>
            <a:xfrm>
              <a:off x="9120960" y="1295280"/>
              <a:ext cx="863640" cy="863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7"/>
            <p:cNvSpPr/>
            <p:nvPr/>
          </p:nvSpPr>
          <p:spPr>
            <a:xfrm>
              <a:off x="8592840" y="2454840"/>
              <a:ext cx="1919880" cy="71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lang="en-GB" sz="1500" b="0" strike="noStrike" spc="-1">
                  <a:solidFill>
                    <a:srgbClr val="000000"/>
                  </a:solidFill>
                  <a:latin typeface="Tw Cen MT"/>
                </a:rPr>
                <a:t>Single point of interaction / Single source of truth</a:t>
              </a:r>
              <a:endParaRPr lang="en-GB" sz="1500" b="0" strike="noStrike" spc="-1">
                <a:latin typeface="Arial"/>
              </a:endParaRPr>
            </a:p>
          </p:txBody>
        </p:sp>
        <p:sp>
          <p:nvSpPr>
            <p:cNvPr id="151" name="CustomShape 8"/>
            <p:cNvSpPr/>
            <p:nvPr/>
          </p:nvSpPr>
          <p:spPr>
            <a:xfrm>
              <a:off x="7992720" y="3654720"/>
              <a:ext cx="863640" cy="863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9"/>
            <p:cNvSpPr/>
            <p:nvPr/>
          </p:nvSpPr>
          <p:spPr>
            <a:xfrm>
              <a:off x="7464960" y="4813920"/>
              <a:ext cx="1919880" cy="71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lang="en-GB" sz="1500" b="0" strike="noStrike" spc="-1">
                  <a:solidFill>
                    <a:srgbClr val="000000"/>
                  </a:solidFill>
                  <a:latin typeface="Tw Cen MT"/>
                </a:rPr>
                <a:t>Difficult to test</a:t>
              </a:r>
              <a:endParaRPr lang="en-GB" sz="1500" b="0" strike="noStrike" spc="-1">
                <a:latin typeface="Arial"/>
              </a:endParaRPr>
            </a:p>
          </p:txBody>
        </p:sp>
      </p:grpSp>
      <p:grpSp>
        <p:nvGrpSpPr>
          <p:cNvPr id="153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80000"/>
              </a:lnSpc>
            </a:pPr>
            <a:r>
              <a:rPr lang="en-US" sz="5000" b="0" strike="noStrike" cap="all" spc="199">
                <a:solidFill>
                  <a:srgbClr val="0D0D0D"/>
                </a:solidFill>
                <a:latin typeface="Tw Cen MT Condensed"/>
              </a:rPr>
              <a:t>Mob problem solving</a:t>
            </a:r>
            <a:endParaRPr lang="en-US" sz="5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Aft>
                <a:spcPts val="201"/>
              </a:spcAft>
            </a:pPr>
            <a:r>
              <a:rPr lang="en-US" sz="1800" b="0" strike="noStrike" spc="-1">
                <a:solidFill>
                  <a:srgbClr val="0D0D0D"/>
                </a:solidFill>
                <a:latin typeface="Tw Cen MT"/>
              </a:rPr>
              <a:t>Let’s start with the </a:t>
            </a:r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lang="en-US" sz="1800" b="0" strike="noStrike" spc="-1">
                <a:solidFill>
                  <a:srgbClr val="0D0D0D"/>
                </a:solidFill>
                <a:latin typeface="Tw Cen MT"/>
              </a:rPr>
              <a:t>Observer Pattern</a:t>
            </a:r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extShape 3"/>
          <p:cNvSpPr txBox="1"/>
          <p:nvPr/>
        </p:nvSpPr>
        <p:spPr>
          <a:xfrm>
            <a:off x="964800" y="804240"/>
            <a:ext cx="3391560" cy="5248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5000" b="0" strike="noStrike" cap="all" spc="97" dirty="0">
                <a:solidFill>
                  <a:srgbClr val="FFFFFF"/>
                </a:solidFill>
                <a:latin typeface="Tw Cen MT Condensed"/>
              </a:rPr>
              <a:t>Let’s Code!</a:t>
            </a:r>
            <a:endParaRPr lang="en-US" sz="5000" b="0" strike="noStrike" spc="-1" dirty="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4951080" y="804240"/>
            <a:ext cx="6305760" cy="587556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Your solution is as it was on the previous workshop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Your Façade is orchestrating the Validate, Metadata, Upload and Activation steps of our process.</a:t>
            </a:r>
            <a:endParaRPr lang="en-US" sz="1800" b="0" strike="noStrike" spc="-1" dirty="0">
              <a:solidFill>
                <a:srgbClr val="000000"/>
              </a:solidFill>
              <a:latin typeface="Tw Cen MT"/>
            </a:endParaRPr>
          </a:p>
          <a:p>
            <a:pPr marL="128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en-US" sz="1800" b="0" strike="noStrike" spc="-1" dirty="0">
              <a:solidFill>
                <a:srgbClr val="000000"/>
              </a:solidFill>
              <a:latin typeface="Tw Cen MT"/>
            </a:endParaRPr>
          </a:p>
          <a:p>
            <a:pPr marL="128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800" b="0" strike="noStrike" spc="-1" dirty="0">
                <a:solidFill>
                  <a:srgbClr val="000000"/>
                </a:solidFill>
                <a:latin typeface="Tw Cen MT"/>
              </a:rPr>
              <a:t>Clone the repo below:  </a:t>
            </a:r>
          </a:p>
          <a:p>
            <a:pPr marL="128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800" b="0" u="sng" strike="noStrike" spc="-1" dirty="0">
                <a:solidFill>
                  <a:srgbClr val="6B9F25"/>
                </a:solidFill>
                <a:uFillTx/>
                <a:latin typeface="Tw Cen MT"/>
                <a:hlinkClick r:id="rId2"/>
              </a:rPr>
              <a:t>https://github.com/andyphelps/design</a:t>
            </a:r>
            <a:endParaRPr lang="en-US" u="sng" spc="-1" dirty="0">
              <a:solidFill>
                <a:srgbClr val="000000"/>
              </a:solidFill>
              <a:uFillTx/>
              <a:latin typeface="Tw Cen MT"/>
            </a:endParaRPr>
          </a:p>
          <a:p>
            <a:pPr marL="128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en-US" sz="1800" b="0" u="sng" strike="noStrike" spc="-1" dirty="0">
              <a:solidFill>
                <a:srgbClr val="000000"/>
              </a:solidFill>
              <a:latin typeface="Tw Cen MT"/>
            </a:endParaRPr>
          </a:p>
          <a:p>
            <a:pPr marL="128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pc="-1" dirty="0">
                <a:solidFill>
                  <a:srgbClr val="000000"/>
                </a:solidFill>
                <a:uFillTx/>
                <a:latin typeface="Tw Cen MT"/>
              </a:rPr>
              <a:t>The </a:t>
            </a:r>
            <a:r>
              <a:rPr lang="en-US" spc="-1" dirty="0">
                <a:solidFill>
                  <a:srgbClr val="000000"/>
                </a:solidFill>
                <a:latin typeface="Tw Cen MT"/>
              </a:rPr>
              <a:t>J</a:t>
            </a:r>
            <a:r>
              <a:rPr lang="en-US" spc="-1" dirty="0">
                <a:solidFill>
                  <a:srgbClr val="000000"/>
                </a:solidFill>
                <a:uFillTx/>
                <a:latin typeface="Tw Cen MT"/>
              </a:rPr>
              <a:t>ava solution is at </a:t>
            </a:r>
            <a:r>
              <a:rPr lang="en-US" spc="-1" dirty="0">
                <a:solidFill>
                  <a:srgbClr val="000000"/>
                </a:solidFill>
                <a:latin typeface="Tw Cen MT"/>
              </a:rPr>
              <a:t>/java/</a:t>
            </a:r>
            <a:r>
              <a:rPr lang="en-US" spc="-1" dirty="0" err="1">
                <a:solidFill>
                  <a:srgbClr val="000000"/>
                </a:solidFill>
                <a:latin typeface="Tw Cen MT"/>
              </a:rPr>
              <a:t>dpworkshop</a:t>
            </a:r>
            <a:r>
              <a:rPr lang="en-US" spc="-1" dirty="0">
                <a:solidFill>
                  <a:srgbClr val="000000"/>
                </a:solidFill>
                <a:latin typeface="Tw Cen MT"/>
              </a:rPr>
              <a:t>/workshop2</a:t>
            </a:r>
          </a:p>
          <a:p>
            <a:pPr marL="128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800" strike="noStrike" spc="-1" dirty="0">
                <a:solidFill>
                  <a:srgbClr val="000000"/>
                </a:solidFill>
                <a:uFillTx/>
                <a:latin typeface="Tw Cen MT"/>
              </a:rPr>
              <a:t>The .NET solution is at /dotnet/</a:t>
            </a:r>
            <a:r>
              <a:rPr lang="en-US" sz="1800" strike="noStrike" spc="-1" dirty="0" err="1">
                <a:solidFill>
                  <a:srgbClr val="000000"/>
                </a:solidFill>
                <a:uFillTx/>
                <a:latin typeface="Tw Cen MT"/>
              </a:rPr>
              <a:t>dpworkshop</a:t>
            </a:r>
            <a:r>
              <a:rPr lang="en-US" sz="1800" strike="noStrike" spc="-1" dirty="0">
                <a:solidFill>
                  <a:srgbClr val="000000"/>
                </a:solidFill>
                <a:uFillTx/>
                <a:latin typeface="Tw Cen MT"/>
              </a:rPr>
              <a:t>/workshop2</a:t>
            </a:r>
            <a:endParaRPr lang="en-US" sz="1800" strike="noStrike" spc="-1" dirty="0">
              <a:solidFill>
                <a:srgbClr val="6B9F25"/>
              </a:solidFill>
              <a:uFillTx/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Shape 3"/>
          <p:cNvSpPr txBox="1"/>
          <p:nvPr/>
        </p:nvSpPr>
        <p:spPr>
          <a:xfrm>
            <a:off x="964800" y="804240"/>
            <a:ext cx="3391560" cy="5248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5000" b="0" strike="noStrike" cap="all" spc="97" dirty="0">
                <a:solidFill>
                  <a:srgbClr val="FFFFFF"/>
                </a:solidFill>
                <a:latin typeface="Tw Cen MT Condensed"/>
              </a:rPr>
              <a:t>Introduce an Event Manager and Listener Interface then subscribe a logger</a:t>
            </a:r>
            <a:endParaRPr lang="en-US" sz="5000" b="0" strike="noStrike" spc="-1" dirty="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4951080" y="248575"/>
            <a:ext cx="6305760" cy="6431225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 lnSpcReduction="10000"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Create a normal*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w Cen MT"/>
              </a:rPr>
              <a:t>EventManager</a:t>
            </a: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 class that will manage subscriptions to the two event types (DATASET_UPLOADED and DATASET_ACTIVATED)</a:t>
            </a:r>
          </a:p>
          <a:p>
            <a:pPr marL="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endParaRPr lang="en-US" sz="2200" spc="-1" dirty="0">
              <a:solidFill>
                <a:srgbClr val="000000"/>
              </a:solidFill>
              <a:latin typeface="Tw Cen MT"/>
            </a:endParaRPr>
          </a:p>
          <a:p>
            <a:pPr marL="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r>
              <a:rPr lang="en-US" sz="2200" spc="-1" dirty="0">
                <a:solidFill>
                  <a:srgbClr val="000000"/>
                </a:solidFill>
                <a:latin typeface="Tw Cen MT"/>
              </a:rPr>
              <a:t>Create an </a:t>
            </a:r>
            <a:r>
              <a:rPr lang="en-US" sz="2200" spc="-1" dirty="0" err="1">
                <a:solidFill>
                  <a:srgbClr val="000000"/>
                </a:solidFill>
                <a:latin typeface="Tw Cen MT"/>
              </a:rPr>
              <a:t>EventListener</a:t>
            </a:r>
            <a:r>
              <a:rPr lang="en-US" sz="2200" spc="-1" dirty="0">
                <a:solidFill>
                  <a:srgbClr val="000000"/>
                </a:solidFill>
                <a:latin typeface="Tw Cen MT"/>
              </a:rPr>
              <a:t> interface that your subscribers will implement against.</a:t>
            </a:r>
            <a:endParaRPr lang="en-US" sz="2200" b="0" strike="noStrike" spc="-1" dirty="0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 dirty="0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Create a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w Cen MT"/>
              </a:rPr>
              <a:t>DatasetLogger</a:t>
            </a: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 class that implements your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w Cen MT"/>
              </a:rPr>
              <a:t>EventListener</a:t>
            </a: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 interface will simply output the type of event and the description of the dataset the event is about. Subscribe to the upload and activated events from within your Main class.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 dirty="0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Discuss in your groups how you might achieve this and then go ahead and implement it.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endParaRPr lang="en-US" sz="2200" spc="-1" dirty="0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en-US" sz="1600" b="0" strike="noStrike" spc="-1" dirty="0">
                <a:solidFill>
                  <a:srgbClr val="000000"/>
                </a:solidFill>
                <a:latin typeface="Tw Cen MT"/>
              </a:rPr>
              <a:t>*normal = a normal class (not a singleton, that comes next!)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TextShape 3"/>
          <p:cNvSpPr txBox="1"/>
          <p:nvPr/>
        </p:nvSpPr>
        <p:spPr>
          <a:xfrm>
            <a:off x="964800" y="804240"/>
            <a:ext cx="3391560" cy="5248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5000" b="0" strike="noStrike" cap="all" spc="97" dirty="0">
                <a:solidFill>
                  <a:srgbClr val="FFFFFF"/>
                </a:solidFill>
                <a:latin typeface="Tw Cen MT Condensed"/>
              </a:rPr>
              <a:t>Make the Event Manager a Singleton that is Thread-safe</a:t>
            </a:r>
            <a:endParaRPr lang="en-US" sz="5000" b="0" strike="noStrike" spc="-1" dirty="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4951080" y="804240"/>
            <a:ext cx="6305760" cy="587556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You will have noticed that you need to pass around a reference to the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w Cen MT"/>
              </a:rPr>
              <a:t>EventManager</a:t>
            </a: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 instance otherwise your subscriptions would be lost?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endParaRPr lang="en-US" sz="2200" spc="-1" dirty="0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If we make the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w Cen MT"/>
              </a:rPr>
              <a:t>EventManager</a:t>
            </a: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 a singleton our subscriptions are managed at an application level and we don’t need to worry about which instance of the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w Cen MT"/>
              </a:rPr>
              <a:t>EventManager</a:t>
            </a: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 we’re talking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306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Symbol</vt:lpstr>
      <vt:lpstr>Times New Roman</vt:lpstr>
      <vt:lpstr>Tw Cen MT</vt:lpstr>
      <vt:lpstr>Tw Cen MT Condensed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Workshop 1</dc:title>
  <dc:subject/>
  <dc:creator>Andrew Phelps</dc:creator>
  <dc:description/>
  <cp:lastModifiedBy>Andrew Phelps</cp:lastModifiedBy>
  <cp:revision>10</cp:revision>
  <dcterms:created xsi:type="dcterms:W3CDTF">2019-11-04T15:33:55Z</dcterms:created>
  <dcterms:modified xsi:type="dcterms:W3CDTF">2020-03-11T12:10:00Z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