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0" r:id="rId2"/>
    <p:sldId id="327" r:id="rId3"/>
    <p:sldId id="329" r:id="rId4"/>
    <p:sldId id="319" r:id="rId5"/>
    <p:sldId id="322" r:id="rId6"/>
    <p:sldId id="305" r:id="rId7"/>
    <p:sldId id="326" r:id="rId8"/>
    <p:sldId id="328" r:id="rId9"/>
    <p:sldId id="281" r:id="rId10"/>
    <p:sldId id="324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0" autoAdjust="0"/>
    <p:restoredTop sz="94041" autoAdjust="0"/>
  </p:normalViewPr>
  <p:slideViewPr>
    <p:cSldViewPr snapToGrid="0">
      <p:cViewPr varScale="1">
        <p:scale>
          <a:sx n="133" d="100"/>
          <a:sy n="133" d="100"/>
        </p:scale>
        <p:origin x="112" y="61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Public –Private Key Encryption</a:t>
            </a:r>
          </a:p>
          <a:p>
            <a:r>
              <a:rPr lang="en-US" dirty="0"/>
              <a:t>Question: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the bitcoin is transferred, How the bitcoin is flowed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Bitcoin core code analysis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BitCoin</a:t>
            </a:r>
            <a:r>
              <a:rPr lang="en-US" dirty="0"/>
              <a:t> Addresses: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Generate public / private key pair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Hash the public key </a:t>
            </a:r>
            <a:r>
              <a:rPr lang="en-US" dirty="0">
                <a:sym typeface="Wingdings" panose="05000000000000000000" pitchFamily="2" charset="2"/>
              </a:rPr>
              <a:t> Bitcoin address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Guard the private key with your life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an entire core banking platform on some form of distributed ledger technology.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thing EWF potentially will work on, for example, is a unified blockchain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blockchain represents a real breakthrough when it comes to verifying "tiny little contracts in a point-to-point realm.“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sees blockchain as a breakthrough for traceability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0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7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9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-archive.bitgo.com/the-challenges-of-block-chain-indexing/" TargetMode="External"/><Relationship Id="rId7" Type="http://schemas.openxmlformats.org/officeDocument/2006/relationships/slide" Target="slide6.xml"/><Relationship Id="rId2" Type="http://schemas.openxmlformats.org/officeDocument/2006/relationships/hyperlink" Target="http://www.coindesk.com/information/how-do-bitcoin-transactions-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eenbiz.com/article/why-ibm-sees-blockchain-breakthrough-traceability" TargetMode="External"/><Relationship Id="rId5" Type="http://schemas.openxmlformats.org/officeDocument/2006/relationships/hyperlink" Target="https://www.allaboutcircuits.com/news/iota-a-cryptoplatform-for-securing-transactions-on-the-iot/" TargetMode="External"/><Relationship Id="rId4" Type="http://schemas.openxmlformats.org/officeDocument/2006/relationships/hyperlink" Target="https://chrispeterjackson.wordpress.com/2015/08/09/blockchain-platform-evolution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talik_Buteri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8.emf"/><Relationship Id="rId7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8.emf"/><Relationship Id="rId7" Type="http://schemas.openxmlformats.org/officeDocument/2006/relationships/slide" Target="slide6.xml"/><Relationship Id="rId12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5.emf"/><Relationship Id="rId5" Type="http://schemas.openxmlformats.org/officeDocument/2006/relationships/image" Target="../media/image10.emf"/><Relationship Id="rId10" Type="http://schemas.openxmlformats.org/officeDocument/2006/relationships/image" Target="../media/image14.emf"/><Relationship Id="rId4" Type="http://schemas.openxmlformats.org/officeDocument/2006/relationships/image" Target="../media/image9.emf"/><Relationship Id="rId9" Type="http://schemas.openxmlformats.org/officeDocument/2006/relationships/image" Target="../media/image13.png"/><Relationship Id="rId1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uobi.com/" TargetMode="External"/><Relationship Id="rId13" Type="http://schemas.openxmlformats.org/officeDocument/2006/relationships/image" Target="../media/image17.emf"/><Relationship Id="rId3" Type="http://schemas.openxmlformats.org/officeDocument/2006/relationships/hyperlink" Target="How_02_Mining_blocks_blockchain.pptx" TargetMode="External"/><Relationship Id="rId7" Type="http://schemas.openxmlformats.org/officeDocument/2006/relationships/slide" Target="slide6.xml"/><Relationship Id="rId12" Type="http://schemas.openxmlformats.org/officeDocument/2006/relationships/image" Target="../media/image16.emf"/><Relationship Id="rId2" Type="http://schemas.openxmlformats.org/officeDocument/2006/relationships/hyperlink" Target="How_01_Cryptographic_Basics.ppt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ckchain.info/tx/bc4623d0f9b3d3cbf37bfd27e05a6ea826a06ec9a4d8dcbf703e140039ddf008" TargetMode="External"/><Relationship Id="rId11" Type="http://schemas.openxmlformats.org/officeDocument/2006/relationships/image" Target="../media/image15.emf"/><Relationship Id="rId5" Type="http://schemas.openxmlformats.org/officeDocument/2006/relationships/hyperlink" Target="How_04_blockchain_applications.pptx" TargetMode="External"/><Relationship Id="rId10" Type="http://schemas.openxmlformats.org/officeDocument/2006/relationships/image" Target="../media/image14.emf"/><Relationship Id="rId4" Type="http://schemas.openxmlformats.org/officeDocument/2006/relationships/hyperlink" Target="How_03_Transactions.pptx" TargetMode="External"/><Relationship Id="rId9" Type="http://schemas.openxmlformats.org/officeDocument/2006/relationships/hyperlink" Target="blockchain.info" TargetMode="External"/><Relationship Id="rId1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talik_Buteri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107" y="1020970"/>
            <a:ext cx="9144000" cy="204672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区块链应用及</a:t>
            </a:r>
            <a:br>
              <a:rPr lang="en-US" altLang="zh-CN" b="1" dirty="0"/>
            </a:br>
            <a:r>
              <a:rPr lang="zh-CN" altLang="en-US" b="1" dirty="0">
                <a:latin typeface="+mn-ea"/>
                <a:ea typeface="+mn-ea"/>
              </a:rPr>
              <a:t>物联网</a:t>
            </a:r>
            <a:endParaRPr lang="en-US" b="1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479" y="5456903"/>
            <a:ext cx="9144000" cy="1031764"/>
          </a:xfrm>
        </p:spPr>
        <p:txBody>
          <a:bodyPr>
            <a:normAutofit/>
          </a:bodyPr>
          <a:lstStyle/>
          <a:p>
            <a:r>
              <a:rPr lang="en-US" sz="3200" dirty="0"/>
              <a:t>Andy Wu (</a:t>
            </a:r>
            <a:r>
              <a:rPr lang="zh-CN" altLang="en-US" sz="3200" dirty="0"/>
              <a:t>吴增德）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E3F1F-8FF2-4C4C-9977-3E9D8B678CE2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165AF-4101-4C94-8479-9BE26DEC787D}"/>
              </a:ext>
            </a:extLst>
          </p:cNvPr>
          <p:cNvSpPr/>
          <p:nvPr/>
        </p:nvSpPr>
        <p:spPr>
          <a:xfrm>
            <a:off x="7776626" y="2696286"/>
            <a:ext cx="4180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区块链系列</a:t>
            </a:r>
            <a:r>
              <a:rPr lang="zh-CN" altLang="en-US" sz="3200" b="1" dirty="0">
                <a:solidFill>
                  <a:srgbClr val="FF0000"/>
                </a:solidFill>
              </a:rPr>
              <a:t>之二</a:t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 err="1">
                <a:solidFill>
                  <a:srgbClr val="FF0000"/>
                </a:solidFill>
              </a:rPr>
              <a:t>Ethereum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903739-256B-42C0-A562-1A5BFB1BA386}"/>
              </a:ext>
            </a:extLst>
          </p:cNvPr>
          <p:cNvSpPr txBox="1">
            <a:spLocks/>
          </p:cNvSpPr>
          <p:nvPr/>
        </p:nvSpPr>
        <p:spPr>
          <a:xfrm>
            <a:off x="2876941" y="4006312"/>
            <a:ext cx="6300066" cy="47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持有、支付、挖掘比特币原理及协议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Mathematically protected digital currency</a:t>
            </a:r>
          </a:p>
          <a:p>
            <a:r>
              <a:rPr lang="en-US" dirty="0"/>
              <a:t>Maintained by a network of peers</a:t>
            </a:r>
          </a:p>
          <a:p>
            <a:r>
              <a:rPr lang="en-US" dirty="0"/>
              <a:t>Digital Signature:</a:t>
            </a:r>
          </a:p>
          <a:p>
            <a:pPr lvl="1"/>
            <a:r>
              <a:rPr lang="en-US" dirty="0"/>
              <a:t>Safeguard money</a:t>
            </a:r>
          </a:p>
          <a:p>
            <a:r>
              <a:rPr lang="en-US" dirty="0"/>
              <a:t>Transaction chains</a:t>
            </a:r>
          </a:p>
          <a:p>
            <a:pPr lvl="1"/>
            <a:r>
              <a:rPr lang="en-US" dirty="0"/>
              <a:t>Store history of ownership</a:t>
            </a:r>
          </a:p>
          <a:p>
            <a:r>
              <a:rPr lang="en-US" dirty="0"/>
              <a:t>Block Chain</a:t>
            </a:r>
          </a:p>
          <a:p>
            <a:pPr lvl="1"/>
            <a:r>
              <a:rPr lang="en-US" dirty="0"/>
              <a:t>Hold transaction order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13984"/>
            <a:ext cx="5793658" cy="6144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Benefits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Government can’t print money</a:t>
            </a:r>
            <a:br>
              <a:rPr lang="en-US" dirty="0"/>
            </a:br>
            <a:r>
              <a:rPr lang="en-US" dirty="0"/>
              <a:t>or manipulate currency</a:t>
            </a:r>
          </a:p>
          <a:p>
            <a:r>
              <a:rPr lang="en-US" dirty="0"/>
              <a:t>Anonymity</a:t>
            </a:r>
          </a:p>
          <a:p>
            <a:r>
              <a:rPr lang="en-US" dirty="0"/>
              <a:t>Lower global transaction costs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Challenges</a:t>
            </a:r>
            <a:endParaRPr lang="en-US" sz="3600" dirty="0"/>
          </a:p>
          <a:p>
            <a:r>
              <a:rPr lang="en-US" dirty="0"/>
              <a:t>Difficult to exchange</a:t>
            </a:r>
          </a:p>
          <a:p>
            <a:r>
              <a:rPr lang="en-US" dirty="0"/>
              <a:t>Used for illegal activity (Government can’t track</a:t>
            </a:r>
          </a:p>
          <a:p>
            <a:r>
              <a:rPr lang="en-US" dirty="0"/>
              <a:t>Mining, or solving blocks</a:t>
            </a:r>
            <a:br>
              <a:rPr lang="en-US" dirty="0"/>
            </a:br>
            <a:r>
              <a:rPr lang="en-US" dirty="0"/>
              <a:t>use large amount of energy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7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do bitcoin transactions work</a:t>
            </a:r>
            <a:endParaRPr lang="en-US" dirty="0"/>
          </a:p>
          <a:p>
            <a:r>
              <a:rPr lang="en-US" dirty="0">
                <a:hlinkClick r:id="rId3"/>
              </a:rPr>
              <a:t>The Challenges of Block Chain Indexing</a:t>
            </a:r>
            <a:endParaRPr lang="en-US" dirty="0"/>
          </a:p>
          <a:p>
            <a:r>
              <a:rPr lang="en-US" dirty="0">
                <a:hlinkClick r:id="rId4"/>
              </a:rPr>
              <a:t>Blockchain platform evolution</a:t>
            </a:r>
            <a:endParaRPr lang="en-US" dirty="0"/>
          </a:p>
          <a:p>
            <a:r>
              <a:rPr lang="en-US" dirty="0">
                <a:hlinkClick r:id="rId5"/>
              </a:rPr>
              <a:t>IOTA: A </a:t>
            </a:r>
            <a:r>
              <a:rPr lang="en-US" dirty="0" err="1">
                <a:hlinkClick r:id="rId5"/>
              </a:rPr>
              <a:t>Cryptoplatform</a:t>
            </a:r>
            <a:r>
              <a:rPr lang="en-US" dirty="0">
                <a:hlinkClick r:id="rId5"/>
              </a:rPr>
              <a:t> for Securing Transactions on the </a:t>
            </a:r>
            <a:r>
              <a:rPr lang="en-US" dirty="0" err="1">
                <a:hlinkClick r:id="rId5"/>
              </a:rPr>
              <a:t>IoT</a:t>
            </a:r>
            <a:endParaRPr lang="en-US" dirty="0"/>
          </a:p>
          <a:p>
            <a:r>
              <a:rPr lang="en-US" dirty="0">
                <a:hlinkClick r:id="rId6"/>
              </a:rPr>
              <a:t>Why IBM sees blockchain as a breakthrough for traceability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4960D-91F1-42BD-823E-FEAF64C6F21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6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62BC-9D96-4FE3-9702-5FE792CC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区块链演化史</a:t>
            </a:r>
            <a:endParaRPr lang="en-US" dirty="0"/>
          </a:p>
        </p:txBody>
      </p:sp>
      <p:sp>
        <p:nvSpPr>
          <p:cNvPr id="13" name="AutoShape 4" descr="Image result for rocket">
            <a:extLst>
              <a:ext uri="{FF2B5EF4-FFF2-40B4-BE49-F238E27FC236}">
                <a16:creationId xmlns:a16="http://schemas.microsoft.com/office/drawing/2014/main" id="{C089C2A4-2E7C-47FE-BE21-88B88BA440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8679" y="29560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line_trend">
            <a:extLst>
              <a:ext uri="{FF2B5EF4-FFF2-40B4-BE49-F238E27FC236}">
                <a16:creationId xmlns:a16="http://schemas.microsoft.com/office/drawing/2014/main" id="{34C5B4AB-7F23-43E9-B2ED-E7EE7D33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267670"/>
            <a:ext cx="8289010" cy="2295354"/>
          </a:xfrm>
          <a:prstGeom prst="rect">
            <a:avLst/>
          </a:prstGeom>
        </p:spPr>
      </p:pic>
      <p:pic>
        <p:nvPicPr>
          <p:cNvPr id="15" name="P_rocket">
            <a:extLst>
              <a:ext uri="{FF2B5EF4-FFF2-40B4-BE49-F238E27FC236}">
                <a16:creationId xmlns:a16="http://schemas.microsoft.com/office/drawing/2014/main" id="{292FB83D-3C81-408E-AF7A-FC86546C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718">
            <a:off x="7602187" y="3122641"/>
            <a:ext cx="1337791" cy="1337791"/>
          </a:xfrm>
          <a:prstGeom prst="rect">
            <a:avLst/>
          </a:prstGeom>
        </p:spPr>
      </p:pic>
      <p:grpSp>
        <p:nvGrpSpPr>
          <p:cNvPr id="20" name="g_coin">
            <a:extLst>
              <a:ext uri="{FF2B5EF4-FFF2-40B4-BE49-F238E27FC236}">
                <a16:creationId xmlns:a16="http://schemas.microsoft.com/office/drawing/2014/main" id="{1E8E226F-8E2C-4DCD-B797-BAEDAA59394B}"/>
              </a:ext>
            </a:extLst>
          </p:cNvPr>
          <p:cNvGrpSpPr/>
          <p:nvPr/>
        </p:nvGrpSpPr>
        <p:grpSpPr>
          <a:xfrm>
            <a:off x="1346402" y="1460500"/>
            <a:ext cx="1560185" cy="1577097"/>
            <a:chOff x="2235402" y="1906258"/>
            <a:chExt cx="1560185" cy="145188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537F824-D059-405C-ACB1-DC826811F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5402" y="1906258"/>
              <a:ext cx="1560185" cy="145188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405EBD-BC09-40E6-BC82-7FB29DF1409B}"/>
                </a:ext>
              </a:extLst>
            </p:cNvPr>
            <p:cNvSpPr/>
            <p:nvPr/>
          </p:nvSpPr>
          <p:spPr>
            <a:xfrm>
              <a:off x="2425485" y="2170169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b="1" dirty="0">
                  <a:solidFill>
                    <a:srgbClr val="7030A0"/>
                  </a:solidFill>
                </a:rPr>
                <a:t>1</a:t>
              </a:r>
              <a:r>
                <a:rPr lang="en-US" altLang="zh-CN" sz="6000" b="1" dirty="0">
                  <a:solidFill>
                    <a:srgbClr val="7030A0"/>
                  </a:solidFill>
                </a:rPr>
                <a:t>.0</a:t>
              </a:r>
              <a:endParaRPr lang="en-US" sz="6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4" name="G_eth">
            <a:extLst>
              <a:ext uri="{FF2B5EF4-FFF2-40B4-BE49-F238E27FC236}">
                <a16:creationId xmlns:a16="http://schemas.microsoft.com/office/drawing/2014/main" id="{3C0572CF-9A7D-4F25-B307-41948758A5AC}"/>
              </a:ext>
            </a:extLst>
          </p:cNvPr>
          <p:cNvGrpSpPr/>
          <p:nvPr/>
        </p:nvGrpSpPr>
        <p:grpSpPr>
          <a:xfrm>
            <a:off x="4819844" y="2789154"/>
            <a:ext cx="3018066" cy="3018066"/>
            <a:chOff x="3813895" y="2637441"/>
            <a:chExt cx="3018066" cy="30180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1A3C44-3CD9-4020-8958-57415FD11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95" y="2637441"/>
              <a:ext cx="3018066" cy="301806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911A30-EAA4-4AD1-8877-9786CA9C68C7}"/>
                </a:ext>
              </a:extLst>
            </p:cNvPr>
            <p:cNvSpPr/>
            <p:nvPr/>
          </p:nvSpPr>
          <p:spPr>
            <a:xfrm>
              <a:off x="4722233" y="37045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2.0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G_e3.0">
            <a:extLst>
              <a:ext uri="{FF2B5EF4-FFF2-40B4-BE49-F238E27FC236}">
                <a16:creationId xmlns:a16="http://schemas.microsoft.com/office/drawing/2014/main" id="{7E0E7C32-3741-4AAD-A1AC-9559949B970B}"/>
              </a:ext>
            </a:extLst>
          </p:cNvPr>
          <p:cNvGrpSpPr/>
          <p:nvPr/>
        </p:nvGrpSpPr>
        <p:grpSpPr>
          <a:xfrm>
            <a:off x="8671953" y="1673047"/>
            <a:ext cx="2237547" cy="2237547"/>
            <a:chOff x="9286272" y="2070628"/>
            <a:chExt cx="2237547" cy="223754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B4B739-E4DD-4DAD-B741-FEE6BDBF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272" y="2070628"/>
              <a:ext cx="2237547" cy="223754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7013AD-709B-4C73-B5BF-43A3E872C69F}"/>
                </a:ext>
              </a:extLst>
            </p:cNvPr>
            <p:cNvSpPr/>
            <p:nvPr/>
          </p:nvSpPr>
          <p:spPr>
            <a:xfrm>
              <a:off x="9804421" y="24208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3.0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9" name="R_coin">
            <a:extLst>
              <a:ext uri="{FF2B5EF4-FFF2-40B4-BE49-F238E27FC236}">
                <a16:creationId xmlns:a16="http://schemas.microsoft.com/office/drawing/2014/main" id="{91F14FB1-AE21-4DFF-84CA-AA162D70A7DE}"/>
              </a:ext>
            </a:extLst>
          </p:cNvPr>
          <p:cNvSpPr/>
          <p:nvPr/>
        </p:nvSpPr>
        <p:spPr>
          <a:xfrm>
            <a:off x="815983" y="3156106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电子现金</a:t>
            </a:r>
            <a:endParaRPr lang="en-US" altLang="zh-CN" sz="3200" dirty="0"/>
          </a:p>
          <a:p>
            <a:pPr algn="ctr"/>
            <a:r>
              <a:rPr lang="zh-CN" altLang="en-US" sz="3200" dirty="0"/>
              <a:t>去中心化交易</a:t>
            </a:r>
            <a:endParaRPr lang="en-US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A3534-7B86-4AB9-911D-2DCB45F18630}"/>
              </a:ext>
            </a:extLst>
          </p:cNvPr>
          <p:cNvSpPr/>
          <p:nvPr/>
        </p:nvSpPr>
        <p:spPr>
          <a:xfrm>
            <a:off x="4429831" y="5083523"/>
            <a:ext cx="42883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智能合约、数字资产、</a:t>
            </a:r>
            <a:endParaRPr lang="en-US" altLang="zh-CN" sz="3200" dirty="0"/>
          </a:p>
          <a:p>
            <a:r>
              <a:rPr lang="zh-CN" altLang="en-US" sz="3200" dirty="0"/>
              <a:t>物联网、各行业应用</a:t>
            </a: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49A4FA-6A59-4E23-8A9B-3C7DA21755AD}"/>
              </a:ext>
            </a:extLst>
          </p:cNvPr>
          <p:cNvSpPr/>
          <p:nvPr/>
        </p:nvSpPr>
        <p:spPr>
          <a:xfrm>
            <a:off x="8468056" y="3694715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去中心化互联网、</a:t>
            </a:r>
            <a:br>
              <a:rPr lang="en-US" altLang="zh-CN" sz="3200" dirty="0"/>
            </a:br>
            <a:r>
              <a:rPr lang="zh-CN" altLang="en-US" sz="3200" dirty="0"/>
              <a:t>去中心化社会治理</a:t>
            </a:r>
            <a:endParaRPr lang="en-US" altLang="zh-C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1882B-18BD-459E-AFD4-59F33EA7C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36" y="4207223"/>
            <a:ext cx="1851992" cy="1239151"/>
          </a:xfrm>
          <a:prstGeom prst="rect">
            <a:avLst/>
          </a:prstGeom>
        </p:spPr>
      </p:pic>
      <p:pic>
        <p:nvPicPr>
          <p:cNvPr id="1026" name="Picture 2" descr="VitalikButerinProfile.jpg">
            <a:hlinkClick r:id="rId8"/>
            <a:extLst>
              <a:ext uri="{FF2B5EF4-FFF2-40B4-BE49-F238E27FC236}">
                <a16:creationId xmlns:a16="http://schemas.microsoft.com/office/drawing/2014/main" id="{E0B30C35-96D8-44D6-92EA-EBCCED1D6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298" y="1156265"/>
            <a:ext cx="1979158" cy="16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9120-DE0A-4B15-9FE4-BFADFBAE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C210-129F-42CD-A0E9-7E1441C90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74162-56D2-4DB7-A2EF-3C06ADBE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2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ontent Questions">
            <a:extLst>
              <a:ext uri="{FF2B5EF4-FFF2-40B4-BE49-F238E27FC236}">
                <a16:creationId xmlns:a16="http://schemas.microsoft.com/office/drawing/2014/main" id="{F42C48F1-43DE-4EA6-94FE-EAE195F55828}"/>
              </a:ext>
            </a:extLst>
          </p:cNvPr>
          <p:cNvSpPr txBox="1">
            <a:spLocks/>
          </p:cNvSpPr>
          <p:nvPr/>
        </p:nvSpPr>
        <p:spPr>
          <a:xfrm>
            <a:off x="5979237" y="3352636"/>
            <a:ext cx="5806369" cy="3394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transactions?  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transfer of money!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Alice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 Bob 5 BTC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Where are they keeps?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the ledger!</a:t>
            </a:r>
          </a:p>
          <a:p>
            <a:r>
              <a:rPr lang="en-US" dirty="0"/>
              <a:t>Where are user’s bitcoins come from?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From transactions!</a:t>
            </a:r>
          </a:p>
          <a:p>
            <a:r>
              <a:rPr lang="en-US" dirty="0"/>
              <a:t>Where is the ledger stored?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the blockchain that every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node maintains!</a:t>
            </a:r>
          </a:p>
        </p:txBody>
      </p:sp>
      <p:pic>
        <p:nvPicPr>
          <p:cNvPr id="13" name="bc_Earch">
            <a:extLst>
              <a:ext uri="{FF2B5EF4-FFF2-40B4-BE49-F238E27FC236}">
                <a16:creationId xmlns:a16="http://schemas.microsoft.com/office/drawing/2014/main" id="{2718B07E-D8ED-4EC0-B7BE-BD661848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16" y="4198011"/>
            <a:ext cx="2174471" cy="2122725"/>
          </a:xfrm>
          <a:prstGeom prst="rect">
            <a:avLst/>
          </a:prstGeom>
        </p:spPr>
      </p:pic>
      <p:pic>
        <p:nvPicPr>
          <p:cNvPr id="14" name="bc_ledger">
            <a:extLst>
              <a:ext uri="{FF2B5EF4-FFF2-40B4-BE49-F238E27FC236}">
                <a16:creationId xmlns:a16="http://schemas.microsoft.com/office/drawing/2014/main" id="{A590E941-BAD1-4EDE-888D-75BDA8CF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" y="3893912"/>
            <a:ext cx="3597920" cy="2497826"/>
          </a:xfrm>
          <a:prstGeom prst="rect">
            <a:avLst/>
          </a:prstGeom>
        </p:spPr>
      </p:pic>
      <p:pic>
        <p:nvPicPr>
          <p:cNvPr id="11" name="bank_people">
            <a:extLst>
              <a:ext uri="{FF2B5EF4-FFF2-40B4-BE49-F238E27FC236}">
                <a16:creationId xmlns:a16="http://schemas.microsoft.com/office/drawing/2014/main" id="{F0C3F369-9F4F-486D-803F-1667C2365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253" y="553610"/>
            <a:ext cx="3100148" cy="2642750"/>
          </a:xfrm>
          <a:prstGeom prst="rect">
            <a:avLst/>
          </a:prstGeom>
        </p:spPr>
      </p:pic>
      <p:pic>
        <p:nvPicPr>
          <p:cNvPr id="10" name="bank_frame">
            <a:extLst>
              <a:ext uri="{FF2B5EF4-FFF2-40B4-BE49-F238E27FC236}">
                <a16:creationId xmlns:a16="http://schemas.microsoft.com/office/drawing/2014/main" id="{F1BC2A88-934B-4D6B-9AE1-57EE8FD4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823" y="1378732"/>
            <a:ext cx="1484578" cy="1918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ledger_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56426"/>
              </p:ext>
            </p:extLst>
          </p:nvPr>
        </p:nvGraphicFramePr>
        <p:xfrm>
          <a:off x="8218480" y="756763"/>
          <a:ext cx="3512232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5733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45649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Alice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400" dirty="0"/>
                        <a:t> Bob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Bob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Cindy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Gary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06078">
                <a:tc>
                  <a:txBody>
                    <a:bodyPr/>
                    <a:lstStyle/>
                    <a:p>
                      <a:r>
                        <a:rPr lang="en-US" sz="2400" dirty="0"/>
                        <a:t>Carl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Dave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ledger_title"/>
          <p:cNvSpPr txBox="1"/>
          <p:nvPr/>
        </p:nvSpPr>
        <p:spPr>
          <a:xfrm>
            <a:off x="9094230" y="256658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F08B1C-AC2A-415F-865B-A62E84EEB9D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  <p:pic>
        <p:nvPicPr>
          <p:cNvPr id="7" name="bank_ledger">
            <a:extLst>
              <a:ext uri="{FF2B5EF4-FFF2-40B4-BE49-F238E27FC236}">
                <a16:creationId xmlns:a16="http://schemas.microsoft.com/office/drawing/2014/main" id="{AAA55A13-3434-4D9B-89D3-647FBDFA6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374" y="1335111"/>
            <a:ext cx="1280813" cy="1221918"/>
          </a:xfrm>
          <a:prstGeom prst="rect">
            <a:avLst/>
          </a:prstGeom>
        </p:spPr>
      </p:pic>
      <p:pic>
        <p:nvPicPr>
          <p:cNvPr id="64" name="distributed_cloud" descr="Distributed consensus system.png">
            <a:extLst>
              <a:ext uri="{FF2B5EF4-FFF2-40B4-BE49-F238E27FC236}">
                <a16:creationId xmlns:a16="http://schemas.microsoft.com/office/drawing/2014/main" id="{DEAFEFC1-1EDF-444B-9D0D-72BF49B2D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093" y="928313"/>
            <a:ext cx="3243970" cy="28143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8F8C76-CFFB-4D1B-8DC8-AD55904439C1}"/>
              </a:ext>
            </a:extLst>
          </p:cNvPr>
          <p:cNvSpPr/>
          <p:nvPr/>
        </p:nvSpPr>
        <p:spPr>
          <a:xfrm>
            <a:off x="2407674" y="2920838"/>
            <a:ext cx="296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b="1" dirty="0">
                <a:solidFill>
                  <a:srgbClr val="C00000"/>
                </a:solidFill>
              </a:rPr>
              <a:t>What is blockchain?</a:t>
            </a:r>
          </a:p>
        </p:txBody>
      </p:sp>
    </p:spTree>
    <p:extLst>
      <p:ext uri="{BB962C8B-B14F-4D97-AF65-F5344CB8AC3E}">
        <p14:creationId xmlns:p14="http://schemas.microsoft.com/office/powerpoint/2010/main" val="141315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uiExpand="1" build="p"/>
      <p:bldP spid="6" grpId="0"/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c_Earch">
            <a:extLst>
              <a:ext uri="{FF2B5EF4-FFF2-40B4-BE49-F238E27FC236}">
                <a16:creationId xmlns:a16="http://schemas.microsoft.com/office/drawing/2014/main" id="{2718B07E-D8ED-4EC0-B7BE-BD661848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16" y="4198011"/>
            <a:ext cx="2174471" cy="2122725"/>
          </a:xfrm>
          <a:prstGeom prst="rect">
            <a:avLst/>
          </a:prstGeom>
        </p:spPr>
      </p:pic>
      <p:pic>
        <p:nvPicPr>
          <p:cNvPr id="14" name="bc_ledger">
            <a:extLst>
              <a:ext uri="{FF2B5EF4-FFF2-40B4-BE49-F238E27FC236}">
                <a16:creationId xmlns:a16="http://schemas.microsoft.com/office/drawing/2014/main" id="{A590E941-BAD1-4EDE-888D-75BDA8CF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" y="3893912"/>
            <a:ext cx="3597920" cy="2497826"/>
          </a:xfrm>
          <a:prstGeom prst="rect">
            <a:avLst/>
          </a:prstGeom>
        </p:spPr>
      </p:pic>
      <p:pic>
        <p:nvPicPr>
          <p:cNvPr id="11" name="bank_people">
            <a:extLst>
              <a:ext uri="{FF2B5EF4-FFF2-40B4-BE49-F238E27FC236}">
                <a16:creationId xmlns:a16="http://schemas.microsoft.com/office/drawing/2014/main" id="{F0C3F369-9F4F-486D-803F-1667C2365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253" y="553610"/>
            <a:ext cx="3100148" cy="2642750"/>
          </a:xfrm>
          <a:prstGeom prst="rect">
            <a:avLst/>
          </a:prstGeom>
        </p:spPr>
      </p:pic>
      <p:pic>
        <p:nvPicPr>
          <p:cNvPr id="10" name="bank_frame">
            <a:extLst>
              <a:ext uri="{FF2B5EF4-FFF2-40B4-BE49-F238E27FC236}">
                <a16:creationId xmlns:a16="http://schemas.microsoft.com/office/drawing/2014/main" id="{F1BC2A88-934B-4D6B-9AE1-57EE8FD4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823" y="1378732"/>
            <a:ext cx="1484578" cy="1918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ledger_table"/>
          <p:cNvGraphicFramePr>
            <a:graphicFrameLocks noGrp="1"/>
          </p:cNvGraphicFramePr>
          <p:nvPr>
            <p:extLst/>
          </p:nvPr>
        </p:nvGraphicFramePr>
        <p:xfrm>
          <a:off x="8218480" y="756763"/>
          <a:ext cx="3512232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5733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45649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Alice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400" dirty="0"/>
                        <a:t> Bob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Bob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Cindy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Gary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06078">
                <a:tc>
                  <a:txBody>
                    <a:bodyPr/>
                    <a:lstStyle/>
                    <a:p>
                      <a:r>
                        <a:rPr lang="en-US" sz="2400" dirty="0"/>
                        <a:t>Carl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Dave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ledger_title"/>
          <p:cNvSpPr txBox="1"/>
          <p:nvPr/>
        </p:nvSpPr>
        <p:spPr>
          <a:xfrm>
            <a:off x="9094230" y="256658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F08B1C-AC2A-415F-865B-A62E84EEB9D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  <p:pic>
        <p:nvPicPr>
          <p:cNvPr id="7" name="bank_ledger">
            <a:extLst>
              <a:ext uri="{FF2B5EF4-FFF2-40B4-BE49-F238E27FC236}">
                <a16:creationId xmlns:a16="http://schemas.microsoft.com/office/drawing/2014/main" id="{AAA55A13-3434-4D9B-89D3-647FBDFA6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374" y="1335111"/>
            <a:ext cx="1280813" cy="1221918"/>
          </a:xfrm>
          <a:prstGeom prst="rect">
            <a:avLst/>
          </a:prstGeom>
        </p:spPr>
      </p:pic>
      <p:pic>
        <p:nvPicPr>
          <p:cNvPr id="64" name="distributed_cloud" descr="Distributed consensus system.png">
            <a:extLst>
              <a:ext uri="{FF2B5EF4-FFF2-40B4-BE49-F238E27FC236}">
                <a16:creationId xmlns:a16="http://schemas.microsoft.com/office/drawing/2014/main" id="{DEAFEFC1-1EDF-444B-9D0D-72BF49B2D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093" y="928313"/>
            <a:ext cx="3243970" cy="28143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9B4BA5-58D3-435D-9BFD-010D9C0C4C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6098" y="4431266"/>
            <a:ext cx="2008547" cy="2261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C59CC9-A8B7-4C03-BE7C-86891CD032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2023" y="4431266"/>
            <a:ext cx="2247244" cy="2261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9AD43A-DD6F-4263-B491-BCFD7C3EDC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04701" y="4431266"/>
            <a:ext cx="2258888" cy="22619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82F0079-1E5D-4471-BD36-BAF27A8C8594}"/>
              </a:ext>
            </a:extLst>
          </p:cNvPr>
          <p:cNvSpPr/>
          <p:nvPr/>
        </p:nvSpPr>
        <p:spPr>
          <a:xfrm>
            <a:off x="2407674" y="2920838"/>
            <a:ext cx="296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b="1" dirty="0">
                <a:solidFill>
                  <a:srgbClr val="C00000"/>
                </a:solidFill>
              </a:rPr>
              <a:t>What is blockchain?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E11844-4580-439C-A353-36A5865915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8836" y="4651676"/>
            <a:ext cx="582188" cy="636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B22BC8-A9C9-4818-9885-C7A1D36F94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54123" y="4651676"/>
            <a:ext cx="972253" cy="636533"/>
          </a:xfrm>
          <a:prstGeom prst="rect">
            <a:avLst/>
          </a:prstGeom>
        </p:spPr>
      </p:pic>
      <p:sp>
        <p:nvSpPr>
          <p:cNvPr id="23" name="Q_how_is_block created?">
            <a:extLst>
              <a:ext uri="{FF2B5EF4-FFF2-40B4-BE49-F238E27FC236}">
                <a16:creationId xmlns:a16="http://schemas.microsoft.com/office/drawing/2014/main" id="{81C9EF0B-B83C-483C-A68F-904E589FC06F}"/>
              </a:ext>
            </a:extLst>
          </p:cNvPr>
          <p:cNvSpPr/>
          <p:nvPr/>
        </p:nvSpPr>
        <p:spPr>
          <a:xfrm>
            <a:off x="5372374" y="3385846"/>
            <a:ext cx="4243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0"/>
              </a:rPr>
              <a:t>How is Block created?</a:t>
            </a:r>
          </a:p>
        </p:txBody>
      </p:sp>
    </p:spTree>
    <p:extLst>
      <p:ext uri="{BB962C8B-B14F-4D97-AF65-F5344CB8AC3E}">
        <p14:creationId xmlns:p14="http://schemas.microsoft.com/office/powerpoint/2010/main" val="6506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857" y="1045058"/>
            <a:ext cx="5534108" cy="2736533"/>
          </a:xfrm>
        </p:spPr>
        <p:txBody>
          <a:bodyPr>
            <a:normAutofit/>
          </a:bodyPr>
          <a:lstStyle/>
          <a:p>
            <a:r>
              <a:rPr lang="en-US" dirty="0">
                <a:hlinkClick r:id="rId2" action="ppaction://hlinkpres?slideindex=1&amp;slidetitle="/>
              </a:rPr>
              <a:t>Cryptography Basics</a:t>
            </a:r>
            <a:r>
              <a:rPr lang="en-US" dirty="0"/>
              <a:t>  &gt;&gt;</a:t>
            </a:r>
          </a:p>
          <a:p>
            <a:r>
              <a:rPr lang="en-US" dirty="0">
                <a:hlinkClick r:id="rId3" action="ppaction://hlinkpres?slideindex=1&amp;slidetitle="/>
              </a:rPr>
              <a:t>Mining Blocks &amp; Blockchain</a:t>
            </a:r>
            <a:r>
              <a:rPr lang="en-US" dirty="0"/>
              <a:t> &gt;&gt;</a:t>
            </a:r>
          </a:p>
          <a:p>
            <a:r>
              <a:rPr lang="en-US" dirty="0">
                <a:hlinkClick r:id="rId4" action="ppaction://hlinkpres?slideindex=1&amp;slidetitle="/>
              </a:rPr>
              <a:t>Transactions</a:t>
            </a:r>
            <a:r>
              <a:rPr lang="en-US" dirty="0"/>
              <a:t> &gt;&gt;</a:t>
            </a:r>
          </a:p>
          <a:p>
            <a:r>
              <a:rPr lang="en-US" dirty="0">
                <a:hlinkClick r:id="rId5" action="ppaction://hlinkpres?slideindex=1&amp;slidetitle="/>
              </a:rPr>
              <a:t>Blockchain application</a:t>
            </a:r>
            <a:endParaRPr lang="en-US" dirty="0"/>
          </a:p>
          <a:p>
            <a:r>
              <a:rPr lang="en-US" dirty="0">
                <a:hlinkClick r:id="" action="ppaction://noaction"/>
              </a:rPr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079101" y="1045059"/>
            <a:ext cx="4300099" cy="2479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Abbr. </a:t>
            </a:r>
            <a:r>
              <a:rPr lang="zh-CN" altLang="en-US" dirty="0">
                <a:solidFill>
                  <a:srgbClr val="C00000"/>
                </a:solidFill>
              </a:rPr>
              <a:t>（简称）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BTC = bitcoin (</a:t>
            </a:r>
            <a:r>
              <a:rPr lang="zh-CN" altLang="en-US" dirty="0"/>
              <a:t>比特币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txn</a:t>
            </a:r>
            <a:r>
              <a:rPr lang="en-US" dirty="0"/>
              <a:t> = transaction (</a:t>
            </a:r>
            <a:r>
              <a:rPr lang="zh-CN" altLang="en-US" dirty="0"/>
              <a:t>交易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sig = signature (</a:t>
            </a:r>
            <a:r>
              <a:rPr lang="zh-CN" altLang="en-US" dirty="0"/>
              <a:t>数字签名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blockchain (</a:t>
            </a:r>
            <a:r>
              <a:rPr lang="zh-CN" altLang="en-US" dirty="0"/>
              <a:t>区块链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ledger (</a:t>
            </a:r>
            <a:r>
              <a:rPr lang="zh-CN" altLang="en-US" dirty="0"/>
              <a:t>账本</a:t>
            </a:r>
            <a:r>
              <a:rPr lang="en-US" dirty="0"/>
              <a:t>)</a:t>
            </a:r>
            <a:endParaRPr lang="en-US" dirty="0">
              <a:hlinkClick r:id="rId6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E40B6-95B2-4267-8E2C-3C8F7F9B2248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801AD-DF36-4B17-9A1B-80E4636B7504}"/>
              </a:ext>
            </a:extLst>
          </p:cNvPr>
          <p:cNvSpPr/>
          <p:nvPr/>
        </p:nvSpPr>
        <p:spPr>
          <a:xfrm>
            <a:off x="729832" y="4339000"/>
            <a:ext cx="276390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Related Site</a:t>
            </a:r>
            <a:endParaRPr lang="en-US" sz="2800" dirty="0">
              <a:solidFill>
                <a:srgbClr val="C00000"/>
              </a:solidFill>
              <a:hlinkClick r:id="rId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8"/>
              </a:rPr>
              <a:t>huobi.com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9" action="ppaction://hlinkfile"/>
              </a:rPr>
              <a:t>blockchain.info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D383D80-5A0D-490F-AB92-8DA9044F55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6098" y="4431266"/>
            <a:ext cx="2008547" cy="22619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9361C03-60D5-466E-A828-3B44A62D35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2023" y="4431266"/>
            <a:ext cx="2247244" cy="22619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15DDAA-87C0-4659-84FC-220A55247C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04701" y="4431266"/>
            <a:ext cx="2258888" cy="22619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ACE4313-BA45-4B09-8DAD-F80A5EC173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8836" y="4651676"/>
            <a:ext cx="582188" cy="6365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2F1297B-F7A8-4DF3-9D64-2D462B006F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54123" y="4651676"/>
            <a:ext cx="972253" cy="6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9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比特币（区块键</a:t>
            </a:r>
            <a:r>
              <a:rPr lang="en-US" altLang="zh-CN" dirty="0">
                <a:latin typeface="+mn-ea"/>
                <a:ea typeface="+mn-ea"/>
              </a:rPr>
              <a:t>1.0</a:t>
            </a:r>
            <a:r>
              <a:rPr lang="zh-CN" altLang="en-US" dirty="0">
                <a:latin typeface="+mn-ea"/>
                <a:ea typeface="+mn-ea"/>
              </a:rPr>
              <a:t>）小结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884" y="1235350"/>
            <a:ext cx="4267199" cy="51508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b="1" dirty="0"/>
              <a:t>特点</a:t>
            </a:r>
            <a:endParaRPr lang="en-US" altLang="zh-CN" sz="3600" b="1" dirty="0"/>
          </a:p>
          <a:p>
            <a:r>
              <a:rPr lang="zh-CN" altLang="en-US" dirty="0"/>
              <a:t>独立性</a:t>
            </a:r>
            <a:endParaRPr lang="en-US" altLang="zh-CN" dirty="0"/>
          </a:p>
          <a:p>
            <a:r>
              <a:rPr lang="zh-CN" altLang="en-US" dirty="0"/>
              <a:t>不可重复支付</a:t>
            </a:r>
            <a:endParaRPr lang="en-US" altLang="zh-CN" dirty="0"/>
          </a:p>
          <a:p>
            <a:r>
              <a:rPr lang="zh-CN" altLang="en-US" dirty="0"/>
              <a:t>匿名</a:t>
            </a:r>
          </a:p>
          <a:p>
            <a:r>
              <a:rPr lang="zh-CN" altLang="en-US" dirty="0"/>
              <a:t>不可伪造性</a:t>
            </a:r>
            <a:endParaRPr lang="en-US" altLang="zh-CN" dirty="0"/>
          </a:p>
          <a:p>
            <a:r>
              <a:rPr lang="zh-CN" altLang="en-US" dirty="0"/>
              <a:t>去中心化</a:t>
            </a:r>
          </a:p>
          <a:p>
            <a:r>
              <a:rPr lang="zh-CN" altLang="en-US" dirty="0"/>
              <a:t>可传递性</a:t>
            </a:r>
            <a:endParaRPr lang="en-US" altLang="zh-CN" dirty="0"/>
          </a:p>
          <a:p>
            <a:r>
              <a:rPr lang="zh-CN" altLang="en-US" dirty="0"/>
              <a:t>可分性</a:t>
            </a:r>
            <a:endParaRPr lang="en-US" altLang="zh-CN" dirty="0"/>
          </a:p>
          <a:p>
            <a:r>
              <a:rPr lang="zh-CN" altLang="en-US" dirty="0"/>
              <a:t>公开透明</a:t>
            </a:r>
          </a:p>
          <a:p>
            <a:r>
              <a:rPr lang="zh-CN" altLang="en-US" dirty="0"/>
              <a:t>交易可追溯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9F251F-9506-4CD5-B1A6-BDCFED032CBD}"/>
              </a:ext>
            </a:extLst>
          </p:cNvPr>
          <p:cNvSpPr/>
          <p:nvPr/>
        </p:nvSpPr>
        <p:spPr>
          <a:xfrm>
            <a:off x="2611415" y="5854848"/>
            <a:ext cx="2994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</a:rPr>
              <a:t>安全、高效</a:t>
            </a:r>
            <a:endParaRPr lang="en-US" altLang="zh-CN" sz="4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://mmbiz.qpic.cn/mmbiz_jpg/ZicfEblzAUZCVtiaJ8cfH8THEoKSlYw3U0hShZglGVA2VZBQC0Zlibdub03pas9Br8j7OwsgaPibVT819AibT72I4Hw/0?wx_fmt=jpeg?0.6969434558947294">
            <a:extLst>
              <a:ext uri="{FF2B5EF4-FFF2-40B4-BE49-F238E27FC236}">
                <a16:creationId xmlns:a16="http://schemas.microsoft.com/office/drawing/2014/main" id="{70FD12D1-06E9-4ECC-BB8B-177F5F583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818" y="-1"/>
            <a:ext cx="4884039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1549FF-AFC0-45CC-BAA1-B56E2EA49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918" y="4905061"/>
            <a:ext cx="6308082" cy="195294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312" y="1235350"/>
            <a:ext cx="6529952" cy="374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/>
              <a:t>局限性</a:t>
            </a:r>
            <a:endParaRPr lang="en-US" altLang="zh-CN" sz="3600" b="1" dirty="0"/>
          </a:p>
          <a:p>
            <a:r>
              <a:rPr lang="zh-CN" altLang="en-US" dirty="0"/>
              <a:t>交易确认时间长（平均</a:t>
            </a:r>
            <a:r>
              <a:rPr lang="en-US" altLang="zh-CN" dirty="0"/>
              <a:t>10</a:t>
            </a:r>
            <a:r>
              <a:rPr lang="zh-CN" altLang="en-US" dirty="0"/>
              <a:t>分钟）</a:t>
            </a:r>
          </a:p>
          <a:p>
            <a:r>
              <a:rPr lang="zh-CN" altLang="en-US" dirty="0"/>
              <a:t>交易吞吐量低</a:t>
            </a:r>
          </a:p>
          <a:p>
            <a:r>
              <a:rPr lang="zh-CN" altLang="en-US" dirty="0"/>
              <a:t>挖矿耗费大量机时和电力</a:t>
            </a:r>
          </a:p>
          <a:p>
            <a:r>
              <a:rPr lang="zh-CN" altLang="en-US" dirty="0"/>
              <a:t>分布式账本占用大量存储空间（</a:t>
            </a:r>
            <a:r>
              <a:rPr lang="en-US" altLang="zh-CN" dirty="0"/>
              <a:t>~60GB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经常性非法应用</a:t>
            </a:r>
            <a:endParaRPr lang="en-US" altLang="zh-CN" dirty="0"/>
          </a:p>
          <a:p>
            <a:r>
              <a:rPr lang="zh-CN" altLang="en-US" dirty="0"/>
              <a:t>任何政府和组织难以控制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62BC-9D96-4FE3-9702-5FE792CC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288" y="5540426"/>
            <a:ext cx="8159408" cy="66726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600" dirty="0">
                <a:solidFill>
                  <a:srgbClr val="7030A0"/>
                </a:solidFill>
              </a:rPr>
              <a:t>区块链系列之二</a:t>
            </a:r>
            <a:r>
              <a:rPr lang="en-US" altLang="zh-CN" dirty="0">
                <a:solidFill>
                  <a:srgbClr val="7030A0"/>
                </a:solidFill>
              </a:rPr>
              <a:t>: </a:t>
            </a:r>
            <a:r>
              <a:rPr lang="zh-CN" altLang="en-US" dirty="0">
                <a:latin typeface="+mn-ea"/>
                <a:ea typeface="+mn-ea"/>
              </a:rPr>
              <a:t>以太坊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13" name="AutoShape 4" descr="Image result for rocket">
            <a:extLst>
              <a:ext uri="{FF2B5EF4-FFF2-40B4-BE49-F238E27FC236}">
                <a16:creationId xmlns:a16="http://schemas.microsoft.com/office/drawing/2014/main" id="{C089C2A4-2E7C-47FE-BE21-88B88BA440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8679" y="22414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line_trend">
            <a:extLst>
              <a:ext uri="{FF2B5EF4-FFF2-40B4-BE49-F238E27FC236}">
                <a16:creationId xmlns:a16="http://schemas.microsoft.com/office/drawing/2014/main" id="{34C5B4AB-7F23-43E9-B2ED-E7EE7D33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553104"/>
            <a:ext cx="8289010" cy="2295354"/>
          </a:xfrm>
          <a:prstGeom prst="rect">
            <a:avLst/>
          </a:prstGeom>
        </p:spPr>
      </p:pic>
      <p:pic>
        <p:nvPicPr>
          <p:cNvPr id="15" name="P_rocket">
            <a:extLst>
              <a:ext uri="{FF2B5EF4-FFF2-40B4-BE49-F238E27FC236}">
                <a16:creationId xmlns:a16="http://schemas.microsoft.com/office/drawing/2014/main" id="{292FB83D-3C81-408E-AF7A-FC86546C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718">
            <a:off x="7602187" y="2408075"/>
            <a:ext cx="1337791" cy="1337791"/>
          </a:xfrm>
          <a:prstGeom prst="rect">
            <a:avLst/>
          </a:prstGeom>
        </p:spPr>
      </p:pic>
      <p:grpSp>
        <p:nvGrpSpPr>
          <p:cNvPr id="20" name="g_coin">
            <a:extLst>
              <a:ext uri="{FF2B5EF4-FFF2-40B4-BE49-F238E27FC236}">
                <a16:creationId xmlns:a16="http://schemas.microsoft.com/office/drawing/2014/main" id="{1E8E226F-8E2C-4DCD-B797-BAEDAA59394B}"/>
              </a:ext>
            </a:extLst>
          </p:cNvPr>
          <p:cNvGrpSpPr/>
          <p:nvPr/>
        </p:nvGrpSpPr>
        <p:grpSpPr>
          <a:xfrm>
            <a:off x="1346402" y="745934"/>
            <a:ext cx="1560185" cy="1577097"/>
            <a:chOff x="2235402" y="1906258"/>
            <a:chExt cx="1560185" cy="145188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537F824-D059-405C-ACB1-DC826811F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5402" y="1906258"/>
              <a:ext cx="1560185" cy="145188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405EBD-BC09-40E6-BC82-7FB29DF1409B}"/>
                </a:ext>
              </a:extLst>
            </p:cNvPr>
            <p:cNvSpPr/>
            <p:nvPr/>
          </p:nvSpPr>
          <p:spPr>
            <a:xfrm>
              <a:off x="2425485" y="2170169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b="1" dirty="0">
                  <a:solidFill>
                    <a:srgbClr val="7030A0"/>
                  </a:solidFill>
                </a:rPr>
                <a:t>1</a:t>
              </a:r>
              <a:r>
                <a:rPr lang="en-US" altLang="zh-CN" sz="6000" b="1" dirty="0">
                  <a:solidFill>
                    <a:srgbClr val="7030A0"/>
                  </a:solidFill>
                </a:rPr>
                <a:t>.0</a:t>
              </a:r>
              <a:endParaRPr lang="en-US" sz="6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4" name="G_eth">
            <a:extLst>
              <a:ext uri="{FF2B5EF4-FFF2-40B4-BE49-F238E27FC236}">
                <a16:creationId xmlns:a16="http://schemas.microsoft.com/office/drawing/2014/main" id="{3C0572CF-9A7D-4F25-B307-41948758A5AC}"/>
              </a:ext>
            </a:extLst>
          </p:cNvPr>
          <p:cNvGrpSpPr/>
          <p:nvPr/>
        </p:nvGrpSpPr>
        <p:grpSpPr>
          <a:xfrm>
            <a:off x="4819844" y="2074588"/>
            <a:ext cx="3018066" cy="3018066"/>
            <a:chOff x="3813895" y="2637441"/>
            <a:chExt cx="3018066" cy="30180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1A3C44-3CD9-4020-8958-57415FD11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95" y="2637441"/>
              <a:ext cx="3018066" cy="301806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911A30-EAA4-4AD1-8877-9786CA9C68C7}"/>
                </a:ext>
              </a:extLst>
            </p:cNvPr>
            <p:cNvSpPr/>
            <p:nvPr/>
          </p:nvSpPr>
          <p:spPr>
            <a:xfrm>
              <a:off x="4722233" y="37045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2.0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G_e3.0">
            <a:extLst>
              <a:ext uri="{FF2B5EF4-FFF2-40B4-BE49-F238E27FC236}">
                <a16:creationId xmlns:a16="http://schemas.microsoft.com/office/drawing/2014/main" id="{7E0E7C32-3741-4AAD-A1AC-9559949B970B}"/>
              </a:ext>
            </a:extLst>
          </p:cNvPr>
          <p:cNvGrpSpPr/>
          <p:nvPr/>
        </p:nvGrpSpPr>
        <p:grpSpPr>
          <a:xfrm>
            <a:off x="8671953" y="958481"/>
            <a:ext cx="2237547" cy="2237547"/>
            <a:chOff x="9286272" y="2070628"/>
            <a:chExt cx="2237547" cy="223754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B4B739-E4DD-4DAD-B741-FEE6BDBF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272" y="2070628"/>
              <a:ext cx="2237547" cy="223754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7013AD-709B-4C73-B5BF-43A3E872C69F}"/>
                </a:ext>
              </a:extLst>
            </p:cNvPr>
            <p:cNvSpPr/>
            <p:nvPr/>
          </p:nvSpPr>
          <p:spPr>
            <a:xfrm>
              <a:off x="9804421" y="24208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3.0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9" name="R_coin">
            <a:extLst>
              <a:ext uri="{FF2B5EF4-FFF2-40B4-BE49-F238E27FC236}">
                <a16:creationId xmlns:a16="http://schemas.microsoft.com/office/drawing/2014/main" id="{91F14FB1-AE21-4DFF-84CA-AA162D70A7DE}"/>
              </a:ext>
            </a:extLst>
          </p:cNvPr>
          <p:cNvSpPr/>
          <p:nvPr/>
        </p:nvSpPr>
        <p:spPr>
          <a:xfrm>
            <a:off x="815983" y="2441540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电子现金</a:t>
            </a:r>
            <a:endParaRPr lang="en-US" altLang="zh-CN" sz="3200" dirty="0"/>
          </a:p>
          <a:p>
            <a:pPr algn="ctr"/>
            <a:r>
              <a:rPr lang="zh-CN" altLang="en-US" sz="3200" dirty="0"/>
              <a:t>去中心化交易</a:t>
            </a:r>
            <a:endParaRPr lang="en-US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A3534-7B86-4AB9-911D-2DCB45F18630}"/>
              </a:ext>
            </a:extLst>
          </p:cNvPr>
          <p:cNvSpPr/>
          <p:nvPr/>
        </p:nvSpPr>
        <p:spPr>
          <a:xfrm>
            <a:off x="4429831" y="4368957"/>
            <a:ext cx="42883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智能合约、数字资产、</a:t>
            </a:r>
            <a:endParaRPr lang="en-US" altLang="zh-CN" sz="3200" dirty="0"/>
          </a:p>
          <a:p>
            <a:pPr algn="ctr"/>
            <a:r>
              <a:rPr lang="zh-CN" altLang="en-US" sz="3200" dirty="0"/>
              <a:t>物联网、各行业应用</a:t>
            </a: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49A4FA-6A59-4E23-8A9B-3C7DA21755AD}"/>
              </a:ext>
            </a:extLst>
          </p:cNvPr>
          <p:cNvSpPr/>
          <p:nvPr/>
        </p:nvSpPr>
        <p:spPr>
          <a:xfrm>
            <a:off x="8468056" y="2980149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去中心化互联网、</a:t>
            </a:r>
            <a:br>
              <a:rPr lang="en-US" altLang="zh-CN" sz="3200" dirty="0"/>
            </a:br>
            <a:r>
              <a:rPr lang="zh-CN" altLang="en-US" sz="3200" dirty="0"/>
              <a:t>去中心化社会治理</a:t>
            </a:r>
            <a:endParaRPr lang="en-US" altLang="zh-C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1882B-18BD-459E-AFD4-59F33EA7C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36" y="3492657"/>
            <a:ext cx="1851992" cy="123915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D628CD9-401A-4D13-839C-C1FD9955422C}"/>
              </a:ext>
            </a:extLst>
          </p:cNvPr>
          <p:cNvGrpSpPr/>
          <p:nvPr/>
        </p:nvGrpSpPr>
        <p:grpSpPr>
          <a:xfrm>
            <a:off x="5309310" y="461579"/>
            <a:ext cx="1979158" cy="1982341"/>
            <a:chOff x="5309310" y="461579"/>
            <a:chExt cx="1979158" cy="1982341"/>
          </a:xfrm>
        </p:grpSpPr>
        <p:pic>
          <p:nvPicPr>
            <p:cNvPr id="1026" name="Picture 2" descr="VitalikButerinProfile.jpg">
              <a:hlinkClick r:id="rId8"/>
              <a:extLst>
                <a:ext uri="{FF2B5EF4-FFF2-40B4-BE49-F238E27FC236}">
                  <a16:creationId xmlns:a16="http://schemas.microsoft.com/office/drawing/2014/main" id="{E0B30C35-96D8-44D6-92EA-EBCCED1D6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9310" y="461579"/>
              <a:ext cx="1979158" cy="1694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F81AF2-40ED-42D7-BEAB-45B9F3BD0EA3}"/>
                </a:ext>
              </a:extLst>
            </p:cNvPr>
            <p:cNvSpPr/>
            <p:nvPr/>
          </p:nvSpPr>
          <p:spPr>
            <a:xfrm>
              <a:off x="5412472" y="2074588"/>
              <a:ext cx="1625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Linux Libertine"/>
                </a:rPr>
                <a:t>Vitalik</a:t>
              </a:r>
              <a:r>
                <a:rPr lang="en-US" dirty="0">
                  <a:solidFill>
                    <a:srgbClr val="000000"/>
                  </a:solidFill>
                  <a:latin typeface="Linux Libertine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Linux Libertine"/>
                </a:rPr>
                <a:t>Buterin</a:t>
              </a:r>
              <a:endParaRPr lang="en-US" b="0" i="0" dirty="0">
                <a:solidFill>
                  <a:srgbClr val="000000"/>
                </a:solidFill>
                <a:effectLst/>
                <a:latin typeface="Linux Liberti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03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695" y="2299446"/>
            <a:ext cx="9702882" cy="618101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BF281-2BBE-4282-BBDC-BDEECCAD3CE9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2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9652</TotalTime>
  <Words>675</Words>
  <Application>Microsoft Office PowerPoint</Application>
  <PresentationFormat>Widescreen</PresentationFormat>
  <Paragraphs>170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Linux Libertine</vt:lpstr>
      <vt:lpstr>新細明體</vt:lpstr>
      <vt:lpstr>等线</vt:lpstr>
      <vt:lpstr>等线 Light</vt:lpstr>
      <vt:lpstr>Agency FB</vt:lpstr>
      <vt:lpstr>Arial</vt:lpstr>
      <vt:lpstr>Calibri</vt:lpstr>
      <vt:lpstr>Calibri Light</vt:lpstr>
      <vt:lpstr>Wingdings</vt:lpstr>
      <vt:lpstr>Office Theme</vt:lpstr>
      <vt:lpstr>区块链应用及 物联网</vt:lpstr>
      <vt:lpstr>区块链演化史</vt:lpstr>
      <vt:lpstr>PowerPoint Presentation</vt:lpstr>
      <vt:lpstr>Introduction</vt:lpstr>
      <vt:lpstr>Introduction</vt:lpstr>
      <vt:lpstr>Outline</vt:lpstr>
      <vt:lpstr>比特币（区块键1.0）小结</vt:lpstr>
      <vt:lpstr>区块链系列之二: 以太坊</vt:lpstr>
      <vt:lpstr>Q &amp; A</vt:lpstr>
      <vt:lpstr>Summery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389</cp:revision>
  <dcterms:created xsi:type="dcterms:W3CDTF">2017-05-28T02:47:33Z</dcterms:created>
  <dcterms:modified xsi:type="dcterms:W3CDTF">2017-06-09T01:02:59Z</dcterms:modified>
</cp:coreProperties>
</file>