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8" r:id="rId2"/>
    <p:sldId id="321" r:id="rId3"/>
    <p:sldId id="314" r:id="rId4"/>
    <p:sldId id="319" r:id="rId5"/>
    <p:sldId id="320" r:id="rId6"/>
    <p:sldId id="315" r:id="rId7"/>
    <p:sldId id="31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74" autoAdjust="0"/>
    <p:restoredTop sz="95966" autoAdjust="0"/>
  </p:normalViewPr>
  <p:slideViewPr>
    <p:cSldViewPr snapToGrid="0">
      <p:cViewPr varScale="1">
        <p:scale>
          <a:sx n="84" d="100"/>
          <a:sy n="84" d="100"/>
        </p:scale>
        <p:origin x="485" y="7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8459-DB34-44B7-8088-D81CF29DBC4F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FCCB6-2381-4F22-909F-1230355D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C6C9-F88A-4A1A-8FB0-07A130189CC8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E6F3-128A-4A7E-948E-31AC50BA5F60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803D-58A6-4B2B-AD8D-C3D6CC66E6EB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93BA1E05-BB29-4A8D-8376-44255F3C91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7501" y="1254785"/>
            <a:ext cx="4552939" cy="2859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85" y="1150374"/>
            <a:ext cx="11818375" cy="502658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55414" cy="365125"/>
          </a:xfrm>
        </p:spPr>
        <p:txBody>
          <a:bodyPr/>
          <a:lstStyle/>
          <a:p>
            <a:fld id="{519BD8FA-81DB-4BAD-B3C3-CA109C80A853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4169" y="6356350"/>
            <a:ext cx="338312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7471" y="6356354"/>
            <a:ext cx="1050568" cy="365125"/>
          </a:xfrm>
        </p:spPr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61E3501-985A-4CBD-880C-B7E38081C34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78998" y="5291374"/>
            <a:ext cx="1339529" cy="15085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BA2A57D-B3AB-4959-AB68-24673357BFD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49876" y="5291374"/>
            <a:ext cx="1498720" cy="15085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75CCB61-8412-4576-A8E0-3462CCD3468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601415" y="5291374"/>
            <a:ext cx="1506486" cy="150853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3322184-CFB5-40A6-BDD4-3CE74D19F093}"/>
              </a:ext>
            </a:extLst>
          </p:cNvPr>
          <p:cNvSpPr/>
          <p:nvPr/>
        </p:nvSpPr>
        <p:spPr>
          <a:xfrm>
            <a:off x="8131809" y="3827956"/>
            <a:ext cx="12583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</a:rPr>
              <a:t>3028237</a:t>
            </a:r>
            <a:endParaRPr lang="zh-CN" altLang="en-US" sz="14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</a:rPr>
              <a:t>3028238</a:t>
            </a:r>
            <a:endParaRPr lang="zh-CN" altLang="en-US" sz="14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</a:rPr>
              <a:t>3028239</a:t>
            </a:r>
            <a:endParaRPr lang="zh-CN" altLang="en-US" sz="14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</a:rPr>
              <a:t>...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8740E3B-C67B-46BF-A946-361CBB8A4FF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810880" y="5484577"/>
            <a:ext cx="303676" cy="33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B2AD93D-4E59-4593-8278-7D510F13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55414" cy="365125"/>
          </a:xfrm>
        </p:spPr>
        <p:txBody>
          <a:bodyPr/>
          <a:lstStyle/>
          <a:p>
            <a:fld id="{519BD8FA-81DB-4BAD-B3C3-CA109C80A853}" type="datetime1">
              <a:rPr lang="en-US" smtClean="0"/>
              <a:t>6/6/2017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7681BA5-34EF-4C8F-87C8-5990284B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54169" y="6356350"/>
            <a:ext cx="338312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092A8C4-C18B-443A-AF07-7C79A335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7471" y="6356354"/>
            <a:ext cx="1050568" cy="365125"/>
          </a:xfrm>
        </p:spPr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B392EF-CE91-425E-A1CC-49AB3D777E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18038" y="5184694"/>
            <a:ext cx="1339529" cy="15085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BD84A6-EB22-42E0-8D8B-F5232601EC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24476" y="5184694"/>
            <a:ext cx="1498720" cy="15085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8C75CF-24E4-448B-A40F-1FA42A328AE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1255" y="5184694"/>
            <a:ext cx="1506486" cy="150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2" y="365125"/>
            <a:ext cx="11671396" cy="618101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5725338" cy="50560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50560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C422085-4301-4033-9EF1-D2A1E8D1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55414" cy="365125"/>
          </a:xfrm>
        </p:spPr>
        <p:txBody>
          <a:bodyPr/>
          <a:lstStyle/>
          <a:p>
            <a:fld id="{519BD8FA-81DB-4BAD-B3C3-CA109C80A853}" type="datetime1">
              <a:rPr lang="en-US" smtClean="0"/>
              <a:t>6/6/2017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4E4023F-D9AA-4B97-86FF-29754C01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54169" y="6356350"/>
            <a:ext cx="338312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EAE4821-880C-4983-8574-A7B931A5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7471" y="6356354"/>
            <a:ext cx="1050568" cy="365125"/>
          </a:xfrm>
        </p:spPr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0155F6-E8FA-4457-9C6F-5210268A85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18038" y="5184694"/>
            <a:ext cx="1339529" cy="15085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6F7D8B-CF5D-4C17-88D0-A844006D38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24476" y="5184694"/>
            <a:ext cx="1498720" cy="15085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23E572-59A4-4B5B-862A-E6640CFE145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1255" y="5184694"/>
            <a:ext cx="1506486" cy="150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C743033-AB83-488E-960C-8E3D262D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55414" cy="365125"/>
          </a:xfrm>
        </p:spPr>
        <p:txBody>
          <a:bodyPr/>
          <a:lstStyle/>
          <a:p>
            <a:fld id="{519BD8FA-81DB-4BAD-B3C3-CA109C80A853}" type="datetime1">
              <a:rPr lang="en-US" smtClean="0"/>
              <a:t>6/6/2017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B93C5FE-BFAF-49BD-BE6B-D6E3B672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54169" y="6356350"/>
            <a:ext cx="338312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5C850F4-92D8-461E-9A9D-6D251E38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7471" y="6356354"/>
            <a:ext cx="1050568" cy="365125"/>
          </a:xfrm>
        </p:spPr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DE6C-3CCC-462F-8C19-C9BE5AF82050}" type="datetime1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B72E-B071-4894-9AE8-77A99437A194}" type="datetime1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85DF-04F6-4067-9D57-5BD634B76237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CF38-5737-4019-A5EB-32F20C60B120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BB5B-EB4F-4885-9330-962C885E153D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ckchain.info/charts/hash-rate?timespan=all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ckchain.info/charts/total-bitcoi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23.emf"/><Relationship Id="rId18" Type="http://schemas.openxmlformats.org/officeDocument/2006/relationships/image" Target="../media/image28.emf"/><Relationship Id="rId3" Type="http://schemas.openxmlformats.org/officeDocument/2006/relationships/image" Target="../media/image8.png"/><Relationship Id="rId7" Type="http://schemas.openxmlformats.org/officeDocument/2006/relationships/image" Target="../media/image17.emf"/><Relationship Id="rId12" Type="http://schemas.openxmlformats.org/officeDocument/2006/relationships/image" Target="../media/image22.emf"/><Relationship Id="rId17" Type="http://schemas.openxmlformats.org/officeDocument/2006/relationships/image" Target="../media/image27.emf"/><Relationship Id="rId2" Type="http://schemas.openxmlformats.org/officeDocument/2006/relationships/image" Target="../media/image14.emf"/><Relationship Id="rId16" Type="http://schemas.openxmlformats.org/officeDocument/2006/relationships/image" Target="../media/image26.emf"/><Relationship Id="rId20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11" Type="http://schemas.openxmlformats.org/officeDocument/2006/relationships/image" Target="../media/image21.emf"/><Relationship Id="rId5" Type="http://schemas.openxmlformats.org/officeDocument/2006/relationships/image" Target="../media/image15.emf"/><Relationship Id="rId15" Type="http://schemas.openxmlformats.org/officeDocument/2006/relationships/image" Target="../media/image25.emf"/><Relationship Id="rId10" Type="http://schemas.openxmlformats.org/officeDocument/2006/relationships/image" Target="../media/image20.emf"/><Relationship Id="rId19" Type="http://schemas.openxmlformats.org/officeDocument/2006/relationships/image" Target="../media/image29.emf"/><Relationship Id="rId4" Type="http://schemas.openxmlformats.org/officeDocument/2006/relationships/image" Target="../media/image9.png"/><Relationship Id="rId9" Type="http://schemas.openxmlformats.org/officeDocument/2006/relationships/image" Target="../media/image19.emf"/><Relationship Id="rId14" Type="http://schemas.openxmlformats.org/officeDocument/2006/relationships/image" Target="../media/image2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blockchain.info/charts/total-bitcoi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BEBB3-6054-4D49-9902-6DCBE6A5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A8F7E-C7BF-4BD8-AB97-E6CFA7272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06" y="1150374"/>
            <a:ext cx="3597146" cy="5026589"/>
          </a:xfrm>
        </p:spPr>
        <p:txBody>
          <a:bodyPr/>
          <a:lstStyle/>
          <a:p>
            <a:r>
              <a:rPr lang="en-US" dirty="0"/>
              <a:t>CPU</a:t>
            </a:r>
          </a:p>
          <a:p>
            <a:r>
              <a:rPr lang="en-US" dirty="0"/>
              <a:t>GPU</a:t>
            </a:r>
          </a:p>
          <a:p>
            <a:r>
              <a:rPr lang="en-US" dirty="0"/>
              <a:t>ASIC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50FFA16-CEF2-4C19-9833-B517A3C291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860" y="387724"/>
            <a:ext cx="6263140" cy="4697356"/>
          </a:xfrm>
          <a:prstGeom prst="rect">
            <a:avLst/>
          </a:prstGeom>
        </p:spPr>
      </p:pic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33F9AF90-C1B4-4A30-AA47-48FA917B3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114" y="2637322"/>
            <a:ext cx="5178137" cy="39656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5BEE11-D25A-4CCD-9948-AE6348EA59F7}"/>
              </a:ext>
            </a:extLst>
          </p:cNvPr>
          <p:cNvSpPr/>
          <p:nvPr/>
        </p:nvSpPr>
        <p:spPr>
          <a:xfrm>
            <a:off x="1962482" y="4372266"/>
            <a:ext cx="8742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Links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07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Destiny">
            <a:extLst/>
          </p:cNvPr>
          <p:cNvGrpSpPr/>
          <p:nvPr/>
        </p:nvGrpSpPr>
        <p:grpSpPr>
          <a:xfrm>
            <a:off x="3319443" y="92674"/>
            <a:ext cx="4187332" cy="1587435"/>
            <a:chOff x="6095195" y="3605961"/>
            <a:chExt cx="5851060" cy="2534847"/>
          </a:xfrm>
        </p:grpSpPr>
        <p:grpSp>
          <p:nvGrpSpPr>
            <p:cNvPr id="51" name="Group 50">
              <a:extLst/>
            </p:cNvPr>
            <p:cNvGrpSpPr/>
            <p:nvPr/>
          </p:nvGrpSpPr>
          <p:grpSpPr>
            <a:xfrm>
              <a:off x="6095195" y="3605961"/>
              <a:ext cx="5401208" cy="2133753"/>
              <a:chOff x="6108965" y="3605961"/>
              <a:chExt cx="5862351" cy="2149489"/>
            </a:xfrm>
          </p:grpSpPr>
          <p:pic>
            <p:nvPicPr>
              <p:cNvPr id="54" name="Picture 1">
                <a:extLst/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08965" y="3729716"/>
                <a:ext cx="5862351" cy="2025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55" name="Picture 54">
                <a:extLst/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8002780" y="3605961"/>
                <a:ext cx="488259" cy="560594"/>
              </a:xfrm>
              <a:prstGeom prst="rect">
                <a:avLst/>
              </a:prstGeom>
            </p:spPr>
          </p:pic>
          <p:pic>
            <p:nvPicPr>
              <p:cNvPr id="56" name="Picture 55">
                <a:extLst/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1380962" y="5055820"/>
                <a:ext cx="488259" cy="560594"/>
              </a:xfrm>
              <a:prstGeom prst="rect">
                <a:avLst/>
              </a:prstGeom>
            </p:spPr>
          </p:pic>
        </p:grpSp>
        <p:pic>
          <p:nvPicPr>
            <p:cNvPr id="52" name="Picture 51">
              <a:extLst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1496403" y="3884206"/>
              <a:ext cx="449852" cy="556490"/>
            </a:xfrm>
            <a:prstGeom prst="rect">
              <a:avLst/>
            </a:prstGeom>
          </p:spPr>
        </p:pic>
        <p:pic>
          <p:nvPicPr>
            <p:cNvPr id="53" name="Picture 52">
              <a:extLst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690257" y="5584318"/>
              <a:ext cx="449852" cy="55649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</a:t>
            </a:fld>
            <a:endParaRPr lang="en-US"/>
          </a:p>
        </p:txBody>
      </p:sp>
      <p:pic>
        <p:nvPicPr>
          <p:cNvPr id="6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05" y="1774791"/>
            <a:ext cx="7346398" cy="4916289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475" y="4026786"/>
            <a:ext cx="720080" cy="562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962" y="3385499"/>
            <a:ext cx="632074" cy="529739"/>
          </a:xfrm>
          <a:prstGeom prst="rect">
            <a:avLst/>
          </a:prstGeom>
        </p:spPr>
      </p:pic>
      <p:pic>
        <p:nvPicPr>
          <p:cNvPr id="9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73" y="4179520"/>
            <a:ext cx="518972" cy="532143"/>
          </a:xfrm>
          <a:prstGeom prst="rect">
            <a:avLst/>
          </a:prstGeom>
        </p:spPr>
      </p:pic>
      <p:pic>
        <p:nvPicPr>
          <p:cNvPr id="10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747" y="4722326"/>
            <a:ext cx="518972" cy="532143"/>
          </a:xfrm>
          <a:prstGeom prst="rect">
            <a:avLst/>
          </a:prstGeom>
        </p:spPr>
      </p:pic>
      <p:cxnSp>
        <p:nvCxnSpPr>
          <p:cNvPr id="11" name="直接箭头连接符 11"/>
          <p:cNvCxnSpPr/>
          <p:nvPr/>
        </p:nvCxnSpPr>
        <p:spPr bwMode="auto">
          <a:xfrm flipH="1">
            <a:off x="3189962" y="4445591"/>
            <a:ext cx="316037" cy="2660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接箭头连接符 13"/>
          <p:cNvCxnSpPr/>
          <p:nvPr/>
        </p:nvCxnSpPr>
        <p:spPr bwMode="auto">
          <a:xfrm flipH="1" flipV="1">
            <a:off x="2671371" y="3273951"/>
            <a:ext cx="648072" cy="75283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接箭头连接符 15"/>
          <p:cNvCxnSpPr/>
          <p:nvPr/>
        </p:nvCxnSpPr>
        <p:spPr bwMode="auto">
          <a:xfrm flipV="1">
            <a:off x="3967515" y="2946665"/>
            <a:ext cx="288032" cy="7037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直接箭头连接符 17"/>
          <p:cNvCxnSpPr/>
          <p:nvPr/>
        </p:nvCxnSpPr>
        <p:spPr bwMode="auto">
          <a:xfrm>
            <a:off x="4448323" y="4308067"/>
            <a:ext cx="671320" cy="1375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接箭头连接符 20"/>
          <p:cNvCxnSpPr/>
          <p:nvPr/>
        </p:nvCxnSpPr>
        <p:spPr bwMode="auto">
          <a:xfrm flipV="1">
            <a:off x="5592993" y="3437165"/>
            <a:ext cx="360040" cy="70370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直接箭头连接符 22"/>
          <p:cNvCxnSpPr/>
          <p:nvPr/>
        </p:nvCxnSpPr>
        <p:spPr bwMode="auto">
          <a:xfrm>
            <a:off x="5437353" y="4722326"/>
            <a:ext cx="402370" cy="64369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接箭头连接符 24"/>
          <p:cNvCxnSpPr/>
          <p:nvPr/>
        </p:nvCxnSpPr>
        <p:spPr bwMode="auto">
          <a:xfrm>
            <a:off x="6315233" y="3388575"/>
            <a:ext cx="202240" cy="4004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8" name="图片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993" y="3250848"/>
            <a:ext cx="518972" cy="532143"/>
          </a:xfrm>
          <a:prstGeom prst="rect">
            <a:avLst/>
          </a:prstGeom>
        </p:spPr>
      </p:pic>
      <p:cxnSp>
        <p:nvCxnSpPr>
          <p:cNvPr id="19" name="直接箭头连接符 27"/>
          <p:cNvCxnSpPr/>
          <p:nvPr/>
        </p:nvCxnSpPr>
        <p:spPr bwMode="auto">
          <a:xfrm flipH="1">
            <a:off x="4687595" y="4738659"/>
            <a:ext cx="656585" cy="73890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接箭头连接符 30"/>
          <p:cNvCxnSpPr/>
          <p:nvPr/>
        </p:nvCxnSpPr>
        <p:spPr bwMode="auto">
          <a:xfrm flipH="1">
            <a:off x="2278542" y="4875668"/>
            <a:ext cx="631205" cy="60189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接箭头连接符 32"/>
          <p:cNvCxnSpPr/>
          <p:nvPr/>
        </p:nvCxnSpPr>
        <p:spPr bwMode="auto">
          <a:xfrm flipH="1" flipV="1">
            <a:off x="1447235" y="5176616"/>
            <a:ext cx="631206" cy="4343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直接箭头连接符 34"/>
          <p:cNvCxnSpPr/>
          <p:nvPr/>
        </p:nvCxnSpPr>
        <p:spPr bwMode="auto">
          <a:xfrm flipV="1">
            <a:off x="1600439" y="4152804"/>
            <a:ext cx="162399" cy="5458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立方体 37"/>
          <p:cNvSpPr/>
          <p:nvPr/>
        </p:nvSpPr>
        <p:spPr bwMode="auto">
          <a:xfrm>
            <a:off x="693337" y="2047547"/>
            <a:ext cx="353690" cy="288645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</a:endParaRPr>
          </a:p>
        </p:txBody>
      </p:sp>
      <p:sp>
        <p:nvSpPr>
          <p:cNvPr id="24" name="立方体 38"/>
          <p:cNvSpPr/>
          <p:nvPr/>
        </p:nvSpPr>
        <p:spPr bwMode="auto">
          <a:xfrm>
            <a:off x="1301920" y="2047547"/>
            <a:ext cx="353690" cy="288645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</a:endParaRPr>
          </a:p>
        </p:txBody>
      </p:sp>
      <p:cxnSp>
        <p:nvCxnSpPr>
          <p:cNvPr id="25" name="直接箭头连接符 39"/>
          <p:cNvCxnSpPr>
            <a:stCxn id="24" idx="2"/>
            <a:endCxn id="23" idx="4"/>
          </p:cNvCxnSpPr>
          <p:nvPr/>
        </p:nvCxnSpPr>
        <p:spPr bwMode="auto">
          <a:xfrm flipH="1">
            <a:off x="974866" y="2227950"/>
            <a:ext cx="32705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立方体 40"/>
          <p:cNvSpPr/>
          <p:nvPr/>
        </p:nvSpPr>
        <p:spPr bwMode="auto">
          <a:xfrm>
            <a:off x="1941158" y="2045785"/>
            <a:ext cx="353690" cy="288645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</a:endParaRPr>
          </a:p>
        </p:txBody>
      </p:sp>
      <p:sp>
        <p:nvSpPr>
          <p:cNvPr id="27" name="立方体 41"/>
          <p:cNvSpPr/>
          <p:nvPr/>
        </p:nvSpPr>
        <p:spPr bwMode="auto">
          <a:xfrm>
            <a:off x="2549741" y="2045785"/>
            <a:ext cx="353690" cy="288645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</a:endParaRPr>
          </a:p>
        </p:txBody>
      </p:sp>
      <p:cxnSp>
        <p:nvCxnSpPr>
          <p:cNvPr id="28" name="直接箭头连接符 42"/>
          <p:cNvCxnSpPr>
            <a:stCxn id="27" idx="2"/>
            <a:endCxn id="26" idx="4"/>
          </p:cNvCxnSpPr>
          <p:nvPr/>
        </p:nvCxnSpPr>
        <p:spPr bwMode="auto">
          <a:xfrm flipH="1">
            <a:off x="2222687" y="2226188"/>
            <a:ext cx="32705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立方体 43"/>
          <p:cNvSpPr/>
          <p:nvPr/>
        </p:nvSpPr>
        <p:spPr bwMode="auto">
          <a:xfrm>
            <a:off x="3230850" y="2045785"/>
            <a:ext cx="353690" cy="288645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</a:endParaRPr>
          </a:p>
        </p:txBody>
      </p:sp>
      <p:sp>
        <p:nvSpPr>
          <p:cNvPr id="30" name="立方体 44"/>
          <p:cNvSpPr/>
          <p:nvPr/>
        </p:nvSpPr>
        <p:spPr bwMode="auto">
          <a:xfrm>
            <a:off x="3839433" y="2045785"/>
            <a:ext cx="353690" cy="288645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</a:endParaRPr>
          </a:p>
        </p:txBody>
      </p:sp>
      <p:cxnSp>
        <p:nvCxnSpPr>
          <p:cNvPr id="31" name="直接箭头连接符 45"/>
          <p:cNvCxnSpPr>
            <a:stCxn id="30" idx="2"/>
            <a:endCxn id="29" idx="4"/>
          </p:cNvCxnSpPr>
          <p:nvPr/>
        </p:nvCxnSpPr>
        <p:spPr bwMode="auto">
          <a:xfrm flipH="1">
            <a:off x="3512379" y="2226188"/>
            <a:ext cx="32705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直接箭头连接符 46"/>
          <p:cNvCxnSpPr/>
          <p:nvPr/>
        </p:nvCxnSpPr>
        <p:spPr bwMode="auto">
          <a:xfrm flipH="1">
            <a:off x="1614104" y="2227788"/>
            <a:ext cx="32705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接箭头连接符 47"/>
          <p:cNvCxnSpPr/>
          <p:nvPr/>
        </p:nvCxnSpPr>
        <p:spPr bwMode="auto">
          <a:xfrm flipH="1">
            <a:off x="2903431" y="2226188"/>
            <a:ext cx="32705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立方体 48"/>
          <p:cNvSpPr/>
          <p:nvPr/>
        </p:nvSpPr>
        <p:spPr bwMode="auto">
          <a:xfrm>
            <a:off x="5013817" y="2045785"/>
            <a:ext cx="353690" cy="288645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</a:endParaRPr>
          </a:p>
        </p:txBody>
      </p:sp>
      <p:sp>
        <p:nvSpPr>
          <p:cNvPr id="35" name="立方体 49"/>
          <p:cNvSpPr/>
          <p:nvPr/>
        </p:nvSpPr>
        <p:spPr bwMode="auto">
          <a:xfrm>
            <a:off x="5622400" y="2045785"/>
            <a:ext cx="353690" cy="288645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</a:endParaRPr>
          </a:p>
        </p:txBody>
      </p:sp>
      <p:cxnSp>
        <p:nvCxnSpPr>
          <p:cNvPr id="36" name="直接箭头连接符 50"/>
          <p:cNvCxnSpPr>
            <a:stCxn id="35" idx="2"/>
            <a:endCxn id="34" idx="4"/>
          </p:cNvCxnSpPr>
          <p:nvPr/>
        </p:nvCxnSpPr>
        <p:spPr bwMode="auto">
          <a:xfrm flipH="1">
            <a:off x="5295346" y="2226188"/>
            <a:ext cx="32705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直接连接符 51"/>
          <p:cNvCxnSpPr>
            <a:stCxn id="34" idx="2"/>
          </p:cNvCxnSpPr>
          <p:nvPr/>
        </p:nvCxnSpPr>
        <p:spPr bwMode="auto">
          <a:xfrm flipH="1">
            <a:off x="4193123" y="2226188"/>
            <a:ext cx="82069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文本框 52"/>
          <p:cNvSpPr txBox="1"/>
          <p:nvPr/>
        </p:nvSpPr>
        <p:spPr>
          <a:xfrm>
            <a:off x="685853" y="1722528"/>
            <a:ext cx="445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#0</a:t>
            </a:r>
            <a:endParaRPr lang="zh-CN" altLang="en-US" sz="1600" dirty="0"/>
          </a:p>
        </p:txBody>
      </p:sp>
      <p:sp>
        <p:nvSpPr>
          <p:cNvPr id="39" name="文本框 53"/>
          <p:cNvSpPr txBox="1"/>
          <p:nvPr/>
        </p:nvSpPr>
        <p:spPr>
          <a:xfrm>
            <a:off x="1295570" y="1722528"/>
            <a:ext cx="445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#1</a:t>
            </a:r>
            <a:endParaRPr lang="zh-CN" altLang="en-US" sz="1600" dirty="0"/>
          </a:p>
        </p:txBody>
      </p:sp>
      <p:sp>
        <p:nvSpPr>
          <p:cNvPr id="40" name="文本框 54"/>
          <p:cNvSpPr txBox="1"/>
          <p:nvPr/>
        </p:nvSpPr>
        <p:spPr>
          <a:xfrm>
            <a:off x="1943642" y="1722528"/>
            <a:ext cx="445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#2</a:t>
            </a:r>
            <a:endParaRPr lang="zh-CN" altLang="en-US" sz="1600" dirty="0"/>
          </a:p>
        </p:txBody>
      </p:sp>
      <p:sp>
        <p:nvSpPr>
          <p:cNvPr id="41" name="文本框 55"/>
          <p:cNvSpPr txBox="1"/>
          <p:nvPr/>
        </p:nvSpPr>
        <p:spPr>
          <a:xfrm>
            <a:off x="2578706" y="1722528"/>
            <a:ext cx="445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#3</a:t>
            </a:r>
            <a:endParaRPr lang="zh-CN" altLang="en-US" sz="1600" dirty="0"/>
          </a:p>
        </p:txBody>
      </p:sp>
      <p:sp>
        <p:nvSpPr>
          <p:cNvPr id="42" name="文本框 56"/>
          <p:cNvSpPr txBox="1"/>
          <p:nvPr/>
        </p:nvSpPr>
        <p:spPr>
          <a:xfrm>
            <a:off x="3226778" y="1722528"/>
            <a:ext cx="445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#4</a:t>
            </a:r>
            <a:endParaRPr lang="zh-CN" altLang="en-US" sz="1600" dirty="0"/>
          </a:p>
        </p:txBody>
      </p:sp>
      <p:sp>
        <p:nvSpPr>
          <p:cNvPr id="43" name="文本框 57"/>
          <p:cNvSpPr txBox="1"/>
          <p:nvPr/>
        </p:nvSpPr>
        <p:spPr>
          <a:xfrm>
            <a:off x="3858651" y="1722528"/>
            <a:ext cx="445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#5</a:t>
            </a:r>
            <a:endParaRPr lang="zh-CN" altLang="en-US" sz="1600" dirty="0"/>
          </a:p>
        </p:txBody>
      </p:sp>
      <p:sp>
        <p:nvSpPr>
          <p:cNvPr id="44" name="文本框 58"/>
          <p:cNvSpPr txBox="1"/>
          <p:nvPr/>
        </p:nvSpPr>
        <p:spPr>
          <a:xfrm>
            <a:off x="4790309" y="1774791"/>
            <a:ext cx="94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#38976</a:t>
            </a:r>
            <a:endParaRPr lang="zh-CN" altLang="en-US" sz="1400" dirty="0"/>
          </a:p>
        </p:txBody>
      </p:sp>
      <p:sp>
        <p:nvSpPr>
          <p:cNvPr id="45" name="文本框 60"/>
          <p:cNvSpPr txBox="1"/>
          <p:nvPr/>
        </p:nvSpPr>
        <p:spPr>
          <a:xfrm>
            <a:off x="5437353" y="1794560"/>
            <a:ext cx="94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#38977</a:t>
            </a:r>
            <a:endParaRPr lang="zh-CN" altLang="en-US" sz="1400" dirty="0"/>
          </a:p>
        </p:txBody>
      </p:sp>
      <p:sp>
        <p:nvSpPr>
          <p:cNvPr id="46" name="立方体 61"/>
          <p:cNvSpPr/>
          <p:nvPr/>
        </p:nvSpPr>
        <p:spPr bwMode="auto">
          <a:xfrm>
            <a:off x="6289908" y="2045761"/>
            <a:ext cx="353690" cy="288645"/>
          </a:xfrm>
          <a:prstGeom prst="cub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</a:endParaRPr>
          </a:p>
        </p:txBody>
      </p:sp>
      <p:cxnSp>
        <p:nvCxnSpPr>
          <p:cNvPr id="47" name="直接箭头连接符 62"/>
          <p:cNvCxnSpPr>
            <a:stCxn id="46" idx="2"/>
          </p:cNvCxnSpPr>
          <p:nvPr/>
        </p:nvCxnSpPr>
        <p:spPr bwMode="auto">
          <a:xfrm flipH="1">
            <a:off x="5962854" y="2226164"/>
            <a:ext cx="32705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文本框 63"/>
          <p:cNvSpPr txBox="1"/>
          <p:nvPr/>
        </p:nvSpPr>
        <p:spPr>
          <a:xfrm>
            <a:off x="6104861" y="1794536"/>
            <a:ext cx="94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#38978</a:t>
            </a:r>
            <a:endParaRPr lang="zh-CN" altLang="en-US" sz="1400" dirty="0"/>
          </a:p>
        </p:txBody>
      </p:sp>
      <p:sp>
        <p:nvSpPr>
          <p:cNvPr id="49" name="文本框 36"/>
          <p:cNvSpPr txBox="1"/>
          <p:nvPr/>
        </p:nvSpPr>
        <p:spPr>
          <a:xfrm>
            <a:off x="393670" y="5997116"/>
            <a:ext cx="6786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挖矿是一场竞赛，通常全网只有一个胜出者！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新挖出来的区块向全网广播</a:t>
            </a:r>
          </a:p>
        </p:txBody>
      </p:sp>
    </p:spTree>
    <p:extLst>
      <p:ext uri="{BB962C8B-B14F-4D97-AF65-F5344CB8AC3E}">
        <p14:creationId xmlns:p14="http://schemas.microsoft.com/office/powerpoint/2010/main" val="119625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0DC7F-6C73-4216-B87A-4D59EA8E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Blockchain</a:t>
            </a:r>
          </a:p>
        </p:txBody>
      </p:sp>
      <p:sp>
        <p:nvSpPr>
          <p:cNvPr id="3" name="Contents">
            <a:extLst>
              <a:ext uri="{FF2B5EF4-FFF2-40B4-BE49-F238E27FC236}">
                <a16:creationId xmlns:a16="http://schemas.microsoft.com/office/drawing/2014/main" id="{7AC23F2A-DD98-41FC-81D9-5643CCA99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460" y="1154214"/>
            <a:ext cx="7652567" cy="57037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Miner machine keeps unconfirmed transactions</a:t>
            </a:r>
          </a:p>
          <a:p>
            <a:r>
              <a:rPr lang="en-US" dirty="0">
                <a:solidFill>
                  <a:srgbClr val="0070C0"/>
                </a:solidFill>
              </a:rPr>
              <a:t>Mining process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Construct block, fill in unconfirmed transactions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txnHash</a:t>
            </a:r>
            <a:r>
              <a:rPr lang="en-US" dirty="0">
                <a:solidFill>
                  <a:srgbClr val="0070C0"/>
                </a:solidFill>
              </a:rPr>
              <a:t> = SHA256(transactions) 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	0x  155c4f360……d2155c038264470eb71cdab81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blockID</a:t>
            </a:r>
            <a:r>
              <a:rPr lang="en-US" dirty="0">
                <a:solidFill>
                  <a:srgbClr val="0070C0"/>
                </a:solidFill>
              </a:rPr>
              <a:t> = SHA256(</a:t>
            </a:r>
            <a:r>
              <a:rPr lang="en-US" dirty="0" err="1">
                <a:solidFill>
                  <a:srgbClr val="0070C0"/>
                </a:solidFill>
              </a:rPr>
              <a:t>prev</a:t>
            </a:r>
            <a:r>
              <a:rPr lang="en-US" dirty="0">
                <a:solidFill>
                  <a:srgbClr val="0070C0"/>
                </a:solidFill>
              </a:rPr>
              <a:t> ID, </a:t>
            </a:r>
            <a:r>
              <a:rPr lang="en-US" dirty="0" err="1">
                <a:solidFill>
                  <a:srgbClr val="0070C0"/>
                </a:solidFill>
              </a:rPr>
              <a:t>txnHash</a:t>
            </a:r>
            <a:r>
              <a:rPr lang="en-US" dirty="0">
                <a:solidFill>
                  <a:srgbClr val="0070C0"/>
                </a:solidFill>
              </a:rPr>
              <a:t>, random number) :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dirty="0">
                <a:solidFill>
                  <a:srgbClr val="00B050"/>
                </a:solidFill>
              </a:rPr>
              <a:t>0x 4470eb71……cdabc3d2155cb81f360385ac26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blockID</a:t>
            </a:r>
            <a:r>
              <a:rPr lang="en-US" dirty="0">
                <a:solidFill>
                  <a:srgbClr val="0070C0"/>
                </a:solidFill>
              </a:rPr>
              <a:t> &lt; target difficulty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0B050"/>
                </a:solidFill>
              </a:rPr>
              <a:t>Target: 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0x 00000000……0000a1b7e0eb71cda55c4f70eb7</a:t>
            </a:r>
          </a:p>
          <a:p>
            <a:r>
              <a:rPr lang="en-US" dirty="0"/>
              <a:t>Award &amp; Fees</a:t>
            </a:r>
          </a:p>
          <a:p>
            <a:pPr lvl="1"/>
            <a:r>
              <a:rPr lang="en-US" sz="2800" dirty="0"/>
              <a:t>Every 4 years, award cut in half, </a:t>
            </a:r>
          </a:p>
          <a:p>
            <a:pPr lvl="2"/>
            <a:r>
              <a:rPr lang="en-US" sz="2400" dirty="0"/>
              <a:t>Start from 50 BTC / block</a:t>
            </a:r>
          </a:p>
          <a:p>
            <a:pPr lvl="2"/>
            <a:r>
              <a:rPr lang="en-US" sz="2400" dirty="0"/>
              <a:t>Current: 12.5 coins,  + transaction fees</a:t>
            </a:r>
          </a:p>
          <a:p>
            <a:pPr lvl="2"/>
            <a:r>
              <a:rPr lang="en-US" sz="2400" dirty="0"/>
              <a:t>Future: no award, depend on transactions</a:t>
            </a:r>
          </a:p>
          <a:p>
            <a:pPr lvl="1"/>
            <a:r>
              <a:rPr lang="en-US" sz="2800" dirty="0"/>
              <a:t>all 21 million in 2140,</a:t>
            </a:r>
            <a:r>
              <a:rPr lang="zh-CN" altLang="en-US" sz="2800" dirty="0"/>
              <a:t> </a:t>
            </a:r>
            <a:r>
              <a:rPr lang="en-US" sz="2800" dirty="0">
                <a:hlinkClick r:id="rId2"/>
              </a:rPr>
              <a:t>Current 16.3 million</a:t>
            </a:r>
            <a:endParaRPr lang="en-US" dirty="0"/>
          </a:p>
          <a:p>
            <a:r>
              <a:rPr lang="en-US" dirty="0"/>
              <a:t>System control one block every 10 minutes</a:t>
            </a:r>
          </a:p>
          <a:p>
            <a:pPr lvl="1"/>
            <a:r>
              <a:rPr lang="en-US" dirty="0"/>
              <a:t>Adjust difficulty every 2016 blocks</a:t>
            </a:r>
          </a:p>
        </p:txBody>
      </p:sp>
      <p:sp>
        <p:nvSpPr>
          <p:cNvPr id="9" name="newBlock_txn"/>
          <p:cNvSpPr/>
          <p:nvPr/>
        </p:nvSpPr>
        <p:spPr>
          <a:xfrm>
            <a:off x="9273298" y="2894158"/>
            <a:ext cx="688330" cy="369332"/>
          </a:xfrm>
          <a:prstGeom prst="rect">
            <a:avLst/>
          </a:prstGeom>
          <a:solidFill>
            <a:srgbClr val="FF0000">
              <a:alpha val="36000"/>
            </a:srgbClr>
          </a:solidFill>
        </p:spPr>
        <p:txBody>
          <a:bodyPr wrap="none">
            <a:spAutoFit/>
          </a:bodyPr>
          <a:lstStyle/>
          <a:p>
            <a:r>
              <a:rPr lang="en-US" dirty="0" err="1"/>
              <a:t>const</a:t>
            </a:r>
            <a:endParaRPr lang="en-US" dirty="0"/>
          </a:p>
        </p:txBody>
      </p:sp>
      <p:sp>
        <p:nvSpPr>
          <p:cNvPr id="17" name="newBlock_prevID"/>
          <p:cNvSpPr/>
          <p:nvPr/>
        </p:nvSpPr>
        <p:spPr>
          <a:xfrm>
            <a:off x="9269349" y="2404217"/>
            <a:ext cx="688330" cy="369332"/>
          </a:xfrm>
          <a:prstGeom prst="rect">
            <a:avLst/>
          </a:prstGeom>
          <a:solidFill>
            <a:srgbClr val="FF0000">
              <a:alpha val="36000"/>
            </a:srgbClr>
          </a:solidFill>
        </p:spPr>
        <p:txBody>
          <a:bodyPr wrap="none">
            <a:spAutoFit/>
          </a:bodyPr>
          <a:lstStyle/>
          <a:p>
            <a:r>
              <a:rPr lang="en-US" dirty="0" err="1"/>
              <a:t>const</a:t>
            </a:r>
            <a:endParaRPr lang="en-US" dirty="0"/>
          </a:p>
        </p:txBody>
      </p:sp>
      <p:sp>
        <p:nvSpPr>
          <p:cNvPr id="18" name="newBlock_randomNum"/>
          <p:cNvSpPr/>
          <p:nvPr/>
        </p:nvSpPr>
        <p:spPr>
          <a:xfrm>
            <a:off x="9245648" y="3830558"/>
            <a:ext cx="929870" cy="369332"/>
          </a:xfrm>
          <a:prstGeom prst="rect">
            <a:avLst/>
          </a:prstGeom>
          <a:solidFill>
            <a:srgbClr val="FF0000">
              <a:alpha val="36000"/>
            </a:srgbClr>
          </a:solidFill>
        </p:spPr>
        <p:txBody>
          <a:bodyPr wrap="none">
            <a:spAutoFit/>
          </a:bodyPr>
          <a:lstStyle/>
          <a:p>
            <a:r>
              <a:rPr lang="en-US" dirty="0"/>
              <a:t>variable</a:t>
            </a:r>
          </a:p>
        </p:txBody>
      </p:sp>
      <p:sp>
        <p:nvSpPr>
          <p:cNvPr id="21" name="newBlock_toCalculate"/>
          <p:cNvSpPr/>
          <p:nvPr/>
        </p:nvSpPr>
        <p:spPr>
          <a:xfrm>
            <a:off x="8972857" y="1850875"/>
            <a:ext cx="1281313" cy="369332"/>
          </a:xfrm>
          <a:prstGeom prst="rect">
            <a:avLst/>
          </a:prstGeom>
          <a:solidFill>
            <a:srgbClr val="00B050">
              <a:alpha val="36000"/>
            </a:srgbClr>
          </a:solidFill>
        </p:spPr>
        <p:txBody>
          <a:bodyPr wrap="none">
            <a:spAutoFit/>
          </a:bodyPr>
          <a:lstStyle/>
          <a:p>
            <a:r>
              <a:rPr lang="en-US" dirty="0"/>
              <a:t>To calculate</a:t>
            </a:r>
          </a:p>
        </p:txBody>
      </p:sp>
    </p:spTree>
    <p:extLst>
      <p:ext uri="{BB962C8B-B14F-4D97-AF65-F5344CB8AC3E}">
        <p14:creationId xmlns:p14="http://schemas.microsoft.com/office/powerpoint/2010/main" val="23901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7" grpId="0" animBg="1"/>
      <p:bldP spid="18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_A_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39" y="3264033"/>
            <a:ext cx="648900" cy="2889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80DC7F-6C73-4216-B87A-4D59EA8E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Blockchain – Longest Chain Competition</a:t>
            </a:r>
          </a:p>
        </p:txBody>
      </p:sp>
      <p:grpSp>
        <p:nvGrpSpPr>
          <p:cNvPr id="11" name="Destiny">
            <a:extLst>
              <a:ext uri="{FF2B5EF4-FFF2-40B4-BE49-F238E27FC236}">
                <a16:creationId xmlns:a16="http://schemas.microsoft.com/office/drawing/2014/main" id="{65329D0A-AA6C-4CAE-BF3E-BED2DF9D0646}"/>
              </a:ext>
            </a:extLst>
          </p:cNvPr>
          <p:cNvGrpSpPr/>
          <p:nvPr/>
        </p:nvGrpSpPr>
        <p:grpSpPr>
          <a:xfrm>
            <a:off x="541691" y="1002892"/>
            <a:ext cx="5846720" cy="2615434"/>
            <a:chOff x="6095195" y="3605961"/>
            <a:chExt cx="5851060" cy="253484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5C6E7CA-5CFF-4D2F-A273-75C1807FFDBC}"/>
                </a:ext>
              </a:extLst>
            </p:cNvPr>
            <p:cNvGrpSpPr/>
            <p:nvPr/>
          </p:nvGrpSpPr>
          <p:grpSpPr>
            <a:xfrm>
              <a:off x="6095195" y="3605961"/>
              <a:ext cx="5401208" cy="2133753"/>
              <a:chOff x="6108965" y="3605961"/>
              <a:chExt cx="5862351" cy="2149489"/>
            </a:xfrm>
          </p:grpSpPr>
          <p:pic>
            <p:nvPicPr>
              <p:cNvPr id="15" name="Picture 1">
                <a:extLst>
                  <a:ext uri="{FF2B5EF4-FFF2-40B4-BE49-F238E27FC236}">
                    <a16:creationId xmlns:a16="http://schemas.microsoft.com/office/drawing/2014/main" id="{541960FF-B129-48E8-853F-A0067740B6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08965" y="3729716"/>
                <a:ext cx="5862351" cy="2025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1FE76366-F772-40ED-88C7-7467F8F9A7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8002780" y="3605961"/>
                <a:ext cx="488259" cy="560594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CB2BF90F-4312-4E0E-8A79-44FC10BE74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11380962" y="5055820"/>
                <a:ext cx="488259" cy="560594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F7DBD38-B326-49B0-BA20-143D4826C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1496403" y="3884206"/>
              <a:ext cx="449852" cy="55649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A7DAEFD-DE68-43DD-BA2A-7D12291E0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9690257" y="5584318"/>
              <a:ext cx="449852" cy="556490"/>
            </a:xfrm>
            <a:prstGeom prst="rect">
              <a:avLst/>
            </a:prstGeom>
          </p:spPr>
        </p:pic>
      </p:grpSp>
      <p:pic>
        <p:nvPicPr>
          <p:cNvPr id="6" name="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734" y="4265141"/>
            <a:ext cx="480881" cy="536300"/>
          </a:xfrm>
          <a:prstGeom prst="rect">
            <a:avLst/>
          </a:prstGeom>
        </p:spPr>
      </p:pic>
      <p:pic>
        <p:nvPicPr>
          <p:cNvPr id="7" name="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051" y="4265141"/>
            <a:ext cx="805331" cy="536300"/>
          </a:xfrm>
          <a:prstGeom prst="rect">
            <a:avLst/>
          </a:prstGeom>
        </p:spPr>
      </p:pic>
      <p:pic>
        <p:nvPicPr>
          <p:cNvPr id="10" name="0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5412" y="4710545"/>
            <a:ext cx="805331" cy="536300"/>
          </a:xfrm>
          <a:prstGeom prst="rect">
            <a:avLst/>
          </a:prstGeom>
        </p:spPr>
      </p:pic>
      <p:pic>
        <p:nvPicPr>
          <p:cNvPr id="18" name="0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6026" y="3861799"/>
            <a:ext cx="695250" cy="697767"/>
          </a:xfrm>
          <a:prstGeom prst="rect">
            <a:avLst/>
          </a:prstGeom>
        </p:spPr>
      </p:pic>
      <p:pic>
        <p:nvPicPr>
          <p:cNvPr id="19" name="0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86026" y="4533697"/>
            <a:ext cx="695250" cy="726600"/>
          </a:xfrm>
          <a:prstGeom prst="rect">
            <a:avLst/>
          </a:prstGeom>
        </p:spPr>
      </p:pic>
      <p:pic>
        <p:nvPicPr>
          <p:cNvPr id="21" name="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8551" y="4710545"/>
            <a:ext cx="805331" cy="536300"/>
          </a:xfrm>
          <a:prstGeom prst="rect">
            <a:avLst/>
          </a:prstGeom>
        </p:spPr>
      </p:pic>
      <p:pic>
        <p:nvPicPr>
          <p:cNvPr id="22" name="0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48018" y="4708583"/>
            <a:ext cx="805331" cy="536300"/>
          </a:xfrm>
          <a:prstGeom prst="rect">
            <a:avLst/>
          </a:prstGeom>
        </p:spPr>
      </p:pic>
      <p:pic>
        <p:nvPicPr>
          <p:cNvPr id="23" name="0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51581" y="5236790"/>
            <a:ext cx="480881" cy="824633"/>
          </a:xfrm>
          <a:prstGeom prst="rect">
            <a:avLst/>
          </a:prstGeom>
        </p:spPr>
      </p:pic>
      <p:pic>
        <p:nvPicPr>
          <p:cNvPr id="24" name="0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25293" y="4708583"/>
            <a:ext cx="805331" cy="536300"/>
          </a:xfrm>
          <a:prstGeom prst="rect">
            <a:avLst/>
          </a:prstGeom>
        </p:spPr>
      </p:pic>
      <p:pic>
        <p:nvPicPr>
          <p:cNvPr id="25" name="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07911" y="5504940"/>
            <a:ext cx="822713" cy="536300"/>
          </a:xfrm>
          <a:prstGeom prst="rect">
            <a:avLst/>
          </a:prstGeom>
        </p:spPr>
      </p:pic>
      <p:pic>
        <p:nvPicPr>
          <p:cNvPr id="26" name="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12876" y="4248535"/>
            <a:ext cx="730013" cy="738133"/>
          </a:xfrm>
          <a:prstGeom prst="rect">
            <a:avLst/>
          </a:prstGeom>
        </p:spPr>
      </p:pic>
      <p:pic>
        <p:nvPicPr>
          <p:cNvPr id="29" name="1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22878" y="4951550"/>
            <a:ext cx="735806" cy="726600"/>
          </a:xfrm>
          <a:prstGeom prst="rect">
            <a:avLst/>
          </a:prstGeom>
        </p:spPr>
      </p:pic>
      <p:pic>
        <p:nvPicPr>
          <p:cNvPr id="28" name="P_C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24232" y="5689683"/>
            <a:ext cx="637313" cy="928433"/>
          </a:xfrm>
          <a:prstGeom prst="rect">
            <a:avLst/>
          </a:prstGeom>
        </p:spPr>
      </p:pic>
      <p:pic>
        <p:nvPicPr>
          <p:cNvPr id="30" name="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24489" y="5141850"/>
            <a:ext cx="822713" cy="536300"/>
          </a:xfrm>
          <a:prstGeom prst="rect">
            <a:avLst/>
          </a:prstGeom>
        </p:spPr>
      </p:pic>
      <p:pic>
        <p:nvPicPr>
          <p:cNvPr id="31" name="1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21254" y="4237002"/>
            <a:ext cx="805331" cy="536300"/>
          </a:xfrm>
          <a:prstGeom prst="rect">
            <a:avLst/>
          </a:prstGeom>
        </p:spPr>
      </p:pic>
      <p:pic>
        <p:nvPicPr>
          <p:cNvPr id="32" name="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14393" y="4236042"/>
            <a:ext cx="805331" cy="536300"/>
          </a:xfrm>
          <a:prstGeom prst="rect">
            <a:avLst/>
          </a:prstGeom>
        </p:spPr>
      </p:pic>
      <p:pic>
        <p:nvPicPr>
          <p:cNvPr id="33" name="P_B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34006" y="5556790"/>
            <a:ext cx="643106" cy="928433"/>
          </a:xfrm>
          <a:prstGeom prst="rect">
            <a:avLst/>
          </a:prstGeom>
        </p:spPr>
      </p:pic>
      <p:pic>
        <p:nvPicPr>
          <p:cNvPr id="34" name="fail_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82722" y="3868538"/>
            <a:ext cx="822713" cy="536300"/>
          </a:xfrm>
          <a:prstGeom prst="rect">
            <a:avLst/>
          </a:prstGeom>
        </p:spPr>
      </p:pic>
      <p:pic>
        <p:nvPicPr>
          <p:cNvPr id="37" name="fail_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49743" y="6021296"/>
            <a:ext cx="480881" cy="813100"/>
          </a:xfrm>
          <a:prstGeom prst="rect">
            <a:avLst/>
          </a:prstGeom>
        </p:spPr>
      </p:pic>
      <p:pic>
        <p:nvPicPr>
          <p:cNvPr id="39" name="fail_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947202" y="5141850"/>
            <a:ext cx="822713" cy="536300"/>
          </a:xfrm>
          <a:prstGeom prst="rect">
            <a:avLst/>
          </a:prstGeom>
        </p:spPr>
      </p:pic>
      <p:pic>
        <p:nvPicPr>
          <p:cNvPr id="40" name="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1883" y="4246101"/>
            <a:ext cx="805331" cy="53630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727498" y="3106956"/>
            <a:ext cx="311335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 Black" panose="020B0A04020102020204" pitchFamily="34" charset="0"/>
              </a:rPr>
              <a:t>Longest Chain </a:t>
            </a:r>
            <a:br>
              <a:rPr lang="en-US" sz="2800" dirty="0">
                <a:solidFill>
                  <a:srgbClr val="FF0000"/>
                </a:solidFill>
                <a:latin typeface="Arial Black" panose="020B0A04020102020204" pitchFamily="34" charset="0"/>
              </a:rPr>
            </a:br>
            <a:r>
              <a:rPr lang="en-US" sz="2800" dirty="0">
                <a:solidFill>
                  <a:srgbClr val="FF0000"/>
                </a:solidFill>
                <a:latin typeface="Arial Black" panose="020B0A04020102020204" pitchFamily="34" charset="0"/>
              </a:rPr>
              <a:t>Competition</a:t>
            </a:r>
          </a:p>
        </p:txBody>
      </p:sp>
    </p:spTree>
    <p:extLst>
      <p:ext uri="{BB962C8B-B14F-4D97-AF65-F5344CB8AC3E}">
        <p14:creationId xmlns:p14="http://schemas.microsoft.com/office/powerpoint/2010/main" val="369434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1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7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 Header Hash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969172"/>
              </p:ext>
            </p:extLst>
          </p:nvPr>
        </p:nvGraphicFramePr>
        <p:xfrm>
          <a:off x="281926" y="1046811"/>
          <a:ext cx="7605764" cy="2615341"/>
        </p:xfrm>
        <a:graphic>
          <a:graphicData uri="http://schemas.openxmlformats.org/drawingml/2006/table">
            <a:tbl>
              <a:tblPr/>
              <a:tblGrid>
                <a:gridCol w="212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2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6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Name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Byte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Size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Description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99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Version (V)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Block Version Number.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06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Pre Hash (P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)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32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This is the hash of the previous block header.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06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Merkle Root (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)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32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The hash based on all the transactions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99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Time (T)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Current Timestamp in seconds.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unix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fmt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.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99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Target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 Target value in compact form.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99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Nonce (R)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User adjusted value starting from 0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70" y="3662152"/>
            <a:ext cx="2684684" cy="315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7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_unconfirm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19" y="2973493"/>
            <a:ext cx="4404991" cy="19577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Blockchain </a:t>
            </a:r>
            <a:r>
              <a:rPr lang="en-US"/>
              <a:t>with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6" y="1150374"/>
            <a:ext cx="8184210" cy="2219127"/>
          </a:xfrm>
        </p:spPr>
        <p:txBody>
          <a:bodyPr>
            <a:normAutofit/>
          </a:bodyPr>
          <a:lstStyle/>
          <a:p>
            <a:r>
              <a:rPr lang="en-US" sz="3200" dirty="0"/>
              <a:t>The Block Chain: Ordering Solution</a:t>
            </a:r>
          </a:p>
          <a:p>
            <a:r>
              <a:rPr lang="en-US" sz="3200" dirty="0"/>
              <a:t>Transactions: History of Ownership </a:t>
            </a:r>
          </a:p>
          <a:p>
            <a:pPr lvl="1"/>
            <a:r>
              <a:rPr lang="en-US" dirty="0"/>
              <a:t>Confirmed Transactions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sz="2000" dirty="0">
                <a:sym typeface="Wingdings" panose="05000000000000000000" pitchFamily="2" charset="2"/>
              </a:rPr>
              <a:t>added to blockchain</a:t>
            </a:r>
            <a:endParaRPr lang="en-US" dirty="0"/>
          </a:p>
          <a:p>
            <a:pPr lvl="1"/>
            <a:r>
              <a:rPr lang="en-US" sz="2800" dirty="0"/>
              <a:t>Unconfirmed Transactions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000" dirty="0">
                <a:sym typeface="Wingdings" panose="05000000000000000000" pitchFamily="2" charset="2"/>
              </a:rPr>
              <a:t>to add to blockchain</a:t>
            </a:r>
            <a:endParaRPr lang="en-US" sz="2800" dirty="0"/>
          </a:p>
        </p:txBody>
      </p:sp>
      <p:pic>
        <p:nvPicPr>
          <p:cNvPr id="9" name="pic_blockchai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681" y="4931266"/>
            <a:ext cx="5131408" cy="192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0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257" y="2929364"/>
            <a:ext cx="4341942" cy="1500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094" y="148445"/>
            <a:ext cx="3457105" cy="23691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2" y="365125"/>
            <a:ext cx="5230439" cy="618101"/>
          </a:xfrm>
        </p:spPr>
        <p:txBody>
          <a:bodyPr>
            <a:normAutofit fontScale="90000"/>
          </a:bodyPr>
          <a:lstStyle/>
          <a:p>
            <a:r>
              <a:rPr lang="en-US" dirty="0"/>
              <a:t>Blockchain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2" y="1108176"/>
            <a:ext cx="9475180" cy="5749823"/>
          </a:xfrm>
        </p:spPr>
        <p:txBody>
          <a:bodyPr>
            <a:normAutofit/>
          </a:bodyPr>
          <a:lstStyle/>
          <a:p>
            <a:r>
              <a:rPr lang="en-US" sz="3200" dirty="0"/>
              <a:t>Mining: </a:t>
            </a:r>
          </a:p>
          <a:p>
            <a:pPr lvl="1"/>
            <a:r>
              <a:rPr lang="en-US" sz="2800" dirty="0"/>
              <a:t>Create block every 10 minutes</a:t>
            </a:r>
          </a:p>
          <a:p>
            <a:pPr lvl="2"/>
            <a:r>
              <a:rPr lang="en-US" sz="2400" dirty="0"/>
              <a:t>Adjust difficulty every 2016 blocks, (around 2 weeks)</a:t>
            </a:r>
          </a:p>
          <a:p>
            <a:pPr lvl="1"/>
            <a:r>
              <a:rPr lang="en-US" sz="2800" dirty="0"/>
              <a:t>Every 4 years, award cut in half, </a:t>
            </a:r>
          </a:p>
          <a:p>
            <a:pPr lvl="2"/>
            <a:r>
              <a:rPr lang="en-US" sz="2400" dirty="0"/>
              <a:t>Start from 50 BTC / block</a:t>
            </a:r>
          </a:p>
          <a:p>
            <a:pPr lvl="2"/>
            <a:r>
              <a:rPr lang="en-US" sz="2400" dirty="0"/>
              <a:t>Current: 12.5 coins, </a:t>
            </a:r>
          </a:p>
          <a:p>
            <a:pPr lvl="2"/>
            <a:r>
              <a:rPr lang="en-US" sz="2400" dirty="0"/>
              <a:t>Future: no award, depend on transactions</a:t>
            </a:r>
          </a:p>
          <a:p>
            <a:pPr lvl="1"/>
            <a:r>
              <a:rPr lang="en-US" sz="2800" dirty="0"/>
              <a:t>all 21 million in 2140,</a:t>
            </a:r>
            <a:r>
              <a:rPr lang="zh-CN" altLang="en-US" sz="2800" dirty="0"/>
              <a:t> </a:t>
            </a:r>
            <a:r>
              <a:rPr lang="en-US" sz="2800" dirty="0">
                <a:hlinkClick r:id="rId4"/>
              </a:rPr>
              <a:t>Current 16.3 million</a:t>
            </a:r>
            <a:endParaRPr lang="en-US" sz="2800" dirty="0"/>
          </a:p>
          <a:p>
            <a:r>
              <a:rPr lang="en-US" sz="3200" dirty="0"/>
              <a:t>Smallest transaction unit: 1/10^8 BTC  = 1 Satoshi</a:t>
            </a:r>
          </a:p>
          <a:p>
            <a:r>
              <a:rPr lang="en-US" sz="3200" dirty="0"/>
              <a:t>Real purpose:</a:t>
            </a:r>
          </a:p>
          <a:p>
            <a:pPr lvl="1"/>
            <a:r>
              <a:rPr lang="en-US" sz="2800" dirty="0"/>
              <a:t>Verify transactions</a:t>
            </a:r>
          </a:p>
          <a:p>
            <a:pPr lvl="1"/>
            <a:r>
              <a:rPr lang="en-US" sz="2800" dirty="0"/>
              <a:t>Safeguard the blockchain</a:t>
            </a:r>
          </a:p>
        </p:txBody>
      </p:sp>
    </p:spTree>
    <p:extLst>
      <p:ext uri="{BB962C8B-B14F-4D97-AF65-F5344CB8AC3E}">
        <p14:creationId xmlns:p14="http://schemas.microsoft.com/office/powerpoint/2010/main" val="170843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9627</TotalTime>
  <Words>272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宋体</vt:lpstr>
      <vt:lpstr>微软雅黑</vt:lpstr>
      <vt:lpstr>等线</vt:lpstr>
      <vt:lpstr>Arial</vt:lpstr>
      <vt:lpstr>Arial Black</vt:lpstr>
      <vt:lpstr>Calibri</vt:lpstr>
      <vt:lpstr>Calibri Light</vt:lpstr>
      <vt:lpstr>Wingdings</vt:lpstr>
      <vt:lpstr>Office Theme</vt:lpstr>
      <vt:lpstr>Mining</vt:lpstr>
      <vt:lpstr>Mining</vt:lpstr>
      <vt:lpstr>Blockchain</vt:lpstr>
      <vt:lpstr>Blockchain – Longest Chain Competition</vt:lpstr>
      <vt:lpstr>Block Header Hash Relations</vt:lpstr>
      <vt:lpstr>Blockchain with transaction</vt:lpstr>
      <vt:lpstr>Blockchain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Bitcoin Works Under the Hood</dc:title>
  <dc:creator>awu</dc:creator>
  <cp:lastModifiedBy>awu</cp:lastModifiedBy>
  <cp:revision>346</cp:revision>
  <dcterms:created xsi:type="dcterms:W3CDTF">2017-05-28T02:47:33Z</dcterms:created>
  <dcterms:modified xsi:type="dcterms:W3CDTF">2017-06-06T15:44:58Z</dcterms:modified>
</cp:coreProperties>
</file>