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07" r:id="rId2"/>
    <p:sldId id="283" r:id="rId3"/>
    <p:sldId id="284" r:id="rId4"/>
    <p:sldId id="266" r:id="rId5"/>
    <p:sldId id="308" r:id="rId6"/>
    <p:sldId id="309" r:id="rId7"/>
    <p:sldId id="285" r:id="rId8"/>
    <p:sldId id="263" r:id="rId9"/>
    <p:sldId id="265" r:id="rId10"/>
    <p:sldId id="269" r:id="rId11"/>
    <p:sldId id="310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733" autoAdjust="0"/>
    <p:restoredTop sz="89458" autoAdjust="0"/>
  </p:normalViewPr>
  <p:slideViewPr>
    <p:cSldViewPr snapToGrid="0">
      <p:cViewPr varScale="1">
        <p:scale>
          <a:sx n="102" d="100"/>
          <a:sy n="102" d="100"/>
        </p:scale>
        <p:origin x="77" y="110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B8459-DB34-44B7-8088-D81CF29DBC4F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FCCB6-2381-4F22-909F-1230355D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9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 chain </a:t>
            </a:r>
          </a:p>
          <a:p>
            <a:pPr lvl="1"/>
            <a:r>
              <a:rPr lang="en-US" dirty="0"/>
              <a:t>prevents the double spend attack </a:t>
            </a:r>
          </a:p>
          <a:p>
            <a:pPr lvl="2"/>
            <a:r>
              <a:rPr lang="en-US" dirty="0"/>
              <a:t>by giving other nodes the power to verify that transaction inputs were not already spent somewhere else.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59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?? How the process pay 1.2, 2.5, 3.4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89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43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C6C9-F88A-4A1A-8FB0-07A130189CC8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E6F3-128A-4A7E-948E-31AC50BA5F60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803D-58A6-4B2B-AD8D-C3D6CC66E6EB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50374"/>
            <a:ext cx="11818375" cy="50265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D8FA-81DB-4BAD-B3C3-CA109C80A853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_Blockchain"/>
          <p:cNvGrpSpPr/>
          <p:nvPr userDrawn="1"/>
        </p:nvGrpSpPr>
        <p:grpSpPr>
          <a:xfrm>
            <a:off x="7291138" y="4990328"/>
            <a:ext cx="4816764" cy="1809586"/>
            <a:chOff x="7810880" y="5291374"/>
            <a:chExt cx="4297021" cy="1508539"/>
          </a:xfrm>
        </p:grpSpPr>
        <p:pic>
          <p:nvPicPr>
            <p:cNvPr id="10" name="Picture 9">
              <a:extLst/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78998" y="5291374"/>
              <a:ext cx="1339529" cy="1508539"/>
            </a:xfrm>
            <a:prstGeom prst="rect">
              <a:avLst/>
            </a:prstGeom>
          </p:spPr>
        </p:pic>
        <p:pic>
          <p:nvPicPr>
            <p:cNvPr id="11" name="Picture 10">
              <a:extLst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49876" y="5291374"/>
              <a:ext cx="1498720" cy="1508539"/>
            </a:xfrm>
            <a:prstGeom prst="rect">
              <a:avLst/>
            </a:prstGeom>
          </p:spPr>
        </p:pic>
        <p:pic>
          <p:nvPicPr>
            <p:cNvPr id="12" name="Picture 11">
              <a:extLst/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01415" y="5291374"/>
              <a:ext cx="1506486" cy="1508539"/>
            </a:xfrm>
            <a:prstGeom prst="rect">
              <a:avLst/>
            </a:prstGeom>
          </p:spPr>
        </p:pic>
        <p:pic>
          <p:nvPicPr>
            <p:cNvPr id="13" name="Picture 12">
              <a:extLst/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10880" y="5484577"/>
              <a:ext cx="303676" cy="3320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746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7022-96DB-48F2-B3FB-BE06C53B7BA1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62" y="365125"/>
            <a:ext cx="11671396" cy="618101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463" y="1120877"/>
            <a:ext cx="5725338" cy="50560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20877"/>
            <a:ext cx="5793658" cy="50560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27BA-B0B3-403B-BCD6-8B8E73844757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5F9-5498-4A6F-8B26-24AF253CCFB1}" type="datetime1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8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DE6C-3CCC-462F-8C19-C9BE5AF82050}" type="datetime1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B72E-B071-4894-9AE8-77A99437A194}" type="datetime1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85DF-04F6-4067-9D57-5BD634B76237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CF38-5737-4019-A5EB-32F20C60B120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BB5B-EB4F-4885-9330-962C885E153D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ow_01_Cryptographic_Basics.pptx" TargetMode="External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ow_09_BlockChain_with_Tnx.ppt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ckchain.info/" TargetMode="External"/><Relationship Id="rId4" Type="http://schemas.openxmlformats.org/officeDocument/2006/relationships/hyperlink" Target="How_09_BlockChain_with_Tnx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84800" y="4666397"/>
            <a:ext cx="5084493" cy="2174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7" descr="Distributed consensus syst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029" y="3537518"/>
            <a:ext cx="3746383" cy="3250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Transactions</a:t>
            </a:r>
          </a:p>
        </p:txBody>
      </p:sp>
      <p:pic>
        <p:nvPicPr>
          <p:cNvPr id="7" name="圖片 3" descr="ban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80" y="1618520"/>
            <a:ext cx="2022613" cy="140760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610600" y="71100"/>
            <a:ext cx="3367444" cy="3330222"/>
            <a:chOff x="6413500" y="689809"/>
            <a:chExt cx="3254358" cy="312084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2534" y="1323960"/>
              <a:ext cx="2267364" cy="221340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6413500" y="1145003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985496" y="689809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13500" y="2341186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93226" y="3016899"/>
              <a:ext cx="582990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987695" y="2832475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090010" y="1483560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/>
            <p:cNvCxnSpPr>
              <a:cxnSpLocks/>
              <a:stCxn id="12" idx="2"/>
            </p:cNvCxnSpPr>
            <p:nvPr/>
          </p:nvCxnSpPr>
          <p:spPr>
            <a:xfrm flipH="1">
              <a:off x="7976216" y="1483560"/>
              <a:ext cx="298204" cy="5456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  <a:stCxn id="13" idx="3"/>
            </p:cNvCxnSpPr>
            <p:nvPr/>
          </p:nvCxnSpPr>
          <p:spPr>
            <a:xfrm flipV="1">
              <a:off x="6991348" y="2442186"/>
              <a:ext cx="424764" cy="29587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  <a:endCxn id="14" idx="0"/>
            </p:cNvCxnSpPr>
            <p:nvPr/>
          </p:nvCxnSpPr>
          <p:spPr>
            <a:xfrm flipH="1">
              <a:off x="7684721" y="2360558"/>
              <a:ext cx="84662" cy="6563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  <a:stCxn id="16" idx="1"/>
            </p:cNvCxnSpPr>
            <p:nvPr/>
          </p:nvCxnSpPr>
          <p:spPr>
            <a:xfrm flipH="1">
              <a:off x="8742214" y="1880436"/>
              <a:ext cx="347796" cy="63252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  <a:stCxn id="15" idx="1"/>
            </p:cNvCxnSpPr>
            <p:nvPr/>
          </p:nvCxnSpPr>
          <p:spPr>
            <a:xfrm flipH="1" flipV="1">
              <a:off x="8585817" y="2638801"/>
              <a:ext cx="401878" cy="5905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>
              <a:off x="6989005" y="1541878"/>
              <a:ext cx="551068" cy="6662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2">
            <a:extLst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904" y="3873133"/>
            <a:ext cx="2256166" cy="227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1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800" y="161213"/>
            <a:ext cx="4759200" cy="3518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 info &amp;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Anonymity: bitcoin address: 2^160</a:t>
            </a:r>
          </a:p>
          <a:p>
            <a:r>
              <a:rPr lang="en-US" dirty="0"/>
              <a:t>Bitcoin transaction Security:</a:t>
            </a:r>
          </a:p>
          <a:p>
            <a:pPr lvl="1"/>
            <a:r>
              <a:rPr lang="en-US" dirty="0"/>
              <a:t>Digital Signatures</a:t>
            </a:r>
          </a:p>
          <a:p>
            <a:pPr lvl="1"/>
            <a:r>
              <a:rPr lang="en-US" dirty="0"/>
              <a:t>Referenced Transactions</a:t>
            </a:r>
          </a:p>
          <a:p>
            <a:r>
              <a:rPr lang="en-US" dirty="0"/>
              <a:t>Nodes need to agree on transaction order</a:t>
            </a:r>
          </a:p>
          <a:p>
            <a:r>
              <a:rPr lang="en-US" dirty="0"/>
              <a:t>Security Hole: Transaction Order</a:t>
            </a:r>
          </a:p>
          <a:p>
            <a:pPr lvl="1"/>
            <a:r>
              <a:rPr lang="en-US" dirty="0"/>
              <a:t>Double  Spending Fraud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656EEF9C-D8EE-4444-AD18-FDA4DCDDF73B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82400" y="4752709"/>
            <a:ext cx="4099200" cy="1624684"/>
            <a:chOff x="691804" y="4396220"/>
            <a:chExt cx="4676012" cy="200174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804" y="4577385"/>
              <a:ext cx="4676012" cy="1820579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65464" y="4396220"/>
              <a:ext cx="919770" cy="4550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Wallet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542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Double Spending Prevention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58" y="1427486"/>
            <a:ext cx="4454842" cy="2652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15" y="4626067"/>
            <a:ext cx="6016867" cy="19304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86520" y="4650764"/>
            <a:ext cx="4121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Wait for several block for safety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800" y="161213"/>
            <a:ext cx="4759200" cy="351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0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圖片 4" descr="broadcas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203" y="5392694"/>
            <a:ext cx="1015619" cy="12278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2120" y="382669"/>
            <a:ext cx="2772516" cy="153944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45805" y="5327388"/>
            <a:ext cx="3259661" cy="1530612"/>
            <a:chOff x="245805" y="5327388"/>
            <a:chExt cx="3259661" cy="1530612"/>
          </a:xfrm>
        </p:grpSpPr>
        <p:sp>
          <p:nvSpPr>
            <p:cNvPr id="21" name="矩形 4"/>
            <p:cNvSpPr/>
            <p:nvPr/>
          </p:nvSpPr>
          <p:spPr>
            <a:xfrm>
              <a:off x="639833" y="5675300"/>
              <a:ext cx="572897" cy="63693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800"/>
            </a:p>
          </p:txBody>
        </p:sp>
        <p:sp>
          <p:nvSpPr>
            <p:cNvPr id="22" name="矩形 5"/>
            <p:cNvSpPr/>
            <p:nvPr/>
          </p:nvSpPr>
          <p:spPr>
            <a:xfrm>
              <a:off x="1613439" y="5675301"/>
              <a:ext cx="572897" cy="63693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800"/>
            </a:p>
          </p:txBody>
        </p:sp>
        <p:sp>
          <p:nvSpPr>
            <p:cNvPr id="23" name="矩形 6"/>
            <p:cNvSpPr/>
            <p:nvPr/>
          </p:nvSpPr>
          <p:spPr>
            <a:xfrm>
              <a:off x="2586908" y="5675301"/>
              <a:ext cx="572897" cy="63693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800"/>
            </a:p>
          </p:txBody>
        </p:sp>
        <p:cxnSp>
          <p:nvCxnSpPr>
            <p:cNvPr id="24" name="直線單箭頭接點 7"/>
            <p:cNvCxnSpPr/>
            <p:nvPr/>
          </p:nvCxnSpPr>
          <p:spPr>
            <a:xfrm flipH="1">
              <a:off x="1237190" y="5990142"/>
              <a:ext cx="350489" cy="8205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8"/>
            <p:cNvCxnSpPr/>
            <p:nvPr/>
          </p:nvCxnSpPr>
          <p:spPr>
            <a:xfrm flipH="1">
              <a:off x="2210659" y="5990142"/>
              <a:ext cx="350489" cy="8205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單箭頭接點 9"/>
            <p:cNvCxnSpPr/>
            <p:nvPr/>
          </p:nvCxnSpPr>
          <p:spPr>
            <a:xfrm flipH="1">
              <a:off x="257750" y="5998426"/>
              <a:ext cx="350489" cy="8205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單箭頭接點 10"/>
            <p:cNvCxnSpPr/>
            <p:nvPr/>
          </p:nvCxnSpPr>
          <p:spPr>
            <a:xfrm flipV="1">
              <a:off x="245805" y="6462508"/>
              <a:ext cx="3259661" cy="25570"/>
            </a:xfrm>
            <a:prstGeom prst="straightConnector1">
              <a:avLst/>
            </a:prstGeom>
            <a:ln w="57150"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字方塊 11"/>
            <p:cNvSpPr txBox="1"/>
            <p:nvPr/>
          </p:nvSpPr>
          <p:spPr>
            <a:xfrm>
              <a:off x="980190" y="6487063"/>
              <a:ext cx="1718688" cy="370937"/>
            </a:xfrm>
            <a:prstGeom prst="rect">
              <a:avLst/>
            </a:prstGeom>
          </p:spPr>
          <p:txBody>
            <a:bodyPr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2000" dirty="0"/>
                <a:t>Time</a:t>
              </a:r>
              <a:endParaRPr lang="zh-TW" altLang="en-US" sz="2000" dirty="0"/>
            </a:p>
          </p:txBody>
        </p:sp>
        <p:sp>
          <p:nvSpPr>
            <p:cNvPr id="30" name="文字方塊 14"/>
            <p:cNvSpPr txBox="1"/>
            <p:nvPr/>
          </p:nvSpPr>
          <p:spPr>
            <a:xfrm>
              <a:off x="1008804" y="5327388"/>
              <a:ext cx="1718688" cy="370937"/>
            </a:xfrm>
            <a:prstGeom prst="rect">
              <a:avLst/>
            </a:prstGeom>
          </p:spPr>
          <p:txBody>
            <a:bodyPr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2000" dirty="0"/>
                <a:t>existing blocks</a:t>
              </a:r>
              <a:endParaRPr lang="zh-TW" altLang="en-US" sz="20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159805" y="5281517"/>
            <a:ext cx="1768029" cy="1027090"/>
            <a:chOff x="3159805" y="5281517"/>
            <a:chExt cx="1768029" cy="1027090"/>
          </a:xfrm>
        </p:grpSpPr>
        <p:sp>
          <p:nvSpPr>
            <p:cNvPr id="29" name="矩形 12"/>
            <p:cNvSpPr/>
            <p:nvPr/>
          </p:nvSpPr>
          <p:spPr>
            <a:xfrm>
              <a:off x="3710512" y="5671677"/>
              <a:ext cx="586459" cy="6369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800"/>
            </a:p>
          </p:txBody>
        </p:sp>
        <p:sp>
          <p:nvSpPr>
            <p:cNvPr id="31" name="文字方塊 15"/>
            <p:cNvSpPr txBox="1"/>
            <p:nvPr/>
          </p:nvSpPr>
          <p:spPr>
            <a:xfrm>
              <a:off x="3159805" y="5281517"/>
              <a:ext cx="1768029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2400" dirty="0">
                  <a:solidFill>
                    <a:srgbClr val="E33D6F"/>
                  </a:solidFill>
                </a:rPr>
                <a:t>new block</a:t>
              </a:r>
              <a:endParaRPr lang="zh-TW" altLang="en-US" sz="2400" dirty="0">
                <a:solidFill>
                  <a:srgbClr val="E33D6F"/>
                </a:solidFill>
              </a:endParaRPr>
            </a:p>
          </p:txBody>
        </p:sp>
      </p:grpSp>
      <p:pic>
        <p:nvPicPr>
          <p:cNvPr id="33" name="圖片 3" descr="螢幕快照 2016-12-04 下午8.56.4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1329" y="2506274"/>
            <a:ext cx="1723489" cy="1668039"/>
          </a:xfrm>
          <a:prstGeom prst="rect">
            <a:avLst/>
          </a:prstGeom>
        </p:spPr>
      </p:pic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367259" y="1152394"/>
            <a:ext cx="9482610" cy="4174994"/>
          </a:xfrm>
        </p:spPr>
        <p:txBody>
          <a:bodyPr>
            <a:normAutofit/>
          </a:bodyPr>
          <a:lstStyle/>
          <a:p>
            <a:pPr marL="342900" indent="-342900"/>
            <a:r>
              <a:rPr lang="en-US" altLang="zh-HK" sz="3200" dirty="0"/>
              <a:t>Blockchain:</a:t>
            </a:r>
          </a:p>
          <a:p>
            <a:pPr marL="800100" lvl="1" indent="-342900"/>
            <a:r>
              <a:rPr lang="EN-US" altLang="ZH-HK" sz="2800" dirty="0"/>
              <a:t>block linked to a pre block</a:t>
            </a:r>
            <a:r>
              <a:rPr lang="en-US" altLang="zh-HK" sz="2800" dirty="0"/>
              <a:t> </a:t>
            </a:r>
            <a:r>
              <a:rPr lang="en-US" altLang="zh-HK" sz="2800" dirty="0">
                <a:sym typeface="Wingdings" panose="05000000000000000000" pitchFamily="2" charset="2"/>
              </a:rPr>
              <a:t> blockchain </a:t>
            </a:r>
            <a:r>
              <a:rPr lang="EN-US" altLang="ZH-HK" sz="2800" dirty="0"/>
              <a:t>formed</a:t>
            </a:r>
            <a:endParaRPr lang="en-US" sz="2800" dirty="0"/>
          </a:p>
          <a:p>
            <a:pPr marL="800100" lvl="1" indent="-342900"/>
            <a:r>
              <a:rPr lang="en-US" sz="2800" dirty="0"/>
              <a:t>Block Chain Orders Transactions</a:t>
            </a:r>
          </a:p>
          <a:p>
            <a:pPr marL="800100" lvl="1" indent="-342900"/>
            <a:r>
              <a:rPr lang="en-US" sz="2800" dirty="0"/>
              <a:t>Transactions Chain transfers Ownership</a:t>
            </a:r>
          </a:p>
          <a:p>
            <a:pPr marL="342900" indent="-342900"/>
            <a:r>
              <a:rPr lang="en-US" sz="3200" dirty="0"/>
              <a:t>How the Bitcoin network runs</a:t>
            </a:r>
          </a:p>
          <a:p>
            <a:pPr marL="800100" lvl="1" indent="-342900"/>
            <a:r>
              <a:rPr lang="EN-US" altLang="ZH-HK" sz="2800" dirty="0"/>
              <a:t>New transactions are broadcasted to all users</a:t>
            </a:r>
            <a:endParaRPr lang="en-US" altLang="zh-HK" sz="2800" dirty="0"/>
          </a:p>
          <a:p>
            <a:pPr marL="800100" lvl="1" indent="-342900"/>
            <a:r>
              <a:rPr lang="en-US" altLang="zh-HK" sz="2800" dirty="0"/>
              <a:t>Minters </a:t>
            </a:r>
            <a:r>
              <a:rPr lang="EN-US" altLang="ZH-HK" sz="2800" dirty="0"/>
              <a:t>find the solution to the proof of work of the block</a:t>
            </a:r>
            <a:endParaRPr lang="en-US" sz="2800" dirty="0"/>
          </a:p>
          <a:p>
            <a:pPr marL="1257300" lvl="2" indent="-342900"/>
            <a:r>
              <a:rPr lang="EN-US" altLang="ZH-HK" sz="2400" dirty="0"/>
              <a:t>creates new block </a:t>
            </a:r>
            <a:r>
              <a:rPr lang="en-US" altLang="zh-HK" sz="2400" dirty="0"/>
              <a:t>with </a:t>
            </a:r>
            <a:r>
              <a:rPr lang="en-US" altLang="zh-HK" sz="2400" dirty="0" err="1"/>
              <a:t>Txn</a:t>
            </a:r>
            <a:r>
              <a:rPr lang="en-US" altLang="zh-HK" sz="2400" dirty="0"/>
              <a:t> &amp; </a:t>
            </a:r>
            <a:r>
              <a:rPr lang="EN-US" altLang="ZH-HK" sz="2400" dirty="0"/>
              <a:t>broadcasted to all users</a:t>
            </a:r>
            <a:endParaRPr lang="en-US" altLang="zh-HK" sz="2400" dirty="0"/>
          </a:p>
          <a:p>
            <a:pPr marL="800100" lvl="1" indent="-342900"/>
            <a:r>
              <a:rPr lang="EN-US" altLang="ZH-HK" sz="2800" dirty="0"/>
              <a:t>Each user accepts the received block </a:t>
            </a:r>
            <a:r>
              <a:rPr lang="en-US" altLang="zh-HK" sz="2800" dirty="0"/>
              <a:t>if valid</a:t>
            </a:r>
            <a:endParaRPr lang="en-US" sz="2800" dirty="0"/>
          </a:p>
          <a:p>
            <a:pPr marL="800100" lvl="1" indent="-342900"/>
            <a:endParaRPr lang="en-US" altLang="zh-HK" sz="2800" dirty="0"/>
          </a:p>
          <a:p>
            <a:pPr marL="1257300" lvl="2" indent="-34290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89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7084800" y="4666397"/>
            <a:ext cx="5084493" cy="2174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Transactions</a:t>
            </a:r>
          </a:p>
        </p:txBody>
      </p:sp>
      <p:grpSp>
        <p:nvGrpSpPr>
          <p:cNvPr id="5" name="tree_broadTree"/>
          <p:cNvGrpSpPr/>
          <p:nvPr/>
        </p:nvGrpSpPr>
        <p:grpSpPr>
          <a:xfrm>
            <a:off x="529085" y="1274623"/>
            <a:ext cx="5814004" cy="2915142"/>
            <a:chOff x="529085" y="1274623"/>
            <a:chExt cx="5814004" cy="2915142"/>
          </a:xfrm>
        </p:grpSpPr>
        <p:sp>
          <p:nvSpPr>
            <p:cNvPr id="7" name="Flowchart: Connector 6"/>
            <p:cNvSpPr/>
            <p:nvPr/>
          </p:nvSpPr>
          <p:spPr>
            <a:xfrm>
              <a:off x="2218698" y="3267712"/>
              <a:ext cx="2159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4460248" y="2502333"/>
              <a:ext cx="2159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682087" y="3961165"/>
              <a:ext cx="2159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72466" y="1979372"/>
              <a:ext cx="1073282" cy="1153262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2200"/>
                </a:lnSpc>
              </a:pPr>
              <a:r>
                <a:rPr lang="en-US" dirty="0">
                  <a:solidFill>
                    <a:schemeClr val="tx1"/>
                  </a:solidFill>
                </a:rPr>
                <a:t>Alice  25</a:t>
              </a:r>
            </a:p>
            <a:p>
              <a:pPr algn="ctr">
                <a:lnSpc>
                  <a:spcPts val="2200"/>
                </a:lnSpc>
              </a:pPr>
              <a:r>
                <a:rPr lang="en-US" dirty="0">
                  <a:solidFill>
                    <a:schemeClr val="tx1"/>
                  </a:solidFill>
                </a:rPr>
                <a:t>Bob  10</a:t>
              </a:r>
            </a:p>
            <a:p>
              <a:pPr algn="ctr">
                <a:lnSpc>
                  <a:spcPts val="1200"/>
                </a:lnSpc>
              </a:pPr>
              <a:r>
                <a:rPr lang="en-US" b="1" dirty="0">
                  <a:solidFill>
                    <a:schemeClr val="tx1"/>
                  </a:solidFill>
                </a:rPr>
                <a:t>____</a:t>
              </a:r>
              <a:br>
                <a:rPr lang="en-US" b="1" dirty="0">
                  <a:solidFill>
                    <a:schemeClr val="tx1"/>
                  </a:solidFill>
                </a:rPr>
              </a:br>
              <a:r>
                <a:rPr lang="en-US" b="1" dirty="0">
                  <a:solidFill>
                    <a:schemeClr val="tx1"/>
                  </a:solidFill>
                </a:rPr>
                <a:t>____</a:t>
              </a:r>
              <a:br>
                <a:rPr lang="en-US" dirty="0">
                  <a:solidFill>
                    <a:schemeClr val="tx1"/>
                  </a:solidFill>
                </a:rPr>
              </a:b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>
              <a:cxnSpLocks/>
              <a:endCxn id="7" idx="2"/>
            </p:cNvCxnSpPr>
            <p:nvPr/>
          </p:nvCxnSpPr>
          <p:spPr>
            <a:xfrm>
              <a:off x="529085" y="3382012"/>
              <a:ext cx="1689613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  <a:stCxn id="7" idx="6"/>
              <a:endCxn id="8" idx="3"/>
            </p:cNvCxnSpPr>
            <p:nvPr/>
          </p:nvCxnSpPr>
          <p:spPr>
            <a:xfrm flipV="1">
              <a:off x="2434598" y="2697455"/>
              <a:ext cx="2057268" cy="684557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  <a:stCxn id="7" idx="6"/>
              <a:endCxn id="9" idx="2"/>
            </p:cNvCxnSpPr>
            <p:nvPr/>
          </p:nvCxnSpPr>
          <p:spPr>
            <a:xfrm>
              <a:off x="2434598" y="3382012"/>
              <a:ext cx="3247489" cy="693453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031557" y="1274623"/>
              <a:ext cx="1073282" cy="1153262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2200"/>
                </a:lnSpc>
              </a:pPr>
              <a:r>
                <a:rPr lang="en-US" dirty="0">
                  <a:solidFill>
                    <a:schemeClr val="tx1"/>
                  </a:solidFill>
                </a:rPr>
                <a:t>Alice  25</a:t>
              </a:r>
            </a:p>
            <a:p>
              <a:pPr algn="ctr">
                <a:lnSpc>
                  <a:spcPts val="2200"/>
                </a:lnSpc>
              </a:pPr>
              <a:r>
                <a:rPr lang="en-US" dirty="0">
                  <a:solidFill>
                    <a:schemeClr val="tx1"/>
                  </a:solidFill>
                </a:rPr>
                <a:t>Bob  10</a:t>
              </a:r>
            </a:p>
            <a:p>
              <a:pPr algn="ctr">
                <a:lnSpc>
                  <a:spcPts val="1200"/>
                </a:lnSpc>
              </a:pPr>
              <a:r>
                <a:rPr lang="en-US" b="1" dirty="0">
                  <a:solidFill>
                    <a:schemeClr val="tx1"/>
                  </a:solidFill>
                </a:rPr>
                <a:t>____</a:t>
              </a:r>
              <a:br>
                <a:rPr lang="en-US" b="1" dirty="0">
                  <a:solidFill>
                    <a:schemeClr val="tx1"/>
                  </a:solidFill>
                </a:rPr>
              </a:br>
              <a:r>
                <a:rPr lang="en-US" b="1" dirty="0">
                  <a:solidFill>
                    <a:schemeClr val="tx1"/>
                  </a:solidFill>
                </a:rPr>
                <a:t>____</a:t>
              </a:r>
              <a:br>
                <a:rPr lang="en-US" dirty="0">
                  <a:solidFill>
                    <a:schemeClr val="tx1"/>
                  </a:solidFill>
                </a:rPr>
              </a:b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269807" y="2768801"/>
              <a:ext cx="1073282" cy="1153262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2200"/>
                </a:lnSpc>
              </a:pPr>
              <a:r>
                <a:rPr lang="en-US" dirty="0">
                  <a:solidFill>
                    <a:schemeClr val="tx1"/>
                  </a:solidFill>
                </a:rPr>
                <a:t>Alice  25</a:t>
              </a:r>
            </a:p>
            <a:p>
              <a:pPr algn="ctr">
                <a:lnSpc>
                  <a:spcPts val="2200"/>
                </a:lnSpc>
              </a:pPr>
              <a:r>
                <a:rPr lang="en-US" dirty="0">
                  <a:solidFill>
                    <a:schemeClr val="tx1"/>
                  </a:solidFill>
                </a:rPr>
                <a:t>Bob  10</a:t>
              </a:r>
            </a:p>
            <a:p>
              <a:pPr algn="ctr">
                <a:lnSpc>
                  <a:spcPts val="1200"/>
                </a:lnSpc>
              </a:pPr>
              <a:r>
                <a:rPr lang="en-US" b="1" dirty="0">
                  <a:solidFill>
                    <a:schemeClr val="tx1"/>
                  </a:solidFill>
                </a:rPr>
                <a:t>____</a:t>
              </a:r>
              <a:br>
                <a:rPr lang="en-US" b="1" dirty="0">
                  <a:solidFill>
                    <a:schemeClr val="tx1"/>
                  </a:solidFill>
                </a:rPr>
              </a:br>
              <a:r>
                <a:rPr lang="en-US" b="1" dirty="0">
                  <a:solidFill>
                    <a:schemeClr val="tx1"/>
                  </a:solidFill>
                </a:rPr>
                <a:t>____</a:t>
              </a:r>
              <a:br>
                <a:rPr lang="en-US" dirty="0">
                  <a:solidFill>
                    <a:schemeClr val="tx1"/>
                  </a:solidFill>
                </a:rPr>
              </a:b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rect_txn_2"/>
          <p:cNvSpPr/>
          <p:nvPr/>
        </p:nvSpPr>
        <p:spPr>
          <a:xfrm>
            <a:off x="572541" y="3521069"/>
            <a:ext cx="657291" cy="42294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B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5 BTC</a:t>
            </a:r>
          </a:p>
        </p:txBody>
      </p:sp>
      <p:sp>
        <p:nvSpPr>
          <p:cNvPr id="33" name="txt_cng_1_balance"/>
          <p:cNvSpPr txBox="1"/>
          <p:nvPr/>
        </p:nvSpPr>
        <p:spPr>
          <a:xfrm>
            <a:off x="2345566" y="2204587"/>
            <a:ext cx="336682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</a:t>
            </a:r>
          </a:p>
          <a:p>
            <a:r>
              <a:rPr lang="en-US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34" name="txt_cng_2_balance"/>
          <p:cNvSpPr txBox="1"/>
          <p:nvPr/>
        </p:nvSpPr>
        <p:spPr>
          <a:xfrm>
            <a:off x="4676148" y="1499737"/>
            <a:ext cx="336682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</a:t>
            </a:r>
          </a:p>
          <a:p>
            <a:r>
              <a:rPr lang="en-US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36" name="txt_cng_3_balance"/>
          <p:cNvSpPr txBox="1"/>
          <p:nvPr/>
        </p:nvSpPr>
        <p:spPr>
          <a:xfrm>
            <a:off x="5920484" y="2996780"/>
            <a:ext cx="336682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</a:t>
            </a:r>
          </a:p>
          <a:p>
            <a:r>
              <a:rPr lang="en-US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007526" y="3530267"/>
            <a:ext cx="657291" cy="42294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B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5 BTC</a:t>
            </a:r>
          </a:p>
        </p:txBody>
      </p:sp>
      <p:sp>
        <p:nvSpPr>
          <p:cNvPr id="37" name="rect_txn_3"/>
          <p:cNvSpPr/>
          <p:nvPr/>
        </p:nvSpPr>
        <p:spPr>
          <a:xfrm>
            <a:off x="2007527" y="3538216"/>
            <a:ext cx="657291" cy="42294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B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5 BTC</a:t>
            </a:r>
          </a:p>
        </p:txBody>
      </p:sp>
      <p:sp>
        <p:nvSpPr>
          <p:cNvPr id="39" name="txt_alice_to_bob"/>
          <p:cNvSpPr>
            <a:spLocks noGrp="1"/>
          </p:cNvSpPr>
          <p:nvPr>
            <p:ph idx="1"/>
          </p:nvPr>
        </p:nvSpPr>
        <p:spPr>
          <a:xfrm>
            <a:off x="425130" y="1280379"/>
            <a:ext cx="3368945" cy="570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Alice </a:t>
            </a:r>
            <a:r>
              <a:rPr lang="en-US" sz="2400" dirty="0">
                <a:sym typeface="Wingdings" panose="05000000000000000000" pitchFamily="2" charset="2"/>
              </a:rPr>
              <a:t> Bob       5  BTC</a:t>
            </a:r>
            <a:endParaRPr lang="en-US" sz="2400" dirty="0"/>
          </a:p>
        </p:txBody>
      </p:sp>
      <p:sp>
        <p:nvSpPr>
          <p:cNvPr id="60" name="Rect_all_trans"/>
          <p:cNvSpPr/>
          <p:nvPr/>
        </p:nvSpPr>
        <p:spPr>
          <a:xfrm>
            <a:off x="340746" y="5233639"/>
            <a:ext cx="25517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Alice  </a:t>
            </a:r>
            <a:r>
              <a:rPr lang="en-US" dirty="0">
                <a:sym typeface="Wingdings" panose="05000000000000000000" pitchFamily="2" charset="2"/>
              </a:rPr>
              <a:t>  Bob	5 BTC</a:t>
            </a:r>
          </a:p>
          <a:p>
            <a:r>
              <a:rPr lang="en-US" dirty="0">
                <a:sym typeface="Wingdings" panose="05000000000000000000" pitchFamily="2" charset="2"/>
              </a:rPr>
              <a:t>June 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Kaven</a:t>
            </a:r>
            <a:r>
              <a:rPr lang="en-US" dirty="0">
                <a:sym typeface="Wingdings" panose="05000000000000000000" pitchFamily="2" charset="2"/>
              </a:rPr>
              <a:t>	8 BTC</a:t>
            </a:r>
          </a:p>
          <a:p>
            <a:r>
              <a:rPr lang="en-US" dirty="0">
                <a:sym typeface="Wingdings" panose="05000000000000000000" pitchFamily="2" charset="2"/>
              </a:rPr>
              <a:t>Sam 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Tayler	8 BTC</a:t>
            </a:r>
          </a:p>
          <a:p>
            <a:r>
              <a:rPr lang="en-US" dirty="0">
                <a:sym typeface="Wingdings" panose="05000000000000000000" pitchFamily="2" charset="2"/>
              </a:rPr>
              <a:t>…		…</a:t>
            </a:r>
          </a:p>
        </p:txBody>
      </p:sp>
      <p:sp>
        <p:nvSpPr>
          <p:cNvPr id="61" name="Flowchart: Connector 60"/>
          <p:cNvSpPr/>
          <p:nvPr/>
        </p:nvSpPr>
        <p:spPr>
          <a:xfrm>
            <a:off x="3369931" y="5472653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/>
          <p:cNvSpPr/>
          <p:nvPr/>
        </p:nvSpPr>
        <p:spPr>
          <a:xfrm>
            <a:off x="4185302" y="5049704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/>
          <p:cNvSpPr/>
          <p:nvPr/>
        </p:nvSpPr>
        <p:spPr>
          <a:xfrm>
            <a:off x="4148966" y="5869191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cxnSpLocks/>
            <a:stCxn id="61" idx="6"/>
            <a:endCxn id="64" idx="3"/>
          </p:cNvCxnSpPr>
          <p:nvPr/>
        </p:nvCxnSpPr>
        <p:spPr>
          <a:xfrm flipV="1">
            <a:off x="3585831" y="5244826"/>
            <a:ext cx="631089" cy="3421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/>
            <a:stCxn id="61" idx="5"/>
            <a:endCxn id="65" idx="2"/>
          </p:cNvCxnSpPr>
          <p:nvPr/>
        </p:nvCxnSpPr>
        <p:spPr>
          <a:xfrm>
            <a:off x="3554213" y="5667775"/>
            <a:ext cx="594753" cy="31571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Connector 77"/>
          <p:cNvSpPr/>
          <p:nvPr/>
        </p:nvSpPr>
        <p:spPr>
          <a:xfrm>
            <a:off x="4932719" y="5445855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Connector 78"/>
          <p:cNvSpPr/>
          <p:nvPr/>
        </p:nvSpPr>
        <p:spPr>
          <a:xfrm>
            <a:off x="4896383" y="6265342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cxnSpLocks/>
            <a:endCxn id="78" idx="3"/>
          </p:cNvCxnSpPr>
          <p:nvPr/>
        </p:nvCxnSpPr>
        <p:spPr>
          <a:xfrm flipV="1">
            <a:off x="4333248" y="5640977"/>
            <a:ext cx="631089" cy="3421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cxnSpLocks/>
            <a:endCxn id="79" idx="2"/>
          </p:cNvCxnSpPr>
          <p:nvPr/>
        </p:nvCxnSpPr>
        <p:spPr>
          <a:xfrm>
            <a:off x="4301630" y="6063926"/>
            <a:ext cx="594753" cy="31571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Connector 81"/>
          <p:cNvSpPr/>
          <p:nvPr/>
        </p:nvSpPr>
        <p:spPr>
          <a:xfrm>
            <a:off x="5599086" y="5835326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>
            <a:cxnSpLocks/>
            <a:endCxn id="82" idx="3"/>
          </p:cNvCxnSpPr>
          <p:nvPr/>
        </p:nvCxnSpPr>
        <p:spPr>
          <a:xfrm flipV="1">
            <a:off x="4999615" y="6030448"/>
            <a:ext cx="631089" cy="3421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_passing"/>
          <p:cNvSpPr/>
          <p:nvPr/>
        </p:nvSpPr>
        <p:spPr>
          <a:xfrm>
            <a:off x="5821485" y="4889625"/>
            <a:ext cx="19613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Passing other’s transactions along</a:t>
            </a:r>
          </a:p>
        </p:txBody>
      </p:sp>
      <p:pic>
        <p:nvPicPr>
          <p:cNvPr id="41" name="圖片 7" descr="Distributed consensus syst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362" y="3535315"/>
            <a:ext cx="3746383" cy="3250174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8610600" y="71100"/>
            <a:ext cx="3367444" cy="3330222"/>
            <a:chOff x="6413500" y="689809"/>
            <a:chExt cx="3254358" cy="3120841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2534" y="1323960"/>
              <a:ext cx="2267364" cy="2213409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6413500" y="1145003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985496" y="689809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413500" y="2341186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393226" y="3016899"/>
              <a:ext cx="582990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987695" y="2832475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090010" y="1483560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Connector 49"/>
            <p:cNvCxnSpPr>
              <a:cxnSpLocks/>
              <a:stCxn id="45" idx="2"/>
            </p:cNvCxnSpPr>
            <p:nvPr/>
          </p:nvCxnSpPr>
          <p:spPr>
            <a:xfrm flipH="1">
              <a:off x="7976216" y="1483560"/>
              <a:ext cx="298204" cy="5456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cxnSpLocks/>
              <a:stCxn id="46" idx="3"/>
            </p:cNvCxnSpPr>
            <p:nvPr/>
          </p:nvCxnSpPr>
          <p:spPr>
            <a:xfrm flipV="1">
              <a:off x="6991348" y="2442186"/>
              <a:ext cx="424764" cy="29587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cxnSpLocks/>
              <a:endCxn id="47" idx="0"/>
            </p:cNvCxnSpPr>
            <p:nvPr/>
          </p:nvCxnSpPr>
          <p:spPr>
            <a:xfrm flipH="1">
              <a:off x="7684721" y="2360558"/>
              <a:ext cx="84662" cy="6563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cxnSpLocks/>
              <a:stCxn id="49" idx="1"/>
            </p:cNvCxnSpPr>
            <p:nvPr/>
          </p:nvCxnSpPr>
          <p:spPr>
            <a:xfrm flipH="1">
              <a:off x="8742214" y="1880436"/>
              <a:ext cx="347796" cy="63252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cxnSpLocks/>
              <a:stCxn id="48" idx="1"/>
            </p:cNvCxnSpPr>
            <p:nvPr/>
          </p:nvCxnSpPr>
          <p:spPr>
            <a:xfrm flipH="1" flipV="1">
              <a:off x="8585817" y="2638801"/>
              <a:ext cx="401878" cy="5905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cxnSpLocks/>
            </p:cNvCxnSpPr>
            <p:nvPr/>
          </p:nvCxnSpPr>
          <p:spPr>
            <a:xfrm>
              <a:off x="6989005" y="1541878"/>
              <a:ext cx="551068" cy="6662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/>
          <p:cNvSpPr/>
          <p:nvPr/>
        </p:nvSpPr>
        <p:spPr>
          <a:xfrm>
            <a:off x="10229238" y="4902628"/>
            <a:ext cx="657291" cy="42294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B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5 BTC</a:t>
            </a:r>
          </a:p>
        </p:txBody>
      </p:sp>
    </p:spTree>
    <p:extLst>
      <p:ext uri="{BB962C8B-B14F-4D97-AF65-F5344CB8AC3E}">
        <p14:creationId xmlns:p14="http://schemas.microsoft.com/office/powerpoint/2010/main" val="116070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0.11771 0.0025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2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7.40741E-7 L 0.18346 -0.1050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33333E-6 -1.85185E-6 L 0.28281 0.1032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41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9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25E-6 1.85185E-6 C 0.0082 -0.01875 0.01641 -0.03982 0.02448 -0.06621 C 0.04649 -0.14167 0.05248 -0.21528 0.03607 -0.22639 C 0.01979 -0.24005 -0.01185 -0.18704 -0.03385 -0.11111 C -0.0457 -0.0713 -0.0526 -0.03426 -0.05495 -0.00533 C -0.05833 0.01713 -0.05963 0.03958 -0.05963 0.06597 C -0.05963 0.15139 -0.0444 0.22106 -0.02682 0.22106 C -0.00937 0.22106 0.00573 0.15139 0.00573 0.06597 C 0.00573 0.02616 0.00221 -0.01134 -0.00364 -0.03773 C -0.00586 -0.06019 -0.01185 -0.08472 -0.01875 -0.10949 C -0.04193 -0.18704 -0.07357 -0.24005 -0.08984 -0.22639 C -0.10625 -0.21296 -0.10026 -0.14167 -0.07721 -0.06389 C -0.06758 -0.02847 -0.05495 0.00208 -0.04193 0.02245 C -0.03268 0.04166 -0.02226 0.05856 -0.0082 0.07546 C 0.03386 0.13009 0.07578 0.1544 0.0875 0.13171 C 0.09792 0.10926 0.07461 0.04722 0.03255 -0.00533 C 0.01524 -0.02847 -0.00364 -0.04537 -0.01875 -0.05671 C -0.03268 -0.06806 -0.05013 -0.07732 -0.06901 -0.0831 C -0.12031 -0.10185 -0.16471 -0.09584 -0.16797 -0.06621 C -0.17292 -0.03773 -0.13411 1.85185E-6 -0.08294 0.01852 C -0.05963 0.02616 -0.0375 0.03009 -0.02005 0.02824 C -0.00469 0.02824 0.01159 0.02454 0.02917 0.01852 C 0.08034 1.85185E-6 0.11901 -0.03982 0.11419 -0.06806 C 0.11094 -0.09584 0.06654 -0.10394 0.01524 -0.08472 C -0.00937 -0.0757 -0.03151 -0.0625 -0.04661 -0.04699 C -0.05963 -0.03588 -0.07239 -0.02246 -0.08633 -0.00533 C -0.12734 0.04884 -0.15156 0.10926 -0.1401 0.13171 C -0.12956 0.1544 -0.08633 0.13009 -0.0457 0.07708 C -0.02565 0.05092 -0.00937 0.02454 -1.25E-6 1.85185E-6 Z " pathEditMode="relative" rAng="0" ptsTypes="AAAAAAAAAAAAAAAAAAAAAAAAAAAAA">
                                      <p:cBhvr>
                                        <p:cTn id="9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5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3" grpId="0" animBg="1"/>
      <p:bldP spid="34" grpId="0" animBg="1"/>
      <p:bldP spid="36" grpId="0" animBg="1"/>
      <p:bldP spid="38" grpId="0" animBg="1"/>
      <p:bldP spid="38" grpId="1" animBg="1"/>
      <p:bldP spid="37" grpId="0" animBg="1"/>
      <p:bldP spid="37" grpId="1" animBg="1"/>
      <p:bldP spid="39" grpId="0" build="p"/>
      <p:bldP spid="60" grpId="0"/>
      <p:bldP spid="61" grpId="0" animBg="1"/>
      <p:bldP spid="64" grpId="0" animBg="1"/>
      <p:bldP spid="65" grpId="0" animBg="1"/>
      <p:bldP spid="78" grpId="0" animBg="1"/>
      <p:bldP spid="79" grpId="0" animBg="1"/>
      <p:bldP spid="82" grpId="0" animBg="1"/>
      <p:bldP spid="84" grpId="0"/>
      <p:bldP spid="56" grpId="0" animBg="1"/>
      <p:bldP spid="5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6EEF9C-D8EE-4444-AD18-FDA4DCDDF73B}" type="slidenum">
              <a:rPr lang="en-US" smtClean="0"/>
              <a:t>3</a:t>
            </a:fld>
            <a:endParaRPr lang="en-US"/>
          </a:p>
        </p:txBody>
      </p:sp>
      <p:grpSp>
        <p:nvGrpSpPr>
          <p:cNvPr id="10" name="G_wallet"/>
          <p:cNvGrpSpPr/>
          <p:nvPr/>
        </p:nvGrpSpPr>
        <p:grpSpPr>
          <a:xfrm>
            <a:off x="3495102" y="1571342"/>
            <a:ext cx="2331898" cy="2000929"/>
            <a:chOff x="3495102" y="1531237"/>
            <a:chExt cx="2331898" cy="200092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5403" y="1531237"/>
              <a:ext cx="1101597" cy="1133231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495102" y="2024061"/>
              <a:ext cx="1989188" cy="15081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Digital Signature</a:t>
              </a:r>
            </a:p>
            <a:p>
              <a:r>
                <a:rPr lang="en-US" dirty="0"/>
                <a:t>Bf853d30272138df448817512c8de9cc3f75849eac1234cc</a:t>
              </a:r>
              <a:br>
                <a:rPr lang="en-US" dirty="0"/>
              </a:br>
              <a:r>
                <a:rPr lang="en-US" dirty="0"/>
                <a:t>…</a:t>
              </a:r>
            </a:p>
          </p:txBody>
        </p:sp>
      </p:grpSp>
      <p:sp>
        <p:nvSpPr>
          <p:cNvPr id="9" name="R_txns"/>
          <p:cNvSpPr/>
          <p:nvPr/>
        </p:nvSpPr>
        <p:spPr>
          <a:xfrm>
            <a:off x="6621719" y="1466632"/>
            <a:ext cx="45478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Transaction Messages</a:t>
            </a:r>
          </a:p>
          <a:p>
            <a:r>
              <a:rPr lang="en-US" dirty="0"/>
              <a:t>                                                   Digital Signature</a:t>
            </a:r>
          </a:p>
          <a:p>
            <a:r>
              <a:rPr lang="en-US" sz="2000" dirty="0"/>
              <a:t>Alice  </a:t>
            </a:r>
            <a:r>
              <a:rPr lang="en-US" sz="2000" dirty="0">
                <a:sym typeface="Wingdings" panose="05000000000000000000" pitchFamily="2" charset="2"/>
              </a:rPr>
              <a:t>  Bob	5  BTC	</a:t>
            </a:r>
            <a:r>
              <a:rPr lang="en-US" sz="2000" dirty="0"/>
              <a:t>d302721…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June 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Dave	8 BTC	</a:t>
            </a:r>
            <a:r>
              <a:rPr lang="en-US" sz="2000" dirty="0"/>
              <a:t>81758de…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Andy  Juan	6 BTC	</a:t>
            </a:r>
            <a:r>
              <a:rPr lang="en-US" sz="2000" dirty="0"/>
              <a:t>17512c8…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/>
              <a:t>Sam  </a:t>
            </a:r>
            <a:r>
              <a:rPr lang="en-US" sz="2000" dirty="0">
                <a:sym typeface="Wingdings" panose="05000000000000000000" pitchFamily="2" charset="2"/>
              </a:rPr>
              <a:t> John	4 BTC	</a:t>
            </a:r>
            <a:r>
              <a:rPr lang="en-US" sz="2000" dirty="0"/>
              <a:t>9eac123…</a:t>
            </a:r>
          </a:p>
        </p:txBody>
      </p:sp>
      <p:sp>
        <p:nvSpPr>
          <p:cNvPr id="11" name="R_txns_diff"/>
          <p:cNvSpPr/>
          <p:nvPr/>
        </p:nvSpPr>
        <p:spPr>
          <a:xfrm>
            <a:off x="10514097" y="2249419"/>
            <a:ext cx="1461851" cy="5864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sz="2000" b="1" dirty="0">
                <a:solidFill>
                  <a:srgbClr val="FF0000"/>
                </a:solidFill>
              </a:rPr>
              <a:t>different every time</a:t>
            </a:r>
          </a:p>
        </p:txBody>
      </p:sp>
      <p:grpSp>
        <p:nvGrpSpPr>
          <p:cNvPr id="15" name="G_sig"/>
          <p:cNvGrpSpPr/>
          <p:nvPr/>
        </p:nvGrpSpPr>
        <p:grpSpPr>
          <a:xfrm>
            <a:off x="300180" y="4036011"/>
            <a:ext cx="6450638" cy="1250333"/>
            <a:chOff x="396432" y="4036011"/>
            <a:chExt cx="6450638" cy="1250333"/>
          </a:xfrm>
        </p:grpSpPr>
        <p:pic>
          <p:nvPicPr>
            <p:cNvPr id="12" name="P_Si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432" y="4036011"/>
              <a:ext cx="6450638" cy="1250333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1908769" y="4789897"/>
              <a:ext cx="10820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Create</a:t>
              </a:r>
              <a:r>
                <a:rPr lang="en-US" sz="14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 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396635" y="4796213"/>
              <a:ext cx="9760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Verify</a:t>
              </a:r>
              <a:r>
                <a:rPr lang="en-US" sz="14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 </a:t>
              </a:r>
            </a:p>
          </p:txBody>
        </p:sp>
      </p:grpSp>
      <p:sp>
        <p:nvSpPr>
          <p:cNvPr id="18" name="R_Sig"/>
          <p:cNvSpPr/>
          <p:nvPr/>
        </p:nvSpPr>
        <p:spPr>
          <a:xfrm>
            <a:off x="574608" y="546521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Signature = create(message, private key)</a:t>
            </a:r>
          </a:p>
          <a:p>
            <a:r>
              <a:rPr lang="en-US" sz="2400" dirty="0"/>
              <a:t>1=? Verify(message, public key, signature)</a:t>
            </a:r>
          </a:p>
        </p:txBody>
      </p:sp>
      <p:pic>
        <p:nvPicPr>
          <p:cNvPr id="3" name="P_Tran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63" y="2152768"/>
            <a:ext cx="2026013" cy="886600"/>
          </a:xfrm>
          <a:prstGeom prst="rect">
            <a:avLst/>
          </a:prstGeom>
        </p:spPr>
      </p:pic>
      <p:sp>
        <p:nvSpPr>
          <p:cNvPr id="5" name="R_Alice"/>
          <p:cNvSpPr/>
          <p:nvPr/>
        </p:nvSpPr>
        <p:spPr>
          <a:xfrm rot="20790045">
            <a:off x="699012" y="1755952"/>
            <a:ext cx="10550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? Alice ?</a:t>
            </a:r>
          </a:p>
        </p:txBody>
      </p:sp>
      <p:sp>
        <p:nvSpPr>
          <p:cNvPr id="7" name="R_Basics"/>
          <p:cNvSpPr/>
          <p:nvPr/>
        </p:nvSpPr>
        <p:spPr>
          <a:xfrm>
            <a:off x="1965865" y="1156125"/>
            <a:ext cx="2816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hlinkClick r:id="rId5" action="ppaction://hlinkpres?slideindex=1&amp;slidetitle="/>
              </a:rPr>
              <a:t>Cryptographic Basics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9" name="R_How_Much"/>
          <p:cNvSpPr/>
          <p:nvPr/>
        </p:nvSpPr>
        <p:spPr>
          <a:xfrm>
            <a:off x="8359407" y="4240868"/>
            <a:ext cx="32806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How Can We know how much </a:t>
            </a:r>
            <a:r>
              <a:rPr lang="en-US" dirty="0" err="1">
                <a:solidFill>
                  <a:srgbClr val="FF0000"/>
                </a:solidFill>
                <a:latin typeface="Arial Black" panose="020B0A04020102020204" pitchFamily="34" charset="0"/>
              </a:rPr>
              <a:t>alice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 have ?</a:t>
            </a:r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745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8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85185E-6 C 0.00586 -1.85185E-6 0.0108 0.00695 0.0108 0.01574 C 0.0108 0.025 0.00586 0.03218 4.375E-6 0.03218 C -0.00599 0.03218 -0.01068 0.03935 -0.01068 0.04792 C -0.01068 0.05671 -0.00599 0.06389 4.375E-6 0.06389 C 0.00586 0.06389 0.0108 0.07107 0.0108 0.07986 C 0.0108 0.08843 0.00586 0.0956 4.375E-6 0.0956 C -0.00599 0.0956 -0.01068 0.10278 -0.01068 0.11204 C -0.01068 0.12084 -0.00599 0.12801 4.375E-6 0.12801 C 0.00586 0.12801 0.0108 0.12084 0.0108 0.11204 C 0.0108 0.10278 0.00586 0.0956 4.375E-6 0.0956 C -0.00599 0.0956 -0.01068 0.08843 -0.01068 0.07986 C -0.01068 0.07107 -0.00599 0.06389 4.375E-6 0.06389 C 0.00586 0.06389 0.0108 0.05671 0.0108 0.04792 C 0.0108 0.03935 0.00586 0.03218 4.375E-6 0.03218 C -0.00599 0.03218 -0.01068 0.025 -0.01068 0.01574 C -0.01068 0.00695 -0.00599 -1.85185E-6 4.375E-6 -1.85185E-6 Z " pathEditMode="relative" rAng="0" ptsTypes="AAAAAAAAAAAAAAAAA"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2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5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  <p:bldP spid="18" grpId="0"/>
      <p:bldP spid="5" grpId="0"/>
      <p:bldP spid="5" grpId="1"/>
      <p:bldP spid="7" grpId="0"/>
      <p:bldP spid="7" grpId="1"/>
      <p:bldP spid="29" grpId="0"/>
      <p:bldP spid="2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196" y="45329"/>
            <a:ext cx="3881603" cy="38155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Balance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0126" y="4148874"/>
            <a:ext cx="2653720" cy="4707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Balance:  16</a:t>
            </a:r>
          </a:p>
        </p:txBody>
      </p:sp>
      <p:pic>
        <p:nvPicPr>
          <p:cNvPr id="4" name="P_Transaction Lis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38" y="1338522"/>
            <a:ext cx="5914354" cy="431524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6EEF9C-D8EE-4444-AD18-FDA4DCDDF73B}" type="slidenum">
              <a:rPr lang="en-US" smtClean="0"/>
              <a:t>4</a:t>
            </a:fld>
            <a:endParaRPr lang="en-US"/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6EEF9C-D8EE-4444-AD18-FDA4DCDDF73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5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084" y="45728"/>
            <a:ext cx="7540306" cy="30482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50375"/>
            <a:ext cx="3693743" cy="360760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Alice </a:t>
            </a:r>
            <a:r>
              <a:rPr lang="en-US" sz="2000" b="1" dirty="0">
                <a:solidFill>
                  <a:srgbClr val="C00000"/>
                </a:solidFill>
                <a:sym typeface="Wingdings" panose="05000000000000000000" pitchFamily="2" charset="2"/>
              </a:rPr>
              <a:t> Bob</a:t>
            </a:r>
            <a:r>
              <a:rPr lang="en-US" sz="2000" b="1" dirty="0">
                <a:solidFill>
                  <a:srgbClr val="C00000"/>
                </a:solidFill>
              </a:rPr>
              <a:t>:  139.606 BTC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853" y="3590569"/>
            <a:ext cx="7628536" cy="133878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6EEF9C-D8EE-4444-AD18-FDA4DCDDF73B}" type="slidenum">
              <a:rPr lang="en-US" smtClean="0"/>
              <a:t>5</a:t>
            </a:fld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6EEF9C-D8EE-4444-AD18-FDA4DCDDF73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4" name="rect_txn_2"/>
          <p:cNvSpPr/>
          <p:nvPr/>
        </p:nvSpPr>
        <p:spPr>
          <a:xfrm>
            <a:off x="35134" y="3088208"/>
            <a:ext cx="670722" cy="42294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B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139 BTC</a:t>
            </a:r>
          </a:p>
        </p:txBody>
      </p:sp>
      <p:sp>
        <p:nvSpPr>
          <p:cNvPr id="29" name="rect_txn_3"/>
          <p:cNvSpPr/>
          <p:nvPr/>
        </p:nvSpPr>
        <p:spPr>
          <a:xfrm>
            <a:off x="1470120" y="3105355"/>
            <a:ext cx="657291" cy="42294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B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139 BTC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470119" y="3097406"/>
            <a:ext cx="657291" cy="42294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B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139 BTC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84486" y="1854070"/>
            <a:ext cx="4635498" cy="1913797"/>
            <a:chOff x="184486" y="1717440"/>
            <a:chExt cx="4635498" cy="1913797"/>
          </a:xfrm>
        </p:grpSpPr>
        <p:sp>
          <p:nvSpPr>
            <p:cNvPr id="15" name="Flowchart: Connector 14"/>
            <p:cNvSpPr/>
            <p:nvPr/>
          </p:nvSpPr>
          <p:spPr>
            <a:xfrm>
              <a:off x="1681291" y="2698221"/>
              <a:ext cx="2159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3922841" y="1932842"/>
              <a:ext cx="2159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3954459" y="3163074"/>
              <a:ext cx="2159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13945" y="1889033"/>
              <a:ext cx="607333" cy="731086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9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______ 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______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ctr">
                <a:lnSpc>
                  <a:spcPts val="9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>
              <a:cxnSpLocks/>
              <a:endCxn id="15" idx="2"/>
            </p:cNvCxnSpPr>
            <p:nvPr/>
          </p:nvCxnSpPr>
          <p:spPr>
            <a:xfrm>
              <a:off x="184486" y="2812521"/>
              <a:ext cx="149680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  <a:stCxn id="15" idx="6"/>
              <a:endCxn id="16" idx="3"/>
            </p:cNvCxnSpPr>
            <p:nvPr/>
          </p:nvCxnSpPr>
          <p:spPr>
            <a:xfrm flipV="1">
              <a:off x="1897191" y="2127964"/>
              <a:ext cx="2057268" cy="684557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  <a:stCxn id="15" idx="6"/>
            </p:cNvCxnSpPr>
            <p:nvPr/>
          </p:nvCxnSpPr>
          <p:spPr>
            <a:xfrm>
              <a:off x="1897191" y="2812521"/>
              <a:ext cx="2081255" cy="42798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4195944" y="1717440"/>
              <a:ext cx="607333" cy="731086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9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______ 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______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ctr">
                <a:lnSpc>
                  <a:spcPts val="9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212651" y="2900151"/>
              <a:ext cx="607333" cy="731086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9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______ 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______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ctr">
                <a:lnSpc>
                  <a:spcPts val="9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536476" y="311117"/>
            <a:ext cx="1422184" cy="3150470"/>
            <a:chOff x="6536476" y="311117"/>
            <a:chExt cx="1422184" cy="3150470"/>
          </a:xfrm>
        </p:grpSpPr>
        <p:sp>
          <p:nvSpPr>
            <p:cNvPr id="54" name="Rectangle 53"/>
            <p:cNvSpPr/>
            <p:nvPr/>
          </p:nvSpPr>
          <p:spPr>
            <a:xfrm>
              <a:off x="6737131" y="311117"/>
              <a:ext cx="714703" cy="2782820"/>
            </a:xfrm>
            <a:prstGeom prst="rect">
              <a:avLst/>
            </a:prstGeom>
            <a:noFill/>
            <a:ln w="476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536476" y="2999922"/>
              <a:ext cx="14221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B0F0"/>
                  </a:solidFill>
                </a:rPr>
                <a:t>= 139.616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869531" y="3685078"/>
            <a:ext cx="3821007" cy="1365329"/>
            <a:chOff x="5869531" y="3685078"/>
            <a:chExt cx="3821007" cy="1365329"/>
          </a:xfrm>
        </p:grpSpPr>
        <p:sp>
          <p:nvSpPr>
            <p:cNvPr id="59" name="Rectangle 58"/>
            <p:cNvSpPr/>
            <p:nvPr/>
          </p:nvSpPr>
          <p:spPr>
            <a:xfrm>
              <a:off x="6799783" y="4031790"/>
              <a:ext cx="2890755" cy="193786"/>
            </a:xfrm>
            <a:prstGeom prst="rect">
              <a:avLst/>
            </a:prstGeom>
            <a:noFill/>
            <a:ln w="476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953611" y="4062586"/>
              <a:ext cx="8883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B0F0"/>
                  </a:solidFill>
                </a:rPr>
                <a:t>0.011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869531" y="4588742"/>
              <a:ext cx="119936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B0F0"/>
                  </a:solidFill>
                </a:rPr>
                <a:t>139.606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471613" y="3685078"/>
              <a:ext cx="20587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B0F0"/>
                  </a:solidFill>
                </a:rPr>
                <a:t>back to sender</a:t>
              </a:r>
            </a:p>
          </p:txBody>
        </p:sp>
      </p:grpSp>
      <p:sp>
        <p:nvSpPr>
          <p:cNvPr id="65" name="Rectangle 64"/>
          <p:cNvSpPr/>
          <p:nvPr/>
        </p:nvSpPr>
        <p:spPr>
          <a:xfrm>
            <a:off x="121058" y="5458617"/>
            <a:ext cx="690868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hlinkClick r:id="rId4" action="ppaction://hlinkpres?slideindex=1&amp;slidetitle="/>
              </a:rPr>
              <a:t>Added One more </a:t>
            </a:r>
            <a:r>
              <a:rPr lang="en-US" sz="2800" b="1" dirty="0" err="1">
                <a:solidFill>
                  <a:srgbClr val="C00000"/>
                </a:solidFill>
                <a:hlinkClick r:id="rId4" action="ppaction://hlinkpres?slideindex=1&amp;slidetitle="/>
              </a:rPr>
              <a:t>txn</a:t>
            </a:r>
            <a:r>
              <a:rPr lang="en-US" sz="2800" b="1" dirty="0">
                <a:solidFill>
                  <a:srgbClr val="C00000"/>
                </a:solidFill>
                <a:hlinkClick r:id="rId4" action="ppaction://hlinkpres?slideindex=1&amp;slidetitle="/>
              </a:rPr>
              <a:t> record in the next Block</a:t>
            </a:r>
          </a:p>
          <a:p>
            <a:r>
              <a:rPr lang="en-US" sz="2800" b="1" dirty="0">
                <a:solidFill>
                  <a:srgbClr val="C00000"/>
                </a:solidFill>
                <a:hlinkClick r:id="rId4" action="ppaction://hlinkpres?slideindex=1&amp;slidetitle="/>
              </a:rPr>
              <a:t>But How?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21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L 0.11771 0.0025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81481E-6 L 0.18346 -0.10509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-5255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59259E-6 L 0.17877 0.07129 " pathEditMode="relative" rAng="0" ptsTypes="AA">
                                      <p:cBhvr>
                                        <p:cTn id="29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32" y="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" grpId="0" animBg="1"/>
      <p:bldP spid="24" grpId="1" animBg="1"/>
      <p:bldP spid="29" grpId="0" animBg="1"/>
      <p:bldP spid="29" grpId="1" animBg="1"/>
      <p:bldP spid="28" grpId="0" animBg="1"/>
      <p:bldP spid="28" grpId="1" animBg="1"/>
      <p:bldP spid="65" grpId="0"/>
      <p:bldP spid="6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>
            <a:normAutofit fontScale="90000"/>
          </a:bodyPr>
          <a:lstStyle/>
          <a:p>
            <a:r>
              <a:rPr lang="en-US" dirty="0"/>
              <a:t>Transaction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6EEF9C-D8EE-4444-AD18-FDA4DCDDF73B}" type="slidenum">
              <a:rPr lang="en-US" smtClean="0"/>
              <a:t>6</a:t>
            </a:fld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5974126" y="1233456"/>
            <a:ext cx="4010702" cy="2376264"/>
            <a:chOff x="5974126" y="1233456"/>
            <a:chExt cx="4010702" cy="2376264"/>
          </a:xfrm>
        </p:grpSpPr>
        <p:sp>
          <p:nvSpPr>
            <p:cNvPr id="5" name="矩形 4"/>
            <p:cNvSpPr/>
            <p:nvPr/>
          </p:nvSpPr>
          <p:spPr bwMode="auto">
            <a:xfrm>
              <a:off x="5974126" y="1233456"/>
              <a:ext cx="3888432" cy="237626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6262158" y="1665504"/>
              <a:ext cx="1440160" cy="18002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sp>
          <p:nvSpPr>
            <p:cNvPr id="7" name="右箭头 6"/>
            <p:cNvSpPr/>
            <p:nvPr/>
          </p:nvSpPr>
          <p:spPr bwMode="auto">
            <a:xfrm>
              <a:off x="7702318" y="2205564"/>
              <a:ext cx="504056" cy="684076"/>
            </a:xfrm>
            <a:prstGeom prst="rightArrow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cxnSp>
          <p:nvCxnSpPr>
            <p:cNvPr id="8" name="直接连接符 8"/>
            <p:cNvCxnSpPr>
              <a:cxnSpLocks/>
            </p:cNvCxnSpPr>
            <p:nvPr/>
          </p:nvCxnSpPr>
          <p:spPr bwMode="auto">
            <a:xfrm>
              <a:off x="7702318" y="2391444"/>
              <a:ext cx="0" cy="3240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矩形 9"/>
            <p:cNvSpPr/>
            <p:nvPr/>
          </p:nvSpPr>
          <p:spPr bwMode="auto">
            <a:xfrm>
              <a:off x="6478182" y="2035592"/>
              <a:ext cx="1008112" cy="108012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54262" y="2031544"/>
              <a:ext cx="1234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+mj-lt"/>
                  <a:ea typeface="微软雅黑" pitchFamily="34" charset="-122"/>
                </a:rPr>
                <a:t>Input 0</a:t>
              </a:r>
            </a:p>
            <a:p>
              <a:pPr algn="ctr"/>
              <a:r>
                <a:rPr lang="zh-CN" altLang="en-US" sz="1400" b="1" dirty="0">
                  <a:latin typeface="+mj-lt"/>
                  <a:ea typeface="微软雅黑" pitchFamily="34" charset="-122"/>
                </a:rPr>
                <a:t>“来自于小明，</a:t>
              </a:r>
              <a:endParaRPr lang="en-US" altLang="zh-CN" sz="1400" b="1" dirty="0">
                <a:latin typeface="+mj-lt"/>
                <a:ea typeface="微软雅黑" pitchFamily="34" charset="-122"/>
              </a:endParaRPr>
            </a:p>
            <a:p>
              <a:pPr algn="ctr"/>
              <a:r>
                <a:rPr lang="zh-CN" altLang="en-US" sz="1400" b="1" dirty="0">
                  <a:latin typeface="+mj-lt"/>
                  <a:ea typeface="微软雅黑" pitchFamily="34" charset="-122"/>
                </a:rPr>
                <a:t>被小明签名“</a:t>
              </a:r>
            </a:p>
          </p:txBody>
        </p:sp>
        <p:sp>
          <p:nvSpPr>
            <p:cNvPr id="11" name="矩形 12"/>
            <p:cNvSpPr/>
            <p:nvPr/>
          </p:nvSpPr>
          <p:spPr bwMode="auto">
            <a:xfrm>
              <a:off x="8638422" y="1737512"/>
              <a:ext cx="1008112" cy="625777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58518" y="1770343"/>
              <a:ext cx="9779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+mj-lt"/>
                  <a:ea typeface="微软雅黑" pitchFamily="34" charset="-122"/>
                </a:rPr>
                <a:t>Output 0</a:t>
              </a:r>
            </a:p>
            <a:p>
              <a:pPr algn="ctr"/>
              <a:r>
                <a:rPr lang="zh-CN" altLang="en-US" sz="1400" b="1" dirty="0">
                  <a:latin typeface="+mj-lt"/>
                  <a:ea typeface="微软雅黑" pitchFamily="34" charset="-122"/>
                </a:rPr>
                <a:t>“</a:t>
              </a:r>
              <a:r>
                <a:rPr lang="en-US" altLang="zh-CN" sz="1400" b="1" dirty="0">
                  <a:latin typeface="+mj-lt"/>
                  <a:ea typeface="微软雅黑" pitchFamily="34" charset="-122"/>
                </a:rPr>
                <a:t>To </a:t>
              </a:r>
              <a:r>
                <a:rPr lang="zh-CN" altLang="en-US" sz="1400" b="1" dirty="0">
                  <a:latin typeface="+mj-lt"/>
                  <a:ea typeface="微软雅黑" pitchFamily="34" charset="-122"/>
                </a:rPr>
                <a:t>小红”</a:t>
              </a:r>
              <a:endParaRPr lang="en-US" altLang="zh-CN" sz="1400" b="1" dirty="0">
                <a:latin typeface="+mj-lt"/>
                <a:ea typeface="微软雅黑" pitchFamily="34" charset="-122"/>
              </a:endParaRPr>
            </a:p>
          </p:txBody>
        </p:sp>
        <p:sp>
          <p:nvSpPr>
            <p:cNvPr id="13" name="矩形 14"/>
            <p:cNvSpPr/>
            <p:nvPr/>
          </p:nvSpPr>
          <p:spPr bwMode="auto">
            <a:xfrm>
              <a:off x="8638422" y="2682976"/>
              <a:ext cx="1008112" cy="625777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658518" y="2613881"/>
              <a:ext cx="9779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+mj-lt"/>
                  <a:ea typeface="微软雅黑" pitchFamily="34" charset="-122"/>
                </a:rPr>
                <a:t>Output 1</a:t>
              </a:r>
            </a:p>
            <a:p>
              <a:pPr algn="ctr"/>
              <a:r>
                <a:rPr lang="zh-CN" altLang="en-US" sz="1400" b="1" dirty="0">
                  <a:latin typeface="+mj-lt"/>
                  <a:ea typeface="微软雅黑" pitchFamily="34" charset="-122"/>
                </a:rPr>
                <a:t>“</a:t>
              </a:r>
              <a:r>
                <a:rPr lang="en-US" altLang="zh-CN" sz="1400" b="1" dirty="0">
                  <a:latin typeface="+mj-lt"/>
                  <a:ea typeface="微软雅黑" pitchFamily="34" charset="-122"/>
                </a:rPr>
                <a:t>To </a:t>
              </a:r>
              <a:r>
                <a:rPr lang="zh-CN" altLang="en-US" sz="1400" b="1" dirty="0">
                  <a:latin typeface="+mj-lt"/>
                  <a:ea typeface="微软雅黑" pitchFamily="34" charset="-122"/>
                </a:rPr>
                <a:t>小明”</a:t>
              </a:r>
              <a:endParaRPr lang="en-US" altLang="zh-CN" sz="1400" b="1" dirty="0">
                <a:latin typeface="+mj-lt"/>
                <a:ea typeface="微软雅黑" pitchFamily="34" charset="-122"/>
              </a:endParaRPr>
            </a:p>
            <a:p>
              <a:pPr algn="ctr"/>
              <a:r>
                <a:rPr lang="zh-CN" altLang="en-US" sz="1400" b="1" dirty="0">
                  <a:latin typeface="+mj-lt"/>
                  <a:ea typeface="微软雅黑" pitchFamily="34" charset="-122"/>
                </a:rPr>
                <a:t>（找零）</a:t>
              </a:r>
              <a:endParaRPr lang="en-US" altLang="zh-CN" sz="1400" b="1" dirty="0">
                <a:latin typeface="+mj-lt"/>
                <a:ea typeface="微软雅黑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13398" y="1233456"/>
              <a:ext cx="3871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一对一（有找零）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581638" y="3957200"/>
            <a:ext cx="3888432" cy="2376264"/>
            <a:chOff x="1581638" y="3957200"/>
            <a:chExt cx="3888432" cy="2376264"/>
          </a:xfrm>
        </p:grpSpPr>
        <p:sp>
          <p:nvSpPr>
            <p:cNvPr id="16" name="矩形 17"/>
            <p:cNvSpPr/>
            <p:nvPr/>
          </p:nvSpPr>
          <p:spPr bwMode="auto">
            <a:xfrm>
              <a:off x="1581638" y="3957200"/>
              <a:ext cx="3888432" cy="23762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sp>
          <p:nvSpPr>
            <p:cNvPr id="17" name="矩形 18"/>
            <p:cNvSpPr/>
            <p:nvPr/>
          </p:nvSpPr>
          <p:spPr bwMode="auto">
            <a:xfrm>
              <a:off x="1869670" y="4389248"/>
              <a:ext cx="1440160" cy="18002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sp>
          <p:nvSpPr>
            <p:cNvPr id="18" name="右箭头 19"/>
            <p:cNvSpPr/>
            <p:nvPr/>
          </p:nvSpPr>
          <p:spPr bwMode="auto">
            <a:xfrm>
              <a:off x="3309830" y="4929308"/>
              <a:ext cx="504056" cy="684076"/>
            </a:xfrm>
            <a:prstGeom prst="rightArrow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cxnSp>
          <p:nvCxnSpPr>
            <p:cNvPr id="19" name="直接连接符 20"/>
            <p:cNvCxnSpPr>
              <a:cxnSpLocks/>
            </p:cNvCxnSpPr>
            <p:nvPr/>
          </p:nvCxnSpPr>
          <p:spPr bwMode="auto">
            <a:xfrm>
              <a:off x="3309830" y="5115188"/>
              <a:ext cx="0" cy="3240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矩形 21"/>
            <p:cNvSpPr/>
            <p:nvPr/>
          </p:nvSpPr>
          <p:spPr bwMode="auto">
            <a:xfrm>
              <a:off x="1996215" y="4537436"/>
              <a:ext cx="1151041" cy="29410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38079" y="4542609"/>
              <a:ext cx="1086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+mj-lt"/>
                  <a:ea typeface="微软雅黑" pitchFamily="34" charset="-122"/>
                </a:rPr>
                <a:t>Input 0</a:t>
              </a:r>
            </a:p>
          </p:txBody>
        </p:sp>
        <p:sp>
          <p:nvSpPr>
            <p:cNvPr id="22" name="矩形 23"/>
            <p:cNvSpPr/>
            <p:nvPr/>
          </p:nvSpPr>
          <p:spPr bwMode="auto">
            <a:xfrm>
              <a:off x="4139594" y="5084453"/>
              <a:ext cx="1008112" cy="384915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86119" y="5138765"/>
              <a:ext cx="1116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+mj-lt"/>
                  <a:ea typeface="微软雅黑" pitchFamily="34" charset="-122"/>
                </a:rPr>
                <a:t>Output 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69669" y="3978686"/>
              <a:ext cx="3468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组合交易（多对一）</a:t>
              </a:r>
            </a:p>
          </p:txBody>
        </p:sp>
        <p:sp>
          <p:nvSpPr>
            <p:cNvPr id="25" name="矩形 28"/>
            <p:cNvSpPr/>
            <p:nvPr/>
          </p:nvSpPr>
          <p:spPr bwMode="auto">
            <a:xfrm>
              <a:off x="1996215" y="4949474"/>
              <a:ext cx="1151041" cy="29410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38079" y="4954647"/>
              <a:ext cx="1086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+mj-lt"/>
                  <a:ea typeface="微软雅黑" pitchFamily="34" charset="-122"/>
                </a:rPr>
                <a:t>Input 1</a:t>
              </a:r>
            </a:p>
          </p:txBody>
        </p:sp>
        <p:sp>
          <p:nvSpPr>
            <p:cNvPr id="27" name="矩形 30"/>
            <p:cNvSpPr/>
            <p:nvPr/>
          </p:nvSpPr>
          <p:spPr bwMode="auto">
            <a:xfrm>
              <a:off x="1996215" y="5345055"/>
              <a:ext cx="1151041" cy="29410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29068" y="5350228"/>
              <a:ext cx="1086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+mj-lt"/>
                  <a:ea typeface="微软雅黑" pitchFamily="34" charset="-122"/>
                </a:rPr>
                <a:t>Input 2</a:t>
              </a:r>
            </a:p>
          </p:txBody>
        </p:sp>
        <p:sp>
          <p:nvSpPr>
            <p:cNvPr id="29" name="矩形 32"/>
            <p:cNvSpPr/>
            <p:nvPr/>
          </p:nvSpPr>
          <p:spPr bwMode="auto">
            <a:xfrm>
              <a:off x="1996215" y="5810613"/>
              <a:ext cx="1151041" cy="29410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22171" y="5815786"/>
              <a:ext cx="1086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+mj-lt"/>
                  <a:ea typeface="微软雅黑" pitchFamily="34" charset="-122"/>
                </a:rPr>
                <a:t>Input n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974126" y="3957200"/>
            <a:ext cx="3888432" cy="2376264"/>
            <a:chOff x="5974126" y="3957200"/>
            <a:chExt cx="3888432" cy="2376264"/>
          </a:xfrm>
        </p:grpSpPr>
        <p:sp>
          <p:nvSpPr>
            <p:cNvPr id="31" name="矩形 34"/>
            <p:cNvSpPr/>
            <p:nvPr/>
          </p:nvSpPr>
          <p:spPr bwMode="auto">
            <a:xfrm>
              <a:off x="5974126" y="3957200"/>
              <a:ext cx="3888432" cy="23762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sp>
          <p:nvSpPr>
            <p:cNvPr id="32" name="矩形 35"/>
            <p:cNvSpPr/>
            <p:nvPr/>
          </p:nvSpPr>
          <p:spPr bwMode="auto">
            <a:xfrm>
              <a:off x="6262158" y="4389248"/>
              <a:ext cx="1440160" cy="18002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sp>
          <p:nvSpPr>
            <p:cNvPr id="33" name="右箭头 36"/>
            <p:cNvSpPr/>
            <p:nvPr/>
          </p:nvSpPr>
          <p:spPr bwMode="auto">
            <a:xfrm>
              <a:off x="7702318" y="4929308"/>
              <a:ext cx="504056" cy="684076"/>
            </a:xfrm>
            <a:prstGeom prst="rightArrow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cxnSp>
          <p:nvCxnSpPr>
            <p:cNvPr id="34" name="直接连接符 37"/>
            <p:cNvCxnSpPr>
              <a:cxnSpLocks/>
            </p:cNvCxnSpPr>
            <p:nvPr/>
          </p:nvCxnSpPr>
          <p:spPr bwMode="auto">
            <a:xfrm>
              <a:off x="7702318" y="5115188"/>
              <a:ext cx="0" cy="3240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矩形 40"/>
            <p:cNvSpPr/>
            <p:nvPr/>
          </p:nvSpPr>
          <p:spPr bwMode="auto">
            <a:xfrm>
              <a:off x="6478182" y="5084453"/>
              <a:ext cx="1008112" cy="384915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98278" y="5138765"/>
              <a:ext cx="977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+mj-lt"/>
                  <a:ea typeface="微软雅黑" pitchFamily="34" charset="-122"/>
                </a:rPr>
                <a:t>Input 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11794" y="3978686"/>
              <a:ext cx="34207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分配交易（一对多）</a:t>
              </a:r>
            </a:p>
          </p:txBody>
        </p:sp>
        <p:sp>
          <p:nvSpPr>
            <p:cNvPr id="38" name="矩形 49"/>
            <p:cNvSpPr/>
            <p:nvPr/>
          </p:nvSpPr>
          <p:spPr bwMode="auto">
            <a:xfrm>
              <a:off x="8494406" y="4517270"/>
              <a:ext cx="1008112" cy="271139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536270" y="4522443"/>
              <a:ext cx="9520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+mj-lt"/>
                  <a:ea typeface="微软雅黑" pitchFamily="34" charset="-122"/>
                </a:rPr>
                <a:t>Output 0</a:t>
              </a:r>
            </a:p>
          </p:txBody>
        </p:sp>
        <p:sp>
          <p:nvSpPr>
            <p:cNvPr id="40" name="矩形 51"/>
            <p:cNvSpPr/>
            <p:nvPr/>
          </p:nvSpPr>
          <p:spPr bwMode="auto">
            <a:xfrm>
              <a:off x="8494406" y="4929308"/>
              <a:ext cx="1008112" cy="271139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536270" y="4934481"/>
              <a:ext cx="9520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+mj-lt"/>
                  <a:ea typeface="微软雅黑" pitchFamily="34" charset="-122"/>
                </a:rPr>
                <a:t>Output 1</a:t>
              </a:r>
            </a:p>
          </p:txBody>
        </p:sp>
        <p:sp>
          <p:nvSpPr>
            <p:cNvPr id="42" name="矩形 53"/>
            <p:cNvSpPr/>
            <p:nvPr/>
          </p:nvSpPr>
          <p:spPr bwMode="auto">
            <a:xfrm>
              <a:off x="8494406" y="5324889"/>
              <a:ext cx="1008112" cy="271139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27259" y="5330062"/>
              <a:ext cx="9520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+mj-lt"/>
                  <a:ea typeface="微软雅黑" pitchFamily="34" charset="-122"/>
                </a:rPr>
                <a:t>Output 2</a:t>
              </a:r>
            </a:p>
          </p:txBody>
        </p:sp>
        <p:sp>
          <p:nvSpPr>
            <p:cNvPr id="44" name="矩形 55"/>
            <p:cNvSpPr/>
            <p:nvPr/>
          </p:nvSpPr>
          <p:spPr bwMode="auto">
            <a:xfrm>
              <a:off x="8494406" y="5790447"/>
              <a:ext cx="1008112" cy="271139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520362" y="5795620"/>
              <a:ext cx="9520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+mj-lt"/>
                  <a:ea typeface="微软雅黑" pitchFamily="34" charset="-122"/>
                </a:rPr>
                <a:t>Output n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581638" y="1233456"/>
            <a:ext cx="4327784" cy="2376264"/>
            <a:chOff x="1581638" y="1233456"/>
            <a:chExt cx="4327784" cy="2376264"/>
          </a:xfrm>
        </p:grpSpPr>
        <p:sp>
          <p:nvSpPr>
            <p:cNvPr id="46" name="矩形 45"/>
            <p:cNvSpPr/>
            <p:nvPr/>
          </p:nvSpPr>
          <p:spPr bwMode="auto">
            <a:xfrm>
              <a:off x="1581638" y="1233456"/>
              <a:ext cx="3888432" cy="237626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1869670" y="1665504"/>
              <a:ext cx="1440160" cy="18002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sp>
          <p:nvSpPr>
            <p:cNvPr id="48" name="右箭头 47"/>
            <p:cNvSpPr/>
            <p:nvPr/>
          </p:nvSpPr>
          <p:spPr bwMode="auto">
            <a:xfrm>
              <a:off x="3309830" y="2205564"/>
              <a:ext cx="504056" cy="684076"/>
            </a:xfrm>
            <a:prstGeom prst="rightArrow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cxnSp>
          <p:nvCxnSpPr>
            <p:cNvPr id="49" name="直接连接符 48"/>
            <p:cNvCxnSpPr>
              <a:cxnSpLocks/>
            </p:cNvCxnSpPr>
            <p:nvPr/>
          </p:nvCxnSpPr>
          <p:spPr bwMode="auto">
            <a:xfrm>
              <a:off x="3309830" y="2391444"/>
              <a:ext cx="0" cy="3240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矩形 57"/>
            <p:cNvSpPr/>
            <p:nvPr/>
          </p:nvSpPr>
          <p:spPr bwMode="auto">
            <a:xfrm>
              <a:off x="2085694" y="2035592"/>
              <a:ext cx="1008112" cy="108012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sp>
          <p:nvSpPr>
            <p:cNvPr id="51" name="TextBox 10"/>
            <p:cNvSpPr txBox="1"/>
            <p:nvPr/>
          </p:nvSpPr>
          <p:spPr>
            <a:xfrm>
              <a:off x="1961774" y="2031544"/>
              <a:ext cx="1234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+mj-lt"/>
                  <a:ea typeface="微软雅黑" pitchFamily="34" charset="-122"/>
                </a:rPr>
                <a:t>Input 0</a:t>
              </a:r>
            </a:p>
            <a:p>
              <a:pPr algn="ctr"/>
              <a:r>
                <a:rPr lang="zh-CN" altLang="en-US" sz="1400" b="1" dirty="0">
                  <a:latin typeface="+mj-lt"/>
                  <a:ea typeface="微软雅黑" pitchFamily="34" charset="-122"/>
                </a:rPr>
                <a:t>“来自于小明，</a:t>
              </a:r>
              <a:endParaRPr lang="en-US" altLang="zh-CN" sz="1400" b="1" dirty="0">
                <a:latin typeface="+mj-lt"/>
                <a:ea typeface="微软雅黑" pitchFamily="34" charset="-122"/>
              </a:endParaRPr>
            </a:p>
            <a:p>
              <a:pPr algn="ctr"/>
              <a:r>
                <a:rPr lang="zh-CN" altLang="en-US" sz="1400" b="1" dirty="0">
                  <a:latin typeface="+mj-lt"/>
                  <a:ea typeface="微软雅黑" pitchFamily="34" charset="-122"/>
                </a:rPr>
                <a:t>被小明签名“</a:t>
              </a:r>
            </a:p>
          </p:txBody>
        </p:sp>
        <p:sp>
          <p:nvSpPr>
            <p:cNvPr id="52" name="矩形 59"/>
            <p:cNvSpPr/>
            <p:nvPr/>
          </p:nvSpPr>
          <p:spPr bwMode="auto">
            <a:xfrm>
              <a:off x="4245934" y="2221159"/>
              <a:ext cx="1008112" cy="625777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sp>
          <p:nvSpPr>
            <p:cNvPr id="53" name="TextBox 13"/>
            <p:cNvSpPr txBox="1"/>
            <p:nvPr/>
          </p:nvSpPr>
          <p:spPr>
            <a:xfrm>
              <a:off x="4266030" y="2243480"/>
              <a:ext cx="9779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+mj-lt"/>
                  <a:ea typeface="微软雅黑" pitchFamily="34" charset="-122"/>
                </a:rPr>
                <a:t>Output 0</a:t>
              </a:r>
            </a:p>
            <a:p>
              <a:pPr algn="ctr"/>
              <a:r>
                <a:rPr lang="zh-CN" altLang="en-US" sz="1400" b="1" dirty="0">
                  <a:latin typeface="+mj-lt"/>
                  <a:ea typeface="微软雅黑" pitchFamily="34" charset="-122"/>
                </a:rPr>
                <a:t>“</a:t>
              </a:r>
              <a:r>
                <a:rPr lang="en-US" altLang="zh-CN" sz="1400" b="1" dirty="0">
                  <a:latin typeface="+mj-lt"/>
                  <a:ea typeface="微软雅黑" pitchFamily="34" charset="-122"/>
                </a:rPr>
                <a:t>To </a:t>
              </a:r>
              <a:r>
                <a:rPr lang="zh-CN" altLang="en-US" sz="1400" b="1" dirty="0">
                  <a:latin typeface="+mj-lt"/>
                  <a:ea typeface="微软雅黑" pitchFamily="34" charset="-122"/>
                </a:rPr>
                <a:t>小红”</a:t>
              </a:r>
              <a:endParaRPr lang="en-US" altLang="zh-CN" sz="1400" b="1" dirty="0">
                <a:latin typeface="+mj-lt"/>
                <a:ea typeface="微软雅黑" pitchFamily="34" charset="-122"/>
              </a:endParaRPr>
            </a:p>
          </p:txBody>
        </p:sp>
        <p:sp>
          <p:nvSpPr>
            <p:cNvPr id="54" name="TextBox 11"/>
            <p:cNvSpPr txBox="1"/>
            <p:nvPr/>
          </p:nvSpPr>
          <p:spPr>
            <a:xfrm>
              <a:off x="1869669" y="1233456"/>
              <a:ext cx="40397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一对一（无找零）</a:t>
              </a:r>
            </a:p>
          </p:txBody>
        </p:sp>
      </p:grpSp>
      <p:sp>
        <p:nvSpPr>
          <p:cNvPr id="63" name="Slide Number Placeholder 6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6EEF9C-D8EE-4444-AD18-FDA4DCDDF73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4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6EEF9C-D8EE-4444-AD18-FDA4DCDDF73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2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Transactions in more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038" y="1002892"/>
            <a:ext cx="5255688" cy="3471996"/>
          </a:xfrm>
        </p:spPr>
        <p:txBody>
          <a:bodyPr>
            <a:normAutofit/>
          </a:bodyPr>
          <a:lstStyle/>
          <a:p>
            <a:r>
              <a:rPr lang="en-US" dirty="0"/>
              <a:t>Input</a:t>
            </a:r>
          </a:p>
          <a:p>
            <a:pPr lvl="1"/>
            <a:r>
              <a:rPr lang="en-US" dirty="0"/>
              <a:t>Original Message</a:t>
            </a:r>
          </a:p>
          <a:p>
            <a:pPr lvl="1"/>
            <a:r>
              <a:rPr lang="en-US" dirty="0"/>
              <a:t>An ECDSA hash (Signature)</a:t>
            </a:r>
          </a:p>
          <a:p>
            <a:pPr lvl="1"/>
            <a:r>
              <a:rPr lang="en-US" dirty="0"/>
              <a:t>A public key</a:t>
            </a:r>
          </a:p>
          <a:p>
            <a:r>
              <a:rPr lang="en-US" dirty="0"/>
              <a:t>Output contains</a:t>
            </a:r>
          </a:p>
          <a:p>
            <a:pPr lvl="1"/>
            <a:r>
              <a:rPr lang="en-US" dirty="0"/>
              <a:t>Amount: </a:t>
            </a:r>
            <a:r>
              <a:rPr lang="en-US" sz="1400" dirty="0"/>
              <a:t>being sent to the recipient.</a:t>
            </a:r>
            <a:endParaRPr lang="en-US" sz="1600" dirty="0"/>
          </a:p>
          <a:p>
            <a:pPr lvl="1"/>
            <a:r>
              <a:rPr lang="en-US" dirty="0"/>
              <a:t>Voluntary transaction fee</a:t>
            </a:r>
          </a:p>
          <a:p>
            <a:pPr lvl="1"/>
            <a:r>
              <a:rPr lang="en-US" dirty="0"/>
              <a:t>Change: </a:t>
            </a:r>
            <a:r>
              <a:rPr lang="en-US" sz="1600" dirty="0"/>
              <a:t>being sent back to the original sender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6EEF9C-D8EE-4444-AD18-FDA4DCDDF73B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52" y="1095161"/>
            <a:ext cx="3573802" cy="437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354" y="1063223"/>
            <a:ext cx="2018570" cy="440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88" y="1074792"/>
            <a:ext cx="2447785" cy="44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>
            <a:extLst/>
          </p:cNvPr>
          <p:cNvGrpSpPr/>
          <p:nvPr/>
        </p:nvGrpSpPr>
        <p:grpSpPr>
          <a:xfrm>
            <a:off x="741726" y="5601086"/>
            <a:ext cx="4934712" cy="1302913"/>
            <a:chOff x="6501465" y="1517280"/>
            <a:chExt cx="4934712" cy="1302913"/>
          </a:xfrm>
        </p:grpSpPr>
        <p:pic>
          <p:nvPicPr>
            <p:cNvPr id="16" name="Picture 15">
              <a:extLst/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01465" y="1517280"/>
              <a:ext cx="4934712" cy="1302913"/>
            </a:xfrm>
            <a:prstGeom prst="rect">
              <a:avLst/>
            </a:prstGeom>
          </p:spPr>
        </p:pic>
        <p:sp>
          <p:nvSpPr>
            <p:cNvPr id="17" name="Rectangle 16">
              <a:extLst/>
            </p:cNvPr>
            <p:cNvSpPr/>
            <p:nvPr/>
          </p:nvSpPr>
          <p:spPr>
            <a:xfrm>
              <a:off x="7397704" y="2269706"/>
              <a:ext cx="10820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Create</a:t>
              </a:r>
              <a:r>
                <a:rPr lang="en-US" sz="14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 </a:t>
              </a:r>
            </a:p>
          </p:txBody>
        </p:sp>
        <p:sp>
          <p:nvSpPr>
            <p:cNvPr id="18" name="Rectangle 17">
              <a:extLst/>
            </p:cNvPr>
            <p:cNvSpPr/>
            <p:nvPr/>
          </p:nvSpPr>
          <p:spPr>
            <a:xfrm>
              <a:off x="9445375" y="2264423"/>
              <a:ext cx="9760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Verify</a:t>
              </a:r>
              <a:r>
                <a:rPr lang="en-US" sz="14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156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469" y="2622936"/>
            <a:ext cx="5219699" cy="41876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 and Ledger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50375"/>
            <a:ext cx="7882995" cy="1371762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B</a:t>
            </a:r>
            <a:r>
              <a:rPr lang="EN-US" altLang="ZH-TW" dirty="0"/>
              <a:t>itcoin</a:t>
            </a:r>
            <a:r>
              <a:rPr lang="en-US" altLang="zh-TW" dirty="0"/>
              <a:t>s</a:t>
            </a:r>
            <a:r>
              <a:rPr lang="EN-US" altLang="ZH-TW" dirty="0"/>
              <a:t> </a:t>
            </a:r>
            <a:r>
              <a:rPr lang="en-US" altLang="zh-TW" dirty="0"/>
              <a:t>comes from </a:t>
            </a:r>
            <a:r>
              <a:rPr lang="EN-US" altLang="ZH-TW" dirty="0"/>
              <a:t>chain</a:t>
            </a:r>
            <a:r>
              <a:rPr lang="en-US" altLang="zh-TW" dirty="0"/>
              <a:t>s</a:t>
            </a:r>
            <a:r>
              <a:rPr lang="EN-US" altLang="ZH-TW" dirty="0"/>
              <a:t> of</a:t>
            </a:r>
            <a:r>
              <a:rPr lang="en-US" altLang="zh-TW" dirty="0"/>
              <a:t> transactions</a:t>
            </a:r>
            <a:endParaRPr lang="en-US" dirty="0"/>
          </a:p>
          <a:p>
            <a:r>
              <a:rPr lang="en-US" dirty="0"/>
              <a:t>Check &amp; index all transactions first time run mining</a:t>
            </a:r>
          </a:p>
          <a:p>
            <a:pPr lvl="1"/>
            <a:r>
              <a:rPr lang="en-US" dirty="0"/>
              <a:t>1 week download</a:t>
            </a:r>
          </a:p>
          <a:p>
            <a:pPr lvl="1"/>
            <a:r>
              <a:rPr lang="en-US" dirty="0"/>
              <a:t>~24 hours index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656EEF9C-D8EE-4444-AD18-FDA4DCDDF73B}" type="slidenum">
              <a:rPr lang="en-US" smtClean="0"/>
              <a:t>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43303" y="2127191"/>
            <a:ext cx="473103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Why check &amp; index </a:t>
            </a:r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2800" b="1" dirty="0">
                <a:solidFill>
                  <a:srgbClr val="C00000"/>
                </a:solidFill>
              </a:rPr>
              <a:t>all transactions in blockchain ?</a:t>
            </a:r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6EEF9C-D8EE-4444-AD18-FDA4DCDDF73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6EEF9C-D8EE-4444-AD18-FDA4DCDDF73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1" y="2146682"/>
            <a:ext cx="6530073" cy="4574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44987"/>
            <a:ext cx="6934223" cy="1214491"/>
          </a:xfrm>
        </p:spPr>
        <p:txBody>
          <a:bodyPr>
            <a:normAutofit fontScale="92500"/>
          </a:bodyPr>
          <a:lstStyle/>
          <a:p>
            <a:r>
              <a:rPr lang="en-US" dirty="0"/>
              <a:t>Each node verify block &amp; </a:t>
            </a:r>
            <a:r>
              <a:rPr lang="en-US" dirty="0" err="1"/>
              <a:t>txn</a:t>
            </a:r>
            <a:r>
              <a:rPr lang="en-US" dirty="0"/>
              <a:t> before broadcast</a:t>
            </a:r>
          </a:p>
          <a:p>
            <a:r>
              <a:rPr lang="en-US" dirty="0"/>
              <a:t>Each </a:t>
            </a:r>
            <a:r>
              <a:rPr lang="en-US" dirty="0" err="1"/>
              <a:t>txn</a:t>
            </a:r>
            <a:r>
              <a:rPr lang="en-US" dirty="0"/>
              <a:t> Can Only be Used Once as an input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800" y="35760"/>
            <a:ext cx="3261000" cy="3238866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6EEF9C-D8EE-4444-AD18-FDA4DCDDF73B}" type="slidenum">
              <a:rPr lang="en-US" smtClean="0"/>
              <a:t>9</a:t>
            </a:fld>
            <a:endParaRPr lang="en-US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7027996" y="3412230"/>
            <a:ext cx="5238427" cy="11760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hlinkClick r:id="rId4" action="ppaction://hlinkpres?slideindex=1&amp;slidetitle="/>
              </a:rPr>
              <a:t>Recap: Blockchain &amp; transaction</a:t>
            </a:r>
            <a:endParaRPr lang="en-US" sz="2000" dirty="0">
              <a:hlinkClick r:id="rId5"/>
            </a:endParaRPr>
          </a:p>
          <a:p>
            <a:r>
              <a:rPr lang="en-US" sz="2000" dirty="0">
                <a:hlinkClick r:id="rId5"/>
              </a:rPr>
              <a:t>Blockchain.info</a:t>
            </a:r>
            <a:endParaRPr lang="en-US" sz="2000" dirty="0"/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6EEF9C-D8EE-4444-AD18-FDA4DCDDF73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6EEF9C-D8EE-4444-AD18-FDA4DCDDF73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041594" y="4325781"/>
            <a:ext cx="4430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How the User info is kept in blockchain?</a:t>
            </a:r>
          </a:p>
        </p:txBody>
      </p:sp>
    </p:spTree>
    <p:extLst>
      <p:ext uri="{BB962C8B-B14F-4D97-AF65-F5344CB8AC3E}">
        <p14:creationId xmlns:p14="http://schemas.microsoft.com/office/powerpoint/2010/main" val="169292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4" grpId="0"/>
      <p:bldP spid="4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9360</TotalTime>
  <Words>588</Words>
  <Application>Microsoft Office PowerPoint</Application>
  <PresentationFormat>Widescreen</PresentationFormat>
  <Paragraphs>222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新細明體</vt:lpstr>
      <vt:lpstr>宋体</vt:lpstr>
      <vt:lpstr>微软雅黑</vt:lpstr>
      <vt:lpstr>等线</vt:lpstr>
      <vt:lpstr>Arial</vt:lpstr>
      <vt:lpstr>Arial Black</vt:lpstr>
      <vt:lpstr>Calibri</vt:lpstr>
      <vt:lpstr>Calibri Light</vt:lpstr>
      <vt:lpstr>Wingdings</vt:lpstr>
      <vt:lpstr>Office Theme</vt:lpstr>
      <vt:lpstr>Transactions</vt:lpstr>
      <vt:lpstr>Transactions</vt:lpstr>
      <vt:lpstr>Authentication</vt:lpstr>
      <vt:lpstr>Balance Calculation</vt:lpstr>
      <vt:lpstr>Real Transactions</vt:lpstr>
      <vt:lpstr>Transaction Types</vt:lpstr>
      <vt:lpstr>Transactions in more detail</vt:lpstr>
      <vt:lpstr>Transaction and Ledger</vt:lpstr>
      <vt:lpstr>Transaction Verification</vt:lpstr>
      <vt:lpstr>User info &amp; Security</vt:lpstr>
      <vt:lpstr>Double Spending Prevention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Bitcoin Works Under the Hood</dc:title>
  <dc:creator>awu</dc:creator>
  <cp:lastModifiedBy>awu</cp:lastModifiedBy>
  <cp:revision>341</cp:revision>
  <dcterms:created xsi:type="dcterms:W3CDTF">2017-05-28T02:47:33Z</dcterms:created>
  <dcterms:modified xsi:type="dcterms:W3CDTF">2017-06-06T15:39:30Z</dcterms:modified>
</cp:coreProperties>
</file>