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8" r:id="rId11"/>
    <p:sldId id="269" r:id="rId12"/>
    <p:sldId id="270" r:id="rId13"/>
    <p:sldId id="271" r:id="rId14"/>
    <p:sldId id="279" r:id="rId15"/>
    <p:sldId id="264" r:id="rId16"/>
    <p:sldId id="277" r:id="rId17"/>
    <p:sldId id="265" r:id="rId18"/>
    <p:sldId id="280" r:id="rId19"/>
    <p:sldId id="281" r:id="rId20"/>
    <p:sldId id="272" r:id="rId21"/>
    <p:sldId id="282" r:id="rId22"/>
    <p:sldId id="273" r:id="rId23"/>
    <p:sldId id="283" r:id="rId24"/>
    <p:sldId id="274" r:id="rId25"/>
    <p:sldId id="284" r:id="rId26"/>
    <p:sldId id="288" r:id="rId27"/>
    <p:sldId id="275" r:id="rId28"/>
    <p:sldId id="286" r:id="rId29"/>
    <p:sldId id="287" r:id="rId30"/>
    <p:sldId id="289" r:id="rId31"/>
    <p:sldId id="290" r:id="rId32"/>
    <p:sldId id="291" r:id="rId33"/>
    <p:sldId id="292" r:id="rId34"/>
    <p:sldId id="293" r:id="rId35"/>
    <p:sldId id="294"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E6C"/>
    <a:srgbClr val="02AE9A"/>
    <a:srgbClr val="1877B8"/>
    <a:srgbClr val="084A9A"/>
    <a:srgbClr val="0A469E"/>
    <a:srgbClr val="0B65D3"/>
    <a:srgbClr val="135D8F"/>
    <a:srgbClr val="1A7FC4"/>
    <a:srgbClr val="11A406"/>
    <a:srgbClr val="0285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342"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存储服务介绍</a:t>
            </a:r>
            <a:endParaRPr lang="zh-CN" altLang="en-US" dirty="0"/>
          </a:p>
        </p:txBody>
      </p:sp>
      <p:sp>
        <p:nvSpPr>
          <p:cNvPr id="3" name="副标题 2"/>
          <p:cNvSpPr>
            <a:spLocks noGrp="1"/>
          </p:cNvSpPr>
          <p:nvPr>
            <p:ph type="subTitle" idx="1"/>
          </p:nvPr>
        </p:nvSpPr>
        <p:spPr/>
        <p:txBody>
          <a:bodyPr/>
          <a:lstStyle/>
          <a:p>
            <a:r>
              <a:rPr lang="zh-CN" altLang="en-US" dirty="0"/>
              <a:t>王岳亮</a:t>
            </a:r>
            <a:endParaRPr lang="en-US" altLang="zh-CN" dirty="0"/>
          </a:p>
          <a:p>
            <a:r>
              <a:rPr lang="en-US" altLang="zh-CN" dirty="0"/>
              <a:t>2017-5-24</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9707" y="803786"/>
            <a:ext cx="7216470" cy="51848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3" y="1848374"/>
            <a:ext cx="8395394" cy="646331"/>
          </a:xfrm>
          <a:prstGeom prst="rect">
            <a:avLst/>
          </a:prstGeom>
          <a:noFill/>
        </p:spPr>
        <p:txBody>
          <a:bodyPr wrap="square" rtlCol="0">
            <a:spAutoFit/>
          </a:bodyPr>
          <a:lstStyle/>
          <a:p>
            <a:r>
              <a:rPr lang="en-US" altLang="zh-CN" dirty="0"/>
              <a:t>		</a:t>
            </a:r>
            <a:r>
              <a:rPr lang="zh-CN" altLang="en-US" dirty="0"/>
              <a:t>数据到达</a:t>
            </a:r>
            <a:r>
              <a:rPr lang="en-US" altLang="zh-CN" dirty="0"/>
              <a:t>NRU</a:t>
            </a:r>
            <a:r>
              <a:rPr lang="zh-CN" altLang="en-US" dirty="0"/>
              <a:t>的网卡后，</a:t>
            </a:r>
            <a:r>
              <a:rPr lang="en-US" altLang="zh-CN" dirty="0"/>
              <a:t>NRU</a:t>
            </a:r>
            <a:r>
              <a:rPr lang="zh-CN" altLang="en-US" dirty="0"/>
              <a:t>主要的动作流程如下：</a:t>
            </a:r>
            <a:endParaRPr lang="en-US" altLang="zh-CN" dirty="0"/>
          </a:p>
          <a:p>
            <a:r>
              <a:rPr lang="en-US" altLang="zh-CN" dirty="0"/>
              <a:t>				</a:t>
            </a:r>
            <a:endParaRPr lang="zh-CN" altLang="en-US" dirty="0"/>
          </a:p>
        </p:txBody>
      </p:sp>
      <p:sp>
        <p:nvSpPr>
          <p:cNvPr id="6" name="标题 1"/>
          <p:cNvSpPr>
            <a:spLocks noGrp="1"/>
          </p:cNvSpPr>
          <p:nvPr>
            <p:ph type="title"/>
          </p:nvPr>
        </p:nvSpPr>
        <p:spPr>
          <a:xfrm>
            <a:off x="684212" y="685800"/>
            <a:ext cx="8395394" cy="1133341"/>
          </a:xfrm>
        </p:spPr>
        <p:txBody>
          <a:bodyPr/>
          <a:lstStyle/>
          <a:p>
            <a:r>
              <a:rPr lang="zh-CN" altLang="en-US" dirty="0"/>
              <a:t>二、数据处理流程</a:t>
            </a:r>
            <a:endParaRPr lang="zh-CN" altLang="en-US" dirty="0"/>
          </a:p>
        </p:txBody>
      </p:sp>
      <p:sp>
        <p:nvSpPr>
          <p:cNvPr id="2" name="流程图: 过程 1"/>
          <p:cNvSpPr/>
          <p:nvPr/>
        </p:nvSpPr>
        <p:spPr>
          <a:xfrm>
            <a:off x="1435994" y="3115210"/>
            <a:ext cx="1062507" cy="1931831"/>
          </a:xfrm>
          <a:prstGeom prst="flowChartProcess">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接收器</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3" name="流程图: 决策 2"/>
          <p:cNvSpPr/>
          <p:nvPr/>
        </p:nvSpPr>
        <p:spPr>
          <a:xfrm>
            <a:off x="3256724" y="3844344"/>
            <a:ext cx="1096335" cy="46364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a:ln w="0"/>
                <a:solidFill>
                  <a:schemeClr val="accent1"/>
                </a:solidFill>
                <a:effectLst>
                  <a:outerShdw blurRad="38100" dist="25400" dir="5400000" algn="ctr" rotWithShape="0">
                    <a:srgbClr val="6E747A">
                      <a:alpha val="43000"/>
                    </a:srgbClr>
                  </a:outerShdw>
                </a:effectLst>
              </a:rPr>
              <a:t>合法性校验</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7" name="流程图: 多文档 6"/>
          <p:cNvSpPr/>
          <p:nvPr/>
        </p:nvSpPr>
        <p:spPr>
          <a:xfrm>
            <a:off x="7072862" y="3279150"/>
            <a:ext cx="1278271" cy="1603952"/>
          </a:xfrm>
          <a:prstGeom prst="flowChartMultidocumen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a:t>事物队列</a:t>
            </a:r>
            <a:endParaRPr lang="zh-CN" altLang="en-US" dirty="0"/>
          </a:p>
        </p:txBody>
      </p:sp>
      <p:sp>
        <p:nvSpPr>
          <p:cNvPr id="8" name="流程图: 内部贮存 7"/>
          <p:cNvSpPr/>
          <p:nvPr/>
        </p:nvSpPr>
        <p:spPr>
          <a:xfrm>
            <a:off x="5111282" y="3554569"/>
            <a:ext cx="1094704" cy="1043188"/>
          </a:xfrm>
          <a:prstGeom prst="flowChartInternalStorag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a:t>数据块</a:t>
            </a:r>
            <a:endParaRPr lang="zh-CN" altLang="en-US" dirty="0"/>
          </a:p>
        </p:txBody>
      </p:sp>
      <p:sp>
        <p:nvSpPr>
          <p:cNvPr id="9" name="右箭头 8"/>
          <p:cNvSpPr/>
          <p:nvPr/>
        </p:nvSpPr>
        <p:spPr>
          <a:xfrm>
            <a:off x="2504942" y="3876539"/>
            <a:ext cx="745341" cy="409171"/>
          </a:xfrm>
          <a:prstGeom prst="rightArrow">
            <a:avLst/>
          </a:prstGeom>
          <a:solidFill>
            <a:srgbClr val="02AE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源校验</a:t>
            </a:r>
            <a:endParaRPr lang="zh-CN" altLang="en-US" dirty="0"/>
          </a:p>
        </p:txBody>
      </p:sp>
      <p:sp>
        <p:nvSpPr>
          <p:cNvPr id="10" name="流程图: 磁盘 9"/>
          <p:cNvSpPr/>
          <p:nvPr/>
        </p:nvSpPr>
        <p:spPr>
          <a:xfrm>
            <a:off x="9648637" y="3110247"/>
            <a:ext cx="1236372" cy="1931831"/>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en-US" altLang="zh-CN" dirty="0"/>
          </a:p>
        </p:txBody>
      </p:sp>
      <p:sp>
        <p:nvSpPr>
          <p:cNvPr id="11" name="右箭头 10"/>
          <p:cNvSpPr/>
          <p:nvPr/>
        </p:nvSpPr>
        <p:spPr>
          <a:xfrm>
            <a:off x="684212" y="3322750"/>
            <a:ext cx="751782" cy="40917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右箭头 11"/>
          <p:cNvSpPr/>
          <p:nvPr/>
        </p:nvSpPr>
        <p:spPr>
          <a:xfrm>
            <a:off x="684212" y="3876541"/>
            <a:ext cx="751782" cy="40917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右箭头 12"/>
          <p:cNvSpPr/>
          <p:nvPr/>
        </p:nvSpPr>
        <p:spPr>
          <a:xfrm>
            <a:off x="684212" y="4434353"/>
            <a:ext cx="751782" cy="40917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右箭头 13"/>
          <p:cNvSpPr/>
          <p:nvPr/>
        </p:nvSpPr>
        <p:spPr>
          <a:xfrm>
            <a:off x="4353059" y="3871578"/>
            <a:ext cx="721217" cy="409171"/>
          </a:xfrm>
          <a:prstGeom prst="rightArrow">
            <a:avLst/>
          </a:prstGeom>
          <a:solidFill>
            <a:srgbClr val="02AE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缓存</a:t>
            </a:r>
            <a:endParaRPr lang="zh-CN" altLang="en-US" dirty="0"/>
          </a:p>
        </p:txBody>
      </p:sp>
      <p:sp>
        <p:nvSpPr>
          <p:cNvPr id="15" name="右箭头 14"/>
          <p:cNvSpPr/>
          <p:nvPr/>
        </p:nvSpPr>
        <p:spPr>
          <a:xfrm>
            <a:off x="6218868" y="3871578"/>
            <a:ext cx="829053" cy="409171"/>
          </a:xfrm>
          <a:prstGeom prst="rightArrow">
            <a:avLst/>
          </a:prstGeom>
          <a:solidFill>
            <a:srgbClr val="02AE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事物发送</a:t>
            </a:r>
            <a:endParaRPr lang="zh-CN" altLang="en-US" dirty="0"/>
          </a:p>
        </p:txBody>
      </p:sp>
      <p:sp>
        <p:nvSpPr>
          <p:cNvPr id="16" name="右箭头 15"/>
          <p:cNvSpPr/>
          <p:nvPr/>
        </p:nvSpPr>
        <p:spPr>
          <a:xfrm>
            <a:off x="8376077" y="3871578"/>
            <a:ext cx="1272560" cy="409171"/>
          </a:xfrm>
          <a:prstGeom prst="rightArrow">
            <a:avLst/>
          </a:prstGeom>
          <a:solidFill>
            <a:srgbClr val="02AE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数据写入</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3" y="1848374"/>
            <a:ext cx="8395394" cy="1477328"/>
          </a:xfrm>
          <a:prstGeom prst="rect">
            <a:avLst/>
          </a:prstGeom>
          <a:noFill/>
        </p:spPr>
        <p:txBody>
          <a:bodyPr wrap="square" rtlCol="0">
            <a:spAutoFit/>
          </a:bodyPr>
          <a:lstStyle/>
          <a:p>
            <a:r>
              <a:rPr lang="en-US" altLang="zh-CN" dirty="0"/>
              <a:t>	</a:t>
            </a:r>
            <a:r>
              <a:rPr lang="zh-CN" altLang="en-US" dirty="0"/>
              <a:t>其中接收、校验、事物发送均为异步流程，各个具体业务任务维护有各自的事物队列和数据。写入阵列操作为同步流程，在发生写入故障时，存在事物队列得不到正常顺序处理而引起内存溢出的风险。</a:t>
            </a:r>
            <a:endParaRPr lang="en-US" altLang="zh-CN" dirty="0"/>
          </a:p>
          <a:p>
            <a:r>
              <a:rPr lang="en-US" altLang="zh-CN" dirty="0"/>
              <a:t>	</a:t>
            </a:r>
            <a:r>
              <a:rPr lang="zh-CN" altLang="en-US" dirty="0"/>
              <a:t>数据在处理的同时，</a:t>
            </a:r>
            <a:r>
              <a:rPr lang="en-US" altLang="zh-CN" dirty="0"/>
              <a:t>NRU</a:t>
            </a:r>
            <a:r>
              <a:rPr lang="zh-CN" altLang="en-US" dirty="0"/>
              <a:t>会组织出相应的索引，事物发送流程与写入流程与数据流程一致。</a:t>
            </a:r>
            <a:r>
              <a:rPr lang="en-US" altLang="zh-CN" dirty="0"/>
              <a:t>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2" y="1826308"/>
            <a:ext cx="8395394" cy="2585323"/>
          </a:xfrm>
          <a:prstGeom prst="rect">
            <a:avLst/>
          </a:prstGeom>
          <a:noFill/>
        </p:spPr>
        <p:txBody>
          <a:bodyPr wrap="square" rtlCol="0">
            <a:spAutoFit/>
          </a:bodyPr>
          <a:lstStyle/>
          <a:p>
            <a:r>
              <a:rPr lang="en-US" altLang="zh-CN" dirty="0"/>
              <a:t>		</a:t>
            </a:r>
            <a:r>
              <a:rPr lang="zh-CN" altLang="en-US" dirty="0"/>
              <a:t>索引文件按照裸数据组织方式分为两种：一种是文件索引，一个索引对应到一个录像文件；一种为主索引方式，即索引文件分为主索引和辅助索引，分别保存裸数据块属性、块文件属性、循环策略属性。各个索引协同工作完成回放、写入定位，覆盖策略的动作。</a:t>
            </a:r>
            <a:endParaRPr lang="en-US" altLang="zh-CN" dirty="0"/>
          </a:p>
          <a:p>
            <a:r>
              <a:rPr lang="en-US" altLang="zh-CN" dirty="0"/>
              <a:t>		</a:t>
            </a:r>
            <a:endParaRPr lang="en-US" altLang="zh-CN" dirty="0"/>
          </a:p>
          <a:p>
            <a:r>
              <a:rPr lang="en-US" altLang="zh-CN" dirty="0"/>
              <a:t>		</a:t>
            </a:r>
            <a:r>
              <a:rPr lang="zh-CN" altLang="en-US" dirty="0"/>
              <a:t>录像策略从全球眼标准的满就停、定时录像、循环覆盖，演变到公安要求的全天循环覆盖策略。覆盖策略的实现也遵循简单原则，即超期即可覆盖的方式。</a:t>
            </a:r>
            <a:endParaRPr lang="en-US" altLang="zh-CN" dirty="0"/>
          </a:p>
          <a:p>
            <a:r>
              <a:rPr lang="en-US" altLang="zh-CN" dirty="0"/>
              <a:t>		</a:t>
            </a:r>
            <a:endParaRPr lang="zh-CN" altLang="en-US" dirty="0"/>
          </a:p>
        </p:txBody>
      </p:sp>
      <p:sp>
        <p:nvSpPr>
          <p:cNvPr id="6" name="标题 1"/>
          <p:cNvSpPr>
            <a:spLocks noGrp="1"/>
          </p:cNvSpPr>
          <p:nvPr>
            <p:ph type="title"/>
          </p:nvPr>
        </p:nvSpPr>
        <p:spPr>
          <a:xfrm>
            <a:off x="684212" y="692967"/>
            <a:ext cx="8395394" cy="1133341"/>
          </a:xfrm>
        </p:spPr>
        <p:txBody>
          <a:bodyPr/>
          <a:lstStyle/>
          <a:p>
            <a:r>
              <a:rPr lang="zh-CN" altLang="en-US" dirty="0"/>
              <a:t>三、索引及录像策略</a:t>
            </a:r>
            <a:endParaRPr lang="zh-CN" altLang="en-US"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212" y="4411631"/>
            <a:ext cx="6372225" cy="752475"/>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794" y="4263993"/>
            <a:ext cx="3962400" cy="1047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684212" y="685800"/>
            <a:ext cx="7107506" cy="80814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sz="4000" dirty="0"/>
              <a:t>录像数据管理</a:t>
            </a:r>
            <a:endParaRPr lang="en-US" altLang="zh-CN" sz="4000" dirty="0"/>
          </a:p>
        </p:txBody>
      </p:sp>
      <p:sp>
        <p:nvSpPr>
          <p:cNvPr id="5" name="文本框 4"/>
          <p:cNvSpPr txBox="1"/>
          <p:nvPr/>
        </p:nvSpPr>
        <p:spPr>
          <a:xfrm>
            <a:off x="684213" y="2788361"/>
            <a:ext cx="8395394" cy="1477328"/>
          </a:xfrm>
          <a:prstGeom prst="rect">
            <a:avLst/>
          </a:prstGeom>
          <a:noFill/>
        </p:spPr>
        <p:txBody>
          <a:bodyPr wrap="square" rtlCol="0">
            <a:spAutoFit/>
          </a:bodyPr>
          <a:lstStyle/>
          <a:p>
            <a:r>
              <a:rPr lang="en-US" altLang="zh-CN" dirty="0"/>
              <a:t>		</a:t>
            </a:r>
            <a:r>
              <a:rPr lang="zh-CN" altLang="en-US" dirty="0"/>
              <a:t>现有解决方案，数据均是按照文件方式存储在磁盘阵列中，但块文件方式需要和索引文件配合使用才能定位有效的录像数据。采用块文件方式可以有效的减少频繁的开辟和删除空间产生大量文件碎片、写入效率降低、磁盘寿命大打折扣等故障发生的几率。</a:t>
            </a:r>
            <a:endParaRPr lang="en-US" altLang="zh-CN" dirty="0"/>
          </a:p>
          <a:p>
            <a:r>
              <a:rPr lang="en-US" altLang="zh-CN" dirty="0"/>
              <a:t>			</a:t>
            </a:r>
            <a:endParaRPr lang="zh-CN" altLang="en-US" dirty="0"/>
          </a:p>
        </p:txBody>
      </p:sp>
      <p:sp>
        <p:nvSpPr>
          <p:cNvPr id="6" name="标题 1"/>
          <p:cNvSpPr>
            <a:spLocks noGrp="1"/>
          </p:cNvSpPr>
          <p:nvPr>
            <p:ph type="title"/>
          </p:nvPr>
        </p:nvSpPr>
        <p:spPr>
          <a:xfrm>
            <a:off x="684213" y="1631330"/>
            <a:ext cx="8395394" cy="1133341"/>
          </a:xfrm>
        </p:spPr>
        <p:txBody>
          <a:bodyPr/>
          <a:lstStyle/>
          <a:p>
            <a:r>
              <a:rPr lang="zh-CN" altLang="en-US" dirty="0"/>
              <a:t>一、数据存储方式</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2" y="1819141"/>
            <a:ext cx="8395394" cy="3970318"/>
          </a:xfrm>
          <a:prstGeom prst="rect">
            <a:avLst/>
          </a:prstGeom>
          <a:noFill/>
        </p:spPr>
        <p:txBody>
          <a:bodyPr wrap="square" rtlCol="0">
            <a:spAutoFit/>
          </a:bodyPr>
          <a:lstStyle/>
          <a:p>
            <a:r>
              <a:rPr lang="en-US" altLang="zh-CN" dirty="0"/>
              <a:t>		</a:t>
            </a:r>
            <a:r>
              <a:rPr lang="zh-CN" altLang="en-US" dirty="0"/>
              <a:t>录像记录以文件形式上报到数据库。文件名称具体格式如下：</a:t>
            </a:r>
            <a:endParaRPr lang="en-US" altLang="zh-CN" dirty="0"/>
          </a:p>
          <a:p>
            <a:endParaRPr lang="en-US" altLang="zh-CN" dirty="0"/>
          </a:p>
          <a:p>
            <a:r>
              <a:rPr lang="en-US" altLang="zh-CN" dirty="0" err="1"/>
              <a:t>PUID+ChannelID+StorageAttribute+StorageMode+StartTime+EndTime</a:t>
            </a:r>
            <a:endParaRPr lang="en-US" altLang="zh-CN" dirty="0"/>
          </a:p>
          <a:p>
            <a:endParaRPr lang="en-US" altLang="zh-CN" dirty="0"/>
          </a:p>
          <a:p>
            <a:r>
              <a:rPr lang="zh-CN" altLang="zh-CN" dirty="0"/>
              <a:t>如：</a:t>
            </a:r>
            <a:r>
              <a:rPr lang="en-US" altLang="zh-CN" dirty="0"/>
              <a:t>12000000010000325701112011050312521620110503125716.asf</a:t>
            </a:r>
            <a:endParaRPr lang="zh-CN" altLang="zh-CN" dirty="0"/>
          </a:p>
          <a:p>
            <a:r>
              <a:rPr lang="zh-CN" altLang="en-US" dirty="0"/>
              <a:t>文件名称长度为</a:t>
            </a:r>
            <a:r>
              <a:rPr lang="en-US" altLang="zh-CN" dirty="0"/>
              <a:t>54</a:t>
            </a:r>
            <a:r>
              <a:rPr lang="zh-CN" altLang="en-US" dirty="0"/>
              <a:t>个字节。</a:t>
            </a:r>
            <a:r>
              <a:rPr lang="zh-CN" altLang="zh-CN" dirty="0"/>
              <a:t>未上报成功文件在名称前加</a:t>
            </a:r>
            <a:r>
              <a:rPr lang="en-US" altLang="zh-CN" dirty="0"/>
              <a:t>x;</a:t>
            </a:r>
            <a:endParaRPr lang="zh-CN" altLang="zh-CN" dirty="0"/>
          </a:p>
          <a:p>
            <a:r>
              <a:rPr lang="zh-CN" altLang="zh-CN" dirty="0"/>
              <a:t>如：</a:t>
            </a:r>
            <a:r>
              <a:rPr lang="en-US" altLang="zh-CN" dirty="0"/>
              <a:t>x 12000000010000325701112011050312521620110503125716.asf</a:t>
            </a:r>
            <a:endParaRPr lang="en-US" altLang="zh-CN" dirty="0"/>
          </a:p>
          <a:p>
            <a:r>
              <a:rPr lang="en-US" altLang="zh-CN" dirty="0"/>
              <a:t>	</a:t>
            </a:r>
            <a:endParaRPr lang="en-US" altLang="zh-CN" dirty="0"/>
          </a:p>
          <a:p>
            <a:r>
              <a:rPr lang="en-US" altLang="zh-CN" dirty="0"/>
              <a:t>	</a:t>
            </a:r>
            <a:r>
              <a:rPr lang="zh-CN" altLang="en-US" dirty="0"/>
              <a:t>上报的录像文件属性包括回放地址、端口、路径、文件大小等参数，其中回放地址和端口在</a:t>
            </a:r>
            <a:r>
              <a:rPr lang="en-US" altLang="zh-CN" dirty="0"/>
              <a:t>RMU</a:t>
            </a:r>
            <a:r>
              <a:rPr lang="zh-CN" altLang="en-US" dirty="0"/>
              <a:t>配置文件中</a:t>
            </a:r>
            <a:r>
              <a:rPr lang="en-US" altLang="zh-CN" dirty="0"/>
              <a:t>BSU</a:t>
            </a:r>
            <a:r>
              <a:rPr lang="zh-CN" altLang="en-US" dirty="0"/>
              <a:t>字段配置。</a:t>
            </a:r>
            <a:endParaRPr lang="en-US" altLang="zh-CN" dirty="0"/>
          </a:p>
          <a:p>
            <a:endParaRPr lang="en-US" altLang="zh-CN" dirty="0"/>
          </a:p>
          <a:p>
            <a:r>
              <a:rPr lang="en-US" altLang="zh-CN" dirty="0"/>
              <a:t>	</a:t>
            </a:r>
            <a:r>
              <a:rPr lang="zh-CN" altLang="en-US" dirty="0"/>
              <a:t>块文件存储方式虽然没有录像文件，但采用兼容索引方式仍按照原有录像文件名称格式上报到数据库。</a:t>
            </a:r>
            <a:endParaRPr lang="en-US" altLang="zh-CN" dirty="0"/>
          </a:p>
          <a:p>
            <a:r>
              <a:rPr lang="en-US" altLang="zh-CN" dirty="0"/>
              <a:t>			</a:t>
            </a:r>
            <a:endParaRPr lang="zh-CN" altLang="en-US" dirty="0"/>
          </a:p>
        </p:txBody>
      </p:sp>
      <p:sp>
        <p:nvSpPr>
          <p:cNvPr id="6" name="标题 1"/>
          <p:cNvSpPr>
            <a:spLocks noGrp="1"/>
          </p:cNvSpPr>
          <p:nvPr>
            <p:ph type="title"/>
          </p:nvPr>
        </p:nvSpPr>
        <p:spPr>
          <a:xfrm>
            <a:off x="684212" y="685800"/>
            <a:ext cx="8395394" cy="1133341"/>
          </a:xfrm>
        </p:spPr>
        <p:txBody>
          <a:bodyPr/>
          <a:lstStyle/>
          <a:p>
            <a:r>
              <a:rPr lang="zh-CN" altLang="en-US" dirty="0"/>
              <a:t>二、录像检索及上报</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684212" y="685800"/>
            <a:ext cx="7107506" cy="80814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sz="4000" dirty="0"/>
              <a:t>回放机制</a:t>
            </a:r>
            <a:endParaRPr lang="en-US" altLang="zh-CN" sz="4000" dirty="0"/>
          </a:p>
        </p:txBody>
      </p:sp>
      <p:sp>
        <p:nvSpPr>
          <p:cNvPr id="5" name="文本框 4"/>
          <p:cNvSpPr txBox="1"/>
          <p:nvPr/>
        </p:nvSpPr>
        <p:spPr>
          <a:xfrm>
            <a:off x="684213" y="2788360"/>
            <a:ext cx="4789308" cy="1200329"/>
          </a:xfrm>
          <a:prstGeom prst="rect">
            <a:avLst/>
          </a:prstGeom>
          <a:noFill/>
        </p:spPr>
        <p:txBody>
          <a:bodyPr wrap="square" rtlCol="0">
            <a:spAutoFit/>
          </a:bodyPr>
          <a:lstStyle/>
          <a:p>
            <a:r>
              <a:rPr lang="en-US" altLang="zh-CN" dirty="0"/>
              <a:t>		BSU</a:t>
            </a:r>
            <a:r>
              <a:rPr lang="zh-CN" altLang="en-US" dirty="0"/>
              <a:t>回放接口采用的是</a:t>
            </a:r>
            <a:r>
              <a:rPr lang="en-US" altLang="zh-CN" dirty="0"/>
              <a:t>RTSP</a:t>
            </a:r>
            <a:r>
              <a:rPr lang="zh-CN" altLang="en-US" dirty="0"/>
              <a:t>协议，各个字段和具体请求信令可以查看平台的</a:t>
            </a:r>
            <a:r>
              <a:rPr lang="en-US" altLang="zh-CN" dirty="0"/>
              <a:t>RTSP</a:t>
            </a:r>
            <a:r>
              <a:rPr lang="zh-CN" altLang="en-US" dirty="0"/>
              <a:t>协议规范。</a:t>
            </a:r>
            <a:endParaRPr lang="en-US" altLang="zh-CN" dirty="0"/>
          </a:p>
          <a:p>
            <a:r>
              <a:rPr lang="en-US" altLang="zh-CN" dirty="0"/>
              <a:t>		</a:t>
            </a:r>
            <a:endParaRPr lang="zh-CN" altLang="en-US" dirty="0"/>
          </a:p>
        </p:txBody>
      </p:sp>
      <p:sp>
        <p:nvSpPr>
          <p:cNvPr id="6" name="标题 1"/>
          <p:cNvSpPr>
            <a:spLocks noGrp="1"/>
          </p:cNvSpPr>
          <p:nvPr>
            <p:ph type="title"/>
          </p:nvPr>
        </p:nvSpPr>
        <p:spPr>
          <a:xfrm>
            <a:off x="684212" y="1625787"/>
            <a:ext cx="8395394" cy="1133341"/>
          </a:xfrm>
        </p:spPr>
        <p:txBody>
          <a:bodyPr/>
          <a:lstStyle/>
          <a:p>
            <a:r>
              <a:rPr lang="zh-CN" altLang="en-US" dirty="0"/>
              <a:t>一、</a:t>
            </a:r>
            <a:r>
              <a:rPr lang="en-US" altLang="zh-CN" dirty="0"/>
              <a:t>RTSP</a:t>
            </a:r>
            <a:r>
              <a:rPr lang="zh-CN" altLang="en-US" dirty="0"/>
              <a:t>会话</a:t>
            </a:r>
            <a:endParaRPr lang="zh-CN" altLang="en-US" dirty="0"/>
          </a:p>
        </p:txBody>
      </p:sp>
      <p:sp>
        <p:nvSpPr>
          <p:cNvPr id="2" name="Rectangle 2"/>
          <p:cNvSpPr>
            <a:spLocks noChangeArrowheads="1"/>
          </p:cNvSpPr>
          <p:nvPr/>
        </p:nvSpPr>
        <p:spPr bwMode="auto">
          <a:xfrm>
            <a:off x="6452316" y="180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6452316" y="180304"/>
          <a:ext cx="4743450" cy="6486525"/>
        </p:xfrm>
        <a:graphic>
          <a:graphicData uri="http://schemas.openxmlformats.org/presentationml/2006/ole">
            <mc:AlternateContent xmlns:mc="http://schemas.openxmlformats.org/markup-compatibility/2006">
              <mc:Choice xmlns:v="urn:schemas-microsoft-com:vml" Requires="v">
                <p:oleObj spid="_x0000_s1247" name="" r:id="rId1" imgW="6337300" imgH="8648700" progId="Visio.Drawing.11">
                  <p:embed/>
                </p:oleObj>
              </mc:Choice>
              <mc:Fallback>
                <p:oleObj name="" r:id="rId1" imgW="6337300" imgH="86487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316" y="180304"/>
                        <a:ext cx="4743450" cy="648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2" y="1819141"/>
            <a:ext cx="8395394" cy="2585323"/>
          </a:xfrm>
          <a:prstGeom prst="rect">
            <a:avLst/>
          </a:prstGeom>
          <a:noFill/>
        </p:spPr>
        <p:txBody>
          <a:bodyPr wrap="square" rtlCol="0">
            <a:spAutoFit/>
          </a:bodyPr>
          <a:lstStyle/>
          <a:p>
            <a:r>
              <a:rPr lang="en-US" altLang="zh-CN" dirty="0"/>
              <a:t>		</a:t>
            </a:r>
            <a:r>
              <a:rPr lang="zh-CN" altLang="en-US" dirty="0"/>
              <a:t>高倍率回放指的是</a:t>
            </a:r>
            <a:r>
              <a:rPr lang="en-US" altLang="zh-CN" dirty="0"/>
              <a:t>8X</a:t>
            </a:r>
            <a:r>
              <a:rPr lang="zh-CN" altLang="en-US" dirty="0"/>
              <a:t>、</a:t>
            </a:r>
            <a:r>
              <a:rPr lang="en-US" altLang="zh-CN" dirty="0"/>
              <a:t>16X</a:t>
            </a:r>
            <a:r>
              <a:rPr lang="zh-CN" altLang="en-US" dirty="0"/>
              <a:t>或以上速度的录像回放。在全帧率回放的情况下，往往由于像素质量、码流速率、</a:t>
            </a:r>
            <a:r>
              <a:rPr lang="en-US" altLang="zh-CN" dirty="0"/>
              <a:t>CPU</a:t>
            </a:r>
            <a:r>
              <a:rPr lang="zh-CN" altLang="en-US" dirty="0"/>
              <a:t>能力以及解码控件效率等因素造成回放速率达不到指定速率。在这种情况下为满足客户快速检索录像的需求，会采用抽帧的方式回放，即</a:t>
            </a:r>
            <a:r>
              <a:rPr lang="en-US" altLang="zh-CN" dirty="0"/>
              <a:t>BSU</a:t>
            </a:r>
            <a:r>
              <a:rPr lang="zh-CN" altLang="en-US" dirty="0"/>
              <a:t>只发送</a:t>
            </a:r>
            <a:r>
              <a:rPr lang="en-US" altLang="zh-CN" dirty="0"/>
              <a:t>I</a:t>
            </a:r>
            <a:r>
              <a:rPr lang="zh-CN" altLang="en-US" dirty="0"/>
              <a:t>帧或者按一定间隔抽帧的方式发送数据，并且客户端才取约定的低倍率回放达到预期的高倍率效果。</a:t>
            </a:r>
            <a:endParaRPr lang="en-US" altLang="zh-CN" dirty="0"/>
          </a:p>
          <a:p>
            <a:r>
              <a:rPr lang="en-US" altLang="zh-CN" dirty="0"/>
              <a:t>	</a:t>
            </a:r>
            <a:r>
              <a:rPr lang="zh-CN" altLang="en-US" dirty="0"/>
              <a:t>采用抽帧的方式回放，发送的码率小，帧数低，但关键信息丢失较少，能满足客户的需求。</a:t>
            </a:r>
            <a:endParaRPr lang="en-US" altLang="zh-CN" dirty="0"/>
          </a:p>
          <a:p>
            <a:endParaRPr lang="en-US" altLang="zh-CN" dirty="0"/>
          </a:p>
          <a:p>
            <a:endParaRPr lang="zh-CN" altLang="en-US" dirty="0"/>
          </a:p>
        </p:txBody>
      </p:sp>
      <p:sp>
        <p:nvSpPr>
          <p:cNvPr id="6" name="标题 1"/>
          <p:cNvSpPr>
            <a:spLocks noGrp="1"/>
          </p:cNvSpPr>
          <p:nvPr>
            <p:ph type="title"/>
          </p:nvPr>
        </p:nvSpPr>
        <p:spPr>
          <a:xfrm>
            <a:off x="684212" y="685800"/>
            <a:ext cx="8395394" cy="1133341"/>
          </a:xfrm>
        </p:spPr>
        <p:txBody>
          <a:bodyPr/>
          <a:lstStyle/>
          <a:p>
            <a:r>
              <a:rPr lang="zh-CN" altLang="en-US" dirty="0"/>
              <a:t>二、高倍率回放和抽帧</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2" y="1819141"/>
            <a:ext cx="8395394" cy="1477328"/>
          </a:xfrm>
          <a:prstGeom prst="rect">
            <a:avLst/>
          </a:prstGeom>
          <a:noFill/>
        </p:spPr>
        <p:txBody>
          <a:bodyPr wrap="square" rtlCol="0">
            <a:spAutoFit/>
          </a:bodyPr>
          <a:lstStyle/>
          <a:p>
            <a:r>
              <a:rPr lang="en-US" altLang="zh-CN" dirty="0"/>
              <a:t>		</a:t>
            </a:r>
            <a:r>
              <a:rPr lang="zh-CN" altLang="en-US" dirty="0"/>
              <a:t>即时数据回放，指的是回放稍早于现世时间的录像数据。在以小文件存储的方式中要解决该问题，只能通过约定当前写入的临时文件</a:t>
            </a:r>
            <a:r>
              <a:rPr lang="en-US" altLang="zh-CN" dirty="0"/>
              <a:t>/</a:t>
            </a:r>
            <a:r>
              <a:rPr lang="zh-CN" altLang="en-US" dirty="0"/>
              <a:t>索引的名称来定位数据。但在块文件录像模式中，该模式不区别于历史数据回放。</a:t>
            </a:r>
            <a:endParaRPr lang="en-US" altLang="zh-CN" dirty="0"/>
          </a:p>
          <a:p>
            <a:endParaRPr lang="en-US" altLang="zh-CN" dirty="0"/>
          </a:p>
          <a:p>
            <a:endParaRPr lang="zh-CN" altLang="en-US" dirty="0"/>
          </a:p>
        </p:txBody>
      </p:sp>
      <p:sp>
        <p:nvSpPr>
          <p:cNvPr id="6" name="标题 1"/>
          <p:cNvSpPr>
            <a:spLocks noGrp="1"/>
          </p:cNvSpPr>
          <p:nvPr>
            <p:ph type="title"/>
          </p:nvPr>
        </p:nvSpPr>
        <p:spPr>
          <a:xfrm>
            <a:off x="684212" y="685800"/>
            <a:ext cx="8395394" cy="1133341"/>
          </a:xfrm>
        </p:spPr>
        <p:txBody>
          <a:bodyPr/>
          <a:lstStyle/>
          <a:p>
            <a:r>
              <a:rPr lang="zh-CN" altLang="en-US" dirty="0"/>
              <a:t>三、即时数据回放</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684212" y="685800"/>
            <a:ext cx="7107506" cy="80814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sz="4000" dirty="0"/>
              <a:t>案例介绍</a:t>
            </a:r>
            <a:endParaRPr lang="en-US" altLang="zh-CN" sz="4000" dirty="0"/>
          </a:p>
        </p:txBody>
      </p:sp>
      <p:sp>
        <p:nvSpPr>
          <p:cNvPr id="5" name="文本框 4"/>
          <p:cNvSpPr txBox="1"/>
          <p:nvPr/>
        </p:nvSpPr>
        <p:spPr>
          <a:xfrm>
            <a:off x="684213" y="2788361"/>
            <a:ext cx="8395394" cy="3139321"/>
          </a:xfrm>
          <a:prstGeom prst="rect">
            <a:avLst/>
          </a:prstGeom>
          <a:noFill/>
        </p:spPr>
        <p:txBody>
          <a:bodyPr wrap="square" rtlCol="0">
            <a:spAutoFit/>
          </a:bodyPr>
          <a:lstStyle/>
          <a:p>
            <a:r>
              <a:rPr lang="en-US" altLang="zh-CN" dirty="0"/>
              <a:t>		</a:t>
            </a:r>
            <a:r>
              <a:rPr lang="zh-CN" altLang="en-US" dirty="0"/>
              <a:t>普陀、舟山采用的是</a:t>
            </a:r>
            <a:r>
              <a:rPr lang="en-US" altLang="zh-CN" dirty="0"/>
              <a:t>NAS</a:t>
            </a:r>
            <a:r>
              <a:rPr lang="zh-CN" altLang="en-US" dirty="0"/>
              <a:t>挂载方式的小文件存储模式，经历过两次大的设计上的调整。使用转发流模式。</a:t>
            </a:r>
            <a:endParaRPr lang="en-US" altLang="zh-CN" dirty="0"/>
          </a:p>
          <a:p>
            <a:r>
              <a:rPr lang="en-US" altLang="zh-CN" dirty="0"/>
              <a:t>	</a:t>
            </a:r>
            <a:r>
              <a:rPr lang="zh-CN" altLang="en-US" dirty="0"/>
              <a:t>该方案的优点有：采用</a:t>
            </a:r>
            <a:r>
              <a:rPr lang="en-US" altLang="zh-CN" dirty="0"/>
              <a:t>NAS</a:t>
            </a:r>
            <a:r>
              <a:rPr lang="zh-CN" altLang="en-US" dirty="0"/>
              <a:t>方式挂载，便于磁盘管理、访问，原则上服务器和存储空间可以线性在线扩容。</a:t>
            </a:r>
            <a:endParaRPr lang="en-US" altLang="zh-CN" dirty="0"/>
          </a:p>
          <a:p>
            <a:r>
              <a:rPr lang="en-US" altLang="zh-CN" dirty="0"/>
              <a:t>	</a:t>
            </a:r>
            <a:r>
              <a:rPr lang="zh-CN" altLang="en-US" dirty="0"/>
              <a:t>缺点是采用小文件方式，由于频繁的开辟释放空间，造成磁盘碎片很多，在一定时间后会造成读写效率低、磁盘故障率高等问题，而且由于</a:t>
            </a:r>
            <a:r>
              <a:rPr lang="en-US" altLang="zh-CN" dirty="0"/>
              <a:t>NFS</a:t>
            </a:r>
            <a:r>
              <a:rPr lang="zh-CN" altLang="en-US" dirty="0"/>
              <a:t>文件系统对于数据同步和完整性的要求，单个卷的效率会跟挂载的服务器数量成反比。媒体流由</a:t>
            </a:r>
            <a:r>
              <a:rPr lang="en-US" altLang="zh-CN" dirty="0"/>
              <a:t>VTDU</a:t>
            </a:r>
            <a:r>
              <a:rPr lang="zh-CN" altLang="en-US" dirty="0"/>
              <a:t>转发，增加服务端开销。</a:t>
            </a:r>
            <a:endParaRPr lang="en-US" altLang="zh-CN" dirty="0"/>
          </a:p>
          <a:p>
            <a:r>
              <a:rPr lang="en-US" altLang="zh-CN" dirty="0"/>
              <a:t>	</a:t>
            </a:r>
            <a:endParaRPr lang="en-US" altLang="zh-CN" dirty="0"/>
          </a:p>
          <a:p>
            <a:r>
              <a:rPr lang="en-US" altLang="zh-CN" dirty="0"/>
              <a:t>	</a:t>
            </a:r>
            <a:r>
              <a:rPr lang="zh-CN" altLang="en-US" dirty="0"/>
              <a:t>拓补结构如下：</a:t>
            </a:r>
            <a:endParaRPr lang="en-US" altLang="zh-CN" dirty="0"/>
          </a:p>
          <a:p>
            <a:r>
              <a:rPr lang="en-US" altLang="zh-CN" dirty="0"/>
              <a:t>		</a:t>
            </a:r>
            <a:endParaRPr lang="zh-CN" altLang="en-US" dirty="0"/>
          </a:p>
        </p:txBody>
      </p:sp>
      <p:sp>
        <p:nvSpPr>
          <p:cNvPr id="6" name="标题 1"/>
          <p:cNvSpPr>
            <a:spLocks noGrp="1"/>
          </p:cNvSpPr>
          <p:nvPr>
            <p:ph type="title"/>
          </p:nvPr>
        </p:nvSpPr>
        <p:spPr>
          <a:xfrm>
            <a:off x="684212" y="1625787"/>
            <a:ext cx="8395394" cy="1133341"/>
          </a:xfrm>
        </p:spPr>
        <p:txBody>
          <a:bodyPr>
            <a:normAutofit/>
          </a:bodyPr>
          <a:lstStyle/>
          <a:p>
            <a:r>
              <a:rPr lang="zh-CN" altLang="en-US" dirty="0"/>
              <a:t>一、普陀、舟山存储方案</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4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4212" y="1619698"/>
            <a:ext cx="8395394" cy="1133341"/>
          </a:xfrm>
        </p:spPr>
        <p:txBody>
          <a:bodyPr/>
          <a:lstStyle/>
          <a:p>
            <a:r>
              <a:rPr lang="zh-CN" altLang="en-US" dirty="0"/>
              <a:t>一、</a:t>
            </a:r>
            <a:r>
              <a:rPr lang="en-US" altLang="zh-CN" dirty="0"/>
              <a:t>NRU</a:t>
            </a:r>
            <a:r>
              <a:rPr lang="zh-CN" altLang="en-US" dirty="0"/>
              <a:t>（存储单元）</a:t>
            </a:r>
            <a:endParaRPr lang="zh-CN" altLang="en-US" dirty="0"/>
          </a:p>
        </p:txBody>
      </p:sp>
      <p:sp>
        <p:nvSpPr>
          <p:cNvPr id="3" name="内容占位符 2"/>
          <p:cNvSpPr>
            <a:spLocks noGrp="1"/>
          </p:cNvSpPr>
          <p:nvPr>
            <p:ph idx="1"/>
          </p:nvPr>
        </p:nvSpPr>
        <p:spPr>
          <a:xfrm>
            <a:off x="684212" y="685800"/>
            <a:ext cx="7107506" cy="808149"/>
          </a:xfrm>
        </p:spPr>
        <p:txBody>
          <a:bodyPr>
            <a:normAutofit/>
          </a:bodyPr>
          <a:lstStyle/>
          <a:p>
            <a:r>
              <a:rPr lang="zh-CN" altLang="en-US" sz="4000" dirty="0"/>
              <a:t>模块介绍</a:t>
            </a:r>
            <a:endParaRPr lang="en-US" altLang="zh-CN" sz="4000" dirty="0"/>
          </a:p>
        </p:txBody>
      </p:sp>
      <p:sp>
        <p:nvSpPr>
          <p:cNvPr id="28" name="文本框 27"/>
          <p:cNvSpPr txBox="1"/>
          <p:nvPr/>
        </p:nvSpPr>
        <p:spPr>
          <a:xfrm>
            <a:off x="684213" y="2788361"/>
            <a:ext cx="8395394" cy="1200329"/>
          </a:xfrm>
          <a:prstGeom prst="rect">
            <a:avLst/>
          </a:prstGeom>
          <a:noFill/>
        </p:spPr>
        <p:txBody>
          <a:bodyPr wrap="square" rtlCol="0">
            <a:spAutoFit/>
          </a:bodyPr>
          <a:lstStyle/>
          <a:p>
            <a:r>
              <a:rPr lang="en-US" altLang="zh-CN" dirty="0"/>
              <a:t>		NRU</a:t>
            </a:r>
            <a:r>
              <a:rPr lang="zh-CN" altLang="en-US" dirty="0"/>
              <a:t>是存储系统中实际录像数据写入单元，负责数据、索引的组织和写入、存储路径下目录树的创建和维护。</a:t>
            </a:r>
            <a:r>
              <a:rPr lang="en-US" altLang="zh-CN" dirty="0"/>
              <a:t>NRU</a:t>
            </a:r>
            <a:r>
              <a:rPr lang="zh-CN" altLang="en-US" dirty="0"/>
              <a:t>发生故障时，会造成录像数据丢失或者索引数据丢失等问题。</a:t>
            </a:r>
            <a:endParaRPr lang="en-US" altLang="zh-CN" dirty="0"/>
          </a:p>
          <a:p>
            <a:r>
              <a:rPr lang="en-US" altLang="zh-CN" dirty="0"/>
              <a:t>		</a:t>
            </a:r>
            <a:endParaRPr lang="zh-CN" altLang="en-US" dirty="0"/>
          </a:p>
        </p:txBody>
      </p:sp>
      <p:sp>
        <p:nvSpPr>
          <p:cNvPr id="29" name="右箭头 28"/>
          <p:cNvSpPr/>
          <p:nvPr/>
        </p:nvSpPr>
        <p:spPr>
          <a:xfrm>
            <a:off x="2910625" y="4383712"/>
            <a:ext cx="1360307" cy="410818"/>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媒体流</a:t>
            </a:r>
            <a:endParaRPr lang="en-US" altLang="zh-CN" dirty="0"/>
          </a:p>
        </p:txBody>
      </p:sp>
      <p:sp>
        <p:nvSpPr>
          <p:cNvPr id="30" name="圆角矩形 29"/>
          <p:cNvSpPr/>
          <p:nvPr/>
        </p:nvSpPr>
        <p:spPr>
          <a:xfrm>
            <a:off x="4270934" y="4203179"/>
            <a:ext cx="1189708" cy="1722783"/>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NRU</a:t>
            </a:r>
            <a:endParaRPr lang="zh-CN" altLang="en-US" dirty="0"/>
          </a:p>
        </p:txBody>
      </p:sp>
      <p:sp>
        <p:nvSpPr>
          <p:cNvPr id="31" name="右箭头 30"/>
          <p:cNvSpPr/>
          <p:nvPr/>
        </p:nvSpPr>
        <p:spPr>
          <a:xfrm>
            <a:off x="2910623" y="5411602"/>
            <a:ext cx="1360307" cy="410818"/>
          </a:xfrm>
          <a:prstGeom prst="right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信令流</a:t>
            </a:r>
            <a:endParaRPr lang="en-US" altLang="zh-CN" dirty="0"/>
          </a:p>
        </p:txBody>
      </p:sp>
      <p:sp>
        <p:nvSpPr>
          <p:cNvPr id="35" name="流程图: 磁盘 34"/>
          <p:cNvSpPr/>
          <p:nvPr/>
        </p:nvSpPr>
        <p:spPr>
          <a:xfrm>
            <a:off x="7328078" y="4203179"/>
            <a:ext cx="1506433" cy="1722783"/>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磁盘阵列</a:t>
            </a:r>
            <a:endParaRPr lang="zh-CN" altLang="en-US" dirty="0"/>
          </a:p>
        </p:txBody>
      </p:sp>
      <p:sp>
        <p:nvSpPr>
          <p:cNvPr id="37" name="圆角矩形 36"/>
          <p:cNvSpPr/>
          <p:nvPr/>
        </p:nvSpPr>
        <p:spPr>
          <a:xfrm>
            <a:off x="1378039" y="4348751"/>
            <a:ext cx="1532584" cy="5140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PU/VTDU</a:t>
            </a:r>
            <a:endParaRPr lang="zh-CN" altLang="en-US" dirty="0"/>
          </a:p>
        </p:txBody>
      </p:sp>
      <p:sp>
        <p:nvSpPr>
          <p:cNvPr id="38" name="圆角矩形 37"/>
          <p:cNvSpPr/>
          <p:nvPr/>
        </p:nvSpPr>
        <p:spPr>
          <a:xfrm>
            <a:off x="1378039" y="5360000"/>
            <a:ext cx="1532584" cy="514021"/>
          </a:xfrm>
          <a:prstGeom prst="roundRect">
            <a:avLst/>
          </a:prstGeom>
          <a:solidFill>
            <a:schemeClr val="tx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DBS/NRM</a:t>
            </a:r>
            <a:endParaRPr lang="en-US" altLang="zh-CN" dirty="0"/>
          </a:p>
        </p:txBody>
      </p:sp>
      <p:sp>
        <p:nvSpPr>
          <p:cNvPr id="39" name="右箭头 38"/>
          <p:cNvSpPr/>
          <p:nvPr/>
        </p:nvSpPr>
        <p:spPr>
          <a:xfrm>
            <a:off x="5460642" y="4862772"/>
            <a:ext cx="1867437" cy="34951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NFS/ISCSI</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磁盘 2"/>
          <p:cNvSpPr/>
          <p:nvPr/>
        </p:nvSpPr>
        <p:spPr>
          <a:xfrm>
            <a:off x="1380418" y="4917946"/>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7" name="流程图: 磁盘 6"/>
          <p:cNvSpPr/>
          <p:nvPr/>
        </p:nvSpPr>
        <p:spPr>
          <a:xfrm>
            <a:off x="6162772" y="4915799"/>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8" name="流程图: 磁盘 7"/>
          <p:cNvSpPr/>
          <p:nvPr/>
        </p:nvSpPr>
        <p:spPr>
          <a:xfrm>
            <a:off x="3771595" y="4917946"/>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grpSp>
        <p:nvGrpSpPr>
          <p:cNvPr id="9" name="Group 66"/>
          <p:cNvGrpSpPr/>
          <p:nvPr/>
        </p:nvGrpSpPr>
        <p:grpSpPr bwMode="auto">
          <a:xfrm>
            <a:off x="1232694" y="2618692"/>
            <a:ext cx="1554162" cy="942975"/>
            <a:chOff x="2647" y="1505"/>
            <a:chExt cx="979" cy="594"/>
          </a:xfrm>
        </p:grpSpPr>
        <p:sp>
          <p:nvSpPr>
            <p:cNvPr id="10"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1"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3"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4"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16" name="Group 66"/>
          <p:cNvGrpSpPr/>
          <p:nvPr/>
        </p:nvGrpSpPr>
        <p:grpSpPr bwMode="auto">
          <a:xfrm>
            <a:off x="2978652" y="2618692"/>
            <a:ext cx="1554162" cy="942975"/>
            <a:chOff x="2647" y="1505"/>
            <a:chExt cx="979" cy="594"/>
          </a:xfrm>
        </p:grpSpPr>
        <p:sp>
          <p:nvSpPr>
            <p:cNvPr id="1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2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23" name="Group 66"/>
          <p:cNvGrpSpPr/>
          <p:nvPr/>
        </p:nvGrpSpPr>
        <p:grpSpPr bwMode="auto">
          <a:xfrm>
            <a:off x="4795208" y="2617642"/>
            <a:ext cx="1554162" cy="942975"/>
            <a:chOff x="2647" y="1505"/>
            <a:chExt cx="979" cy="594"/>
          </a:xfrm>
        </p:grpSpPr>
        <p:sp>
          <p:nvSpPr>
            <p:cNvPr id="24"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5"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6"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7"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28"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30" name="直接箭头连接符 29"/>
          <p:cNvCxnSpPr>
            <a:stCxn id="3" idx="1"/>
            <a:endCxn id="10" idx="2"/>
          </p:cNvCxnSpPr>
          <p:nvPr/>
        </p:nvCxnSpPr>
        <p:spPr>
          <a:xfrm flipH="1" flipV="1">
            <a:off x="2128044" y="3561667"/>
            <a:ext cx="224729" cy="135627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 idx="1"/>
            <a:endCxn id="17" idx="2"/>
          </p:cNvCxnSpPr>
          <p:nvPr/>
        </p:nvCxnSpPr>
        <p:spPr>
          <a:xfrm flipV="1">
            <a:off x="2352773" y="3561667"/>
            <a:ext cx="1521229" cy="135627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1"/>
            <a:endCxn id="24" idx="2"/>
          </p:cNvCxnSpPr>
          <p:nvPr/>
        </p:nvCxnSpPr>
        <p:spPr>
          <a:xfrm flipV="1">
            <a:off x="2352773" y="3560617"/>
            <a:ext cx="3337785" cy="135732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8" idx="1"/>
            <a:endCxn id="10" idx="2"/>
          </p:cNvCxnSpPr>
          <p:nvPr/>
        </p:nvCxnSpPr>
        <p:spPr>
          <a:xfrm flipH="1" flipV="1">
            <a:off x="2128044" y="3561667"/>
            <a:ext cx="2615906" cy="135627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7" idx="1"/>
            <a:endCxn id="10" idx="2"/>
          </p:cNvCxnSpPr>
          <p:nvPr/>
        </p:nvCxnSpPr>
        <p:spPr>
          <a:xfrm flipH="1" flipV="1">
            <a:off x="2128044" y="3561667"/>
            <a:ext cx="5007083" cy="135413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8" idx="1"/>
            <a:endCxn id="17" idx="2"/>
          </p:cNvCxnSpPr>
          <p:nvPr/>
        </p:nvCxnSpPr>
        <p:spPr>
          <a:xfrm flipH="1" flipV="1">
            <a:off x="3874002" y="3561667"/>
            <a:ext cx="869948" cy="135627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 idx="1"/>
            <a:endCxn id="17" idx="2"/>
          </p:cNvCxnSpPr>
          <p:nvPr/>
        </p:nvCxnSpPr>
        <p:spPr>
          <a:xfrm flipH="1" flipV="1">
            <a:off x="3874002" y="3561667"/>
            <a:ext cx="3261125" cy="135413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8" idx="1"/>
            <a:endCxn id="24" idx="2"/>
          </p:cNvCxnSpPr>
          <p:nvPr/>
        </p:nvCxnSpPr>
        <p:spPr>
          <a:xfrm flipV="1">
            <a:off x="4743950" y="3560617"/>
            <a:ext cx="946608" cy="135732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7" idx="1"/>
            <a:endCxn id="24" idx="2"/>
          </p:cNvCxnSpPr>
          <p:nvPr/>
        </p:nvCxnSpPr>
        <p:spPr>
          <a:xfrm flipH="1" flipV="1">
            <a:off x="5690558" y="3560617"/>
            <a:ext cx="1444569" cy="135518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0" name="Group 66"/>
          <p:cNvGrpSpPr/>
          <p:nvPr/>
        </p:nvGrpSpPr>
        <p:grpSpPr bwMode="auto">
          <a:xfrm>
            <a:off x="7729075" y="2617642"/>
            <a:ext cx="1554162" cy="942975"/>
            <a:chOff x="2647" y="1505"/>
            <a:chExt cx="979" cy="594"/>
          </a:xfrm>
        </p:grpSpPr>
        <p:sp>
          <p:nvSpPr>
            <p:cNvPr id="61"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2"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3"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4"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65"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 Box 72"/>
            <p:cNvSpPr txBox="1">
              <a:spLocks noChangeArrowheads="1"/>
            </p:cNvSpPr>
            <p:nvPr/>
          </p:nvSpPr>
          <p:spPr bwMode="auto">
            <a:xfrm>
              <a:off x="2659" y="1599"/>
              <a:ext cx="545" cy="30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RMU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BSU</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67" name="直接箭头连接符 66"/>
          <p:cNvCxnSpPr>
            <a:stCxn id="3" idx="1"/>
            <a:endCxn id="61" idx="2"/>
          </p:cNvCxnSpPr>
          <p:nvPr/>
        </p:nvCxnSpPr>
        <p:spPr>
          <a:xfrm flipV="1">
            <a:off x="2352773" y="3560617"/>
            <a:ext cx="6271652" cy="135732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8" idx="1"/>
            <a:endCxn id="61" idx="2"/>
          </p:cNvCxnSpPr>
          <p:nvPr/>
        </p:nvCxnSpPr>
        <p:spPr>
          <a:xfrm flipV="1">
            <a:off x="4743950" y="3560617"/>
            <a:ext cx="3880475" cy="135732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7" idx="1"/>
            <a:endCxn id="61" idx="2"/>
          </p:cNvCxnSpPr>
          <p:nvPr/>
        </p:nvCxnSpPr>
        <p:spPr>
          <a:xfrm flipV="1">
            <a:off x="7135127" y="3560617"/>
            <a:ext cx="1489298" cy="135518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6" name="Group 66"/>
          <p:cNvGrpSpPr/>
          <p:nvPr/>
        </p:nvGrpSpPr>
        <p:grpSpPr bwMode="auto">
          <a:xfrm>
            <a:off x="2978652" y="801266"/>
            <a:ext cx="1554162" cy="942975"/>
            <a:chOff x="2647" y="1505"/>
            <a:chExt cx="979" cy="594"/>
          </a:xfrm>
        </p:grpSpPr>
        <p:sp>
          <p:nvSpPr>
            <p:cNvPr id="7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NRM</a:t>
              </a:r>
              <a:endParaRPr lang="en-US" altLang="ko-KR" sz="1100" b="1" dirty="0">
                <a:solidFill>
                  <a:srgbClr val="FFFFFF"/>
                </a:solidFill>
                <a:ea typeface="MS PGothic" panose="020B0600070205080204" pitchFamily="34" charset="-128"/>
                <a:cs typeface="Arial" panose="020B0604020202020204" pitchFamily="34" charset="0"/>
              </a:endParaRPr>
            </a:p>
          </p:txBody>
        </p:sp>
      </p:grpSp>
      <p:sp>
        <p:nvSpPr>
          <p:cNvPr id="83" name="文本框 82"/>
          <p:cNvSpPr txBox="1"/>
          <p:nvPr/>
        </p:nvSpPr>
        <p:spPr>
          <a:xfrm>
            <a:off x="254595" y="4047262"/>
            <a:ext cx="1585654" cy="369332"/>
          </a:xfrm>
          <a:prstGeom prst="rect">
            <a:avLst/>
          </a:prstGeom>
          <a:noFill/>
        </p:spPr>
        <p:txBody>
          <a:bodyPr wrap="square" rtlCol="0">
            <a:spAutoFit/>
          </a:bodyPr>
          <a:lstStyle/>
          <a:p>
            <a:r>
              <a:rPr lang="en-US" altLang="zh-CN" dirty="0"/>
              <a:t>		NFS</a:t>
            </a:r>
            <a:endParaRPr lang="zh-CN" altLang="en-US" dirty="0"/>
          </a:p>
        </p:txBody>
      </p:sp>
      <p:cxnSp>
        <p:nvCxnSpPr>
          <p:cNvPr id="87" name="直接连接符 86"/>
          <p:cNvCxnSpPr>
            <a:stCxn id="83" idx="1"/>
          </p:cNvCxnSpPr>
          <p:nvPr/>
        </p:nvCxnSpPr>
        <p:spPr>
          <a:xfrm>
            <a:off x="254595" y="4231928"/>
            <a:ext cx="8901642"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2" idx="0"/>
            <a:endCxn id="78" idx="2"/>
          </p:cNvCxnSpPr>
          <p:nvPr/>
        </p:nvCxnSpPr>
        <p:spPr>
          <a:xfrm flipV="1">
            <a:off x="1946275" y="1680741"/>
            <a:ext cx="1836446" cy="93795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9" idx="0"/>
            <a:endCxn id="78" idx="2"/>
          </p:cNvCxnSpPr>
          <p:nvPr/>
        </p:nvCxnSpPr>
        <p:spPr>
          <a:xfrm flipV="1">
            <a:off x="3692233" y="1680741"/>
            <a:ext cx="90488" cy="93795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26" idx="0"/>
            <a:endCxn id="78" idx="2"/>
          </p:cNvCxnSpPr>
          <p:nvPr/>
        </p:nvCxnSpPr>
        <p:spPr>
          <a:xfrm flipH="1" flipV="1">
            <a:off x="3782721" y="1680741"/>
            <a:ext cx="1726068" cy="93690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211993" y="2172879"/>
            <a:ext cx="7753619" cy="9649"/>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254595" y="1963243"/>
            <a:ext cx="1585654" cy="369332"/>
          </a:xfrm>
          <a:prstGeom prst="rect">
            <a:avLst/>
          </a:prstGeom>
          <a:noFill/>
        </p:spPr>
        <p:txBody>
          <a:bodyPr wrap="square" rtlCol="0">
            <a:spAutoFit/>
          </a:bodyPr>
          <a:lstStyle/>
          <a:p>
            <a:r>
              <a:rPr lang="en-US" altLang="zh-CN" dirty="0"/>
              <a:t>		</a:t>
            </a:r>
            <a:r>
              <a:rPr lang="zh-CN" altLang="en-US" dirty="0"/>
              <a:t>信令</a:t>
            </a:r>
            <a:endParaRPr lang="zh-CN" altLang="en-US" dirty="0"/>
          </a:p>
        </p:txBody>
      </p:sp>
      <p:grpSp>
        <p:nvGrpSpPr>
          <p:cNvPr id="102" name="Group 66"/>
          <p:cNvGrpSpPr/>
          <p:nvPr/>
        </p:nvGrpSpPr>
        <p:grpSpPr bwMode="auto">
          <a:xfrm>
            <a:off x="5665501" y="804440"/>
            <a:ext cx="1554162" cy="942975"/>
            <a:chOff x="2647" y="1505"/>
            <a:chExt cx="979" cy="594"/>
          </a:xfrm>
        </p:grpSpPr>
        <p:sp>
          <p:nvSpPr>
            <p:cNvPr id="103"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4"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5"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6"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07"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DBS</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109" name="直接箭头连接符 108"/>
          <p:cNvCxnSpPr>
            <a:stCxn id="63" idx="0"/>
            <a:endCxn id="103" idx="2"/>
          </p:cNvCxnSpPr>
          <p:nvPr/>
        </p:nvCxnSpPr>
        <p:spPr>
          <a:xfrm flipH="1" flipV="1">
            <a:off x="6560851" y="1747415"/>
            <a:ext cx="1881805" cy="870227"/>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AutoShape 18"/>
          <p:cNvSpPr>
            <a:spLocks noChangeArrowheads="1"/>
          </p:cNvSpPr>
          <p:nvPr/>
        </p:nvSpPr>
        <p:spPr bwMode="auto">
          <a:xfrm rot="16200000">
            <a:off x="10053806" y="2638279"/>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7"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231" y="2857354"/>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AutoShape 35"/>
          <p:cNvSpPr>
            <a:spLocks noChangeArrowheads="1"/>
          </p:cNvSpPr>
          <p:nvPr/>
        </p:nvSpPr>
        <p:spPr bwMode="auto">
          <a:xfrm>
            <a:off x="9320581" y="3009704"/>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2" name="文本框 121"/>
          <p:cNvSpPr txBox="1"/>
          <p:nvPr/>
        </p:nvSpPr>
        <p:spPr>
          <a:xfrm>
            <a:off x="8436831" y="2704716"/>
            <a:ext cx="1585654" cy="369332"/>
          </a:xfrm>
          <a:prstGeom prst="rect">
            <a:avLst/>
          </a:prstGeom>
          <a:noFill/>
        </p:spPr>
        <p:txBody>
          <a:bodyPr wrap="square" rtlCol="0">
            <a:spAutoFit/>
          </a:bodyPr>
          <a:lstStyle/>
          <a:p>
            <a:r>
              <a:rPr lang="en-US" altLang="zh-CN" dirty="0"/>
              <a:t>		RTSP</a:t>
            </a:r>
            <a:endParaRPr lang="zh-CN" altLang="en-US" dirty="0"/>
          </a:p>
        </p:txBody>
      </p:sp>
      <p:sp>
        <p:nvSpPr>
          <p:cNvPr id="123" name="AutoShape 18"/>
          <p:cNvSpPr>
            <a:spLocks noChangeArrowheads="1"/>
          </p:cNvSpPr>
          <p:nvPr/>
        </p:nvSpPr>
        <p:spPr bwMode="auto">
          <a:xfrm rot="16200000">
            <a:off x="10056654" y="1422981"/>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24"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5079" y="1642056"/>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AutoShape 18"/>
          <p:cNvSpPr>
            <a:spLocks noChangeArrowheads="1"/>
          </p:cNvSpPr>
          <p:nvPr/>
        </p:nvSpPr>
        <p:spPr bwMode="auto">
          <a:xfrm rot="16200000">
            <a:off x="10053806" y="3904387"/>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26"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231" y="4123462"/>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AutoShape 35"/>
          <p:cNvSpPr>
            <a:spLocks noChangeArrowheads="1"/>
          </p:cNvSpPr>
          <p:nvPr/>
        </p:nvSpPr>
        <p:spPr bwMode="auto">
          <a:xfrm rot="2736989">
            <a:off x="9219418" y="3807720"/>
            <a:ext cx="981459" cy="86493"/>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8" name="AutoShape 35"/>
          <p:cNvSpPr>
            <a:spLocks noChangeArrowheads="1"/>
          </p:cNvSpPr>
          <p:nvPr/>
        </p:nvSpPr>
        <p:spPr bwMode="auto">
          <a:xfrm rot="19413904">
            <a:off x="9215324" y="2238997"/>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3" y="2123643"/>
            <a:ext cx="8395394" cy="1754326"/>
          </a:xfrm>
          <a:prstGeom prst="rect">
            <a:avLst/>
          </a:prstGeom>
          <a:noFill/>
        </p:spPr>
        <p:txBody>
          <a:bodyPr wrap="square" rtlCol="0">
            <a:spAutoFit/>
          </a:bodyPr>
          <a:lstStyle/>
          <a:p>
            <a:r>
              <a:rPr lang="en-US" altLang="zh-CN" dirty="0"/>
              <a:t>		</a:t>
            </a:r>
            <a:r>
              <a:rPr lang="zh-CN" altLang="en-US" dirty="0"/>
              <a:t>前端直存模式指的是前端设备</a:t>
            </a:r>
            <a:r>
              <a:rPr lang="en-US" altLang="zh-CN" dirty="0"/>
              <a:t>(PU)</a:t>
            </a:r>
            <a:r>
              <a:rPr lang="zh-CN" altLang="en-US" dirty="0"/>
              <a:t>主动挂载</a:t>
            </a:r>
            <a:r>
              <a:rPr lang="en-US" altLang="zh-CN" dirty="0"/>
              <a:t>NAS</a:t>
            </a:r>
            <a:r>
              <a:rPr lang="zh-CN" altLang="en-US" dirty="0"/>
              <a:t>卷，并将实时视频以文件的方式写入存储阵列。然后由中心统一上报、回放的方式。</a:t>
            </a:r>
            <a:endParaRPr lang="en-US" altLang="zh-CN" dirty="0"/>
          </a:p>
          <a:p>
            <a:r>
              <a:rPr lang="en-US" altLang="zh-CN" dirty="0"/>
              <a:t>	</a:t>
            </a:r>
            <a:r>
              <a:rPr lang="zh-CN" altLang="en-US" dirty="0"/>
              <a:t>该模式的主要优点是：各个前端相对独立的写录像，风险相对其他模式较低。不需要写入服务器，减少服务端成本开销；</a:t>
            </a:r>
            <a:endParaRPr lang="en-US" altLang="zh-CN" dirty="0"/>
          </a:p>
          <a:p>
            <a:r>
              <a:rPr lang="en-US" altLang="zh-CN" dirty="0"/>
              <a:t>	</a:t>
            </a:r>
            <a:r>
              <a:rPr lang="zh-CN" altLang="en-US" dirty="0"/>
              <a:t>缺点是：仍旧采用</a:t>
            </a:r>
            <a:r>
              <a:rPr lang="en-US" altLang="zh-CN" dirty="0"/>
              <a:t>NAS</a:t>
            </a:r>
            <a:r>
              <a:rPr lang="zh-CN" altLang="en-US" dirty="0"/>
              <a:t>挂载方式的小文件存储，坏盘率高；点位和卷一一对应，配置相对复杂；需要存储厂家接入开发。</a:t>
            </a:r>
            <a:endParaRPr lang="zh-CN" altLang="en-US" dirty="0"/>
          </a:p>
        </p:txBody>
      </p:sp>
      <p:sp>
        <p:nvSpPr>
          <p:cNvPr id="6" name="标题 1"/>
          <p:cNvSpPr>
            <a:spLocks noGrp="1"/>
          </p:cNvSpPr>
          <p:nvPr>
            <p:ph type="title"/>
          </p:nvPr>
        </p:nvSpPr>
        <p:spPr>
          <a:xfrm>
            <a:off x="684213" y="685800"/>
            <a:ext cx="8395394" cy="1133341"/>
          </a:xfrm>
        </p:spPr>
        <p:txBody>
          <a:bodyPr>
            <a:normAutofit/>
          </a:bodyPr>
          <a:lstStyle/>
          <a:p>
            <a:r>
              <a:rPr lang="zh-CN" altLang="en-US" dirty="0"/>
              <a:t>二、下沙前端直存方案</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磁盘 3"/>
          <p:cNvSpPr/>
          <p:nvPr/>
        </p:nvSpPr>
        <p:spPr>
          <a:xfrm>
            <a:off x="1484392" y="4158669"/>
            <a:ext cx="1521229" cy="568454"/>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volume</a:t>
            </a:r>
            <a:endParaRPr lang="zh-CN" altLang="en-US" dirty="0"/>
          </a:p>
        </p:txBody>
      </p:sp>
      <p:sp>
        <p:nvSpPr>
          <p:cNvPr id="5" name="流程图: 磁盘 4"/>
          <p:cNvSpPr/>
          <p:nvPr/>
        </p:nvSpPr>
        <p:spPr>
          <a:xfrm>
            <a:off x="5594302" y="4152886"/>
            <a:ext cx="1566303" cy="572852"/>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volume</a:t>
            </a:r>
            <a:endParaRPr lang="zh-CN" altLang="en-US" dirty="0"/>
          </a:p>
        </p:txBody>
      </p:sp>
      <p:sp>
        <p:nvSpPr>
          <p:cNvPr id="6" name="流程图: 磁盘 5"/>
          <p:cNvSpPr/>
          <p:nvPr/>
        </p:nvSpPr>
        <p:spPr>
          <a:xfrm>
            <a:off x="3406506" y="4170558"/>
            <a:ext cx="1700065" cy="556565"/>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volume</a:t>
            </a:r>
            <a:endParaRPr lang="zh-CN" altLang="en-US" dirty="0"/>
          </a:p>
        </p:txBody>
      </p:sp>
      <p:cxnSp>
        <p:nvCxnSpPr>
          <p:cNvPr id="28" name="直接箭头连接符 27"/>
          <p:cNvCxnSpPr>
            <a:stCxn id="4" idx="3"/>
            <a:endCxn id="79" idx="0"/>
          </p:cNvCxnSpPr>
          <p:nvPr/>
        </p:nvCxnSpPr>
        <p:spPr>
          <a:xfrm>
            <a:off x="2245007" y="4727123"/>
            <a:ext cx="0" cy="776231"/>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 idx="3"/>
            <a:endCxn id="81" idx="0"/>
          </p:cNvCxnSpPr>
          <p:nvPr/>
        </p:nvCxnSpPr>
        <p:spPr>
          <a:xfrm>
            <a:off x="4256539" y="4727123"/>
            <a:ext cx="0" cy="794178"/>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5" idx="3"/>
            <a:endCxn id="82" idx="0"/>
          </p:cNvCxnSpPr>
          <p:nvPr/>
        </p:nvCxnSpPr>
        <p:spPr>
          <a:xfrm flipH="1">
            <a:off x="6362750" y="4725738"/>
            <a:ext cx="14704" cy="777616"/>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7" name="Group 66"/>
          <p:cNvGrpSpPr/>
          <p:nvPr/>
        </p:nvGrpSpPr>
        <p:grpSpPr bwMode="auto">
          <a:xfrm>
            <a:off x="3364502" y="2300922"/>
            <a:ext cx="1554162" cy="942975"/>
            <a:chOff x="2647" y="1505"/>
            <a:chExt cx="979" cy="594"/>
          </a:xfrm>
        </p:grpSpPr>
        <p:sp>
          <p:nvSpPr>
            <p:cNvPr id="38"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39"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40"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41"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42"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72"/>
            <p:cNvSpPr txBox="1">
              <a:spLocks noChangeArrowheads="1"/>
            </p:cNvSpPr>
            <p:nvPr/>
          </p:nvSpPr>
          <p:spPr bwMode="auto">
            <a:xfrm>
              <a:off x="2659" y="1599"/>
              <a:ext cx="545" cy="30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RMU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BSU</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44" name="直接箭头连接符 43"/>
          <p:cNvCxnSpPr>
            <a:stCxn id="4" idx="1"/>
            <a:endCxn id="38" idx="2"/>
          </p:cNvCxnSpPr>
          <p:nvPr/>
        </p:nvCxnSpPr>
        <p:spPr>
          <a:xfrm flipV="1">
            <a:off x="2245007" y="3243897"/>
            <a:ext cx="2014845" cy="91477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6" idx="1"/>
            <a:endCxn id="38" idx="2"/>
          </p:cNvCxnSpPr>
          <p:nvPr/>
        </p:nvCxnSpPr>
        <p:spPr>
          <a:xfrm flipV="1">
            <a:off x="4256539" y="3243897"/>
            <a:ext cx="3313" cy="926661"/>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1"/>
            <a:endCxn id="38" idx="2"/>
          </p:cNvCxnSpPr>
          <p:nvPr/>
        </p:nvCxnSpPr>
        <p:spPr>
          <a:xfrm flipH="1" flipV="1">
            <a:off x="4259852" y="3243897"/>
            <a:ext cx="2117602" cy="90898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63710" y="3641841"/>
            <a:ext cx="1585654" cy="369332"/>
          </a:xfrm>
          <a:prstGeom prst="rect">
            <a:avLst/>
          </a:prstGeom>
          <a:noFill/>
        </p:spPr>
        <p:txBody>
          <a:bodyPr wrap="square" rtlCol="0">
            <a:spAutoFit/>
          </a:bodyPr>
          <a:lstStyle/>
          <a:p>
            <a:r>
              <a:rPr lang="en-US" altLang="zh-CN" dirty="0"/>
              <a:t>		NFS</a:t>
            </a:r>
            <a:endParaRPr lang="zh-CN" altLang="en-US" dirty="0"/>
          </a:p>
        </p:txBody>
      </p:sp>
      <p:cxnSp>
        <p:nvCxnSpPr>
          <p:cNvPr id="55" name="直接连接符 54"/>
          <p:cNvCxnSpPr/>
          <p:nvPr/>
        </p:nvCxnSpPr>
        <p:spPr>
          <a:xfrm>
            <a:off x="274385" y="3852100"/>
            <a:ext cx="8901642"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41227" y="1858585"/>
            <a:ext cx="4865345" cy="89226"/>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63710" y="1772794"/>
            <a:ext cx="1585654" cy="369332"/>
          </a:xfrm>
          <a:prstGeom prst="rect">
            <a:avLst/>
          </a:prstGeom>
          <a:noFill/>
        </p:spPr>
        <p:txBody>
          <a:bodyPr wrap="square" rtlCol="0">
            <a:spAutoFit/>
          </a:bodyPr>
          <a:lstStyle/>
          <a:p>
            <a:r>
              <a:rPr lang="en-US" altLang="zh-CN" dirty="0"/>
              <a:t>		</a:t>
            </a:r>
            <a:r>
              <a:rPr lang="zh-CN" altLang="en-US" dirty="0"/>
              <a:t>信令</a:t>
            </a:r>
            <a:endParaRPr lang="zh-CN" altLang="en-US" dirty="0"/>
          </a:p>
        </p:txBody>
      </p:sp>
      <p:grpSp>
        <p:nvGrpSpPr>
          <p:cNvPr id="61" name="Group 66"/>
          <p:cNvGrpSpPr/>
          <p:nvPr/>
        </p:nvGrpSpPr>
        <p:grpSpPr bwMode="auto">
          <a:xfrm>
            <a:off x="3364502" y="526773"/>
            <a:ext cx="1554162" cy="942975"/>
            <a:chOff x="2647" y="1505"/>
            <a:chExt cx="979" cy="594"/>
          </a:xfrm>
        </p:grpSpPr>
        <p:sp>
          <p:nvSpPr>
            <p:cNvPr id="62"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3"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4"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5"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66"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DBS</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68" name="直接箭头连接符 67"/>
          <p:cNvCxnSpPr>
            <a:stCxn id="40" idx="0"/>
            <a:endCxn id="64" idx="2"/>
          </p:cNvCxnSpPr>
          <p:nvPr/>
        </p:nvCxnSpPr>
        <p:spPr>
          <a:xfrm flipV="1">
            <a:off x="4078083" y="1336398"/>
            <a:ext cx="0" cy="964524"/>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4691136" y="2448787"/>
            <a:ext cx="1585654" cy="369332"/>
          </a:xfrm>
          <a:prstGeom prst="rect">
            <a:avLst/>
          </a:prstGeom>
          <a:noFill/>
        </p:spPr>
        <p:txBody>
          <a:bodyPr wrap="square" rtlCol="0">
            <a:spAutoFit/>
          </a:bodyPr>
          <a:lstStyle/>
          <a:p>
            <a:r>
              <a:rPr lang="en-US" altLang="zh-CN" dirty="0"/>
              <a:t>		RTSP</a:t>
            </a:r>
            <a:endParaRPr lang="zh-CN" altLang="en-US" dirty="0"/>
          </a:p>
        </p:txBody>
      </p:sp>
      <p:pic>
        <p:nvPicPr>
          <p:cNvPr id="79"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296" y="5503354"/>
            <a:ext cx="1169421" cy="4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600" y="5521301"/>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045" y="5503354"/>
            <a:ext cx="1239409" cy="50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文本框 127"/>
          <p:cNvSpPr txBox="1"/>
          <p:nvPr/>
        </p:nvSpPr>
        <p:spPr>
          <a:xfrm>
            <a:off x="2071187" y="5550880"/>
            <a:ext cx="731057" cy="369331"/>
          </a:xfrm>
          <a:prstGeom prst="rect">
            <a:avLst/>
          </a:prstGeom>
          <a:noFill/>
        </p:spPr>
        <p:txBody>
          <a:bodyPr wrap="square" rtlCol="0">
            <a:spAutoFit/>
          </a:bodyPr>
          <a:lstStyle/>
          <a:p>
            <a:r>
              <a:rPr lang="en-US" altLang="zh-CN" dirty="0"/>
              <a:t>PU</a:t>
            </a:r>
            <a:endParaRPr lang="en-US" altLang="zh-CN" dirty="0"/>
          </a:p>
        </p:txBody>
      </p:sp>
      <p:sp>
        <p:nvSpPr>
          <p:cNvPr id="129" name="文本框 128"/>
          <p:cNvSpPr txBox="1"/>
          <p:nvPr/>
        </p:nvSpPr>
        <p:spPr>
          <a:xfrm>
            <a:off x="4110754" y="5548587"/>
            <a:ext cx="716339" cy="369332"/>
          </a:xfrm>
          <a:prstGeom prst="rect">
            <a:avLst/>
          </a:prstGeom>
          <a:noFill/>
        </p:spPr>
        <p:txBody>
          <a:bodyPr wrap="square" rtlCol="0">
            <a:spAutoFit/>
          </a:bodyPr>
          <a:lstStyle/>
          <a:p>
            <a:r>
              <a:rPr lang="en-US" altLang="zh-CN" dirty="0"/>
              <a:t>PU</a:t>
            </a:r>
            <a:endParaRPr lang="en-US" altLang="zh-CN" dirty="0"/>
          </a:p>
        </p:txBody>
      </p:sp>
      <p:sp>
        <p:nvSpPr>
          <p:cNvPr id="130" name="文本框 129"/>
          <p:cNvSpPr txBox="1"/>
          <p:nvPr/>
        </p:nvSpPr>
        <p:spPr>
          <a:xfrm>
            <a:off x="6128621" y="5533805"/>
            <a:ext cx="654429" cy="369332"/>
          </a:xfrm>
          <a:prstGeom prst="rect">
            <a:avLst/>
          </a:prstGeom>
          <a:noFill/>
        </p:spPr>
        <p:txBody>
          <a:bodyPr wrap="square" rtlCol="0">
            <a:spAutoFit/>
          </a:bodyPr>
          <a:lstStyle/>
          <a:p>
            <a:r>
              <a:rPr lang="en-US" altLang="zh-CN" dirty="0"/>
              <a:t>PU</a:t>
            </a:r>
            <a:endParaRPr lang="en-US" altLang="zh-CN" dirty="0"/>
          </a:p>
        </p:txBody>
      </p:sp>
      <p:cxnSp>
        <p:nvCxnSpPr>
          <p:cNvPr id="167" name="直接连接符 166"/>
          <p:cNvCxnSpPr/>
          <p:nvPr/>
        </p:nvCxnSpPr>
        <p:spPr>
          <a:xfrm>
            <a:off x="340843" y="5129916"/>
            <a:ext cx="8901642"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68" name="文本框 167"/>
          <p:cNvSpPr txBox="1"/>
          <p:nvPr/>
        </p:nvSpPr>
        <p:spPr>
          <a:xfrm>
            <a:off x="261577" y="4945250"/>
            <a:ext cx="1585654" cy="369332"/>
          </a:xfrm>
          <a:prstGeom prst="rect">
            <a:avLst/>
          </a:prstGeom>
          <a:noFill/>
        </p:spPr>
        <p:txBody>
          <a:bodyPr wrap="square" rtlCol="0">
            <a:spAutoFit/>
          </a:bodyPr>
          <a:lstStyle/>
          <a:p>
            <a:r>
              <a:rPr lang="en-US" altLang="zh-CN" dirty="0"/>
              <a:t>		NFS</a:t>
            </a:r>
            <a:endParaRPr lang="zh-CN" altLang="en-US" dirty="0"/>
          </a:p>
        </p:txBody>
      </p:sp>
      <p:sp>
        <p:nvSpPr>
          <p:cNvPr id="176" name="AutoShape 18"/>
          <p:cNvSpPr>
            <a:spLocks noChangeArrowheads="1"/>
          </p:cNvSpPr>
          <p:nvPr/>
        </p:nvSpPr>
        <p:spPr bwMode="auto">
          <a:xfrm rot="16200000">
            <a:off x="6517760" y="1318811"/>
            <a:ext cx="691035" cy="1001054"/>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77" name="Picture 19" descr="laptop-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055" y="1562764"/>
            <a:ext cx="523550" cy="46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AutoShape 18"/>
          <p:cNvSpPr>
            <a:spLocks noChangeArrowheads="1"/>
          </p:cNvSpPr>
          <p:nvPr/>
        </p:nvSpPr>
        <p:spPr bwMode="auto">
          <a:xfrm rot="16200000">
            <a:off x="6604874" y="2345232"/>
            <a:ext cx="691035" cy="1001054"/>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79" name="Picture 19" descr="laptop-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169" y="2589185"/>
            <a:ext cx="523550" cy="46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AutoShape 35"/>
          <p:cNvSpPr>
            <a:spLocks noChangeArrowheads="1"/>
          </p:cNvSpPr>
          <p:nvPr/>
        </p:nvSpPr>
        <p:spPr bwMode="auto">
          <a:xfrm rot="20427411" flipV="1">
            <a:off x="4739502" y="2166045"/>
            <a:ext cx="1933304" cy="148319"/>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80" name="AutoShape 35"/>
          <p:cNvSpPr>
            <a:spLocks noChangeArrowheads="1"/>
          </p:cNvSpPr>
          <p:nvPr/>
        </p:nvSpPr>
        <p:spPr bwMode="auto">
          <a:xfrm flipV="1">
            <a:off x="4779571" y="2754031"/>
            <a:ext cx="1933304" cy="148319"/>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3" y="2123643"/>
            <a:ext cx="8395394" cy="3139321"/>
          </a:xfrm>
          <a:prstGeom prst="rect">
            <a:avLst/>
          </a:prstGeom>
          <a:noFill/>
        </p:spPr>
        <p:txBody>
          <a:bodyPr wrap="square" rtlCol="0">
            <a:spAutoFit/>
          </a:bodyPr>
          <a:lstStyle/>
          <a:p>
            <a:r>
              <a:rPr lang="en-US" altLang="zh-CN" dirty="0"/>
              <a:t>		</a:t>
            </a:r>
            <a:r>
              <a:rPr lang="zh-CN" altLang="en-US" dirty="0"/>
              <a:t>中心直存是指由中心端服务器保存录像文件，前端设备发送存储流到指定的</a:t>
            </a:r>
            <a:r>
              <a:rPr lang="en-US" altLang="zh-CN" dirty="0"/>
              <a:t>NRU</a:t>
            </a:r>
            <a:r>
              <a:rPr lang="zh-CN" altLang="en-US" dirty="0"/>
              <a:t>的存储方式。衢州天网由于采用了中科蓝鲸的云存储，实际实现方式上和设计的中心直存模式有一定区别。该方案流接收模式属于直连模式。</a:t>
            </a:r>
            <a:endParaRPr lang="en-US" altLang="zh-CN" dirty="0"/>
          </a:p>
          <a:p>
            <a:r>
              <a:rPr lang="en-US" altLang="zh-CN" dirty="0"/>
              <a:t>	</a:t>
            </a:r>
            <a:r>
              <a:rPr lang="zh-CN" altLang="en-US" dirty="0"/>
              <a:t>该方案的主要缺陷在于：</a:t>
            </a:r>
            <a:endParaRPr lang="en-US" altLang="zh-CN" dirty="0"/>
          </a:p>
          <a:p>
            <a:r>
              <a:rPr lang="en-US" altLang="zh-CN" dirty="0"/>
              <a:t>1</a:t>
            </a:r>
            <a:r>
              <a:rPr lang="zh-CN" altLang="en-US" dirty="0"/>
              <a:t>、没有帧索引，无法实现精确到帧的定位和延时，以及实现抽帧等功能；</a:t>
            </a:r>
            <a:endParaRPr lang="en-US" altLang="zh-CN" dirty="0"/>
          </a:p>
          <a:p>
            <a:r>
              <a:rPr lang="en-US" altLang="zh-CN" dirty="0"/>
              <a:t>2</a:t>
            </a:r>
            <a:r>
              <a:rPr lang="zh-CN" altLang="en-US" dirty="0"/>
              <a:t>、云存储性能的不可控，空间的冗余和备份策略只能靠云存储实现；</a:t>
            </a:r>
            <a:endParaRPr lang="en-US" altLang="zh-CN" dirty="0"/>
          </a:p>
          <a:p>
            <a:r>
              <a:rPr lang="en-US" altLang="zh-CN" dirty="0"/>
              <a:t>	</a:t>
            </a:r>
            <a:r>
              <a:rPr lang="zh-CN" altLang="en-US" dirty="0"/>
              <a:t>优点有：</a:t>
            </a:r>
            <a:endParaRPr lang="en-US" altLang="zh-CN" dirty="0"/>
          </a:p>
          <a:p>
            <a:r>
              <a:rPr lang="en-US" altLang="zh-CN" dirty="0"/>
              <a:t>1</a:t>
            </a:r>
            <a:r>
              <a:rPr lang="zh-CN" altLang="en-US" dirty="0"/>
              <a:t>、采用块存储，使得写入、定位效率大大增加；</a:t>
            </a:r>
            <a:endParaRPr lang="en-US" altLang="zh-CN" dirty="0"/>
          </a:p>
          <a:p>
            <a:r>
              <a:rPr lang="en-US" altLang="zh-CN" dirty="0"/>
              <a:t>2</a:t>
            </a:r>
            <a:r>
              <a:rPr lang="zh-CN" altLang="en-US" dirty="0"/>
              <a:t>、统一路径，访问方便；</a:t>
            </a:r>
            <a:endParaRPr lang="en-US" altLang="zh-CN" dirty="0"/>
          </a:p>
          <a:p>
            <a:r>
              <a:rPr lang="en-US" altLang="zh-CN" dirty="0"/>
              <a:t>	</a:t>
            </a:r>
            <a:endParaRPr lang="en-US" altLang="zh-CN" dirty="0"/>
          </a:p>
          <a:p>
            <a:r>
              <a:rPr lang="en-US" altLang="zh-CN" dirty="0"/>
              <a:t>	</a:t>
            </a:r>
            <a:r>
              <a:rPr lang="zh-CN" altLang="en-US" dirty="0"/>
              <a:t>存储逻辑分层图如下：</a:t>
            </a:r>
            <a:endParaRPr lang="zh-CN" altLang="en-US" dirty="0"/>
          </a:p>
        </p:txBody>
      </p:sp>
      <p:sp>
        <p:nvSpPr>
          <p:cNvPr id="6" name="标题 1"/>
          <p:cNvSpPr>
            <a:spLocks noGrp="1"/>
          </p:cNvSpPr>
          <p:nvPr>
            <p:ph type="title"/>
          </p:nvPr>
        </p:nvSpPr>
        <p:spPr>
          <a:xfrm>
            <a:off x="684213" y="685800"/>
            <a:ext cx="8395394" cy="1133341"/>
          </a:xfrm>
        </p:spPr>
        <p:txBody>
          <a:bodyPr>
            <a:normAutofit/>
          </a:bodyPr>
          <a:lstStyle/>
          <a:p>
            <a:r>
              <a:rPr lang="zh-CN" altLang="en-US" dirty="0"/>
              <a:t>三、衢州天网中心直存方案</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29132" y="4614203"/>
            <a:ext cx="4515730" cy="75965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物理盘</a:t>
            </a:r>
            <a:endParaRPr lang="zh-CN" altLang="en-US" dirty="0"/>
          </a:p>
        </p:txBody>
      </p:sp>
      <p:sp>
        <p:nvSpPr>
          <p:cNvPr id="84" name="矩形 83"/>
          <p:cNvSpPr/>
          <p:nvPr/>
        </p:nvSpPr>
        <p:spPr>
          <a:xfrm>
            <a:off x="2729132" y="3854548"/>
            <a:ext cx="4515730" cy="75965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逻辑卷</a:t>
            </a:r>
            <a:endParaRPr lang="zh-CN" altLang="en-US" dirty="0"/>
          </a:p>
        </p:txBody>
      </p:sp>
      <p:sp>
        <p:nvSpPr>
          <p:cNvPr id="85" name="矩形 84"/>
          <p:cNvSpPr/>
          <p:nvPr/>
        </p:nvSpPr>
        <p:spPr>
          <a:xfrm>
            <a:off x="2729132" y="3094893"/>
            <a:ext cx="4515730" cy="75965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ISCSI</a:t>
            </a:r>
            <a:r>
              <a:rPr lang="zh-CN" altLang="en-US" dirty="0"/>
              <a:t>协议层</a:t>
            </a:r>
            <a:endParaRPr lang="zh-CN" altLang="en-US" dirty="0"/>
          </a:p>
        </p:txBody>
      </p:sp>
      <p:sp>
        <p:nvSpPr>
          <p:cNvPr id="86" name="矩形 85"/>
          <p:cNvSpPr/>
          <p:nvPr/>
        </p:nvSpPr>
        <p:spPr>
          <a:xfrm>
            <a:off x="2729132" y="2335238"/>
            <a:ext cx="4515730" cy="75965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BWFS</a:t>
            </a:r>
            <a:endParaRPr lang="zh-CN" altLang="en-US" dirty="0"/>
          </a:p>
        </p:txBody>
      </p:sp>
      <p:sp>
        <p:nvSpPr>
          <p:cNvPr id="89" name="矩形 88"/>
          <p:cNvSpPr/>
          <p:nvPr/>
        </p:nvSpPr>
        <p:spPr>
          <a:xfrm>
            <a:off x="2729132" y="1575583"/>
            <a:ext cx="4515730" cy="75965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MDC</a:t>
            </a:r>
            <a:endParaRPr lang="zh-CN" altLang="en-US" dirty="0"/>
          </a:p>
        </p:txBody>
      </p:sp>
      <p:sp>
        <p:nvSpPr>
          <p:cNvPr id="90" name="矩形 89"/>
          <p:cNvSpPr/>
          <p:nvPr/>
        </p:nvSpPr>
        <p:spPr>
          <a:xfrm>
            <a:off x="2729132" y="815928"/>
            <a:ext cx="4515730" cy="7596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FSClient</a:t>
            </a:r>
            <a:endParaRPr lang="zh-CN" altLang="en-US" dirty="0"/>
          </a:p>
        </p:txBody>
      </p:sp>
      <p:sp>
        <p:nvSpPr>
          <p:cNvPr id="4" name="下箭头 3"/>
          <p:cNvSpPr/>
          <p:nvPr/>
        </p:nvSpPr>
        <p:spPr>
          <a:xfrm>
            <a:off x="7976381" y="1871003"/>
            <a:ext cx="154745" cy="2897945"/>
          </a:xfrm>
          <a:prstGeom prst="downArrow">
            <a:avLst/>
          </a:prstGeom>
          <a:gradFill>
            <a:gsLst>
              <a:gs pos="24000">
                <a:schemeClr val="bg2">
                  <a:tint val="97000"/>
                  <a:hueMod val="92000"/>
                  <a:satMod val="169000"/>
                  <a:lumMod val="164000"/>
                </a:schemeClr>
              </a:gs>
              <a:gs pos="100000">
                <a:schemeClr val="accent1">
                  <a:lumMod val="75000"/>
                </a:schemeClr>
              </a:gs>
            </a:gsLst>
            <a:lin ang="612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8131126" y="3094893"/>
            <a:ext cx="1585654" cy="369332"/>
          </a:xfrm>
          <a:prstGeom prst="rect">
            <a:avLst/>
          </a:prstGeom>
          <a:noFill/>
        </p:spPr>
        <p:txBody>
          <a:bodyPr wrap="square" rtlCol="0">
            <a:spAutoFit/>
          </a:bodyPr>
          <a:lstStyle/>
          <a:p>
            <a:r>
              <a:rPr lang="zh-CN" altLang="en-US" dirty="0"/>
              <a:t>数据写入</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磁盘 2"/>
          <p:cNvSpPr/>
          <p:nvPr/>
        </p:nvSpPr>
        <p:spPr>
          <a:xfrm>
            <a:off x="2372120" y="5545755"/>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7" name="流程图: 磁盘 6"/>
          <p:cNvSpPr/>
          <p:nvPr/>
        </p:nvSpPr>
        <p:spPr>
          <a:xfrm>
            <a:off x="7142981" y="5568358"/>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8" name="流程图: 磁盘 7"/>
          <p:cNvSpPr/>
          <p:nvPr/>
        </p:nvSpPr>
        <p:spPr>
          <a:xfrm>
            <a:off x="4751804" y="5570505"/>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grpSp>
        <p:nvGrpSpPr>
          <p:cNvPr id="9" name="Group 66"/>
          <p:cNvGrpSpPr/>
          <p:nvPr/>
        </p:nvGrpSpPr>
        <p:grpSpPr bwMode="auto">
          <a:xfrm>
            <a:off x="1625687" y="2175389"/>
            <a:ext cx="1554162" cy="942975"/>
            <a:chOff x="2647" y="1505"/>
            <a:chExt cx="979" cy="594"/>
          </a:xfrm>
        </p:grpSpPr>
        <p:sp>
          <p:nvSpPr>
            <p:cNvPr id="10"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1"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3"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4"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72"/>
            <p:cNvSpPr txBox="1">
              <a:spLocks noChangeArrowheads="1"/>
            </p:cNvSpPr>
            <p:nvPr/>
          </p:nvSpPr>
          <p:spPr bwMode="auto">
            <a:xfrm>
              <a:off x="2659" y="1599"/>
              <a:ext cx="545" cy="30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err="1">
                  <a:solidFill>
                    <a:srgbClr val="FFFFFF"/>
                  </a:solidFill>
                  <a:ea typeface="MS PGothic" panose="020B0600070205080204" pitchFamily="34" charset="-128"/>
                  <a:cs typeface="Arial" panose="020B0604020202020204" pitchFamily="34" charset="0"/>
                </a:rPr>
                <a:t>FSClient</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16" name="Group 66"/>
          <p:cNvGrpSpPr/>
          <p:nvPr/>
        </p:nvGrpSpPr>
        <p:grpSpPr bwMode="auto">
          <a:xfrm>
            <a:off x="3371645" y="2175389"/>
            <a:ext cx="1554162" cy="942975"/>
            <a:chOff x="2647" y="1505"/>
            <a:chExt cx="979" cy="594"/>
          </a:xfrm>
        </p:grpSpPr>
        <p:sp>
          <p:nvSpPr>
            <p:cNvPr id="1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2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72"/>
            <p:cNvSpPr txBox="1">
              <a:spLocks noChangeArrowheads="1"/>
            </p:cNvSpPr>
            <p:nvPr/>
          </p:nvSpPr>
          <p:spPr bwMode="auto">
            <a:xfrm>
              <a:off x="2659" y="1599"/>
              <a:ext cx="545" cy="30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zh-CN" sz="1100" b="1" dirty="0" err="1">
                  <a:solidFill>
                    <a:srgbClr val="FFFFFF"/>
                  </a:solidFill>
                  <a:ea typeface="MS PGothic" panose="020B0600070205080204" pitchFamily="34" charset="-128"/>
                  <a:cs typeface="Arial" panose="020B0604020202020204" pitchFamily="34" charset="0"/>
                </a:rPr>
                <a:t>FSClient</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23" name="Group 66"/>
          <p:cNvGrpSpPr/>
          <p:nvPr/>
        </p:nvGrpSpPr>
        <p:grpSpPr bwMode="auto">
          <a:xfrm>
            <a:off x="5188201" y="2174339"/>
            <a:ext cx="1554162" cy="942975"/>
            <a:chOff x="2647" y="1505"/>
            <a:chExt cx="979" cy="594"/>
          </a:xfrm>
        </p:grpSpPr>
        <p:sp>
          <p:nvSpPr>
            <p:cNvPr id="24"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5"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6"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7"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28"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72"/>
            <p:cNvSpPr txBox="1">
              <a:spLocks noChangeArrowheads="1"/>
            </p:cNvSpPr>
            <p:nvPr/>
          </p:nvSpPr>
          <p:spPr bwMode="auto">
            <a:xfrm>
              <a:off x="2659" y="1599"/>
              <a:ext cx="545" cy="30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err="1">
                  <a:solidFill>
                    <a:srgbClr val="FFFFFF"/>
                  </a:solidFill>
                  <a:ea typeface="MS PGothic" panose="020B0600070205080204" pitchFamily="34" charset="-128"/>
                  <a:cs typeface="Arial" panose="020B0604020202020204" pitchFamily="34" charset="0"/>
                </a:rPr>
                <a:t>FSClient</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60" name="Group 66"/>
          <p:cNvGrpSpPr/>
          <p:nvPr/>
        </p:nvGrpSpPr>
        <p:grpSpPr bwMode="auto">
          <a:xfrm>
            <a:off x="8122068" y="2174339"/>
            <a:ext cx="1554162" cy="942975"/>
            <a:chOff x="2647" y="1505"/>
            <a:chExt cx="979" cy="594"/>
          </a:xfrm>
        </p:grpSpPr>
        <p:sp>
          <p:nvSpPr>
            <p:cNvPr id="61"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2"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3"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4"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65"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 Box 72"/>
            <p:cNvSpPr txBox="1">
              <a:spLocks noChangeArrowheads="1"/>
            </p:cNvSpPr>
            <p:nvPr/>
          </p:nvSpPr>
          <p:spPr bwMode="auto">
            <a:xfrm>
              <a:off x="2659" y="1599"/>
              <a:ext cx="545" cy="4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RMU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BSU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err="1">
                  <a:solidFill>
                    <a:srgbClr val="FFFFFF"/>
                  </a:solidFill>
                  <a:ea typeface="MS PGothic" panose="020B0600070205080204" pitchFamily="34" charset="-128"/>
                  <a:cs typeface="Arial" panose="020B0604020202020204" pitchFamily="34" charset="0"/>
                </a:rPr>
                <a:t>FSClient</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76" name="Group 66"/>
          <p:cNvGrpSpPr/>
          <p:nvPr/>
        </p:nvGrpSpPr>
        <p:grpSpPr bwMode="auto">
          <a:xfrm>
            <a:off x="3371645" y="357963"/>
            <a:ext cx="1554162" cy="942975"/>
            <a:chOff x="2647" y="1505"/>
            <a:chExt cx="979" cy="594"/>
          </a:xfrm>
        </p:grpSpPr>
        <p:sp>
          <p:nvSpPr>
            <p:cNvPr id="7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NRM</a:t>
              </a:r>
              <a:endParaRPr lang="en-US" altLang="ko-KR" sz="1100" b="1" dirty="0">
                <a:solidFill>
                  <a:srgbClr val="FFFFFF"/>
                </a:solidFill>
                <a:ea typeface="MS PGothic" panose="020B0600070205080204" pitchFamily="34" charset="-128"/>
                <a:cs typeface="Arial" panose="020B0604020202020204" pitchFamily="34" charset="0"/>
              </a:endParaRPr>
            </a:p>
          </p:txBody>
        </p:sp>
      </p:grpSp>
      <p:sp>
        <p:nvSpPr>
          <p:cNvPr id="83" name="文本框 82"/>
          <p:cNvSpPr txBox="1"/>
          <p:nvPr/>
        </p:nvSpPr>
        <p:spPr>
          <a:xfrm>
            <a:off x="1260718" y="3449099"/>
            <a:ext cx="1585654" cy="369332"/>
          </a:xfrm>
          <a:prstGeom prst="rect">
            <a:avLst/>
          </a:prstGeom>
          <a:noFill/>
        </p:spPr>
        <p:txBody>
          <a:bodyPr wrap="square" rtlCol="0">
            <a:spAutoFit/>
          </a:bodyPr>
          <a:lstStyle/>
          <a:p>
            <a:r>
              <a:rPr lang="zh-CN" altLang="en-US" dirty="0"/>
              <a:t>云存储接口</a:t>
            </a:r>
            <a:endParaRPr lang="zh-CN" altLang="en-US" dirty="0"/>
          </a:p>
        </p:txBody>
      </p:sp>
      <p:cxnSp>
        <p:nvCxnSpPr>
          <p:cNvPr id="87" name="直接连接符 86"/>
          <p:cNvCxnSpPr/>
          <p:nvPr/>
        </p:nvCxnSpPr>
        <p:spPr>
          <a:xfrm>
            <a:off x="474986" y="3719712"/>
            <a:ext cx="8901642"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2" idx="0"/>
            <a:endCxn id="78" idx="2"/>
          </p:cNvCxnSpPr>
          <p:nvPr/>
        </p:nvCxnSpPr>
        <p:spPr>
          <a:xfrm flipV="1">
            <a:off x="2339268" y="1237438"/>
            <a:ext cx="1836446" cy="93795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9" idx="0"/>
            <a:endCxn id="78" idx="2"/>
          </p:cNvCxnSpPr>
          <p:nvPr/>
        </p:nvCxnSpPr>
        <p:spPr>
          <a:xfrm flipV="1">
            <a:off x="4085226" y="1237438"/>
            <a:ext cx="90488" cy="93795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26" idx="0"/>
            <a:endCxn id="78" idx="2"/>
          </p:cNvCxnSpPr>
          <p:nvPr/>
        </p:nvCxnSpPr>
        <p:spPr>
          <a:xfrm flipH="1" flipV="1">
            <a:off x="4175714" y="1237438"/>
            <a:ext cx="1726068" cy="93690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04986" y="1729576"/>
            <a:ext cx="7753619" cy="9649"/>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478934" y="1494783"/>
            <a:ext cx="1585654" cy="369332"/>
          </a:xfrm>
          <a:prstGeom prst="rect">
            <a:avLst/>
          </a:prstGeom>
          <a:noFill/>
        </p:spPr>
        <p:txBody>
          <a:bodyPr wrap="square" rtlCol="0">
            <a:spAutoFit/>
          </a:bodyPr>
          <a:lstStyle/>
          <a:p>
            <a:r>
              <a:rPr lang="en-US" altLang="zh-CN" dirty="0"/>
              <a:t>		</a:t>
            </a:r>
            <a:r>
              <a:rPr lang="zh-CN" altLang="en-US" dirty="0"/>
              <a:t>信令</a:t>
            </a:r>
            <a:endParaRPr lang="zh-CN" altLang="en-US" dirty="0"/>
          </a:p>
        </p:txBody>
      </p:sp>
      <p:grpSp>
        <p:nvGrpSpPr>
          <p:cNvPr id="102" name="Group 66"/>
          <p:cNvGrpSpPr/>
          <p:nvPr/>
        </p:nvGrpSpPr>
        <p:grpSpPr bwMode="auto">
          <a:xfrm>
            <a:off x="6058494" y="361137"/>
            <a:ext cx="1554162" cy="942975"/>
            <a:chOff x="2647" y="1505"/>
            <a:chExt cx="979" cy="594"/>
          </a:xfrm>
        </p:grpSpPr>
        <p:sp>
          <p:nvSpPr>
            <p:cNvPr id="103"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4"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5"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6"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07"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DBS</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109" name="直接箭头连接符 108"/>
          <p:cNvCxnSpPr>
            <a:stCxn id="63" idx="0"/>
            <a:endCxn id="103" idx="2"/>
          </p:cNvCxnSpPr>
          <p:nvPr/>
        </p:nvCxnSpPr>
        <p:spPr>
          <a:xfrm flipH="1" flipV="1">
            <a:off x="6953844" y="1304112"/>
            <a:ext cx="1881805" cy="870227"/>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AutoShape 18"/>
          <p:cNvSpPr>
            <a:spLocks noChangeArrowheads="1"/>
          </p:cNvSpPr>
          <p:nvPr/>
        </p:nvSpPr>
        <p:spPr bwMode="auto">
          <a:xfrm rot="16200000">
            <a:off x="10446799" y="2194976"/>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7"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224" y="2414051"/>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AutoShape 35"/>
          <p:cNvSpPr>
            <a:spLocks noChangeArrowheads="1"/>
          </p:cNvSpPr>
          <p:nvPr/>
        </p:nvSpPr>
        <p:spPr bwMode="auto">
          <a:xfrm>
            <a:off x="9713574" y="2566401"/>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2" name="文本框 121"/>
          <p:cNvSpPr txBox="1"/>
          <p:nvPr/>
        </p:nvSpPr>
        <p:spPr>
          <a:xfrm>
            <a:off x="8829824" y="2261413"/>
            <a:ext cx="1585654" cy="369332"/>
          </a:xfrm>
          <a:prstGeom prst="rect">
            <a:avLst/>
          </a:prstGeom>
          <a:noFill/>
        </p:spPr>
        <p:txBody>
          <a:bodyPr wrap="square" rtlCol="0">
            <a:spAutoFit/>
          </a:bodyPr>
          <a:lstStyle/>
          <a:p>
            <a:r>
              <a:rPr lang="en-US" altLang="zh-CN" dirty="0"/>
              <a:t>		RTSP</a:t>
            </a:r>
            <a:endParaRPr lang="zh-CN" altLang="en-US" dirty="0"/>
          </a:p>
        </p:txBody>
      </p:sp>
      <p:sp>
        <p:nvSpPr>
          <p:cNvPr id="123" name="AutoShape 18"/>
          <p:cNvSpPr>
            <a:spLocks noChangeArrowheads="1"/>
          </p:cNvSpPr>
          <p:nvPr/>
        </p:nvSpPr>
        <p:spPr bwMode="auto">
          <a:xfrm rot="16200000">
            <a:off x="10449647" y="979678"/>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24"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8072" y="1198753"/>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AutoShape 18"/>
          <p:cNvSpPr>
            <a:spLocks noChangeArrowheads="1"/>
          </p:cNvSpPr>
          <p:nvPr/>
        </p:nvSpPr>
        <p:spPr bwMode="auto">
          <a:xfrm rot="16200000">
            <a:off x="10446799" y="3461084"/>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26"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224" y="3680159"/>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AutoShape 35"/>
          <p:cNvSpPr>
            <a:spLocks noChangeArrowheads="1"/>
          </p:cNvSpPr>
          <p:nvPr/>
        </p:nvSpPr>
        <p:spPr bwMode="auto">
          <a:xfrm rot="2736989">
            <a:off x="9612411" y="3364417"/>
            <a:ext cx="981459" cy="86493"/>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8" name="AutoShape 35"/>
          <p:cNvSpPr>
            <a:spLocks noChangeArrowheads="1"/>
          </p:cNvSpPr>
          <p:nvPr/>
        </p:nvSpPr>
        <p:spPr bwMode="auto">
          <a:xfrm rot="19413904">
            <a:off x="9608317" y="1795694"/>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grpSp>
        <p:nvGrpSpPr>
          <p:cNvPr id="84" name="Group 66"/>
          <p:cNvGrpSpPr/>
          <p:nvPr/>
        </p:nvGrpSpPr>
        <p:grpSpPr bwMode="auto">
          <a:xfrm>
            <a:off x="4925807" y="4063306"/>
            <a:ext cx="1554162" cy="942975"/>
            <a:chOff x="2647" y="1505"/>
            <a:chExt cx="979" cy="594"/>
          </a:xfrm>
        </p:grpSpPr>
        <p:sp>
          <p:nvSpPr>
            <p:cNvPr id="85"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6"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92"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 Box 72"/>
            <p:cNvSpPr txBox="1">
              <a:spLocks noChangeArrowheads="1"/>
            </p:cNvSpPr>
            <p:nvPr/>
          </p:nvSpPr>
          <p:spPr bwMode="auto">
            <a:xfrm>
              <a:off x="2659" y="1599"/>
              <a:ext cx="545" cy="2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zh-CN" altLang="en-US" sz="1100" b="1" dirty="0">
                  <a:solidFill>
                    <a:srgbClr val="FFFFFF"/>
                  </a:solidFill>
                  <a:ea typeface="MS PGothic" panose="020B0600070205080204" pitchFamily="34" charset="-128"/>
                  <a:cs typeface="Arial" panose="020B0604020202020204" pitchFamily="34" charset="0"/>
                </a:rPr>
                <a:t>云存储文件系统</a:t>
              </a:r>
              <a:endParaRPr lang="en-US" altLang="zh-CN" sz="1100" b="1" dirty="0">
                <a:solidFill>
                  <a:srgbClr val="FFFFFF"/>
                </a:solidFill>
                <a:ea typeface="MS PGothic" panose="020B0600070205080204" pitchFamily="34" charset="-128"/>
                <a:cs typeface="Arial" panose="020B0604020202020204" pitchFamily="34" charset="0"/>
              </a:endParaRPr>
            </a:p>
          </p:txBody>
        </p:sp>
      </p:grpSp>
      <p:cxnSp>
        <p:nvCxnSpPr>
          <p:cNvPr id="33" name="直接箭头连接符 32"/>
          <p:cNvCxnSpPr>
            <a:stCxn id="3" idx="1"/>
            <a:endCxn id="86" idx="2"/>
          </p:cNvCxnSpPr>
          <p:nvPr/>
        </p:nvCxnSpPr>
        <p:spPr>
          <a:xfrm flipV="1">
            <a:off x="3344475" y="4942781"/>
            <a:ext cx="2385401" cy="602974"/>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8" idx="1"/>
            <a:endCxn id="86" idx="2"/>
          </p:cNvCxnSpPr>
          <p:nvPr/>
        </p:nvCxnSpPr>
        <p:spPr>
          <a:xfrm flipV="1">
            <a:off x="5724159" y="4942781"/>
            <a:ext cx="5717" cy="627724"/>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 idx="1"/>
            <a:endCxn id="86" idx="2"/>
          </p:cNvCxnSpPr>
          <p:nvPr/>
        </p:nvCxnSpPr>
        <p:spPr>
          <a:xfrm flipH="1" flipV="1">
            <a:off x="5729876" y="4942781"/>
            <a:ext cx="2385460" cy="625577"/>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494230" y="5035508"/>
            <a:ext cx="1585654" cy="369332"/>
          </a:xfrm>
          <a:prstGeom prst="rect">
            <a:avLst/>
          </a:prstGeom>
          <a:noFill/>
        </p:spPr>
        <p:txBody>
          <a:bodyPr wrap="square" rtlCol="0">
            <a:spAutoFit/>
          </a:bodyPr>
          <a:lstStyle/>
          <a:p>
            <a:r>
              <a:rPr lang="en-US" altLang="zh-CN" dirty="0"/>
              <a:t>ISCSI/NAS</a:t>
            </a:r>
            <a:endParaRPr lang="zh-CN" altLang="en-US" dirty="0"/>
          </a:p>
        </p:txBody>
      </p:sp>
      <p:cxnSp>
        <p:nvCxnSpPr>
          <p:cNvPr id="96" name="直接连接符 95"/>
          <p:cNvCxnSpPr/>
          <p:nvPr/>
        </p:nvCxnSpPr>
        <p:spPr>
          <a:xfrm>
            <a:off x="512194" y="5262659"/>
            <a:ext cx="8901642"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1" idx="2"/>
            <a:endCxn id="89" idx="0"/>
          </p:cNvCxnSpPr>
          <p:nvPr/>
        </p:nvCxnSpPr>
        <p:spPr>
          <a:xfrm>
            <a:off x="2429756" y="3054864"/>
            <a:ext cx="3209632" cy="100844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8" idx="2"/>
            <a:endCxn id="89" idx="0"/>
          </p:cNvCxnSpPr>
          <p:nvPr/>
        </p:nvCxnSpPr>
        <p:spPr>
          <a:xfrm>
            <a:off x="4175714" y="3054864"/>
            <a:ext cx="1463674" cy="100844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89" idx="0"/>
            <a:endCxn id="25" idx="2"/>
          </p:cNvCxnSpPr>
          <p:nvPr/>
        </p:nvCxnSpPr>
        <p:spPr>
          <a:xfrm flipV="1">
            <a:off x="5639388" y="3053814"/>
            <a:ext cx="352882" cy="100949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89" idx="0"/>
            <a:endCxn id="62" idx="2"/>
          </p:cNvCxnSpPr>
          <p:nvPr/>
        </p:nvCxnSpPr>
        <p:spPr>
          <a:xfrm flipV="1">
            <a:off x="5639388" y="3053814"/>
            <a:ext cx="3286749" cy="100949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3" y="2123643"/>
            <a:ext cx="8395394" cy="2031325"/>
          </a:xfrm>
          <a:prstGeom prst="rect">
            <a:avLst/>
          </a:prstGeom>
          <a:noFill/>
        </p:spPr>
        <p:txBody>
          <a:bodyPr wrap="square" rtlCol="0">
            <a:spAutoFit/>
          </a:bodyPr>
          <a:lstStyle/>
          <a:p>
            <a:r>
              <a:rPr lang="en-US" altLang="zh-CN" dirty="0"/>
              <a:t>		</a:t>
            </a:r>
            <a:r>
              <a:rPr lang="zh-CN" altLang="en-US" dirty="0"/>
              <a:t>南城公安是中心直存模式的另一个实现案例。具体模式和方式基本上都遵循平台中心直存标准。设备直接发送存储流到网络存储单元（</a:t>
            </a:r>
            <a:r>
              <a:rPr lang="en-US" altLang="zh-CN" dirty="0"/>
              <a:t>NS</a:t>
            </a:r>
            <a:r>
              <a:rPr lang="zh-CN" altLang="en-US" dirty="0"/>
              <a:t>）</a:t>
            </a:r>
            <a:r>
              <a:rPr lang="en-US" altLang="zh-CN" dirty="0"/>
              <a:t>,NS</a:t>
            </a:r>
            <a:r>
              <a:rPr lang="zh-CN" altLang="en-US" dirty="0"/>
              <a:t>是写入动作和存储空间的统一，南城采用的是</a:t>
            </a:r>
            <a:r>
              <a:rPr lang="en-US" altLang="zh-CN" dirty="0"/>
              <a:t>IP-SAN</a:t>
            </a:r>
            <a:r>
              <a:rPr lang="zh-CN" altLang="en-US" dirty="0"/>
              <a:t>的方式。该方案区别于以往的方案有以下优点：</a:t>
            </a:r>
            <a:endParaRPr lang="en-US" altLang="zh-CN" dirty="0"/>
          </a:p>
          <a:p>
            <a:r>
              <a:rPr lang="en-US" altLang="zh-CN" dirty="0"/>
              <a:t>	1</a:t>
            </a:r>
            <a:r>
              <a:rPr lang="zh-CN" altLang="en-US" dirty="0"/>
              <a:t>、任务</a:t>
            </a:r>
            <a:r>
              <a:rPr lang="en-US" altLang="zh-CN" dirty="0"/>
              <a:t>ID</a:t>
            </a:r>
            <a:r>
              <a:rPr lang="zh-CN" altLang="en-US" dirty="0"/>
              <a:t>和</a:t>
            </a:r>
            <a:r>
              <a:rPr lang="en-US" altLang="zh-CN" dirty="0"/>
              <a:t>NSID</a:t>
            </a:r>
            <a:r>
              <a:rPr lang="zh-CN" altLang="en-US" dirty="0"/>
              <a:t>绑定，不再是动态分配，管理、定位故障方便；</a:t>
            </a:r>
            <a:endParaRPr lang="en-US" altLang="zh-CN" dirty="0"/>
          </a:p>
          <a:p>
            <a:r>
              <a:rPr lang="en-US" altLang="zh-CN" dirty="0"/>
              <a:t>	2</a:t>
            </a:r>
            <a:r>
              <a:rPr lang="zh-CN" altLang="en-US" dirty="0"/>
              <a:t>、前端设备能主动发现任务状态变化，并可以主动切换到备份</a:t>
            </a:r>
            <a:r>
              <a:rPr lang="en-US" altLang="zh-CN" dirty="0"/>
              <a:t>NS</a:t>
            </a:r>
            <a:r>
              <a:rPr lang="zh-CN" altLang="en-US" dirty="0"/>
              <a:t>上；</a:t>
            </a:r>
            <a:endParaRPr lang="en-US" altLang="zh-CN" dirty="0"/>
          </a:p>
          <a:p>
            <a:r>
              <a:rPr lang="en-US" altLang="zh-CN" dirty="0"/>
              <a:t>		</a:t>
            </a:r>
            <a:endParaRPr lang="zh-CN" altLang="en-US" dirty="0"/>
          </a:p>
        </p:txBody>
      </p:sp>
      <p:sp>
        <p:nvSpPr>
          <p:cNvPr id="6" name="标题 1"/>
          <p:cNvSpPr>
            <a:spLocks noGrp="1"/>
          </p:cNvSpPr>
          <p:nvPr>
            <p:ph type="title"/>
          </p:nvPr>
        </p:nvSpPr>
        <p:spPr>
          <a:xfrm>
            <a:off x="684213" y="685800"/>
            <a:ext cx="8395394" cy="1133341"/>
          </a:xfrm>
        </p:spPr>
        <p:txBody>
          <a:bodyPr>
            <a:normAutofit/>
          </a:bodyPr>
          <a:lstStyle/>
          <a:p>
            <a:r>
              <a:rPr lang="zh-CN" altLang="en-US" dirty="0"/>
              <a:t>四、丽水南城中心直存方案</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磁盘 2"/>
          <p:cNvSpPr/>
          <p:nvPr/>
        </p:nvSpPr>
        <p:spPr>
          <a:xfrm>
            <a:off x="2600174" y="4943704"/>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7" name="流程图: 磁盘 6"/>
          <p:cNvSpPr/>
          <p:nvPr/>
        </p:nvSpPr>
        <p:spPr>
          <a:xfrm>
            <a:off x="7382528" y="4941557"/>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8" name="流程图: 磁盘 7"/>
          <p:cNvSpPr/>
          <p:nvPr/>
        </p:nvSpPr>
        <p:spPr>
          <a:xfrm>
            <a:off x="4991351" y="4943704"/>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grpSp>
        <p:nvGrpSpPr>
          <p:cNvPr id="9" name="Group 66"/>
          <p:cNvGrpSpPr/>
          <p:nvPr/>
        </p:nvGrpSpPr>
        <p:grpSpPr bwMode="auto">
          <a:xfrm>
            <a:off x="3457045" y="2746860"/>
            <a:ext cx="1554162" cy="942975"/>
            <a:chOff x="2647" y="1505"/>
            <a:chExt cx="979" cy="594"/>
          </a:xfrm>
        </p:grpSpPr>
        <p:sp>
          <p:nvSpPr>
            <p:cNvPr id="10"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1"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3"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4"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72"/>
            <p:cNvSpPr txBox="1">
              <a:spLocks noChangeArrowheads="1"/>
            </p:cNvSpPr>
            <p:nvPr/>
          </p:nvSpPr>
          <p:spPr bwMode="auto">
            <a:xfrm>
              <a:off x="2659" y="1599"/>
              <a:ext cx="545" cy="4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RMU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BSU</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16" name="Group 66"/>
          <p:cNvGrpSpPr/>
          <p:nvPr/>
        </p:nvGrpSpPr>
        <p:grpSpPr bwMode="auto">
          <a:xfrm>
            <a:off x="5203003" y="2746860"/>
            <a:ext cx="1554162" cy="942975"/>
            <a:chOff x="2647" y="1505"/>
            <a:chExt cx="979" cy="594"/>
          </a:xfrm>
        </p:grpSpPr>
        <p:sp>
          <p:nvSpPr>
            <p:cNvPr id="1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2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72"/>
            <p:cNvSpPr txBox="1">
              <a:spLocks noChangeArrowheads="1"/>
            </p:cNvSpPr>
            <p:nvPr/>
          </p:nvSpPr>
          <p:spPr bwMode="auto">
            <a:xfrm>
              <a:off x="2659" y="1599"/>
              <a:ext cx="545" cy="4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RMU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BSU</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23" name="Group 66"/>
          <p:cNvGrpSpPr/>
          <p:nvPr/>
        </p:nvGrpSpPr>
        <p:grpSpPr bwMode="auto">
          <a:xfrm>
            <a:off x="7019559" y="2745810"/>
            <a:ext cx="1554162" cy="942975"/>
            <a:chOff x="2647" y="1505"/>
            <a:chExt cx="979" cy="594"/>
          </a:xfrm>
        </p:grpSpPr>
        <p:sp>
          <p:nvSpPr>
            <p:cNvPr id="24"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5"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6"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7"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28"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72"/>
            <p:cNvSpPr txBox="1">
              <a:spLocks noChangeArrowheads="1"/>
            </p:cNvSpPr>
            <p:nvPr/>
          </p:nvSpPr>
          <p:spPr bwMode="auto">
            <a:xfrm>
              <a:off x="2659" y="1599"/>
              <a:ext cx="545" cy="4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RMU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BSU</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30" name="直接箭头连接符 29"/>
          <p:cNvCxnSpPr>
            <a:stCxn id="3" idx="1"/>
            <a:endCxn id="10" idx="2"/>
          </p:cNvCxnSpPr>
          <p:nvPr/>
        </p:nvCxnSpPr>
        <p:spPr>
          <a:xfrm flipV="1">
            <a:off x="3572529" y="3689835"/>
            <a:ext cx="779866" cy="125386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8" idx="1"/>
            <a:endCxn id="18" idx="2"/>
          </p:cNvCxnSpPr>
          <p:nvPr/>
        </p:nvCxnSpPr>
        <p:spPr>
          <a:xfrm flipV="1">
            <a:off x="5963706" y="3626335"/>
            <a:ext cx="43366" cy="131736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7" idx="1"/>
            <a:endCxn id="24" idx="2"/>
          </p:cNvCxnSpPr>
          <p:nvPr/>
        </p:nvCxnSpPr>
        <p:spPr>
          <a:xfrm flipH="1" flipV="1">
            <a:off x="7914909" y="3688785"/>
            <a:ext cx="439974" cy="125277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6" name="Group 66"/>
          <p:cNvGrpSpPr/>
          <p:nvPr/>
        </p:nvGrpSpPr>
        <p:grpSpPr bwMode="auto">
          <a:xfrm>
            <a:off x="5203003" y="929434"/>
            <a:ext cx="1554162" cy="942975"/>
            <a:chOff x="2647" y="1505"/>
            <a:chExt cx="979" cy="594"/>
          </a:xfrm>
        </p:grpSpPr>
        <p:sp>
          <p:nvSpPr>
            <p:cNvPr id="7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DBS</a:t>
              </a:r>
              <a:endParaRPr lang="en-US" altLang="ko-KR" sz="1100" b="1" dirty="0">
                <a:solidFill>
                  <a:srgbClr val="FFFFFF"/>
                </a:solidFill>
                <a:ea typeface="MS PGothic" panose="020B0600070205080204" pitchFamily="34" charset="-128"/>
                <a:cs typeface="Arial" panose="020B0604020202020204" pitchFamily="34" charset="0"/>
              </a:endParaRPr>
            </a:p>
          </p:txBody>
        </p:sp>
      </p:grpSp>
      <p:sp>
        <p:nvSpPr>
          <p:cNvPr id="83" name="文本框 82"/>
          <p:cNvSpPr txBox="1"/>
          <p:nvPr/>
        </p:nvSpPr>
        <p:spPr>
          <a:xfrm>
            <a:off x="2708828" y="4061499"/>
            <a:ext cx="1585654" cy="369332"/>
          </a:xfrm>
          <a:prstGeom prst="rect">
            <a:avLst/>
          </a:prstGeom>
          <a:noFill/>
        </p:spPr>
        <p:txBody>
          <a:bodyPr wrap="square" rtlCol="0">
            <a:spAutoFit/>
          </a:bodyPr>
          <a:lstStyle/>
          <a:p>
            <a:r>
              <a:rPr lang="en-US" altLang="zh-CN" dirty="0"/>
              <a:t>	ISCSI</a:t>
            </a:r>
            <a:endParaRPr lang="zh-CN" altLang="en-US" dirty="0"/>
          </a:p>
        </p:txBody>
      </p:sp>
      <p:cxnSp>
        <p:nvCxnSpPr>
          <p:cNvPr id="87" name="直接连接符 86"/>
          <p:cNvCxnSpPr/>
          <p:nvPr/>
        </p:nvCxnSpPr>
        <p:spPr>
          <a:xfrm>
            <a:off x="2902287" y="4231928"/>
            <a:ext cx="6253950"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2" idx="0"/>
            <a:endCxn id="78" idx="2"/>
          </p:cNvCxnSpPr>
          <p:nvPr/>
        </p:nvCxnSpPr>
        <p:spPr>
          <a:xfrm flipV="1">
            <a:off x="4170626" y="1808909"/>
            <a:ext cx="1836446" cy="93795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9" idx="0"/>
            <a:endCxn id="78" idx="2"/>
          </p:cNvCxnSpPr>
          <p:nvPr/>
        </p:nvCxnSpPr>
        <p:spPr>
          <a:xfrm flipV="1">
            <a:off x="5916584" y="1808909"/>
            <a:ext cx="90488" cy="93795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26" idx="0"/>
            <a:endCxn id="78" idx="2"/>
          </p:cNvCxnSpPr>
          <p:nvPr/>
        </p:nvCxnSpPr>
        <p:spPr>
          <a:xfrm flipH="1" flipV="1">
            <a:off x="6007072" y="1808909"/>
            <a:ext cx="1726068" cy="93690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3219718" y="2151868"/>
            <a:ext cx="4745894" cy="30661"/>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2902287" y="1987501"/>
            <a:ext cx="1585654" cy="369332"/>
          </a:xfrm>
          <a:prstGeom prst="rect">
            <a:avLst/>
          </a:prstGeom>
          <a:noFill/>
        </p:spPr>
        <p:txBody>
          <a:bodyPr wrap="square" rtlCol="0">
            <a:spAutoFit/>
          </a:bodyPr>
          <a:lstStyle/>
          <a:p>
            <a:r>
              <a:rPr lang="en-US" altLang="zh-CN" dirty="0"/>
              <a:t>		</a:t>
            </a:r>
            <a:r>
              <a:rPr lang="zh-CN" altLang="en-US" dirty="0"/>
              <a:t>信令</a:t>
            </a:r>
            <a:endParaRPr lang="zh-CN" altLang="en-US" dirty="0"/>
          </a:p>
        </p:txBody>
      </p:sp>
      <p:sp>
        <p:nvSpPr>
          <p:cNvPr id="116" name="AutoShape 18"/>
          <p:cNvSpPr>
            <a:spLocks noChangeArrowheads="1"/>
          </p:cNvSpPr>
          <p:nvPr/>
        </p:nvSpPr>
        <p:spPr bwMode="auto">
          <a:xfrm rot="16200000">
            <a:off x="9859233" y="2647970"/>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7"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7658" y="2867045"/>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AutoShape 35"/>
          <p:cNvSpPr>
            <a:spLocks noChangeArrowheads="1"/>
          </p:cNvSpPr>
          <p:nvPr/>
        </p:nvSpPr>
        <p:spPr bwMode="auto">
          <a:xfrm>
            <a:off x="9126008" y="3019395"/>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2" name="文本框 121"/>
          <p:cNvSpPr txBox="1"/>
          <p:nvPr/>
        </p:nvSpPr>
        <p:spPr>
          <a:xfrm>
            <a:off x="8436831" y="2704716"/>
            <a:ext cx="1585654" cy="369332"/>
          </a:xfrm>
          <a:prstGeom prst="rect">
            <a:avLst/>
          </a:prstGeom>
          <a:noFill/>
        </p:spPr>
        <p:txBody>
          <a:bodyPr wrap="square" rtlCol="0">
            <a:spAutoFit/>
          </a:bodyPr>
          <a:lstStyle/>
          <a:p>
            <a:r>
              <a:rPr lang="en-US" altLang="zh-CN" dirty="0"/>
              <a:t>		RTSP</a:t>
            </a:r>
            <a:endParaRPr lang="zh-CN" altLang="en-US" dirty="0"/>
          </a:p>
        </p:txBody>
      </p:sp>
      <p:sp>
        <p:nvSpPr>
          <p:cNvPr id="123" name="AutoShape 18"/>
          <p:cNvSpPr>
            <a:spLocks noChangeArrowheads="1"/>
          </p:cNvSpPr>
          <p:nvPr/>
        </p:nvSpPr>
        <p:spPr bwMode="auto">
          <a:xfrm rot="16200000">
            <a:off x="9862081" y="1432672"/>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24"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0506" y="1651747"/>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AutoShape 18"/>
          <p:cNvSpPr>
            <a:spLocks noChangeArrowheads="1"/>
          </p:cNvSpPr>
          <p:nvPr/>
        </p:nvSpPr>
        <p:spPr bwMode="auto">
          <a:xfrm rot="16200000">
            <a:off x="9859233" y="3914078"/>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26"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7658" y="4133153"/>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AutoShape 35"/>
          <p:cNvSpPr>
            <a:spLocks noChangeArrowheads="1"/>
          </p:cNvSpPr>
          <p:nvPr/>
        </p:nvSpPr>
        <p:spPr bwMode="auto">
          <a:xfrm rot="1784339">
            <a:off x="8979511" y="3831876"/>
            <a:ext cx="981459" cy="86493"/>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8" name="AutoShape 35"/>
          <p:cNvSpPr>
            <a:spLocks noChangeArrowheads="1"/>
          </p:cNvSpPr>
          <p:nvPr/>
        </p:nvSpPr>
        <p:spPr bwMode="auto">
          <a:xfrm rot="19413904">
            <a:off x="8925882" y="2298108"/>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4"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018" y="1916779"/>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文本框 84"/>
          <p:cNvSpPr txBox="1"/>
          <p:nvPr/>
        </p:nvSpPr>
        <p:spPr>
          <a:xfrm>
            <a:off x="1490298" y="1909518"/>
            <a:ext cx="716339" cy="369332"/>
          </a:xfrm>
          <a:prstGeom prst="rect">
            <a:avLst/>
          </a:prstGeom>
          <a:noFill/>
        </p:spPr>
        <p:txBody>
          <a:bodyPr wrap="square" rtlCol="0">
            <a:spAutoFit/>
          </a:bodyPr>
          <a:lstStyle/>
          <a:p>
            <a:r>
              <a:rPr lang="en-US" altLang="zh-CN" dirty="0"/>
              <a:t>PU</a:t>
            </a:r>
            <a:endParaRPr lang="en-US" altLang="zh-CN" dirty="0"/>
          </a:p>
        </p:txBody>
      </p:sp>
      <p:pic>
        <p:nvPicPr>
          <p:cNvPr id="86"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018" y="3011147"/>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文本框 88"/>
          <p:cNvSpPr txBox="1"/>
          <p:nvPr/>
        </p:nvSpPr>
        <p:spPr>
          <a:xfrm>
            <a:off x="1490298" y="3003886"/>
            <a:ext cx="716339" cy="369332"/>
          </a:xfrm>
          <a:prstGeom prst="rect">
            <a:avLst/>
          </a:prstGeom>
          <a:noFill/>
        </p:spPr>
        <p:txBody>
          <a:bodyPr wrap="square" rtlCol="0">
            <a:spAutoFit/>
          </a:bodyPr>
          <a:lstStyle/>
          <a:p>
            <a:r>
              <a:rPr lang="en-US" altLang="zh-CN" dirty="0"/>
              <a:t>PU</a:t>
            </a:r>
            <a:endParaRPr lang="en-US" altLang="zh-CN" dirty="0"/>
          </a:p>
        </p:txBody>
      </p:sp>
      <p:pic>
        <p:nvPicPr>
          <p:cNvPr id="9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327" y="4105515"/>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文本框 91"/>
          <p:cNvSpPr txBox="1"/>
          <p:nvPr/>
        </p:nvSpPr>
        <p:spPr>
          <a:xfrm>
            <a:off x="1504607" y="4098254"/>
            <a:ext cx="716339" cy="369332"/>
          </a:xfrm>
          <a:prstGeom prst="rect">
            <a:avLst/>
          </a:prstGeom>
          <a:noFill/>
        </p:spPr>
        <p:txBody>
          <a:bodyPr wrap="square" rtlCol="0">
            <a:spAutoFit/>
          </a:bodyPr>
          <a:lstStyle/>
          <a:p>
            <a:r>
              <a:rPr lang="en-US" altLang="zh-CN" dirty="0"/>
              <a:t>PU</a:t>
            </a:r>
            <a:endParaRPr lang="en-US" altLang="zh-CN" dirty="0"/>
          </a:p>
        </p:txBody>
      </p:sp>
      <p:sp>
        <p:nvSpPr>
          <p:cNvPr id="93" name="AutoShape 35"/>
          <p:cNvSpPr>
            <a:spLocks noChangeArrowheads="1"/>
          </p:cNvSpPr>
          <p:nvPr/>
        </p:nvSpPr>
        <p:spPr bwMode="auto">
          <a:xfrm rot="2407411">
            <a:off x="2325498" y="2333432"/>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5" name="AutoShape 35"/>
          <p:cNvSpPr>
            <a:spLocks noChangeArrowheads="1"/>
          </p:cNvSpPr>
          <p:nvPr/>
        </p:nvSpPr>
        <p:spPr bwMode="auto">
          <a:xfrm>
            <a:off x="2339499" y="3110238"/>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6" name="AutoShape 35"/>
          <p:cNvSpPr>
            <a:spLocks noChangeArrowheads="1"/>
          </p:cNvSpPr>
          <p:nvPr/>
        </p:nvSpPr>
        <p:spPr bwMode="auto">
          <a:xfrm rot="19413904">
            <a:off x="2309111" y="3850095"/>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7" name="文本框 96"/>
          <p:cNvSpPr txBox="1"/>
          <p:nvPr/>
        </p:nvSpPr>
        <p:spPr>
          <a:xfrm>
            <a:off x="1583462" y="2792235"/>
            <a:ext cx="1585654" cy="369332"/>
          </a:xfrm>
          <a:prstGeom prst="rect">
            <a:avLst/>
          </a:prstGeom>
          <a:noFill/>
        </p:spPr>
        <p:txBody>
          <a:bodyPr wrap="square" rtlCol="0">
            <a:spAutoFit/>
          </a:bodyPr>
          <a:lstStyle/>
          <a:p>
            <a:r>
              <a:rPr lang="en-US" altLang="zh-CN" dirty="0"/>
              <a:t>		RTP</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3" y="2123643"/>
            <a:ext cx="8395394" cy="2308324"/>
          </a:xfrm>
          <a:prstGeom prst="rect">
            <a:avLst/>
          </a:prstGeom>
          <a:noFill/>
        </p:spPr>
        <p:txBody>
          <a:bodyPr wrap="square" rtlCol="0">
            <a:spAutoFit/>
          </a:bodyPr>
          <a:lstStyle/>
          <a:p>
            <a:r>
              <a:rPr lang="en-US" altLang="zh-CN" dirty="0"/>
              <a:t>		</a:t>
            </a:r>
            <a:r>
              <a:rPr lang="zh-CN" altLang="en-US" dirty="0"/>
              <a:t>科骏方案是存储设备厂家实现中心直存模式的第一个案例。具体模式和方式基本上都遵循平台中心直存标准。采用直连流模式，平台不再关注存储服务的具体实现方式，只要求其特定的能力输出。该方案区别于以往的方案有以下优点：</a:t>
            </a:r>
            <a:endParaRPr lang="en-US" altLang="zh-CN" dirty="0"/>
          </a:p>
          <a:p>
            <a:r>
              <a:rPr lang="en-US" altLang="zh-CN" dirty="0"/>
              <a:t>	1</a:t>
            </a:r>
            <a:r>
              <a:rPr lang="zh-CN" altLang="en-US" dirty="0"/>
              <a:t>、由存储厂家自行解决写入和组织录像内容的工作，有利于最大化存储的性能利用率；</a:t>
            </a:r>
            <a:endParaRPr lang="en-US" altLang="zh-CN" dirty="0"/>
          </a:p>
          <a:p>
            <a:r>
              <a:rPr lang="en-US" altLang="zh-CN" dirty="0"/>
              <a:t>	2</a:t>
            </a:r>
            <a:r>
              <a:rPr lang="zh-CN" altLang="en-US" dirty="0"/>
              <a:t>、采用规范接口，可采用不同厂家、不同实现方式的存储服务；</a:t>
            </a:r>
            <a:endParaRPr lang="en-US" altLang="zh-CN" dirty="0"/>
          </a:p>
          <a:p>
            <a:r>
              <a:rPr lang="en-US" altLang="zh-CN" dirty="0"/>
              <a:t>		</a:t>
            </a:r>
            <a:endParaRPr lang="zh-CN" altLang="en-US" dirty="0"/>
          </a:p>
        </p:txBody>
      </p:sp>
      <p:sp>
        <p:nvSpPr>
          <p:cNvPr id="6" name="标题 1"/>
          <p:cNvSpPr>
            <a:spLocks noGrp="1"/>
          </p:cNvSpPr>
          <p:nvPr>
            <p:ph type="title"/>
          </p:nvPr>
        </p:nvSpPr>
        <p:spPr>
          <a:xfrm>
            <a:off x="684213" y="685800"/>
            <a:ext cx="8395394" cy="1133341"/>
          </a:xfrm>
        </p:spPr>
        <p:txBody>
          <a:bodyPr>
            <a:normAutofit/>
          </a:bodyPr>
          <a:lstStyle/>
          <a:p>
            <a:r>
              <a:rPr lang="zh-CN" altLang="en-US" dirty="0"/>
              <a:t>五、温州科骏中心直存方案</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流程图: 磁盘 64"/>
          <p:cNvSpPr/>
          <p:nvPr/>
        </p:nvSpPr>
        <p:spPr>
          <a:xfrm>
            <a:off x="2600174" y="5484617"/>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66" name="流程图: 磁盘 65"/>
          <p:cNvSpPr/>
          <p:nvPr/>
        </p:nvSpPr>
        <p:spPr>
          <a:xfrm>
            <a:off x="7382528" y="5482470"/>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67" name="流程图: 磁盘 66"/>
          <p:cNvSpPr/>
          <p:nvPr/>
        </p:nvSpPr>
        <p:spPr>
          <a:xfrm>
            <a:off x="4991351" y="5484617"/>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grpSp>
        <p:nvGrpSpPr>
          <p:cNvPr id="68" name="Group 66"/>
          <p:cNvGrpSpPr/>
          <p:nvPr/>
        </p:nvGrpSpPr>
        <p:grpSpPr bwMode="auto">
          <a:xfrm>
            <a:off x="3454380" y="3663570"/>
            <a:ext cx="1554162" cy="942975"/>
            <a:chOff x="2647" y="1505"/>
            <a:chExt cx="979" cy="594"/>
          </a:xfrm>
        </p:grpSpPr>
        <p:sp>
          <p:nvSpPr>
            <p:cNvPr id="69"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0"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1"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2"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73"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75" name="Group 66"/>
          <p:cNvGrpSpPr/>
          <p:nvPr/>
        </p:nvGrpSpPr>
        <p:grpSpPr bwMode="auto">
          <a:xfrm>
            <a:off x="5201086" y="3687383"/>
            <a:ext cx="1554162" cy="942975"/>
            <a:chOff x="2647" y="1505"/>
            <a:chExt cx="979" cy="594"/>
          </a:xfrm>
        </p:grpSpPr>
        <p:sp>
          <p:nvSpPr>
            <p:cNvPr id="76"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7"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8"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9"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0"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82" name="Group 66"/>
          <p:cNvGrpSpPr/>
          <p:nvPr/>
        </p:nvGrpSpPr>
        <p:grpSpPr bwMode="auto">
          <a:xfrm>
            <a:off x="7019533" y="3723479"/>
            <a:ext cx="1554162" cy="942975"/>
            <a:chOff x="2647" y="1505"/>
            <a:chExt cx="979" cy="594"/>
          </a:xfrm>
        </p:grpSpPr>
        <p:sp>
          <p:nvSpPr>
            <p:cNvPr id="83"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4"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5"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6"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7"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89" name="直接箭头连接符 88"/>
          <p:cNvCxnSpPr>
            <a:stCxn id="65" idx="1"/>
            <a:endCxn id="69" idx="2"/>
          </p:cNvCxnSpPr>
          <p:nvPr/>
        </p:nvCxnSpPr>
        <p:spPr>
          <a:xfrm flipV="1">
            <a:off x="3572529" y="4606545"/>
            <a:ext cx="777201" cy="87807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7" idx="1"/>
            <a:endCxn id="77" idx="2"/>
          </p:cNvCxnSpPr>
          <p:nvPr/>
        </p:nvCxnSpPr>
        <p:spPr>
          <a:xfrm flipV="1">
            <a:off x="5963706" y="4566858"/>
            <a:ext cx="41449" cy="91775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66" idx="1"/>
            <a:endCxn id="83" idx="2"/>
          </p:cNvCxnSpPr>
          <p:nvPr/>
        </p:nvCxnSpPr>
        <p:spPr>
          <a:xfrm flipH="1" flipV="1">
            <a:off x="7914883" y="4666454"/>
            <a:ext cx="440000" cy="816016"/>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66"/>
          <p:cNvGrpSpPr/>
          <p:nvPr/>
        </p:nvGrpSpPr>
        <p:grpSpPr bwMode="auto">
          <a:xfrm>
            <a:off x="5196295" y="399159"/>
            <a:ext cx="1554162" cy="942975"/>
            <a:chOff x="2647" y="1505"/>
            <a:chExt cx="979" cy="594"/>
          </a:xfrm>
        </p:grpSpPr>
        <p:sp>
          <p:nvSpPr>
            <p:cNvPr id="93"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4"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5"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6"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97"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DBS</a:t>
              </a:r>
              <a:endParaRPr lang="en-US" altLang="ko-KR" sz="1100" b="1" dirty="0">
                <a:solidFill>
                  <a:srgbClr val="FFFFFF"/>
                </a:solidFill>
                <a:ea typeface="MS PGothic" panose="020B0600070205080204" pitchFamily="34" charset="-128"/>
                <a:cs typeface="Arial" panose="020B0604020202020204" pitchFamily="34" charset="0"/>
              </a:endParaRPr>
            </a:p>
          </p:txBody>
        </p:sp>
      </p:grpSp>
      <p:sp>
        <p:nvSpPr>
          <p:cNvPr id="99" name="文本框 98"/>
          <p:cNvSpPr txBox="1"/>
          <p:nvPr/>
        </p:nvSpPr>
        <p:spPr>
          <a:xfrm>
            <a:off x="2789594" y="4770445"/>
            <a:ext cx="1585654" cy="369332"/>
          </a:xfrm>
          <a:prstGeom prst="rect">
            <a:avLst/>
          </a:prstGeom>
          <a:noFill/>
        </p:spPr>
        <p:txBody>
          <a:bodyPr wrap="square" rtlCol="0">
            <a:spAutoFit/>
          </a:bodyPr>
          <a:lstStyle/>
          <a:p>
            <a:r>
              <a:rPr lang="en-US" altLang="zh-CN" dirty="0"/>
              <a:t>NFS/ISCSI</a:t>
            </a:r>
            <a:endParaRPr lang="zh-CN" altLang="en-US" dirty="0"/>
          </a:p>
        </p:txBody>
      </p:sp>
      <p:cxnSp>
        <p:nvCxnSpPr>
          <p:cNvPr id="100" name="直接连接符 99"/>
          <p:cNvCxnSpPr/>
          <p:nvPr/>
        </p:nvCxnSpPr>
        <p:spPr>
          <a:xfrm>
            <a:off x="2836731" y="5107454"/>
            <a:ext cx="6253950"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224130" y="1716285"/>
            <a:ext cx="4745894" cy="30661"/>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2841863" y="1373618"/>
            <a:ext cx="1585654" cy="369332"/>
          </a:xfrm>
          <a:prstGeom prst="rect">
            <a:avLst/>
          </a:prstGeom>
          <a:noFill/>
        </p:spPr>
        <p:txBody>
          <a:bodyPr wrap="square" rtlCol="0">
            <a:spAutoFit/>
          </a:bodyPr>
          <a:lstStyle/>
          <a:p>
            <a:r>
              <a:rPr lang="en-US" altLang="zh-CN" dirty="0"/>
              <a:t>		</a:t>
            </a:r>
            <a:r>
              <a:rPr lang="zh-CN" altLang="en-US" dirty="0"/>
              <a:t>信令</a:t>
            </a:r>
            <a:endParaRPr lang="zh-CN" altLang="en-US" dirty="0"/>
          </a:p>
        </p:txBody>
      </p:sp>
      <p:sp>
        <p:nvSpPr>
          <p:cNvPr id="106" name="AutoShape 18"/>
          <p:cNvSpPr>
            <a:spLocks noChangeArrowheads="1"/>
          </p:cNvSpPr>
          <p:nvPr/>
        </p:nvSpPr>
        <p:spPr bwMode="auto">
          <a:xfrm rot="16200000">
            <a:off x="9843691" y="3076296"/>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07"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116" y="3295371"/>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AutoShape 35"/>
          <p:cNvSpPr>
            <a:spLocks noChangeArrowheads="1"/>
          </p:cNvSpPr>
          <p:nvPr/>
        </p:nvSpPr>
        <p:spPr bwMode="auto">
          <a:xfrm>
            <a:off x="9110466" y="3447721"/>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9" name="文本框 108"/>
          <p:cNvSpPr txBox="1"/>
          <p:nvPr/>
        </p:nvSpPr>
        <p:spPr>
          <a:xfrm>
            <a:off x="8436831" y="3245629"/>
            <a:ext cx="1585654" cy="369332"/>
          </a:xfrm>
          <a:prstGeom prst="rect">
            <a:avLst/>
          </a:prstGeom>
          <a:noFill/>
        </p:spPr>
        <p:txBody>
          <a:bodyPr wrap="square" rtlCol="0">
            <a:spAutoFit/>
          </a:bodyPr>
          <a:lstStyle/>
          <a:p>
            <a:r>
              <a:rPr lang="en-US" altLang="zh-CN" dirty="0"/>
              <a:t>		RTSP</a:t>
            </a:r>
            <a:endParaRPr lang="zh-CN" altLang="en-US" dirty="0"/>
          </a:p>
        </p:txBody>
      </p:sp>
      <p:sp>
        <p:nvSpPr>
          <p:cNvPr id="110" name="AutoShape 18"/>
          <p:cNvSpPr>
            <a:spLocks noChangeArrowheads="1"/>
          </p:cNvSpPr>
          <p:nvPr/>
        </p:nvSpPr>
        <p:spPr bwMode="auto">
          <a:xfrm rot="16200000">
            <a:off x="9846539" y="1860998"/>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1"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964" y="2080073"/>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AutoShape 18"/>
          <p:cNvSpPr>
            <a:spLocks noChangeArrowheads="1"/>
          </p:cNvSpPr>
          <p:nvPr/>
        </p:nvSpPr>
        <p:spPr bwMode="auto">
          <a:xfrm rot="16200000">
            <a:off x="9843691" y="4342404"/>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3"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116" y="4561479"/>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AutoShape 35"/>
          <p:cNvSpPr>
            <a:spLocks noChangeArrowheads="1"/>
          </p:cNvSpPr>
          <p:nvPr/>
        </p:nvSpPr>
        <p:spPr bwMode="auto">
          <a:xfrm rot="1784339">
            <a:off x="8963969" y="4260202"/>
            <a:ext cx="981459" cy="86493"/>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15" name="AutoShape 35"/>
          <p:cNvSpPr>
            <a:spLocks noChangeArrowheads="1"/>
          </p:cNvSpPr>
          <p:nvPr/>
        </p:nvSpPr>
        <p:spPr bwMode="auto">
          <a:xfrm rot="19413904">
            <a:off x="8910340" y="2726434"/>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16"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1" y="2243859"/>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文本框 116"/>
          <p:cNvSpPr txBox="1"/>
          <p:nvPr/>
        </p:nvSpPr>
        <p:spPr>
          <a:xfrm>
            <a:off x="1168341" y="2236598"/>
            <a:ext cx="716339" cy="369332"/>
          </a:xfrm>
          <a:prstGeom prst="rect">
            <a:avLst/>
          </a:prstGeom>
          <a:noFill/>
        </p:spPr>
        <p:txBody>
          <a:bodyPr wrap="square" rtlCol="0">
            <a:spAutoFit/>
          </a:bodyPr>
          <a:lstStyle/>
          <a:p>
            <a:r>
              <a:rPr lang="en-US" altLang="zh-CN" dirty="0"/>
              <a:t>PU</a:t>
            </a:r>
            <a:endParaRPr lang="en-US" altLang="zh-CN" dirty="0"/>
          </a:p>
        </p:txBody>
      </p:sp>
      <p:pic>
        <p:nvPicPr>
          <p:cNvPr id="118"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1" y="3338227"/>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文本框 118"/>
          <p:cNvSpPr txBox="1"/>
          <p:nvPr/>
        </p:nvSpPr>
        <p:spPr>
          <a:xfrm>
            <a:off x="1168341" y="3330966"/>
            <a:ext cx="716339" cy="369332"/>
          </a:xfrm>
          <a:prstGeom prst="rect">
            <a:avLst/>
          </a:prstGeom>
          <a:noFill/>
        </p:spPr>
        <p:txBody>
          <a:bodyPr wrap="square" rtlCol="0">
            <a:spAutoFit/>
          </a:bodyPr>
          <a:lstStyle/>
          <a:p>
            <a:r>
              <a:rPr lang="en-US" altLang="zh-CN" dirty="0"/>
              <a:t>PU</a:t>
            </a:r>
            <a:endParaRPr lang="en-US" altLang="zh-CN" dirty="0"/>
          </a:p>
        </p:txBody>
      </p:sp>
      <p:pic>
        <p:nvPicPr>
          <p:cNvPr id="12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70" y="4432595"/>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文本框 120"/>
          <p:cNvSpPr txBox="1"/>
          <p:nvPr/>
        </p:nvSpPr>
        <p:spPr>
          <a:xfrm>
            <a:off x="1182650" y="4425334"/>
            <a:ext cx="716339" cy="369332"/>
          </a:xfrm>
          <a:prstGeom prst="rect">
            <a:avLst/>
          </a:prstGeom>
          <a:noFill/>
        </p:spPr>
        <p:txBody>
          <a:bodyPr wrap="square" rtlCol="0">
            <a:spAutoFit/>
          </a:bodyPr>
          <a:lstStyle/>
          <a:p>
            <a:r>
              <a:rPr lang="en-US" altLang="zh-CN" dirty="0"/>
              <a:t>PU</a:t>
            </a:r>
            <a:endParaRPr lang="en-US" altLang="zh-CN" dirty="0"/>
          </a:p>
        </p:txBody>
      </p:sp>
      <p:sp>
        <p:nvSpPr>
          <p:cNvPr id="122" name="AutoShape 35"/>
          <p:cNvSpPr>
            <a:spLocks noChangeArrowheads="1"/>
          </p:cNvSpPr>
          <p:nvPr/>
        </p:nvSpPr>
        <p:spPr bwMode="auto">
          <a:xfrm rot="2407411">
            <a:off x="2003541" y="2660512"/>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3" name="AutoShape 35"/>
          <p:cNvSpPr>
            <a:spLocks noChangeArrowheads="1"/>
          </p:cNvSpPr>
          <p:nvPr/>
        </p:nvSpPr>
        <p:spPr bwMode="auto">
          <a:xfrm>
            <a:off x="2017542" y="3437318"/>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4" name="AutoShape 35"/>
          <p:cNvSpPr>
            <a:spLocks noChangeArrowheads="1"/>
          </p:cNvSpPr>
          <p:nvPr/>
        </p:nvSpPr>
        <p:spPr bwMode="auto">
          <a:xfrm rot="19413904">
            <a:off x="1987154" y="4177175"/>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5" name="文本框 124"/>
          <p:cNvSpPr txBox="1"/>
          <p:nvPr/>
        </p:nvSpPr>
        <p:spPr>
          <a:xfrm>
            <a:off x="1261505" y="3119315"/>
            <a:ext cx="1585654" cy="369332"/>
          </a:xfrm>
          <a:prstGeom prst="rect">
            <a:avLst/>
          </a:prstGeom>
          <a:noFill/>
        </p:spPr>
        <p:txBody>
          <a:bodyPr wrap="square" rtlCol="0">
            <a:spAutoFit/>
          </a:bodyPr>
          <a:lstStyle/>
          <a:p>
            <a:r>
              <a:rPr lang="en-US" altLang="zh-CN" dirty="0"/>
              <a:t>		RTP</a:t>
            </a:r>
            <a:endParaRPr lang="zh-CN" altLang="en-US" dirty="0"/>
          </a:p>
        </p:txBody>
      </p:sp>
      <p:grpSp>
        <p:nvGrpSpPr>
          <p:cNvPr id="126" name="Group 66"/>
          <p:cNvGrpSpPr/>
          <p:nvPr/>
        </p:nvGrpSpPr>
        <p:grpSpPr bwMode="auto">
          <a:xfrm>
            <a:off x="5201086" y="1952580"/>
            <a:ext cx="1554162" cy="942975"/>
            <a:chOff x="2647" y="1505"/>
            <a:chExt cx="979" cy="594"/>
          </a:xfrm>
        </p:grpSpPr>
        <p:sp>
          <p:nvSpPr>
            <p:cNvPr id="12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3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3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NS</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101" name="直接箭头连接符 100"/>
          <p:cNvCxnSpPr>
            <a:stCxn id="71" idx="0"/>
            <a:endCxn id="129" idx="2"/>
          </p:cNvCxnSpPr>
          <p:nvPr/>
        </p:nvCxnSpPr>
        <p:spPr>
          <a:xfrm flipV="1">
            <a:off x="4167961" y="2762205"/>
            <a:ext cx="1746706" cy="901365"/>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78" idx="0"/>
            <a:endCxn id="129" idx="2"/>
          </p:cNvCxnSpPr>
          <p:nvPr/>
        </p:nvCxnSpPr>
        <p:spPr>
          <a:xfrm flipV="1">
            <a:off x="5914667" y="2762205"/>
            <a:ext cx="0" cy="925178"/>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85" idx="0"/>
            <a:endCxn id="129" idx="2"/>
          </p:cNvCxnSpPr>
          <p:nvPr/>
        </p:nvCxnSpPr>
        <p:spPr>
          <a:xfrm flipH="1" flipV="1">
            <a:off x="5914667" y="2762205"/>
            <a:ext cx="1818447" cy="961274"/>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29" idx="0"/>
            <a:endCxn id="95" idx="2"/>
          </p:cNvCxnSpPr>
          <p:nvPr/>
        </p:nvCxnSpPr>
        <p:spPr>
          <a:xfrm flipH="1" flipV="1">
            <a:off x="5909876" y="1208784"/>
            <a:ext cx="4791" cy="743796"/>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2374714" y="1883263"/>
            <a:ext cx="7160408" cy="448685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文本框 139"/>
          <p:cNvSpPr txBox="1"/>
          <p:nvPr/>
        </p:nvSpPr>
        <p:spPr>
          <a:xfrm>
            <a:off x="2893771" y="2416323"/>
            <a:ext cx="1585654" cy="369332"/>
          </a:xfrm>
          <a:prstGeom prst="rect">
            <a:avLst/>
          </a:prstGeom>
          <a:noFill/>
        </p:spPr>
        <p:txBody>
          <a:bodyPr wrap="square" rtlCol="0">
            <a:spAutoFit/>
          </a:bodyPr>
          <a:lstStyle/>
          <a:p>
            <a:r>
              <a:rPr lang="zh-CN" altLang="en-US" dirty="0"/>
              <a:t>存储服务</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685800"/>
            <a:ext cx="8534400" cy="1507067"/>
          </a:xfrm>
        </p:spPr>
        <p:txBody>
          <a:bodyPr/>
          <a:lstStyle/>
          <a:p>
            <a:r>
              <a:rPr lang="zh-CN" altLang="en-US" dirty="0"/>
              <a:t>二、</a:t>
            </a:r>
            <a:r>
              <a:rPr lang="en-US" altLang="zh-CN" dirty="0"/>
              <a:t>RMU</a:t>
            </a:r>
            <a:r>
              <a:rPr lang="zh-CN" altLang="en-US" dirty="0"/>
              <a:t>（录像文件管理单元）</a:t>
            </a:r>
            <a:endParaRPr lang="zh-CN" altLang="en-US" dirty="0"/>
          </a:p>
        </p:txBody>
      </p:sp>
      <p:sp>
        <p:nvSpPr>
          <p:cNvPr id="6" name="文本框 5"/>
          <p:cNvSpPr txBox="1"/>
          <p:nvPr/>
        </p:nvSpPr>
        <p:spPr>
          <a:xfrm>
            <a:off x="684213" y="2478157"/>
            <a:ext cx="8534400" cy="646331"/>
          </a:xfrm>
          <a:prstGeom prst="rect">
            <a:avLst/>
          </a:prstGeom>
          <a:noFill/>
        </p:spPr>
        <p:txBody>
          <a:bodyPr wrap="square" rtlCol="0">
            <a:spAutoFit/>
          </a:bodyPr>
          <a:lstStyle/>
          <a:p>
            <a:r>
              <a:rPr lang="en-US" altLang="zh-CN" dirty="0"/>
              <a:t>		RMU</a:t>
            </a:r>
            <a:r>
              <a:rPr lang="zh-CN" altLang="en-US" dirty="0"/>
              <a:t>负责管理和上报</a:t>
            </a:r>
            <a:r>
              <a:rPr lang="en-US" altLang="zh-CN" dirty="0"/>
              <a:t>NRU</a:t>
            </a:r>
            <a:r>
              <a:rPr lang="zh-CN" altLang="en-US" dirty="0"/>
              <a:t>生成的索引和数据文件，并确保循环覆盖等录像策略被正确的执行。</a:t>
            </a:r>
            <a:endParaRPr lang="en-US" altLang="zh-CN" dirty="0"/>
          </a:p>
        </p:txBody>
      </p:sp>
      <p:sp>
        <p:nvSpPr>
          <p:cNvPr id="8" name="圆角矩形 7"/>
          <p:cNvSpPr/>
          <p:nvPr/>
        </p:nvSpPr>
        <p:spPr>
          <a:xfrm>
            <a:off x="3961445" y="4203179"/>
            <a:ext cx="1189708" cy="1722783"/>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RMU</a:t>
            </a:r>
            <a:endParaRPr lang="en-US" altLang="zh-CN" dirty="0"/>
          </a:p>
        </p:txBody>
      </p:sp>
      <p:sp>
        <p:nvSpPr>
          <p:cNvPr id="10" name="流程图: 磁盘 9"/>
          <p:cNvSpPr/>
          <p:nvPr/>
        </p:nvSpPr>
        <p:spPr>
          <a:xfrm>
            <a:off x="7018589" y="4214186"/>
            <a:ext cx="1506433" cy="1722783"/>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磁盘阵列</a:t>
            </a:r>
            <a:endParaRPr lang="zh-CN" altLang="en-US" dirty="0"/>
          </a:p>
        </p:txBody>
      </p:sp>
      <p:sp>
        <p:nvSpPr>
          <p:cNvPr id="12" name="圆角矩形 11"/>
          <p:cNvSpPr/>
          <p:nvPr/>
        </p:nvSpPr>
        <p:spPr>
          <a:xfrm>
            <a:off x="1050184" y="4778021"/>
            <a:ext cx="1532584" cy="514021"/>
          </a:xfrm>
          <a:prstGeom prst="roundRect">
            <a:avLst/>
          </a:prstGeom>
          <a:solidFill>
            <a:schemeClr val="tx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DBS</a:t>
            </a:r>
            <a:endParaRPr lang="en-US" altLang="zh-CN" dirty="0"/>
          </a:p>
        </p:txBody>
      </p:sp>
      <p:sp>
        <p:nvSpPr>
          <p:cNvPr id="14" name="左右箭头 13"/>
          <p:cNvSpPr/>
          <p:nvPr/>
        </p:nvSpPr>
        <p:spPr>
          <a:xfrm>
            <a:off x="2601137" y="4862772"/>
            <a:ext cx="1360307" cy="351692"/>
          </a:xfrm>
          <a:prstGeom prst="leftRight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信令流</a:t>
            </a:r>
            <a:endParaRPr lang="zh-CN" altLang="en-US" dirty="0"/>
          </a:p>
        </p:txBody>
      </p:sp>
      <p:sp>
        <p:nvSpPr>
          <p:cNvPr id="15" name="左右箭头 14"/>
          <p:cNvSpPr/>
          <p:nvPr/>
        </p:nvSpPr>
        <p:spPr>
          <a:xfrm>
            <a:off x="5151153" y="4805411"/>
            <a:ext cx="1867436" cy="459239"/>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NFS/ISCSI</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6"/>
          <p:cNvGrpSpPr/>
          <p:nvPr/>
        </p:nvGrpSpPr>
        <p:grpSpPr bwMode="auto">
          <a:xfrm>
            <a:off x="3454380" y="3663570"/>
            <a:ext cx="1554162" cy="942975"/>
            <a:chOff x="2647" y="1505"/>
            <a:chExt cx="979" cy="594"/>
          </a:xfrm>
        </p:grpSpPr>
        <p:sp>
          <p:nvSpPr>
            <p:cNvPr id="69"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0"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1"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2"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73"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72"/>
            <p:cNvSpPr txBox="1">
              <a:spLocks noChangeArrowheads="1"/>
            </p:cNvSpPr>
            <p:nvPr/>
          </p:nvSpPr>
          <p:spPr bwMode="auto">
            <a:xfrm>
              <a:off x="2659" y="1599"/>
              <a:ext cx="545" cy="2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spcBef>
                  <a:spcPct val="50000"/>
                </a:spcBef>
              </a:pPr>
              <a:r>
                <a:rPr lang="zh-CN" altLang="en-US" sz="1100" b="1" dirty="0">
                  <a:solidFill>
                    <a:srgbClr val="FFFFFF"/>
                  </a:solidFill>
                  <a:ea typeface="MS PGothic" panose="020B0600070205080204" pitchFamily="34" charset="-128"/>
                  <a:cs typeface="Arial" panose="020B0604020202020204" pitchFamily="34" charset="0"/>
                </a:rPr>
                <a:t>一体化服务器</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75" name="Group 66"/>
          <p:cNvGrpSpPr/>
          <p:nvPr/>
        </p:nvGrpSpPr>
        <p:grpSpPr bwMode="auto">
          <a:xfrm>
            <a:off x="5201086" y="3687383"/>
            <a:ext cx="1554162" cy="942975"/>
            <a:chOff x="2647" y="1505"/>
            <a:chExt cx="979" cy="594"/>
          </a:xfrm>
        </p:grpSpPr>
        <p:sp>
          <p:nvSpPr>
            <p:cNvPr id="76"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7"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8"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9"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0"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72"/>
            <p:cNvSpPr txBox="1">
              <a:spLocks noChangeArrowheads="1"/>
            </p:cNvSpPr>
            <p:nvPr/>
          </p:nvSpPr>
          <p:spPr bwMode="auto">
            <a:xfrm>
              <a:off x="2659" y="1599"/>
              <a:ext cx="545" cy="2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spcBef>
                  <a:spcPct val="50000"/>
                </a:spcBef>
              </a:pPr>
              <a:r>
                <a:rPr lang="zh-CN" altLang="en-US" sz="1100" b="1" dirty="0">
                  <a:solidFill>
                    <a:srgbClr val="FFFFFF"/>
                  </a:solidFill>
                  <a:ea typeface="MS PGothic" panose="020B0600070205080204" pitchFamily="34" charset="-128"/>
                  <a:cs typeface="Arial" panose="020B0604020202020204" pitchFamily="34" charset="0"/>
                </a:rPr>
                <a:t>一体化服务器</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82" name="Group 66"/>
          <p:cNvGrpSpPr/>
          <p:nvPr/>
        </p:nvGrpSpPr>
        <p:grpSpPr bwMode="auto">
          <a:xfrm>
            <a:off x="7019533" y="3723479"/>
            <a:ext cx="1554162" cy="942975"/>
            <a:chOff x="2647" y="1505"/>
            <a:chExt cx="979" cy="594"/>
          </a:xfrm>
        </p:grpSpPr>
        <p:sp>
          <p:nvSpPr>
            <p:cNvPr id="83"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4"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5"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6"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7"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 Box 72"/>
            <p:cNvSpPr txBox="1">
              <a:spLocks noChangeArrowheads="1"/>
            </p:cNvSpPr>
            <p:nvPr/>
          </p:nvSpPr>
          <p:spPr bwMode="auto">
            <a:xfrm>
              <a:off x="2659" y="1599"/>
              <a:ext cx="545" cy="25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90000"/>
                </a:lnSpc>
                <a:spcBef>
                  <a:spcPct val="50000"/>
                </a:spcBef>
              </a:pPr>
              <a:r>
                <a:rPr lang="zh-CN" altLang="en-US" sz="1100" b="1" dirty="0">
                  <a:solidFill>
                    <a:srgbClr val="FFFFFF"/>
                  </a:solidFill>
                  <a:ea typeface="MS PGothic" panose="020B0600070205080204" pitchFamily="34" charset="-128"/>
                  <a:cs typeface="Arial" panose="020B0604020202020204" pitchFamily="34" charset="0"/>
                </a:rPr>
                <a:t>一体化服务器</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89" name="直接箭头连接符 88"/>
          <p:cNvCxnSpPr>
            <a:stCxn id="65" idx="1"/>
            <a:endCxn id="69" idx="2"/>
          </p:cNvCxnSpPr>
          <p:nvPr/>
        </p:nvCxnSpPr>
        <p:spPr>
          <a:xfrm>
            <a:off x="3923633" y="4220649"/>
            <a:ext cx="426097" cy="385896"/>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66"/>
          <p:cNvGrpSpPr/>
          <p:nvPr/>
        </p:nvGrpSpPr>
        <p:grpSpPr bwMode="auto">
          <a:xfrm>
            <a:off x="5196295" y="399159"/>
            <a:ext cx="1554162" cy="942975"/>
            <a:chOff x="2647" y="1505"/>
            <a:chExt cx="979" cy="594"/>
          </a:xfrm>
        </p:grpSpPr>
        <p:sp>
          <p:nvSpPr>
            <p:cNvPr id="93"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4"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5"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6"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97"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DBS</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104" name="直接连接符 103"/>
          <p:cNvCxnSpPr/>
          <p:nvPr/>
        </p:nvCxnSpPr>
        <p:spPr>
          <a:xfrm>
            <a:off x="3224130" y="1716285"/>
            <a:ext cx="4745894" cy="30661"/>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2841863" y="1373618"/>
            <a:ext cx="1585654" cy="369332"/>
          </a:xfrm>
          <a:prstGeom prst="rect">
            <a:avLst/>
          </a:prstGeom>
          <a:noFill/>
        </p:spPr>
        <p:txBody>
          <a:bodyPr wrap="square" rtlCol="0">
            <a:spAutoFit/>
          </a:bodyPr>
          <a:lstStyle/>
          <a:p>
            <a:r>
              <a:rPr lang="en-US" altLang="zh-CN" dirty="0"/>
              <a:t>		</a:t>
            </a:r>
            <a:r>
              <a:rPr lang="zh-CN" altLang="en-US" dirty="0"/>
              <a:t>信令</a:t>
            </a:r>
            <a:endParaRPr lang="zh-CN" altLang="en-US" dirty="0"/>
          </a:p>
        </p:txBody>
      </p:sp>
      <p:sp>
        <p:nvSpPr>
          <p:cNvPr id="106" name="AutoShape 18"/>
          <p:cNvSpPr>
            <a:spLocks noChangeArrowheads="1"/>
          </p:cNvSpPr>
          <p:nvPr/>
        </p:nvSpPr>
        <p:spPr bwMode="auto">
          <a:xfrm rot="16200000">
            <a:off x="9843691" y="3076296"/>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07"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116" y="3295371"/>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AutoShape 35"/>
          <p:cNvSpPr>
            <a:spLocks noChangeArrowheads="1"/>
          </p:cNvSpPr>
          <p:nvPr/>
        </p:nvSpPr>
        <p:spPr bwMode="auto">
          <a:xfrm>
            <a:off x="9110466" y="3447721"/>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9" name="文本框 108"/>
          <p:cNvSpPr txBox="1"/>
          <p:nvPr/>
        </p:nvSpPr>
        <p:spPr>
          <a:xfrm>
            <a:off x="8436831" y="3245629"/>
            <a:ext cx="1585654" cy="369332"/>
          </a:xfrm>
          <a:prstGeom prst="rect">
            <a:avLst/>
          </a:prstGeom>
          <a:noFill/>
        </p:spPr>
        <p:txBody>
          <a:bodyPr wrap="square" rtlCol="0">
            <a:spAutoFit/>
          </a:bodyPr>
          <a:lstStyle/>
          <a:p>
            <a:r>
              <a:rPr lang="en-US" altLang="zh-CN" dirty="0"/>
              <a:t>		RTSP</a:t>
            </a:r>
            <a:endParaRPr lang="zh-CN" altLang="en-US" dirty="0"/>
          </a:p>
        </p:txBody>
      </p:sp>
      <p:sp>
        <p:nvSpPr>
          <p:cNvPr id="110" name="AutoShape 18"/>
          <p:cNvSpPr>
            <a:spLocks noChangeArrowheads="1"/>
          </p:cNvSpPr>
          <p:nvPr/>
        </p:nvSpPr>
        <p:spPr bwMode="auto">
          <a:xfrm rot="16200000">
            <a:off x="9846539" y="1860998"/>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1"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964" y="2080073"/>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AutoShape 18"/>
          <p:cNvSpPr>
            <a:spLocks noChangeArrowheads="1"/>
          </p:cNvSpPr>
          <p:nvPr/>
        </p:nvSpPr>
        <p:spPr bwMode="auto">
          <a:xfrm rot="16200000">
            <a:off x="9843691" y="4342404"/>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3"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116" y="4561479"/>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AutoShape 35"/>
          <p:cNvSpPr>
            <a:spLocks noChangeArrowheads="1"/>
          </p:cNvSpPr>
          <p:nvPr/>
        </p:nvSpPr>
        <p:spPr bwMode="auto">
          <a:xfrm rot="1784339">
            <a:off x="8963969" y="4260202"/>
            <a:ext cx="981459" cy="86493"/>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15" name="AutoShape 35"/>
          <p:cNvSpPr>
            <a:spLocks noChangeArrowheads="1"/>
          </p:cNvSpPr>
          <p:nvPr/>
        </p:nvSpPr>
        <p:spPr bwMode="auto">
          <a:xfrm rot="19413904">
            <a:off x="8910340" y="2726434"/>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16"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1" y="2243859"/>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文本框 116"/>
          <p:cNvSpPr txBox="1"/>
          <p:nvPr/>
        </p:nvSpPr>
        <p:spPr>
          <a:xfrm>
            <a:off x="1168341" y="2236598"/>
            <a:ext cx="716339" cy="369332"/>
          </a:xfrm>
          <a:prstGeom prst="rect">
            <a:avLst/>
          </a:prstGeom>
          <a:noFill/>
        </p:spPr>
        <p:txBody>
          <a:bodyPr wrap="square" rtlCol="0">
            <a:spAutoFit/>
          </a:bodyPr>
          <a:lstStyle/>
          <a:p>
            <a:r>
              <a:rPr lang="en-US" altLang="zh-CN" dirty="0"/>
              <a:t>PU</a:t>
            </a:r>
            <a:endParaRPr lang="en-US" altLang="zh-CN" dirty="0"/>
          </a:p>
        </p:txBody>
      </p:sp>
      <p:pic>
        <p:nvPicPr>
          <p:cNvPr id="118"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1" y="3338227"/>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文本框 118"/>
          <p:cNvSpPr txBox="1"/>
          <p:nvPr/>
        </p:nvSpPr>
        <p:spPr>
          <a:xfrm>
            <a:off x="1168341" y="3330966"/>
            <a:ext cx="716339" cy="369332"/>
          </a:xfrm>
          <a:prstGeom prst="rect">
            <a:avLst/>
          </a:prstGeom>
          <a:noFill/>
        </p:spPr>
        <p:txBody>
          <a:bodyPr wrap="square" rtlCol="0">
            <a:spAutoFit/>
          </a:bodyPr>
          <a:lstStyle/>
          <a:p>
            <a:r>
              <a:rPr lang="en-US" altLang="zh-CN" dirty="0"/>
              <a:t>PU</a:t>
            </a:r>
            <a:endParaRPr lang="en-US" altLang="zh-CN" dirty="0"/>
          </a:p>
        </p:txBody>
      </p:sp>
      <p:pic>
        <p:nvPicPr>
          <p:cNvPr id="12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70" y="4432595"/>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文本框 120"/>
          <p:cNvSpPr txBox="1"/>
          <p:nvPr/>
        </p:nvSpPr>
        <p:spPr>
          <a:xfrm>
            <a:off x="1182650" y="4425334"/>
            <a:ext cx="716339" cy="369332"/>
          </a:xfrm>
          <a:prstGeom prst="rect">
            <a:avLst/>
          </a:prstGeom>
          <a:noFill/>
        </p:spPr>
        <p:txBody>
          <a:bodyPr wrap="square" rtlCol="0">
            <a:spAutoFit/>
          </a:bodyPr>
          <a:lstStyle/>
          <a:p>
            <a:r>
              <a:rPr lang="en-US" altLang="zh-CN" dirty="0"/>
              <a:t>PU</a:t>
            </a:r>
            <a:endParaRPr lang="en-US" altLang="zh-CN" dirty="0"/>
          </a:p>
        </p:txBody>
      </p:sp>
      <p:sp>
        <p:nvSpPr>
          <p:cNvPr id="122" name="AutoShape 35"/>
          <p:cNvSpPr>
            <a:spLocks noChangeArrowheads="1"/>
          </p:cNvSpPr>
          <p:nvPr/>
        </p:nvSpPr>
        <p:spPr bwMode="auto">
          <a:xfrm rot="2407411">
            <a:off x="2003541" y="2660512"/>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3" name="AutoShape 35"/>
          <p:cNvSpPr>
            <a:spLocks noChangeArrowheads="1"/>
          </p:cNvSpPr>
          <p:nvPr/>
        </p:nvSpPr>
        <p:spPr bwMode="auto">
          <a:xfrm>
            <a:off x="2017542" y="3437318"/>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4" name="AutoShape 35"/>
          <p:cNvSpPr>
            <a:spLocks noChangeArrowheads="1"/>
          </p:cNvSpPr>
          <p:nvPr/>
        </p:nvSpPr>
        <p:spPr bwMode="auto">
          <a:xfrm rot="19413904">
            <a:off x="1987154" y="4177175"/>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5" name="文本框 124"/>
          <p:cNvSpPr txBox="1"/>
          <p:nvPr/>
        </p:nvSpPr>
        <p:spPr>
          <a:xfrm>
            <a:off x="1261505" y="3119315"/>
            <a:ext cx="1585654" cy="369332"/>
          </a:xfrm>
          <a:prstGeom prst="rect">
            <a:avLst/>
          </a:prstGeom>
          <a:noFill/>
        </p:spPr>
        <p:txBody>
          <a:bodyPr wrap="square" rtlCol="0">
            <a:spAutoFit/>
          </a:bodyPr>
          <a:lstStyle/>
          <a:p>
            <a:r>
              <a:rPr lang="en-US" altLang="zh-CN" dirty="0"/>
              <a:t>		RTP</a:t>
            </a:r>
            <a:endParaRPr lang="zh-CN" altLang="en-US" dirty="0"/>
          </a:p>
        </p:txBody>
      </p:sp>
      <p:grpSp>
        <p:nvGrpSpPr>
          <p:cNvPr id="126" name="Group 66"/>
          <p:cNvGrpSpPr/>
          <p:nvPr/>
        </p:nvGrpSpPr>
        <p:grpSpPr bwMode="auto">
          <a:xfrm>
            <a:off x="5201086" y="1952580"/>
            <a:ext cx="1554162" cy="942975"/>
            <a:chOff x="2647" y="1505"/>
            <a:chExt cx="979" cy="594"/>
          </a:xfrm>
        </p:grpSpPr>
        <p:sp>
          <p:nvSpPr>
            <p:cNvPr id="12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3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3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NS</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101" name="直接箭头连接符 100"/>
          <p:cNvCxnSpPr>
            <a:stCxn id="71" idx="0"/>
            <a:endCxn id="129" idx="2"/>
          </p:cNvCxnSpPr>
          <p:nvPr/>
        </p:nvCxnSpPr>
        <p:spPr>
          <a:xfrm flipV="1">
            <a:off x="4167961" y="2762205"/>
            <a:ext cx="1746706" cy="901365"/>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78" idx="0"/>
            <a:endCxn id="129" idx="2"/>
          </p:cNvCxnSpPr>
          <p:nvPr/>
        </p:nvCxnSpPr>
        <p:spPr>
          <a:xfrm flipV="1">
            <a:off x="5914667" y="2762205"/>
            <a:ext cx="0" cy="925178"/>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85" idx="0"/>
            <a:endCxn id="129" idx="2"/>
          </p:cNvCxnSpPr>
          <p:nvPr/>
        </p:nvCxnSpPr>
        <p:spPr>
          <a:xfrm flipH="1" flipV="1">
            <a:off x="5914667" y="2762205"/>
            <a:ext cx="1818447" cy="961274"/>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29" idx="0"/>
            <a:endCxn id="95" idx="2"/>
          </p:cNvCxnSpPr>
          <p:nvPr/>
        </p:nvCxnSpPr>
        <p:spPr>
          <a:xfrm flipH="1" flipV="1">
            <a:off x="5909876" y="1208784"/>
            <a:ext cx="4791" cy="743796"/>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2374714" y="1883263"/>
            <a:ext cx="7160408" cy="337766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文本框 139"/>
          <p:cNvSpPr txBox="1"/>
          <p:nvPr/>
        </p:nvSpPr>
        <p:spPr>
          <a:xfrm>
            <a:off x="2893771" y="2416323"/>
            <a:ext cx="1585654" cy="369332"/>
          </a:xfrm>
          <a:prstGeom prst="rect">
            <a:avLst/>
          </a:prstGeom>
          <a:noFill/>
        </p:spPr>
        <p:txBody>
          <a:bodyPr wrap="square" rtlCol="0">
            <a:spAutoFit/>
          </a:bodyPr>
          <a:lstStyle/>
          <a:p>
            <a:r>
              <a:rPr lang="zh-CN" altLang="en-US" dirty="0"/>
              <a:t>存储服务</a:t>
            </a:r>
            <a:endParaRPr lang="zh-CN" altLang="en-US" dirty="0"/>
          </a:p>
        </p:txBody>
      </p:sp>
      <p:sp>
        <p:nvSpPr>
          <p:cNvPr id="65" name="流程图: 磁盘 64"/>
          <p:cNvSpPr/>
          <p:nvPr/>
        </p:nvSpPr>
        <p:spPr>
          <a:xfrm>
            <a:off x="3489599" y="4220649"/>
            <a:ext cx="868068" cy="366246"/>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RAID</a:t>
            </a:r>
            <a:endParaRPr lang="en-US" altLang="zh-CN" dirty="0"/>
          </a:p>
        </p:txBody>
      </p:sp>
      <p:sp>
        <p:nvSpPr>
          <p:cNvPr id="133" name="流程图: 磁盘 132"/>
          <p:cNvSpPr/>
          <p:nvPr/>
        </p:nvSpPr>
        <p:spPr>
          <a:xfrm>
            <a:off x="5234299" y="4254726"/>
            <a:ext cx="868068" cy="366246"/>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RAID</a:t>
            </a:r>
            <a:endParaRPr lang="en-US" altLang="zh-CN" dirty="0"/>
          </a:p>
        </p:txBody>
      </p:sp>
      <p:sp>
        <p:nvSpPr>
          <p:cNvPr id="134" name="流程图: 磁盘 133"/>
          <p:cNvSpPr/>
          <p:nvPr/>
        </p:nvSpPr>
        <p:spPr>
          <a:xfrm>
            <a:off x="7038856" y="4309071"/>
            <a:ext cx="868068" cy="366246"/>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RAID</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365160" y="463640"/>
            <a:ext cx="9633398" cy="618185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81070" y="578485"/>
            <a:ext cx="1519708" cy="5409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Agency</a:t>
            </a:r>
            <a:endParaRPr lang="zh-CN" altLang="en-US" dirty="0"/>
          </a:p>
        </p:txBody>
      </p:sp>
      <p:sp>
        <p:nvSpPr>
          <p:cNvPr id="21" name="矩形 20"/>
          <p:cNvSpPr/>
          <p:nvPr/>
        </p:nvSpPr>
        <p:spPr>
          <a:xfrm>
            <a:off x="2660548" y="1383285"/>
            <a:ext cx="2786757" cy="6160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Msger</a:t>
            </a:r>
            <a:r>
              <a:rPr lang="en-US" altLang="zh-CN" dirty="0"/>
              <a:t>/Analyzer</a:t>
            </a:r>
            <a:endParaRPr lang="en-US" altLang="zh-CN" dirty="0"/>
          </a:p>
        </p:txBody>
      </p:sp>
      <p:sp>
        <p:nvSpPr>
          <p:cNvPr id="23" name="矩形 22"/>
          <p:cNvSpPr/>
          <p:nvPr/>
        </p:nvSpPr>
        <p:spPr>
          <a:xfrm>
            <a:off x="2660548" y="2428411"/>
            <a:ext cx="6761748" cy="633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Router</a:t>
            </a:r>
            <a:endParaRPr lang="en-US" altLang="zh-CN" dirty="0"/>
          </a:p>
        </p:txBody>
      </p:sp>
      <p:sp>
        <p:nvSpPr>
          <p:cNvPr id="36" name="矩形 35"/>
          <p:cNvSpPr/>
          <p:nvPr/>
        </p:nvSpPr>
        <p:spPr>
          <a:xfrm>
            <a:off x="2240925" y="3441879"/>
            <a:ext cx="1390172" cy="770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Dispatcher</a:t>
            </a:r>
            <a:endParaRPr lang="zh-CN" altLang="en-US" dirty="0"/>
          </a:p>
        </p:txBody>
      </p:sp>
      <p:sp>
        <p:nvSpPr>
          <p:cNvPr id="39" name="矩形 38"/>
          <p:cNvSpPr/>
          <p:nvPr/>
        </p:nvSpPr>
        <p:spPr>
          <a:xfrm>
            <a:off x="1704766" y="4495377"/>
            <a:ext cx="7598260" cy="75965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Manager</a:t>
            </a:r>
            <a:endParaRPr lang="zh-CN" altLang="en-US" dirty="0"/>
          </a:p>
        </p:txBody>
      </p:sp>
      <p:sp>
        <p:nvSpPr>
          <p:cNvPr id="40" name="矩形 39"/>
          <p:cNvSpPr/>
          <p:nvPr/>
        </p:nvSpPr>
        <p:spPr>
          <a:xfrm>
            <a:off x="1585497" y="5573843"/>
            <a:ext cx="9109008" cy="77467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LocalDB</a:t>
            </a:r>
            <a:r>
              <a:rPr lang="en-US" altLang="zh-CN" dirty="0"/>
              <a:t>/</a:t>
            </a:r>
            <a:r>
              <a:rPr lang="en-US" altLang="zh-CN" dirty="0" err="1"/>
              <a:t>DBInterface</a:t>
            </a:r>
            <a:endParaRPr lang="zh-CN" altLang="en-US" dirty="0"/>
          </a:p>
        </p:txBody>
      </p:sp>
      <p:sp>
        <p:nvSpPr>
          <p:cNvPr id="43" name="下箭头 42"/>
          <p:cNvSpPr/>
          <p:nvPr/>
        </p:nvSpPr>
        <p:spPr>
          <a:xfrm>
            <a:off x="3928030" y="106017"/>
            <a:ext cx="251792" cy="1277268"/>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422549" y="3453910"/>
            <a:ext cx="1390172" cy="770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Writer</a:t>
            </a:r>
            <a:endParaRPr lang="zh-CN" altLang="en-US" dirty="0"/>
          </a:p>
        </p:txBody>
      </p:sp>
      <p:sp>
        <p:nvSpPr>
          <p:cNvPr id="46" name="文本框 45"/>
          <p:cNvSpPr txBox="1"/>
          <p:nvPr/>
        </p:nvSpPr>
        <p:spPr>
          <a:xfrm>
            <a:off x="4084948" y="850315"/>
            <a:ext cx="1022126" cy="369332"/>
          </a:xfrm>
          <a:prstGeom prst="rect">
            <a:avLst/>
          </a:prstGeom>
          <a:noFill/>
        </p:spPr>
        <p:txBody>
          <a:bodyPr wrap="square" rtlCol="0">
            <a:spAutoFit/>
          </a:bodyPr>
          <a:lstStyle/>
          <a:p>
            <a:r>
              <a:rPr lang="zh-CN" altLang="en-US" dirty="0"/>
              <a:t>信令流</a:t>
            </a:r>
            <a:endParaRPr lang="en-US" altLang="zh-CN" dirty="0"/>
          </a:p>
        </p:txBody>
      </p:sp>
      <p:sp>
        <p:nvSpPr>
          <p:cNvPr id="47" name="下箭头 46"/>
          <p:cNvSpPr/>
          <p:nvPr/>
        </p:nvSpPr>
        <p:spPr>
          <a:xfrm>
            <a:off x="3928030" y="1999342"/>
            <a:ext cx="251792" cy="457924"/>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4053926" y="2055614"/>
            <a:ext cx="1215922" cy="369332"/>
          </a:xfrm>
          <a:prstGeom prst="rect">
            <a:avLst/>
          </a:prstGeom>
          <a:noFill/>
        </p:spPr>
        <p:txBody>
          <a:bodyPr wrap="square" rtlCol="0">
            <a:spAutoFit/>
          </a:bodyPr>
          <a:lstStyle/>
          <a:p>
            <a:r>
              <a:rPr lang="zh-CN" altLang="en-US" dirty="0"/>
              <a:t>任务请求</a:t>
            </a:r>
            <a:endParaRPr lang="en-US" altLang="zh-CN" dirty="0"/>
          </a:p>
        </p:txBody>
      </p:sp>
      <p:sp>
        <p:nvSpPr>
          <p:cNvPr id="49" name="下箭头 48"/>
          <p:cNvSpPr/>
          <p:nvPr/>
        </p:nvSpPr>
        <p:spPr>
          <a:xfrm>
            <a:off x="3903359" y="3073323"/>
            <a:ext cx="251792" cy="1422054"/>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3117128" y="4136169"/>
            <a:ext cx="2279923" cy="369332"/>
          </a:xfrm>
          <a:prstGeom prst="rect">
            <a:avLst/>
          </a:prstGeom>
          <a:noFill/>
        </p:spPr>
        <p:txBody>
          <a:bodyPr wrap="square" rtlCol="0">
            <a:spAutoFit/>
          </a:bodyPr>
          <a:lstStyle/>
          <a:p>
            <a:r>
              <a:rPr lang="zh-CN" altLang="en-US" dirty="0"/>
              <a:t>请求目标服务地址</a:t>
            </a:r>
            <a:endParaRPr lang="en-US" altLang="zh-CN" dirty="0"/>
          </a:p>
        </p:txBody>
      </p:sp>
      <p:sp>
        <p:nvSpPr>
          <p:cNvPr id="51" name="下箭头 50"/>
          <p:cNvSpPr/>
          <p:nvPr/>
        </p:nvSpPr>
        <p:spPr>
          <a:xfrm>
            <a:off x="2744166" y="3072517"/>
            <a:ext cx="265043" cy="36715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下箭头 51"/>
          <p:cNvSpPr/>
          <p:nvPr/>
        </p:nvSpPr>
        <p:spPr>
          <a:xfrm>
            <a:off x="5012417" y="3072293"/>
            <a:ext cx="267887" cy="359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868203" y="3062852"/>
            <a:ext cx="1185723" cy="369332"/>
          </a:xfrm>
          <a:prstGeom prst="rect">
            <a:avLst/>
          </a:prstGeom>
          <a:noFill/>
        </p:spPr>
        <p:txBody>
          <a:bodyPr wrap="square" rtlCol="0">
            <a:spAutoFit/>
          </a:bodyPr>
          <a:lstStyle/>
          <a:p>
            <a:r>
              <a:rPr lang="zh-CN" altLang="en-US" dirty="0"/>
              <a:t>分发任务</a:t>
            </a:r>
            <a:endParaRPr lang="en-US" altLang="zh-CN" dirty="0"/>
          </a:p>
        </p:txBody>
      </p:sp>
      <p:sp>
        <p:nvSpPr>
          <p:cNvPr id="54" name="文本框 53"/>
          <p:cNvSpPr txBox="1"/>
          <p:nvPr/>
        </p:nvSpPr>
        <p:spPr>
          <a:xfrm>
            <a:off x="5173970" y="3093777"/>
            <a:ext cx="1185723" cy="369332"/>
          </a:xfrm>
          <a:prstGeom prst="rect">
            <a:avLst/>
          </a:prstGeom>
          <a:noFill/>
        </p:spPr>
        <p:txBody>
          <a:bodyPr wrap="square" rtlCol="0">
            <a:spAutoFit/>
          </a:bodyPr>
          <a:lstStyle/>
          <a:p>
            <a:r>
              <a:rPr lang="zh-CN" altLang="en-US" dirty="0"/>
              <a:t>录像任务</a:t>
            </a:r>
            <a:endParaRPr lang="en-US" altLang="zh-CN" dirty="0"/>
          </a:p>
        </p:txBody>
      </p:sp>
      <p:sp>
        <p:nvSpPr>
          <p:cNvPr id="55" name="下箭头 54"/>
          <p:cNvSpPr/>
          <p:nvPr/>
        </p:nvSpPr>
        <p:spPr>
          <a:xfrm>
            <a:off x="1774005" y="1130669"/>
            <a:ext cx="211014" cy="3353437"/>
          </a:xfrm>
          <a:prstGeom prst="downArrow">
            <a:avLst/>
          </a:prstGeom>
          <a:solidFill>
            <a:srgbClr val="02AE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1937171" y="2010634"/>
            <a:ext cx="1185723" cy="369332"/>
          </a:xfrm>
          <a:prstGeom prst="rect">
            <a:avLst/>
          </a:prstGeom>
          <a:noFill/>
        </p:spPr>
        <p:txBody>
          <a:bodyPr wrap="square" rtlCol="0">
            <a:spAutoFit/>
          </a:bodyPr>
          <a:lstStyle/>
          <a:p>
            <a:r>
              <a:rPr lang="zh-CN" altLang="en-US" dirty="0"/>
              <a:t>启停服务</a:t>
            </a:r>
            <a:endParaRPr lang="en-US" altLang="zh-CN" dirty="0"/>
          </a:p>
        </p:txBody>
      </p:sp>
      <p:sp>
        <p:nvSpPr>
          <p:cNvPr id="57" name="矩形 56"/>
          <p:cNvSpPr/>
          <p:nvPr/>
        </p:nvSpPr>
        <p:spPr>
          <a:xfrm>
            <a:off x="6742692" y="3453910"/>
            <a:ext cx="1390172" cy="770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Player</a:t>
            </a:r>
            <a:endParaRPr lang="zh-CN" altLang="en-US" dirty="0"/>
          </a:p>
        </p:txBody>
      </p:sp>
      <p:sp>
        <p:nvSpPr>
          <p:cNvPr id="58" name="矩形 57"/>
          <p:cNvSpPr/>
          <p:nvPr/>
        </p:nvSpPr>
        <p:spPr>
          <a:xfrm>
            <a:off x="8734244" y="3453910"/>
            <a:ext cx="1390172" cy="77099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content</a:t>
            </a:r>
            <a:endParaRPr lang="zh-CN" altLang="en-US" dirty="0"/>
          </a:p>
        </p:txBody>
      </p:sp>
      <p:sp>
        <p:nvSpPr>
          <p:cNvPr id="60" name="下箭头 59"/>
          <p:cNvSpPr/>
          <p:nvPr/>
        </p:nvSpPr>
        <p:spPr>
          <a:xfrm>
            <a:off x="7232025" y="3067846"/>
            <a:ext cx="267887" cy="359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下箭头 60"/>
          <p:cNvSpPr/>
          <p:nvPr/>
        </p:nvSpPr>
        <p:spPr>
          <a:xfrm>
            <a:off x="9035139" y="3067846"/>
            <a:ext cx="267887" cy="359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下箭头 61"/>
          <p:cNvSpPr/>
          <p:nvPr/>
        </p:nvSpPr>
        <p:spPr>
          <a:xfrm>
            <a:off x="9680847" y="4212869"/>
            <a:ext cx="211368" cy="1360973"/>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7353841" y="3072293"/>
            <a:ext cx="1185723" cy="369332"/>
          </a:xfrm>
          <a:prstGeom prst="rect">
            <a:avLst/>
          </a:prstGeom>
          <a:noFill/>
        </p:spPr>
        <p:txBody>
          <a:bodyPr wrap="square" rtlCol="0">
            <a:spAutoFit/>
          </a:bodyPr>
          <a:lstStyle/>
          <a:p>
            <a:r>
              <a:rPr lang="zh-CN" altLang="en-US" dirty="0"/>
              <a:t>回放任务</a:t>
            </a:r>
            <a:endParaRPr lang="en-US" altLang="zh-CN" dirty="0"/>
          </a:p>
        </p:txBody>
      </p:sp>
      <p:sp>
        <p:nvSpPr>
          <p:cNvPr id="64" name="文本框 63"/>
          <p:cNvSpPr txBox="1"/>
          <p:nvPr/>
        </p:nvSpPr>
        <p:spPr>
          <a:xfrm>
            <a:off x="9167222" y="3051509"/>
            <a:ext cx="1185723" cy="369332"/>
          </a:xfrm>
          <a:prstGeom prst="rect">
            <a:avLst/>
          </a:prstGeom>
          <a:noFill/>
        </p:spPr>
        <p:txBody>
          <a:bodyPr wrap="square" rtlCol="0">
            <a:spAutoFit/>
          </a:bodyPr>
          <a:lstStyle/>
          <a:p>
            <a:r>
              <a:rPr lang="zh-CN" altLang="en-US" dirty="0"/>
              <a:t>查询任务</a:t>
            </a:r>
            <a:endParaRPr lang="en-US" altLang="zh-CN" dirty="0"/>
          </a:p>
        </p:txBody>
      </p:sp>
      <p:sp>
        <p:nvSpPr>
          <p:cNvPr id="65" name="文本框 64"/>
          <p:cNvSpPr txBox="1"/>
          <p:nvPr/>
        </p:nvSpPr>
        <p:spPr>
          <a:xfrm>
            <a:off x="6742692" y="755373"/>
            <a:ext cx="4124091" cy="584775"/>
          </a:xfrm>
          <a:prstGeom prst="rect">
            <a:avLst/>
          </a:prstGeom>
          <a:noFill/>
        </p:spPr>
        <p:txBody>
          <a:bodyPr wrap="square" rtlCol="0">
            <a:spAutoFit/>
          </a:bodyPr>
          <a:lstStyle/>
          <a:p>
            <a:r>
              <a:rPr lang="zh-CN" altLang="en-US" sz="3200" dirty="0"/>
              <a:t>媒体处理子系统</a:t>
            </a:r>
            <a:endParaRPr lang="en-US" altLang="zh-CN" sz="3200" dirty="0"/>
          </a:p>
        </p:txBody>
      </p:sp>
      <p:sp>
        <p:nvSpPr>
          <p:cNvPr id="66" name="下箭头 65"/>
          <p:cNvSpPr/>
          <p:nvPr/>
        </p:nvSpPr>
        <p:spPr>
          <a:xfrm>
            <a:off x="2481518" y="4205285"/>
            <a:ext cx="206662" cy="297677"/>
          </a:xfrm>
          <a:prstGeom prst="downArrow">
            <a:avLst/>
          </a:prstGeom>
          <a:solidFill>
            <a:srgbClr val="02AE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下箭头 66"/>
          <p:cNvSpPr/>
          <p:nvPr/>
        </p:nvSpPr>
        <p:spPr>
          <a:xfrm>
            <a:off x="5507391" y="4212307"/>
            <a:ext cx="206662" cy="297677"/>
          </a:xfrm>
          <a:prstGeom prst="downArrow">
            <a:avLst/>
          </a:prstGeom>
          <a:solidFill>
            <a:srgbClr val="02AE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下箭头 67"/>
          <p:cNvSpPr/>
          <p:nvPr/>
        </p:nvSpPr>
        <p:spPr>
          <a:xfrm>
            <a:off x="7429935" y="4237029"/>
            <a:ext cx="212536" cy="295746"/>
          </a:xfrm>
          <a:prstGeom prst="downArrow">
            <a:avLst/>
          </a:prstGeom>
          <a:solidFill>
            <a:srgbClr val="02AE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下箭头 68"/>
          <p:cNvSpPr/>
          <p:nvPr/>
        </p:nvSpPr>
        <p:spPr>
          <a:xfrm>
            <a:off x="9062834" y="4225491"/>
            <a:ext cx="191513" cy="284494"/>
          </a:xfrm>
          <a:prstGeom prst="downArrow">
            <a:avLst/>
          </a:prstGeom>
          <a:solidFill>
            <a:srgbClr val="02AE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流程图: 磁盘 65"/>
          <p:cNvSpPr/>
          <p:nvPr/>
        </p:nvSpPr>
        <p:spPr>
          <a:xfrm>
            <a:off x="2600174" y="5484617"/>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蓝鲸阵列</a:t>
            </a:r>
            <a:endParaRPr lang="zh-CN" altLang="en-US" dirty="0"/>
          </a:p>
        </p:txBody>
      </p:sp>
      <p:sp>
        <p:nvSpPr>
          <p:cNvPr id="67" name="流程图: 磁盘 66"/>
          <p:cNvSpPr/>
          <p:nvPr/>
        </p:nvSpPr>
        <p:spPr>
          <a:xfrm>
            <a:off x="7382528" y="5482470"/>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蓝鲸阵列</a:t>
            </a:r>
            <a:endParaRPr lang="zh-CN" altLang="en-US" dirty="0"/>
          </a:p>
        </p:txBody>
      </p:sp>
      <p:sp>
        <p:nvSpPr>
          <p:cNvPr id="68" name="流程图: 磁盘 67"/>
          <p:cNvSpPr/>
          <p:nvPr/>
        </p:nvSpPr>
        <p:spPr>
          <a:xfrm>
            <a:off x="4991351" y="5484617"/>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蓝鲸阵列</a:t>
            </a:r>
            <a:endParaRPr lang="zh-CN" altLang="en-US" dirty="0"/>
          </a:p>
        </p:txBody>
      </p:sp>
      <p:grpSp>
        <p:nvGrpSpPr>
          <p:cNvPr id="69" name="Group 66"/>
          <p:cNvGrpSpPr/>
          <p:nvPr/>
        </p:nvGrpSpPr>
        <p:grpSpPr bwMode="auto">
          <a:xfrm>
            <a:off x="3454380" y="3663570"/>
            <a:ext cx="1554162" cy="942975"/>
            <a:chOff x="2647" y="1505"/>
            <a:chExt cx="979" cy="594"/>
          </a:xfrm>
        </p:grpSpPr>
        <p:sp>
          <p:nvSpPr>
            <p:cNvPr id="70"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1"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2"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3"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74"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76" name="Group 66"/>
          <p:cNvGrpSpPr/>
          <p:nvPr/>
        </p:nvGrpSpPr>
        <p:grpSpPr bwMode="auto">
          <a:xfrm>
            <a:off x="5201086" y="3687383"/>
            <a:ext cx="1554162" cy="942975"/>
            <a:chOff x="2647" y="1505"/>
            <a:chExt cx="979" cy="594"/>
          </a:xfrm>
        </p:grpSpPr>
        <p:sp>
          <p:nvSpPr>
            <p:cNvPr id="7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90" name="直接箭头连接符 89"/>
          <p:cNvCxnSpPr>
            <a:stCxn id="66" idx="1"/>
            <a:endCxn id="70" idx="2"/>
          </p:cNvCxnSpPr>
          <p:nvPr/>
        </p:nvCxnSpPr>
        <p:spPr>
          <a:xfrm flipV="1">
            <a:off x="3572529" y="4606545"/>
            <a:ext cx="777201" cy="87807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68" idx="1"/>
            <a:endCxn id="78" idx="2"/>
          </p:cNvCxnSpPr>
          <p:nvPr/>
        </p:nvCxnSpPr>
        <p:spPr>
          <a:xfrm flipV="1">
            <a:off x="5963706" y="4566858"/>
            <a:ext cx="41449" cy="91775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7" idx="1"/>
            <a:endCxn id="84" idx="2"/>
          </p:cNvCxnSpPr>
          <p:nvPr/>
        </p:nvCxnSpPr>
        <p:spPr>
          <a:xfrm flipH="1" flipV="1">
            <a:off x="7914883" y="4666454"/>
            <a:ext cx="440000" cy="816016"/>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3" name="Group 66"/>
          <p:cNvGrpSpPr/>
          <p:nvPr/>
        </p:nvGrpSpPr>
        <p:grpSpPr bwMode="auto">
          <a:xfrm>
            <a:off x="5196295" y="399159"/>
            <a:ext cx="1554162" cy="942975"/>
            <a:chOff x="2647" y="1505"/>
            <a:chExt cx="979" cy="594"/>
          </a:xfrm>
        </p:grpSpPr>
        <p:sp>
          <p:nvSpPr>
            <p:cNvPr id="94"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5"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6"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97"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98"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DBS</a:t>
              </a:r>
              <a:endParaRPr lang="en-US" altLang="ko-KR" sz="1100" b="1" dirty="0">
                <a:solidFill>
                  <a:srgbClr val="FFFFFF"/>
                </a:solidFill>
                <a:ea typeface="MS PGothic" panose="020B0600070205080204" pitchFamily="34" charset="-128"/>
                <a:cs typeface="Arial" panose="020B0604020202020204" pitchFamily="34" charset="0"/>
              </a:endParaRPr>
            </a:p>
          </p:txBody>
        </p:sp>
      </p:grpSp>
      <p:sp>
        <p:nvSpPr>
          <p:cNvPr id="100" name="文本框 99"/>
          <p:cNvSpPr txBox="1"/>
          <p:nvPr/>
        </p:nvSpPr>
        <p:spPr>
          <a:xfrm>
            <a:off x="2789594" y="4770445"/>
            <a:ext cx="1585654" cy="369332"/>
          </a:xfrm>
          <a:prstGeom prst="rect">
            <a:avLst/>
          </a:prstGeom>
          <a:noFill/>
        </p:spPr>
        <p:txBody>
          <a:bodyPr wrap="square" rtlCol="0">
            <a:spAutoFit/>
          </a:bodyPr>
          <a:lstStyle/>
          <a:p>
            <a:r>
              <a:rPr lang="en-US" altLang="zh-CN" dirty="0"/>
              <a:t>SAN</a:t>
            </a:r>
            <a:endParaRPr lang="zh-CN" altLang="en-US" dirty="0"/>
          </a:p>
        </p:txBody>
      </p:sp>
      <p:cxnSp>
        <p:nvCxnSpPr>
          <p:cNvPr id="101" name="直接连接符 100"/>
          <p:cNvCxnSpPr/>
          <p:nvPr/>
        </p:nvCxnSpPr>
        <p:spPr>
          <a:xfrm>
            <a:off x="2836731" y="5107454"/>
            <a:ext cx="6253950"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224130" y="1716285"/>
            <a:ext cx="4745894" cy="30661"/>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2841863" y="1373618"/>
            <a:ext cx="1585654" cy="369332"/>
          </a:xfrm>
          <a:prstGeom prst="rect">
            <a:avLst/>
          </a:prstGeom>
          <a:noFill/>
        </p:spPr>
        <p:txBody>
          <a:bodyPr wrap="square" rtlCol="0">
            <a:spAutoFit/>
          </a:bodyPr>
          <a:lstStyle/>
          <a:p>
            <a:r>
              <a:rPr lang="en-US" altLang="zh-CN" dirty="0"/>
              <a:t>		</a:t>
            </a:r>
            <a:r>
              <a:rPr lang="zh-CN" altLang="en-US" dirty="0"/>
              <a:t>信令</a:t>
            </a:r>
            <a:endParaRPr lang="zh-CN" altLang="en-US" dirty="0"/>
          </a:p>
        </p:txBody>
      </p:sp>
      <p:sp>
        <p:nvSpPr>
          <p:cNvPr id="106" name="AutoShape 35"/>
          <p:cNvSpPr>
            <a:spLocks noChangeArrowheads="1"/>
          </p:cNvSpPr>
          <p:nvPr/>
        </p:nvSpPr>
        <p:spPr bwMode="auto">
          <a:xfrm>
            <a:off x="9110255" y="4053641"/>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7" name="文本框 106"/>
          <p:cNvSpPr txBox="1"/>
          <p:nvPr/>
        </p:nvSpPr>
        <p:spPr>
          <a:xfrm>
            <a:off x="8827052" y="4163465"/>
            <a:ext cx="1585654" cy="369332"/>
          </a:xfrm>
          <a:prstGeom prst="rect">
            <a:avLst/>
          </a:prstGeom>
          <a:noFill/>
        </p:spPr>
        <p:txBody>
          <a:bodyPr wrap="square" rtlCol="0">
            <a:spAutoFit/>
          </a:bodyPr>
          <a:lstStyle/>
          <a:p>
            <a:r>
              <a:rPr lang="zh-CN" altLang="en-US" dirty="0"/>
              <a:t>非海康设备</a:t>
            </a:r>
            <a:endParaRPr lang="zh-CN" altLang="en-US" dirty="0"/>
          </a:p>
        </p:txBody>
      </p:sp>
      <p:sp>
        <p:nvSpPr>
          <p:cNvPr id="112" name="AutoShape 35"/>
          <p:cNvSpPr>
            <a:spLocks noChangeArrowheads="1"/>
          </p:cNvSpPr>
          <p:nvPr/>
        </p:nvSpPr>
        <p:spPr bwMode="auto">
          <a:xfrm rot="1784339">
            <a:off x="9082622" y="4750238"/>
            <a:ext cx="981459" cy="86493"/>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13" name="AutoShape 35"/>
          <p:cNvSpPr>
            <a:spLocks noChangeArrowheads="1"/>
          </p:cNvSpPr>
          <p:nvPr/>
        </p:nvSpPr>
        <p:spPr bwMode="auto">
          <a:xfrm rot="19413904">
            <a:off x="8962331" y="3344489"/>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1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08" y="2706963"/>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文本框 114"/>
          <p:cNvSpPr txBox="1"/>
          <p:nvPr/>
        </p:nvSpPr>
        <p:spPr>
          <a:xfrm>
            <a:off x="1116388" y="2699702"/>
            <a:ext cx="716339" cy="369332"/>
          </a:xfrm>
          <a:prstGeom prst="rect">
            <a:avLst/>
          </a:prstGeom>
          <a:noFill/>
        </p:spPr>
        <p:txBody>
          <a:bodyPr wrap="square" rtlCol="0">
            <a:spAutoFit/>
          </a:bodyPr>
          <a:lstStyle/>
          <a:p>
            <a:r>
              <a:rPr lang="en-US" altLang="zh-CN" dirty="0"/>
              <a:t>PU</a:t>
            </a:r>
            <a:endParaRPr lang="en-US" altLang="zh-CN" dirty="0"/>
          </a:p>
        </p:txBody>
      </p:sp>
      <p:pic>
        <p:nvPicPr>
          <p:cNvPr id="116"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29" y="3751615"/>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文本框 116"/>
          <p:cNvSpPr txBox="1"/>
          <p:nvPr/>
        </p:nvSpPr>
        <p:spPr>
          <a:xfrm>
            <a:off x="1115009" y="3744354"/>
            <a:ext cx="716339" cy="369332"/>
          </a:xfrm>
          <a:prstGeom prst="rect">
            <a:avLst/>
          </a:prstGeom>
          <a:noFill/>
        </p:spPr>
        <p:txBody>
          <a:bodyPr wrap="square" rtlCol="0">
            <a:spAutoFit/>
          </a:bodyPr>
          <a:lstStyle/>
          <a:p>
            <a:r>
              <a:rPr lang="en-US" altLang="zh-CN" dirty="0"/>
              <a:t>PU</a:t>
            </a:r>
            <a:endParaRPr lang="en-US" altLang="zh-CN" dirty="0"/>
          </a:p>
        </p:txBody>
      </p:sp>
      <p:pic>
        <p:nvPicPr>
          <p:cNvPr id="118"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038" y="4845983"/>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文本框 118"/>
          <p:cNvSpPr txBox="1"/>
          <p:nvPr/>
        </p:nvSpPr>
        <p:spPr>
          <a:xfrm>
            <a:off x="1129318" y="4838722"/>
            <a:ext cx="716339" cy="369332"/>
          </a:xfrm>
          <a:prstGeom prst="rect">
            <a:avLst/>
          </a:prstGeom>
          <a:noFill/>
        </p:spPr>
        <p:txBody>
          <a:bodyPr wrap="square" rtlCol="0">
            <a:spAutoFit/>
          </a:bodyPr>
          <a:lstStyle/>
          <a:p>
            <a:r>
              <a:rPr lang="en-US" altLang="zh-CN" dirty="0"/>
              <a:t>PU</a:t>
            </a:r>
            <a:endParaRPr lang="en-US" altLang="zh-CN" dirty="0"/>
          </a:p>
        </p:txBody>
      </p:sp>
      <p:sp>
        <p:nvSpPr>
          <p:cNvPr id="120" name="AutoShape 35"/>
          <p:cNvSpPr>
            <a:spLocks noChangeArrowheads="1"/>
          </p:cNvSpPr>
          <p:nvPr/>
        </p:nvSpPr>
        <p:spPr bwMode="auto">
          <a:xfrm rot="1775849">
            <a:off x="1848981" y="3274441"/>
            <a:ext cx="1620074" cy="119978"/>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1" name="AutoShape 35"/>
          <p:cNvSpPr>
            <a:spLocks noChangeArrowheads="1"/>
          </p:cNvSpPr>
          <p:nvPr/>
        </p:nvSpPr>
        <p:spPr bwMode="auto">
          <a:xfrm>
            <a:off x="1955993" y="3861982"/>
            <a:ext cx="1443818" cy="137822"/>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2" name="AutoShape 35"/>
          <p:cNvSpPr>
            <a:spLocks noChangeArrowheads="1"/>
          </p:cNvSpPr>
          <p:nvPr/>
        </p:nvSpPr>
        <p:spPr bwMode="auto">
          <a:xfrm rot="20218953">
            <a:off x="1895421" y="4568611"/>
            <a:ext cx="1552417" cy="155789"/>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3" name="文本框 122"/>
          <p:cNvSpPr txBox="1"/>
          <p:nvPr/>
        </p:nvSpPr>
        <p:spPr>
          <a:xfrm>
            <a:off x="1543814" y="3570043"/>
            <a:ext cx="1585654" cy="369332"/>
          </a:xfrm>
          <a:prstGeom prst="rect">
            <a:avLst/>
          </a:prstGeom>
          <a:noFill/>
        </p:spPr>
        <p:txBody>
          <a:bodyPr wrap="square" rtlCol="0">
            <a:spAutoFit/>
          </a:bodyPr>
          <a:lstStyle/>
          <a:p>
            <a:r>
              <a:rPr lang="en-US" altLang="zh-CN" dirty="0"/>
              <a:t>	</a:t>
            </a:r>
            <a:r>
              <a:rPr lang="zh-CN" altLang="en-US" dirty="0"/>
              <a:t>海康设备</a:t>
            </a:r>
            <a:endParaRPr lang="zh-CN" altLang="en-US" dirty="0"/>
          </a:p>
        </p:txBody>
      </p:sp>
      <p:grpSp>
        <p:nvGrpSpPr>
          <p:cNvPr id="124" name="Group 66"/>
          <p:cNvGrpSpPr/>
          <p:nvPr/>
        </p:nvGrpSpPr>
        <p:grpSpPr bwMode="auto">
          <a:xfrm>
            <a:off x="7355714" y="3653322"/>
            <a:ext cx="1554162" cy="942975"/>
            <a:chOff x="2647" y="1505"/>
            <a:chExt cx="979" cy="594"/>
          </a:xfrm>
        </p:grpSpPr>
        <p:sp>
          <p:nvSpPr>
            <p:cNvPr id="125"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6"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7"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8"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29"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NS</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131" name="直接箭头连接符 130"/>
          <p:cNvCxnSpPr>
            <a:stCxn id="72" idx="0"/>
          </p:cNvCxnSpPr>
          <p:nvPr/>
        </p:nvCxnSpPr>
        <p:spPr>
          <a:xfrm flipV="1">
            <a:off x="4167961" y="1410293"/>
            <a:ext cx="1832402" cy="2253277"/>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79" idx="0"/>
            <a:endCxn id="94" idx="2"/>
          </p:cNvCxnSpPr>
          <p:nvPr/>
        </p:nvCxnSpPr>
        <p:spPr>
          <a:xfrm flipV="1">
            <a:off x="5914667" y="1342134"/>
            <a:ext cx="176978" cy="2345249"/>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27" idx="0"/>
            <a:endCxn id="94" idx="2"/>
          </p:cNvCxnSpPr>
          <p:nvPr/>
        </p:nvCxnSpPr>
        <p:spPr>
          <a:xfrm flipH="1" flipV="1">
            <a:off x="6091645" y="1342134"/>
            <a:ext cx="1977650" cy="2311188"/>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矩形 134"/>
          <p:cNvSpPr/>
          <p:nvPr/>
        </p:nvSpPr>
        <p:spPr>
          <a:xfrm>
            <a:off x="2374714" y="1883263"/>
            <a:ext cx="7160408" cy="448685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2893771" y="2416323"/>
            <a:ext cx="1585654" cy="369332"/>
          </a:xfrm>
          <a:prstGeom prst="rect">
            <a:avLst/>
          </a:prstGeom>
          <a:noFill/>
        </p:spPr>
        <p:txBody>
          <a:bodyPr wrap="square" rtlCol="0">
            <a:spAutoFit/>
          </a:bodyPr>
          <a:lstStyle/>
          <a:p>
            <a:r>
              <a:rPr lang="zh-CN" altLang="en-US" dirty="0"/>
              <a:t>存储服务</a:t>
            </a:r>
            <a:endParaRPr lang="zh-CN" altLang="en-US" dirty="0"/>
          </a:p>
        </p:txBody>
      </p:sp>
      <p:sp>
        <p:nvSpPr>
          <p:cNvPr id="208" name="Text Box 72"/>
          <p:cNvSpPr txBox="1">
            <a:spLocks noChangeArrowheads="1"/>
          </p:cNvSpPr>
          <p:nvPr/>
        </p:nvSpPr>
        <p:spPr bwMode="auto">
          <a:xfrm>
            <a:off x="3406052" y="3890667"/>
            <a:ext cx="865187" cy="24468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CVR</a:t>
            </a:r>
            <a:endParaRPr lang="en-US" altLang="ko-KR" sz="1100" b="1" dirty="0">
              <a:solidFill>
                <a:srgbClr val="FFFFFF"/>
              </a:solidFill>
              <a:ea typeface="MS PGothic" panose="020B0600070205080204" pitchFamily="34" charset="-128"/>
              <a:cs typeface="Arial" panose="020B0604020202020204" pitchFamily="34" charset="0"/>
            </a:endParaRPr>
          </a:p>
        </p:txBody>
      </p:sp>
      <p:sp>
        <p:nvSpPr>
          <p:cNvPr id="210" name="Text Box 72"/>
          <p:cNvSpPr txBox="1">
            <a:spLocks noChangeArrowheads="1"/>
          </p:cNvSpPr>
          <p:nvPr/>
        </p:nvSpPr>
        <p:spPr bwMode="auto">
          <a:xfrm>
            <a:off x="5194736" y="3889338"/>
            <a:ext cx="865187" cy="24468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CVR</a:t>
            </a:r>
            <a:endParaRPr lang="en-US" altLang="ko-KR" sz="1100" b="1" dirty="0">
              <a:solidFill>
                <a:srgbClr val="FFFFFF"/>
              </a:solidFill>
              <a:ea typeface="MS PGothic" panose="020B0600070205080204" pitchFamily="34" charset="-128"/>
              <a:cs typeface="Arial" panose="020B0604020202020204" pitchFamily="34" charset="0"/>
            </a:endParaRPr>
          </a:p>
        </p:txBody>
      </p:sp>
      <p:pic>
        <p:nvPicPr>
          <p:cNvPr id="217"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2330" y="3964652"/>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文本框 217"/>
          <p:cNvSpPr txBox="1"/>
          <p:nvPr/>
        </p:nvSpPr>
        <p:spPr>
          <a:xfrm>
            <a:off x="10283676" y="4046672"/>
            <a:ext cx="716339" cy="369332"/>
          </a:xfrm>
          <a:prstGeom prst="rect">
            <a:avLst/>
          </a:prstGeom>
          <a:noFill/>
        </p:spPr>
        <p:txBody>
          <a:bodyPr wrap="square" rtlCol="0">
            <a:spAutoFit/>
          </a:bodyPr>
          <a:lstStyle/>
          <a:p>
            <a:r>
              <a:rPr lang="en-US" altLang="zh-CN" dirty="0"/>
              <a:t>PU</a:t>
            </a:r>
            <a:endParaRPr lang="en-US" altLang="zh-CN" dirty="0"/>
          </a:p>
        </p:txBody>
      </p:sp>
      <p:pic>
        <p:nvPicPr>
          <p:cNvPr id="219"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843" y="2793624"/>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 name="文本框 219"/>
          <p:cNvSpPr txBox="1"/>
          <p:nvPr/>
        </p:nvSpPr>
        <p:spPr>
          <a:xfrm>
            <a:off x="10277100" y="2777676"/>
            <a:ext cx="716339" cy="369332"/>
          </a:xfrm>
          <a:prstGeom prst="rect">
            <a:avLst/>
          </a:prstGeom>
          <a:noFill/>
        </p:spPr>
        <p:txBody>
          <a:bodyPr wrap="square" rtlCol="0">
            <a:spAutoFit/>
          </a:bodyPr>
          <a:lstStyle/>
          <a:p>
            <a:r>
              <a:rPr lang="en-US" altLang="zh-CN" dirty="0"/>
              <a:t>PU</a:t>
            </a:r>
            <a:endParaRPr lang="en-US" altLang="zh-CN" dirty="0"/>
          </a:p>
        </p:txBody>
      </p:sp>
      <p:pic>
        <p:nvPicPr>
          <p:cNvPr id="221"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0902" y="4804658"/>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 name="文本框 221"/>
          <p:cNvSpPr txBox="1"/>
          <p:nvPr/>
        </p:nvSpPr>
        <p:spPr>
          <a:xfrm>
            <a:off x="10421182" y="4797397"/>
            <a:ext cx="716339" cy="369332"/>
          </a:xfrm>
          <a:prstGeom prst="rect">
            <a:avLst/>
          </a:prstGeom>
          <a:noFill/>
        </p:spPr>
        <p:txBody>
          <a:bodyPr wrap="square" rtlCol="0">
            <a:spAutoFit/>
          </a:bodyPr>
          <a:lstStyle/>
          <a:p>
            <a:r>
              <a:rPr lang="en-US" altLang="zh-CN" dirty="0"/>
              <a:t>PU</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流程图: 磁盘 64"/>
          <p:cNvSpPr/>
          <p:nvPr/>
        </p:nvSpPr>
        <p:spPr>
          <a:xfrm>
            <a:off x="2600174" y="5484617"/>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66" name="流程图: 磁盘 65"/>
          <p:cNvSpPr/>
          <p:nvPr/>
        </p:nvSpPr>
        <p:spPr>
          <a:xfrm>
            <a:off x="7382528" y="5482470"/>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67" name="流程图: 磁盘 66"/>
          <p:cNvSpPr/>
          <p:nvPr/>
        </p:nvSpPr>
        <p:spPr>
          <a:xfrm>
            <a:off x="4991351" y="5484617"/>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grpSp>
        <p:nvGrpSpPr>
          <p:cNvPr id="68" name="Group 66"/>
          <p:cNvGrpSpPr/>
          <p:nvPr/>
        </p:nvGrpSpPr>
        <p:grpSpPr bwMode="auto">
          <a:xfrm>
            <a:off x="3454380" y="3663570"/>
            <a:ext cx="1554162" cy="942975"/>
            <a:chOff x="2647" y="1505"/>
            <a:chExt cx="979" cy="594"/>
          </a:xfrm>
        </p:grpSpPr>
        <p:sp>
          <p:nvSpPr>
            <p:cNvPr id="69"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0"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1"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2"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73"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75" name="Group 66"/>
          <p:cNvGrpSpPr/>
          <p:nvPr/>
        </p:nvGrpSpPr>
        <p:grpSpPr bwMode="auto">
          <a:xfrm>
            <a:off x="5201086" y="3687383"/>
            <a:ext cx="1554162" cy="942975"/>
            <a:chOff x="2647" y="1505"/>
            <a:chExt cx="979" cy="594"/>
          </a:xfrm>
        </p:grpSpPr>
        <p:sp>
          <p:nvSpPr>
            <p:cNvPr id="76"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7"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8"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9"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0"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82" name="Group 66"/>
          <p:cNvGrpSpPr/>
          <p:nvPr/>
        </p:nvGrpSpPr>
        <p:grpSpPr bwMode="auto">
          <a:xfrm>
            <a:off x="7019533" y="3723479"/>
            <a:ext cx="1554162" cy="942975"/>
            <a:chOff x="2647" y="1505"/>
            <a:chExt cx="979" cy="594"/>
          </a:xfrm>
        </p:grpSpPr>
        <p:sp>
          <p:nvSpPr>
            <p:cNvPr id="83"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4"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5"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6"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7"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89" name="直接箭头连接符 88"/>
          <p:cNvCxnSpPr>
            <a:stCxn id="65" idx="1"/>
            <a:endCxn id="69" idx="2"/>
          </p:cNvCxnSpPr>
          <p:nvPr/>
        </p:nvCxnSpPr>
        <p:spPr>
          <a:xfrm flipV="1">
            <a:off x="3572529" y="4606545"/>
            <a:ext cx="777201" cy="878072"/>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7" idx="1"/>
            <a:endCxn id="77" idx="2"/>
          </p:cNvCxnSpPr>
          <p:nvPr/>
        </p:nvCxnSpPr>
        <p:spPr>
          <a:xfrm flipV="1">
            <a:off x="5963706" y="4566858"/>
            <a:ext cx="41449" cy="917759"/>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66" idx="1"/>
            <a:endCxn id="83" idx="2"/>
          </p:cNvCxnSpPr>
          <p:nvPr/>
        </p:nvCxnSpPr>
        <p:spPr>
          <a:xfrm flipH="1" flipV="1">
            <a:off x="7914883" y="4666454"/>
            <a:ext cx="440000" cy="816016"/>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2789594" y="4770445"/>
            <a:ext cx="1585654" cy="369332"/>
          </a:xfrm>
          <a:prstGeom prst="rect">
            <a:avLst/>
          </a:prstGeom>
          <a:noFill/>
        </p:spPr>
        <p:txBody>
          <a:bodyPr wrap="square" rtlCol="0">
            <a:spAutoFit/>
          </a:bodyPr>
          <a:lstStyle/>
          <a:p>
            <a:r>
              <a:rPr lang="en-US" altLang="zh-CN" dirty="0"/>
              <a:t>NFS/ISCSI</a:t>
            </a:r>
            <a:endParaRPr lang="zh-CN" altLang="en-US" dirty="0"/>
          </a:p>
        </p:txBody>
      </p:sp>
      <p:cxnSp>
        <p:nvCxnSpPr>
          <p:cNvPr id="100" name="直接连接符 99"/>
          <p:cNvCxnSpPr/>
          <p:nvPr/>
        </p:nvCxnSpPr>
        <p:spPr>
          <a:xfrm>
            <a:off x="2836731" y="5107454"/>
            <a:ext cx="6253950"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224130" y="1716285"/>
            <a:ext cx="4745894" cy="30661"/>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2841863" y="1373618"/>
            <a:ext cx="1585654" cy="369332"/>
          </a:xfrm>
          <a:prstGeom prst="rect">
            <a:avLst/>
          </a:prstGeom>
          <a:noFill/>
        </p:spPr>
        <p:txBody>
          <a:bodyPr wrap="square" rtlCol="0">
            <a:spAutoFit/>
          </a:bodyPr>
          <a:lstStyle/>
          <a:p>
            <a:r>
              <a:rPr lang="en-US" altLang="zh-CN" dirty="0"/>
              <a:t>		</a:t>
            </a:r>
            <a:r>
              <a:rPr lang="zh-CN" altLang="en-US" dirty="0"/>
              <a:t>信令</a:t>
            </a:r>
            <a:endParaRPr lang="zh-CN" altLang="en-US" dirty="0"/>
          </a:p>
        </p:txBody>
      </p:sp>
      <p:sp>
        <p:nvSpPr>
          <p:cNvPr id="106" name="AutoShape 18"/>
          <p:cNvSpPr>
            <a:spLocks noChangeArrowheads="1"/>
          </p:cNvSpPr>
          <p:nvPr/>
        </p:nvSpPr>
        <p:spPr bwMode="auto">
          <a:xfrm rot="16200000">
            <a:off x="9843691" y="3076296"/>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07"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116" y="3295371"/>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AutoShape 35"/>
          <p:cNvSpPr>
            <a:spLocks noChangeArrowheads="1"/>
          </p:cNvSpPr>
          <p:nvPr/>
        </p:nvSpPr>
        <p:spPr bwMode="auto">
          <a:xfrm>
            <a:off x="9110466" y="3447721"/>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9" name="文本框 108"/>
          <p:cNvSpPr txBox="1"/>
          <p:nvPr/>
        </p:nvSpPr>
        <p:spPr>
          <a:xfrm>
            <a:off x="8436831" y="3245629"/>
            <a:ext cx="1585654" cy="369332"/>
          </a:xfrm>
          <a:prstGeom prst="rect">
            <a:avLst/>
          </a:prstGeom>
          <a:noFill/>
        </p:spPr>
        <p:txBody>
          <a:bodyPr wrap="square" rtlCol="0">
            <a:spAutoFit/>
          </a:bodyPr>
          <a:lstStyle/>
          <a:p>
            <a:r>
              <a:rPr lang="en-US" altLang="zh-CN" dirty="0"/>
              <a:t>		RTSP</a:t>
            </a:r>
            <a:endParaRPr lang="zh-CN" altLang="en-US" dirty="0"/>
          </a:p>
        </p:txBody>
      </p:sp>
      <p:sp>
        <p:nvSpPr>
          <p:cNvPr id="110" name="AutoShape 18"/>
          <p:cNvSpPr>
            <a:spLocks noChangeArrowheads="1"/>
          </p:cNvSpPr>
          <p:nvPr/>
        </p:nvSpPr>
        <p:spPr bwMode="auto">
          <a:xfrm rot="16200000">
            <a:off x="9846539" y="1860998"/>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1"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4964" y="2080073"/>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AutoShape 18"/>
          <p:cNvSpPr>
            <a:spLocks noChangeArrowheads="1"/>
          </p:cNvSpPr>
          <p:nvPr/>
        </p:nvSpPr>
        <p:spPr bwMode="auto">
          <a:xfrm rot="16200000">
            <a:off x="9843691" y="4342404"/>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3"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2116" y="4561479"/>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AutoShape 35"/>
          <p:cNvSpPr>
            <a:spLocks noChangeArrowheads="1"/>
          </p:cNvSpPr>
          <p:nvPr/>
        </p:nvSpPr>
        <p:spPr bwMode="auto">
          <a:xfrm rot="1784339">
            <a:off x="8963969" y="4260202"/>
            <a:ext cx="981459" cy="86493"/>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15" name="AutoShape 35"/>
          <p:cNvSpPr>
            <a:spLocks noChangeArrowheads="1"/>
          </p:cNvSpPr>
          <p:nvPr/>
        </p:nvSpPr>
        <p:spPr bwMode="auto">
          <a:xfrm rot="19413904">
            <a:off x="8910340" y="2726434"/>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16"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1" y="2243859"/>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文本框 116"/>
          <p:cNvSpPr txBox="1"/>
          <p:nvPr/>
        </p:nvSpPr>
        <p:spPr>
          <a:xfrm>
            <a:off x="1168341" y="2236598"/>
            <a:ext cx="716339" cy="369332"/>
          </a:xfrm>
          <a:prstGeom prst="rect">
            <a:avLst/>
          </a:prstGeom>
          <a:noFill/>
        </p:spPr>
        <p:txBody>
          <a:bodyPr wrap="square" rtlCol="0">
            <a:spAutoFit/>
          </a:bodyPr>
          <a:lstStyle/>
          <a:p>
            <a:r>
              <a:rPr lang="en-US" altLang="zh-CN" dirty="0"/>
              <a:t>PU</a:t>
            </a:r>
            <a:endParaRPr lang="en-US" altLang="zh-CN" dirty="0"/>
          </a:p>
        </p:txBody>
      </p:sp>
      <p:pic>
        <p:nvPicPr>
          <p:cNvPr id="118"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1" y="3338227"/>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文本框 118"/>
          <p:cNvSpPr txBox="1"/>
          <p:nvPr/>
        </p:nvSpPr>
        <p:spPr>
          <a:xfrm>
            <a:off x="1168341" y="3330966"/>
            <a:ext cx="716339" cy="369332"/>
          </a:xfrm>
          <a:prstGeom prst="rect">
            <a:avLst/>
          </a:prstGeom>
          <a:noFill/>
        </p:spPr>
        <p:txBody>
          <a:bodyPr wrap="square" rtlCol="0">
            <a:spAutoFit/>
          </a:bodyPr>
          <a:lstStyle/>
          <a:p>
            <a:r>
              <a:rPr lang="en-US" altLang="zh-CN" dirty="0"/>
              <a:t>PU</a:t>
            </a:r>
            <a:endParaRPr lang="en-US" altLang="zh-CN" dirty="0"/>
          </a:p>
        </p:txBody>
      </p:sp>
      <p:pic>
        <p:nvPicPr>
          <p:cNvPr id="12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70" y="4432595"/>
            <a:ext cx="1145877" cy="47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文本框 120"/>
          <p:cNvSpPr txBox="1"/>
          <p:nvPr/>
        </p:nvSpPr>
        <p:spPr>
          <a:xfrm>
            <a:off x="1182650" y="4425334"/>
            <a:ext cx="716339" cy="369332"/>
          </a:xfrm>
          <a:prstGeom prst="rect">
            <a:avLst/>
          </a:prstGeom>
          <a:noFill/>
        </p:spPr>
        <p:txBody>
          <a:bodyPr wrap="square" rtlCol="0">
            <a:spAutoFit/>
          </a:bodyPr>
          <a:lstStyle/>
          <a:p>
            <a:r>
              <a:rPr lang="en-US" altLang="zh-CN" dirty="0"/>
              <a:t>PU</a:t>
            </a:r>
            <a:endParaRPr lang="en-US" altLang="zh-CN" dirty="0"/>
          </a:p>
        </p:txBody>
      </p:sp>
      <p:sp>
        <p:nvSpPr>
          <p:cNvPr id="122" name="AutoShape 35"/>
          <p:cNvSpPr>
            <a:spLocks noChangeArrowheads="1"/>
          </p:cNvSpPr>
          <p:nvPr/>
        </p:nvSpPr>
        <p:spPr bwMode="auto">
          <a:xfrm rot="2407411">
            <a:off x="2003541" y="2660512"/>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3" name="AutoShape 35"/>
          <p:cNvSpPr>
            <a:spLocks noChangeArrowheads="1"/>
          </p:cNvSpPr>
          <p:nvPr/>
        </p:nvSpPr>
        <p:spPr bwMode="auto">
          <a:xfrm>
            <a:off x="2017542" y="3437318"/>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4" name="AutoShape 35"/>
          <p:cNvSpPr>
            <a:spLocks noChangeArrowheads="1"/>
          </p:cNvSpPr>
          <p:nvPr/>
        </p:nvSpPr>
        <p:spPr bwMode="auto">
          <a:xfrm rot="19413904">
            <a:off x="1987154" y="4177175"/>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5" name="文本框 124"/>
          <p:cNvSpPr txBox="1"/>
          <p:nvPr/>
        </p:nvSpPr>
        <p:spPr>
          <a:xfrm>
            <a:off x="1261505" y="3119315"/>
            <a:ext cx="1585654" cy="369332"/>
          </a:xfrm>
          <a:prstGeom prst="rect">
            <a:avLst/>
          </a:prstGeom>
          <a:noFill/>
        </p:spPr>
        <p:txBody>
          <a:bodyPr wrap="square" rtlCol="0">
            <a:spAutoFit/>
          </a:bodyPr>
          <a:lstStyle/>
          <a:p>
            <a:r>
              <a:rPr lang="en-US" altLang="zh-CN" dirty="0"/>
              <a:t>        RTP/TCP</a:t>
            </a:r>
            <a:endParaRPr lang="zh-CN" altLang="en-US" dirty="0"/>
          </a:p>
        </p:txBody>
      </p:sp>
      <p:grpSp>
        <p:nvGrpSpPr>
          <p:cNvPr id="126" name="Group 66"/>
          <p:cNvGrpSpPr/>
          <p:nvPr/>
        </p:nvGrpSpPr>
        <p:grpSpPr bwMode="auto">
          <a:xfrm>
            <a:off x="5201086" y="1952580"/>
            <a:ext cx="1554162" cy="942975"/>
            <a:chOff x="2647" y="1505"/>
            <a:chExt cx="979" cy="594"/>
          </a:xfrm>
        </p:grpSpPr>
        <p:sp>
          <p:nvSpPr>
            <p:cNvPr id="12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3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3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 Box 72"/>
            <p:cNvSpPr txBox="1">
              <a:spLocks noChangeArrowheads="1"/>
            </p:cNvSpPr>
            <p:nvPr/>
          </p:nvSpPr>
          <p:spPr bwMode="auto">
            <a:xfrm>
              <a:off x="2659" y="1599"/>
              <a:ext cx="545" cy="154"/>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NS</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101" name="直接箭头连接符 100"/>
          <p:cNvCxnSpPr>
            <a:stCxn id="71" idx="0"/>
            <a:endCxn id="129" idx="2"/>
          </p:cNvCxnSpPr>
          <p:nvPr/>
        </p:nvCxnSpPr>
        <p:spPr>
          <a:xfrm flipV="1">
            <a:off x="4167961" y="2762205"/>
            <a:ext cx="1746706" cy="901365"/>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78" idx="0"/>
            <a:endCxn id="129" idx="2"/>
          </p:cNvCxnSpPr>
          <p:nvPr/>
        </p:nvCxnSpPr>
        <p:spPr>
          <a:xfrm flipV="1">
            <a:off x="5914667" y="2762205"/>
            <a:ext cx="0" cy="925178"/>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85" idx="0"/>
            <a:endCxn id="129" idx="2"/>
          </p:cNvCxnSpPr>
          <p:nvPr/>
        </p:nvCxnSpPr>
        <p:spPr>
          <a:xfrm flipH="1" flipV="1">
            <a:off x="5914667" y="2762205"/>
            <a:ext cx="1818447" cy="961274"/>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29" idx="0"/>
            <a:endCxn id="95" idx="2"/>
          </p:cNvCxnSpPr>
          <p:nvPr/>
        </p:nvCxnSpPr>
        <p:spPr>
          <a:xfrm flipH="1" flipV="1">
            <a:off x="5909876" y="1208784"/>
            <a:ext cx="4791" cy="743796"/>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2374714" y="1883263"/>
            <a:ext cx="7160408" cy="448685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文本框 139"/>
          <p:cNvSpPr txBox="1"/>
          <p:nvPr/>
        </p:nvSpPr>
        <p:spPr>
          <a:xfrm>
            <a:off x="2893771" y="2416323"/>
            <a:ext cx="1585654" cy="369332"/>
          </a:xfrm>
          <a:prstGeom prst="rect">
            <a:avLst/>
          </a:prstGeom>
          <a:noFill/>
        </p:spPr>
        <p:txBody>
          <a:bodyPr wrap="square" rtlCol="0">
            <a:spAutoFit/>
          </a:bodyPr>
          <a:lstStyle/>
          <a:p>
            <a:r>
              <a:rPr lang="zh-CN" altLang="en-US" dirty="0"/>
              <a:t>存储服务</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磁盘 2"/>
          <p:cNvSpPr/>
          <p:nvPr/>
        </p:nvSpPr>
        <p:spPr>
          <a:xfrm>
            <a:off x="2135893" y="4889887"/>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7" name="流程图: 磁盘 6"/>
          <p:cNvSpPr/>
          <p:nvPr/>
        </p:nvSpPr>
        <p:spPr>
          <a:xfrm>
            <a:off x="6906754" y="4912490"/>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sp>
        <p:nvSpPr>
          <p:cNvPr id="8" name="流程图: 磁盘 7"/>
          <p:cNvSpPr/>
          <p:nvPr/>
        </p:nvSpPr>
        <p:spPr>
          <a:xfrm>
            <a:off x="4515577" y="4914637"/>
            <a:ext cx="1944710" cy="721217"/>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阵列</a:t>
            </a:r>
            <a:endParaRPr lang="zh-CN" altLang="en-US" dirty="0"/>
          </a:p>
        </p:txBody>
      </p:sp>
      <p:grpSp>
        <p:nvGrpSpPr>
          <p:cNvPr id="9" name="Group 66"/>
          <p:cNvGrpSpPr/>
          <p:nvPr/>
        </p:nvGrpSpPr>
        <p:grpSpPr bwMode="auto">
          <a:xfrm>
            <a:off x="1586499" y="2919972"/>
            <a:ext cx="1554162" cy="942975"/>
            <a:chOff x="2647" y="1505"/>
            <a:chExt cx="979" cy="594"/>
          </a:xfrm>
        </p:grpSpPr>
        <p:sp>
          <p:nvSpPr>
            <p:cNvPr id="10"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1"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3"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4"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72"/>
            <p:cNvSpPr txBox="1">
              <a:spLocks noChangeArrowheads="1"/>
            </p:cNvSpPr>
            <p:nvPr/>
          </p:nvSpPr>
          <p:spPr bwMode="auto">
            <a:xfrm>
              <a:off x="2659" y="1599"/>
              <a:ext cx="545" cy="30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RMU/BSU</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16" name="Group 66"/>
          <p:cNvGrpSpPr/>
          <p:nvPr/>
        </p:nvGrpSpPr>
        <p:grpSpPr bwMode="auto">
          <a:xfrm>
            <a:off x="3332457" y="2919972"/>
            <a:ext cx="1554162" cy="942975"/>
            <a:chOff x="2647" y="1505"/>
            <a:chExt cx="979" cy="594"/>
          </a:xfrm>
        </p:grpSpPr>
        <p:sp>
          <p:nvSpPr>
            <p:cNvPr id="1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2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72"/>
            <p:cNvSpPr txBox="1">
              <a:spLocks noChangeArrowheads="1"/>
            </p:cNvSpPr>
            <p:nvPr/>
          </p:nvSpPr>
          <p:spPr bwMode="auto">
            <a:xfrm>
              <a:off x="2659" y="1599"/>
              <a:ext cx="545" cy="30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RMU/BSU</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23" name="Group 66"/>
          <p:cNvGrpSpPr/>
          <p:nvPr/>
        </p:nvGrpSpPr>
        <p:grpSpPr bwMode="auto">
          <a:xfrm>
            <a:off x="5149013" y="2918922"/>
            <a:ext cx="1554162" cy="942975"/>
            <a:chOff x="2647" y="1505"/>
            <a:chExt cx="979" cy="594"/>
          </a:xfrm>
        </p:grpSpPr>
        <p:sp>
          <p:nvSpPr>
            <p:cNvPr id="24"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5"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6"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27"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28"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72"/>
            <p:cNvSpPr txBox="1">
              <a:spLocks noChangeArrowheads="1"/>
            </p:cNvSpPr>
            <p:nvPr/>
          </p:nvSpPr>
          <p:spPr bwMode="auto">
            <a:xfrm>
              <a:off x="2659" y="1599"/>
              <a:ext cx="545" cy="30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NRU</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RMU/BSU</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60" name="Group 66"/>
          <p:cNvGrpSpPr/>
          <p:nvPr/>
        </p:nvGrpSpPr>
        <p:grpSpPr bwMode="auto">
          <a:xfrm>
            <a:off x="8082880" y="2918922"/>
            <a:ext cx="1554162" cy="942975"/>
            <a:chOff x="2647" y="1505"/>
            <a:chExt cx="979" cy="594"/>
          </a:xfrm>
        </p:grpSpPr>
        <p:sp>
          <p:nvSpPr>
            <p:cNvPr id="61"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2"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3"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64"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65"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 Box 72"/>
            <p:cNvSpPr txBox="1">
              <a:spLocks noChangeArrowheads="1"/>
            </p:cNvSpPr>
            <p:nvPr/>
          </p:nvSpPr>
          <p:spPr bwMode="auto">
            <a:xfrm>
              <a:off x="2659" y="1599"/>
              <a:ext cx="545" cy="30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HSM</a:t>
              </a:r>
              <a:endParaRPr lang="en-US" altLang="ko-KR" sz="1100" b="1" dirty="0">
                <a:solidFill>
                  <a:srgbClr val="FFFFFF"/>
                </a:solidFill>
                <a:ea typeface="MS PGothic" panose="020B0600070205080204" pitchFamily="34" charset="-128"/>
                <a:cs typeface="Arial" panose="020B0604020202020204" pitchFamily="34" charset="0"/>
              </a:endParaRPr>
            </a:p>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VSM</a:t>
              </a:r>
              <a:endParaRPr lang="en-US" altLang="ko-KR" sz="1100" b="1" dirty="0">
                <a:solidFill>
                  <a:srgbClr val="FFFFFF"/>
                </a:solidFill>
                <a:ea typeface="MS PGothic" panose="020B0600070205080204" pitchFamily="34" charset="-128"/>
                <a:cs typeface="Arial" panose="020B0604020202020204" pitchFamily="34" charset="0"/>
              </a:endParaRPr>
            </a:p>
          </p:txBody>
        </p:sp>
      </p:grpSp>
      <p:grpSp>
        <p:nvGrpSpPr>
          <p:cNvPr id="76" name="Group 66"/>
          <p:cNvGrpSpPr/>
          <p:nvPr/>
        </p:nvGrpSpPr>
        <p:grpSpPr bwMode="auto">
          <a:xfrm>
            <a:off x="3332457" y="1102546"/>
            <a:ext cx="1554162" cy="942975"/>
            <a:chOff x="2647" y="1505"/>
            <a:chExt cx="979" cy="594"/>
          </a:xfrm>
        </p:grpSpPr>
        <p:sp>
          <p:nvSpPr>
            <p:cNvPr id="77"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8"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79"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80"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81"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NRM</a:t>
              </a:r>
              <a:endParaRPr lang="en-US" altLang="ko-KR" sz="1100" b="1" dirty="0">
                <a:solidFill>
                  <a:srgbClr val="FFFFFF"/>
                </a:solidFill>
                <a:ea typeface="MS PGothic" panose="020B0600070205080204" pitchFamily="34" charset="-128"/>
                <a:cs typeface="Arial" panose="020B0604020202020204" pitchFamily="34" charset="0"/>
              </a:endParaRPr>
            </a:p>
          </p:txBody>
        </p:sp>
      </p:grpSp>
      <p:sp>
        <p:nvSpPr>
          <p:cNvPr id="83" name="文本框 82"/>
          <p:cNvSpPr txBox="1"/>
          <p:nvPr/>
        </p:nvSpPr>
        <p:spPr>
          <a:xfrm>
            <a:off x="850488" y="4039821"/>
            <a:ext cx="1585654" cy="369332"/>
          </a:xfrm>
          <a:prstGeom prst="rect">
            <a:avLst/>
          </a:prstGeom>
          <a:noFill/>
        </p:spPr>
        <p:txBody>
          <a:bodyPr wrap="square" rtlCol="0">
            <a:spAutoFit/>
          </a:bodyPr>
          <a:lstStyle/>
          <a:p>
            <a:r>
              <a:rPr lang="en-US" altLang="zh-CN" dirty="0"/>
              <a:t>ISCSI/NFS</a:t>
            </a:r>
            <a:endParaRPr lang="zh-CN" altLang="en-US" dirty="0"/>
          </a:p>
        </p:txBody>
      </p:sp>
      <p:cxnSp>
        <p:nvCxnSpPr>
          <p:cNvPr id="87" name="直接连接符 86"/>
          <p:cNvCxnSpPr/>
          <p:nvPr/>
        </p:nvCxnSpPr>
        <p:spPr>
          <a:xfrm>
            <a:off x="119891" y="4559171"/>
            <a:ext cx="8901642"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2" idx="0"/>
            <a:endCxn id="78" idx="2"/>
          </p:cNvCxnSpPr>
          <p:nvPr/>
        </p:nvCxnSpPr>
        <p:spPr>
          <a:xfrm flipV="1">
            <a:off x="2300080" y="1982021"/>
            <a:ext cx="1836446" cy="93795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9" idx="0"/>
            <a:endCxn id="78" idx="2"/>
          </p:cNvCxnSpPr>
          <p:nvPr/>
        </p:nvCxnSpPr>
        <p:spPr>
          <a:xfrm flipV="1">
            <a:off x="4046038" y="1982021"/>
            <a:ext cx="90488" cy="93795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26" idx="0"/>
            <a:endCxn id="78" idx="2"/>
          </p:cNvCxnSpPr>
          <p:nvPr/>
        </p:nvCxnSpPr>
        <p:spPr>
          <a:xfrm flipH="1" flipV="1">
            <a:off x="4136526" y="1982021"/>
            <a:ext cx="1726068" cy="936901"/>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565798" y="2474159"/>
            <a:ext cx="7753619" cy="9649"/>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439746" y="2239366"/>
            <a:ext cx="1585654" cy="369332"/>
          </a:xfrm>
          <a:prstGeom prst="rect">
            <a:avLst/>
          </a:prstGeom>
          <a:noFill/>
        </p:spPr>
        <p:txBody>
          <a:bodyPr wrap="square" rtlCol="0">
            <a:spAutoFit/>
          </a:bodyPr>
          <a:lstStyle/>
          <a:p>
            <a:r>
              <a:rPr lang="en-US" altLang="zh-CN" dirty="0"/>
              <a:t>		</a:t>
            </a:r>
            <a:r>
              <a:rPr lang="zh-CN" altLang="en-US" dirty="0"/>
              <a:t>信令</a:t>
            </a:r>
            <a:endParaRPr lang="zh-CN" altLang="en-US" dirty="0"/>
          </a:p>
        </p:txBody>
      </p:sp>
      <p:grpSp>
        <p:nvGrpSpPr>
          <p:cNvPr id="102" name="Group 66"/>
          <p:cNvGrpSpPr/>
          <p:nvPr/>
        </p:nvGrpSpPr>
        <p:grpSpPr bwMode="auto">
          <a:xfrm>
            <a:off x="6019306" y="1105720"/>
            <a:ext cx="1554162" cy="942975"/>
            <a:chOff x="2647" y="1505"/>
            <a:chExt cx="979" cy="594"/>
          </a:xfrm>
        </p:grpSpPr>
        <p:sp>
          <p:nvSpPr>
            <p:cNvPr id="103" name="Rectangle 67"/>
            <p:cNvSpPr>
              <a:spLocks noChangeArrowheads="1"/>
            </p:cNvSpPr>
            <p:nvPr/>
          </p:nvSpPr>
          <p:spPr bwMode="auto">
            <a:xfrm>
              <a:off x="2796" y="1589"/>
              <a:ext cx="830" cy="510"/>
            </a:xfrm>
            <a:prstGeom prst="rect">
              <a:avLst/>
            </a:prstGeom>
            <a:solidFill>
              <a:srgbClr val="9C9EA0"/>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4" name="Rectangle 68"/>
            <p:cNvSpPr>
              <a:spLocks noChangeArrowheads="1"/>
            </p:cNvSpPr>
            <p:nvPr/>
          </p:nvSpPr>
          <p:spPr bwMode="auto">
            <a:xfrm>
              <a:off x="2717" y="1549"/>
              <a:ext cx="873" cy="510"/>
            </a:xfrm>
            <a:prstGeom prst="rect">
              <a:avLst/>
            </a:prstGeom>
            <a:solidFill>
              <a:srgbClr val="6E7072"/>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5" name="Rectangle 69"/>
            <p:cNvSpPr>
              <a:spLocks noChangeArrowheads="1"/>
            </p:cNvSpPr>
            <p:nvPr/>
          </p:nvSpPr>
          <p:spPr bwMode="auto">
            <a:xfrm>
              <a:off x="2647" y="1505"/>
              <a:ext cx="899" cy="510"/>
            </a:xfrm>
            <a:prstGeom prst="rect">
              <a:avLst/>
            </a:prstGeom>
            <a:solidFill>
              <a:srgbClr val="1D78BB"/>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06" name="AutoShape 70"/>
            <p:cNvSpPr>
              <a:spLocks noChangeArrowheads="1"/>
            </p:cNvSpPr>
            <p:nvPr/>
          </p:nvSpPr>
          <p:spPr bwMode="auto">
            <a:xfrm>
              <a:off x="3212" y="1520"/>
              <a:ext cx="322" cy="476"/>
            </a:xfrm>
            <a:prstGeom prst="roundRect">
              <a:avLst>
                <a:gd name="adj" fmla="val 6755"/>
              </a:avLst>
            </a:prstGeom>
            <a:gradFill rotWithShape="0">
              <a:gsLst>
                <a:gs pos="0">
                  <a:srgbClr val="CBCBCB"/>
                </a:gs>
                <a:gs pos="100000">
                  <a:srgbClr val="FFFFFF"/>
                </a:gs>
              </a:gsLst>
              <a:lin ang="5400000" scaled="1"/>
            </a:gra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pic>
          <p:nvPicPr>
            <p:cNvPr id="107" name="Picture 71" descr="compu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0" y="162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Text Box 72"/>
            <p:cNvSpPr txBox="1">
              <a:spLocks noChangeArrowheads="1"/>
            </p:cNvSpPr>
            <p:nvPr/>
          </p:nvSpPr>
          <p:spPr bwMode="auto">
            <a:xfrm>
              <a:off x="2659" y="1599"/>
              <a:ext cx="545" cy="15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spcBef>
                  <a:spcPct val="50000"/>
                </a:spcBef>
              </a:pPr>
              <a:r>
                <a:rPr lang="en-US" altLang="ko-KR" sz="1100" b="1" dirty="0">
                  <a:solidFill>
                    <a:srgbClr val="FFFFFF"/>
                  </a:solidFill>
                  <a:ea typeface="MS PGothic" panose="020B0600070205080204" pitchFamily="34" charset="-128"/>
                  <a:cs typeface="Arial" panose="020B0604020202020204" pitchFamily="34" charset="0"/>
                </a:rPr>
                <a:t>DBS</a:t>
              </a:r>
              <a:endParaRPr lang="en-US" altLang="ko-KR" sz="1100" b="1" dirty="0">
                <a:solidFill>
                  <a:srgbClr val="FFFFFF"/>
                </a:solidFill>
                <a:ea typeface="MS PGothic" panose="020B0600070205080204" pitchFamily="34" charset="-128"/>
                <a:cs typeface="Arial" panose="020B0604020202020204" pitchFamily="34" charset="0"/>
              </a:endParaRPr>
            </a:p>
          </p:txBody>
        </p:sp>
      </p:grpSp>
      <p:cxnSp>
        <p:nvCxnSpPr>
          <p:cNvPr id="109" name="直接箭头连接符 108"/>
          <p:cNvCxnSpPr>
            <a:stCxn id="63" idx="0"/>
            <a:endCxn id="103" idx="2"/>
          </p:cNvCxnSpPr>
          <p:nvPr/>
        </p:nvCxnSpPr>
        <p:spPr>
          <a:xfrm flipH="1" flipV="1">
            <a:off x="6914656" y="2048695"/>
            <a:ext cx="1881805" cy="870227"/>
          </a:xfrm>
          <a:prstGeom prst="straightConnector1">
            <a:avLst/>
          </a:prstGeom>
          <a:ln w="76200">
            <a:solidFill>
              <a:schemeClr val="accent4">
                <a:lumMod val="7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AutoShape 18"/>
          <p:cNvSpPr>
            <a:spLocks noChangeArrowheads="1"/>
          </p:cNvSpPr>
          <p:nvPr/>
        </p:nvSpPr>
        <p:spPr bwMode="auto">
          <a:xfrm rot="16200000">
            <a:off x="10407611" y="2939559"/>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17"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6036" y="3158634"/>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AutoShape 35"/>
          <p:cNvSpPr>
            <a:spLocks noChangeArrowheads="1"/>
          </p:cNvSpPr>
          <p:nvPr/>
        </p:nvSpPr>
        <p:spPr bwMode="auto">
          <a:xfrm>
            <a:off x="9674386" y="3310984"/>
            <a:ext cx="795337" cy="146100"/>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2" name="文本框 121"/>
          <p:cNvSpPr txBox="1"/>
          <p:nvPr/>
        </p:nvSpPr>
        <p:spPr>
          <a:xfrm>
            <a:off x="8790636" y="3005996"/>
            <a:ext cx="1585654" cy="369332"/>
          </a:xfrm>
          <a:prstGeom prst="rect">
            <a:avLst/>
          </a:prstGeom>
          <a:noFill/>
        </p:spPr>
        <p:txBody>
          <a:bodyPr wrap="square" rtlCol="0">
            <a:spAutoFit/>
          </a:bodyPr>
          <a:lstStyle/>
          <a:p>
            <a:r>
              <a:rPr lang="en-US" altLang="zh-CN" dirty="0"/>
              <a:t>		RTSP</a:t>
            </a:r>
            <a:endParaRPr lang="zh-CN" altLang="en-US" dirty="0"/>
          </a:p>
        </p:txBody>
      </p:sp>
      <p:sp>
        <p:nvSpPr>
          <p:cNvPr id="123" name="AutoShape 18"/>
          <p:cNvSpPr>
            <a:spLocks noChangeArrowheads="1"/>
          </p:cNvSpPr>
          <p:nvPr/>
        </p:nvSpPr>
        <p:spPr bwMode="auto">
          <a:xfrm rot="16200000">
            <a:off x="10410459" y="1724261"/>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24"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8884" y="1943336"/>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AutoShape 18"/>
          <p:cNvSpPr>
            <a:spLocks noChangeArrowheads="1"/>
          </p:cNvSpPr>
          <p:nvPr/>
        </p:nvSpPr>
        <p:spPr bwMode="auto">
          <a:xfrm rot="16200000">
            <a:off x="10407611" y="4205667"/>
            <a:ext cx="646113" cy="931863"/>
          </a:xfrm>
          <a:prstGeom prst="roundRect">
            <a:avLst>
              <a:gd name="adj" fmla="val 6755"/>
            </a:avLst>
          </a:prstGeom>
          <a:gradFill rotWithShape="0">
            <a:gsLst>
              <a:gs pos="0">
                <a:srgbClr val="CBCBCB"/>
              </a:gs>
              <a:gs pos="100000">
                <a:srgbClr val="E6E6E6"/>
              </a:gs>
            </a:gsLst>
            <a:lin ang="5400000" scaled="1"/>
          </a:gradFill>
          <a:ln>
            <a:noFill/>
          </a:ln>
        </p:spPr>
        <p:txBody>
          <a:bodyPr wrap="none" anchor="ctr"/>
          <a:lstStyle/>
          <a:p>
            <a:pPr fontAlgn="auto">
              <a:spcBef>
                <a:spcPts val="0"/>
              </a:spcBef>
              <a:spcAft>
                <a:spcPts val="0"/>
              </a:spcAft>
              <a:defRPr/>
            </a:pPr>
            <a:endParaRPr lang="ko-KR" altLang="ko-KR" kern="0" dirty="0">
              <a:solidFill>
                <a:sysClr val="windowText" lastClr="000000"/>
              </a:solidFill>
            </a:endParaRPr>
          </a:p>
        </p:txBody>
      </p:sp>
      <p:pic>
        <p:nvPicPr>
          <p:cNvPr id="126" name="Picture 19" descr="laptop-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6036" y="4424742"/>
            <a:ext cx="487363"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AutoShape 35"/>
          <p:cNvSpPr>
            <a:spLocks noChangeArrowheads="1"/>
          </p:cNvSpPr>
          <p:nvPr/>
        </p:nvSpPr>
        <p:spPr bwMode="auto">
          <a:xfrm rot="2736989">
            <a:off x="9573223" y="4109000"/>
            <a:ext cx="981459" cy="86493"/>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sp>
        <p:nvSpPr>
          <p:cNvPr id="128" name="AutoShape 35"/>
          <p:cNvSpPr>
            <a:spLocks noChangeArrowheads="1"/>
          </p:cNvSpPr>
          <p:nvPr/>
        </p:nvSpPr>
        <p:spPr bwMode="auto">
          <a:xfrm rot="19413904">
            <a:off x="9569129" y="2540277"/>
            <a:ext cx="970792" cy="128174"/>
          </a:xfrm>
          <a:custGeom>
            <a:avLst/>
            <a:gdLst>
              <a:gd name="T0" fmla="*/ 11331877 w 21600"/>
              <a:gd name="T1" fmla="*/ 0 h 21600"/>
              <a:gd name="T2" fmla="*/ 0 w 21600"/>
              <a:gd name="T3" fmla="*/ 294077 h 21600"/>
              <a:gd name="T4" fmla="*/ 11331877 w 21600"/>
              <a:gd name="T5" fmla="*/ 588158 h 21600"/>
              <a:gd name="T6" fmla="*/ 12552243 w 21600"/>
              <a:gd name="T7" fmla="*/ 294077 h 21600"/>
              <a:gd name="T8" fmla="*/ 17694720 60000 65536"/>
              <a:gd name="T9" fmla="*/ 11796480 60000 65536"/>
              <a:gd name="T10" fmla="*/ 5898240 60000 65536"/>
              <a:gd name="T11" fmla="*/ 0 60000 65536"/>
              <a:gd name="T12" fmla="*/ 3375 w 21600"/>
              <a:gd name="T13" fmla="*/ 7301 h 21600"/>
              <a:gd name="T14" fmla="*/ 20920 w 21600"/>
              <a:gd name="T15" fmla="*/ 14299 h 21600"/>
            </a:gdLst>
            <a:ahLst/>
            <a:cxnLst>
              <a:cxn ang="T8">
                <a:pos x="T0" y="T1"/>
              </a:cxn>
              <a:cxn ang="T9">
                <a:pos x="T2" y="T3"/>
              </a:cxn>
              <a:cxn ang="T10">
                <a:pos x="T4" y="T5"/>
              </a:cxn>
              <a:cxn ang="T11">
                <a:pos x="T6" y="T7"/>
              </a:cxn>
            </a:cxnLst>
            <a:rect l="T12" t="T13" r="T14" b="T15"/>
            <a:pathLst>
              <a:path w="21600" h="21600">
                <a:moveTo>
                  <a:pt x="19500" y="0"/>
                </a:moveTo>
                <a:lnTo>
                  <a:pt x="19500" y="7301"/>
                </a:lnTo>
                <a:lnTo>
                  <a:pt x="3375" y="7301"/>
                </a:lnTo>
                <a:lnTo>
                  <a:pt x="3375" y="14299"/>
                </a:lnTo>
                <a:lnTo>
                  <a:pt x="19500" y="14299"/>
                </a:lnTo>
                <a:lnTo>
                  <a:pt x="19500" y="21600"/>
                </a:lnTo>
                <a:lnTo>
                  <a:pt x="21600" y="10800"/>
                </a:lnTo>
                <a:close/>
              </a:path>
              <a:path w="21600" h="21600">
                <a:moveTo>
                  <a:pt x="1350" y="7301"/>
                </a:moveTo>
                <a:lnTo>
                  <a:pt x="1350" y="14299"/>
                </a:lnTo>
                <a:lnTo>
                  <a:pt x="2700" y="14299"/>
                </a:lnTo>
                <a:lnTo>
                  <a:pt x="2700" y="7301"/>
                </a:lnTo>
                <a:close/>
              </a:path>
              <a:path w="21600" h="21600">
                <a:moveTo>
                  <a:pt x="0" y="7301"/>
                </a:moveTo>
                <a:lnTo>
                  <a:pt x="0" y="14299"/>
                </a:lnTo>
                <a:lnTo>
                  <a:pt x="675" y="14299"/>
                </a:lnTo>
                <a:lnTo>
                  <a:pt x="675" y="7301"/>
                </a:lnTo>
                <a:close/>
              </a:path>
            </a:pathLst>
          </a:custGeom>
          <a:solidFill>
            <a:srgbClr val="595A5C"/>
          </a:solidFill>
          <a:ln>
            <a:noFill/>
          </a:ln>
        </p:spPr>
        <p:txBody>
          <a:bodyPr wrap="none" anchor="ctr"/>
          <a:lstStyle/>
          <a:p>
            <a:pPr fontAlgn="auto">
              <a:spcBef>
                <a:spcPts val="0"/>
              </a:spcBef>
              <a:spcAft>
                <a:spcPts val="0"/>
              </a:spcAft>
              <a:defRPr/>
            </a:pPr>
            <a:endParaRPr lang="ko-KR" altLang="ko-KR" kern="0">
              <a:solidFill>
                <a:sysClr val="windowText" lastClr="000000"/>
              </a:solidFill>
            </a:endParaRPr>
          </a:p>
        </p:txBody>
      </p:sp>
      <p:cxnSp>
        <p:nvCxnSpPr>
          <p:cNvPr id="97" name="直接箭头连接符 96"/>
          <p:cNvCxnSpPr>
            <a:stCxn id="11" idx="2"/>
            <a:endCxn id="3" idx="1"/>
          </p:cNvCxnSpPr>
          <p:nvPr/>
        </p:nvCxnSpPr>
        <p:spPr>
          <a:xfrm>
            <a:off x="2390568" y="3799447"/>
            <a:ext cx="717680" cy="1090440"/>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8" idx="2"/>
            <a:endCxn id="8" idx="1"/>
          </p:cNvCxnSpPr>
          <p:nvPr/>
        </p:nvCxnSpPr>
        <p:spPr>
          <a:xfrm>
            <a:off x="4136526" y="3799447"/>
            <a:ext cx="1351406" cy="1115190"/>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7" idx="1"/>
            <a:endCxn id="25" idx="2"/>
          </p:cNvCxnSpPr>
          <p:nvPr/>
        </p:nvCxnSpPr>
        <p:spPr>
          <a:xfrm flipH="1" flipV="1">
            <a:off x="5953082" y="3798397"/>
            <a:ext cx="1926027" cy="1114093"/>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7" idx="1"/>
            <a:endCxn id="62" idx="2"/>
          </p:cNvCxnSpPr>
          <p:nvPr/>
        </p:nvCxnSpPr>
        <p:spPr>
          <a:xfrm flipV="1">
            <a:off x="7879109" y="3798397"/>
            <a:ext cx="1007840" cy="1114093"/>
          </a:xfrm>
          <a:prstGeom prst="straightConnector1">
            <a:avLst/>
          </a:prstGeom>
          <a:ln w="76200">
            <a:solidFill>
              <a:schemeClr val="bg1">
                <a:lumMod val="75000"/>
                <a:lumOff val="25000"/>
                <a:alpha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p:nvPr/>
        </p:nvSpPr>
        <p:spPr>
          <a:xfrm>
            <a:off x="684212" y="685800"/>
            <a:ext cx="7107506" cy="80814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sz="4000" dirty="0"/>
              <a:t>讨论、提问时间</a:t>
            </a:r>
            <a:endParaRPr lang="en-US" altLang="zh-CN"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685800"/>
            <a:ext cx="8534400" cy="1507067"/>
          </a:xfrm>
        </p:spPr>
        <p:txBody>
          <a:bodyPr/>
          <a:lstStyle/>
          <a:p>
            <a:r>
              <a:rPr lang="zh-CN" altLang="en-US" dirty="0"/>
              <a:t>三、</a:t>
            </a:r>
            <a:r>
              <a:rPr lang="en-US" altLang="zh-CN" dirty="0"/>
              <a:t>BSU</a:t>
            </a:r>
            <a:r>
              <a:rPr lang="zh-CN" altLang="en-US" dirty="0"/>
              <a:t>（回放服务单元）</a:t>
            </a:r>
            <a:endParaRPr lang="zh-CN" altLang="en-US" dirty="0"/>
          </a:p>
        </p:txBody>
      </p:sp>
      <p:sp>
        <p:nvSpPr>
          <p:cNvPr id="6" name="文本框 5"/>
          <p:cNvSpPr txBox="1"/>
          <p:nvPr/>
        </p:nvSpPr>
        <p:spPr>
          <a:xfrm>
            <a:off x="684213" y="2478157"/>
            <a:ext cx="8534400" cy="369332"/>
          </a:xfrm>
          <a:prstGeom prst="rect">
            <a:avLst/>
          </a:prstGeom>
          <a:noFill/>
        </p:spPr>
        <p:txBody>
          <a:bodyPr wrap="square" rtlCol="0">
            <a:spAutoFit/>
          </a:bodyPr>
          <a:lstStyle/>
          <a:p>
            <a:r>
              <a:rPr lang="en-US" altLang="zh-CN" dirty="0"/>
              <a:t>		BSU</a:t>
            </a:r>
            <a:r>
              <a:rPr lang="zh-CN" altLang="en-US" dirty="0"/>
              <a:t>负责录像的回放和下载，并对特定回放接口和功能进行支持。</a:t>
            </a:r>
            <a:endParaRPr lang="en-US" altLang="zh-CN" dirty="0"/>
          </a:p>
        </p:txBody>
      </p:sp>
      <p:sp>
        <p:nvSpPr>
          <p:cNvPr id="4" name="圆角矩形 3"/>
          <p:cNvSpPr/>
          <p:nvPr/>
        </p:nvSpPr>
        <p:spPr>
          <a:xfrm>
            <a:off x="4468572" y="4203177"/>
            <a:ext cx="1189708" cy="1722783"/>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BSU</a:t>
            </a:r>
            <a:endParaRPr lang="en-US" altLang="zh-CN" dirty="0"/>
          </a:p>
        </p:txBody>
      </p:sp>
      <p:sp>
        <p:nvSpPr>
          <p:cNvPr id="5" name="流程图: 磁盘 4"/>
          <p:cNvSpPr/>
          <p:nvPr/>
        </p:nvSpPr>
        <p:spPr>
          <a:xfrm>
            <a:off x="1094703" y="4173638"/>
            <a:ext cx="1506433" cy="1722783"/>
          </a:xfrm>
          <a:prstGeom prst="flowChartMagneticDisk">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磁盘阵列</a:t>
            </a:r>
            <a:endParaRPr lang="zh-CN" altLang="en-US" dirty="0"/>
          </a:p>
        </p:txBody>
      </p:sp>
      <p:sp>
        <p:nvSpPr>
          <p:cNvPr id="9" name="左右箭头 8"/>
          <p:cNvSpPr/>
          <p:nvPr/>
        </p:nvSpPr>
        <p:spPr>
          <a:xfrm>
            <a:off x="5658280" y="4805409"/>
            <a:ext cx="1867436" cy="459239"/>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RTSP</a:t>
            </a:r>
            <a:endParaRPr lang="en-US" altLang="zh-CN" dirty="0"/>
          </a:p>
        </p:txBody>
      </p:sp>
      <p:sp>
        <p:nvSpPr>
          <p:cNvPr id="3" name="流程图: 多文档 2"/>
          <p:cNvSpPr/>
          <p:nvPr/>
        </p:nvSpPr>
        <p:spPr>
          <a:xfrm>
            <a:off x="7525716" y="4158867"/>
            <a:ext cx="1336431" cy="17523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客户端</a:t>
            </a:r>
            <a:endParaRPr lang="en-US" altLang="zh-CN" dirty="0"/>
          </a:p>
        </p:txBody>
      </p:sp>
      <p:sp>
        <p:nvSpPr>
          <p:cNvPr id="10" name="左右箭头 9"/>
          <p:cNvSpPr/>
          <p:nvPr/>
        </p:nvSpPr>
        <p:spPr>
          <a:xfrm>
            <a:off x="2601136" y="4834950"/>
            <a:ext cx="1867436" cy="459239"/>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NFS/ISCSI</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684212" y="685800"/>
            <a:ext cx="7107506" cy="80814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sz="4000" dirty="0"/>
              <a:t>媒体流处理</a:t>
            </a:r>
            <a:endParaRPr lang="en-US" altLang="zh-CN" sz="4000" dirty="0"/>
          </a:p>
        </p:txBody>
      </p:sp>
      <p:sp>
        <p:nvSpPr>
          <p:cNvPr id="5" name="文本框 4"/>
          <p:cNvSpPr txBox="1"/>
          <p:nvPr/>
        </p:nvSpPr>
        <p:spPr>
          <a:xfrm>
            <a:off x="684213" y="2788361"/>
            <a:ext cx="8395394" cy="1754326"/>
          </a:xfrm>
          <a:prstGeom prst="rect">
            <a:avLst/>
          </a:prstGeom>
          <a:noFill/>
        </p:spPr>
        <p:txBody>
          <a:bodyPr wrap="square" rtlCol="0">
            <a:spAutoFit/>
          </a:bodyPr>
          <a:lstStyle/>
          <a:p>
            <a:r>
              <a:rPr lang="en-US" altLang="zh-CN" dirty="0"/>
              <a:t>		</a:t>
            </a:r>
            <a:r>
              <a:rPr lang="zh-CN" altLang="en-US" dirty="0"/>
              <a:t>该模式采用平台流转发方式向</a:t>
            </a:r>
            <a:r>
              <a:rPr lang="en-US" altLang="zh-CN" dirty="0"/>
              <a:t>NRU</a:t>
            </a:r>
            <a:r>
              <a:rPr lang="zh-CN" altLang="en-US" dirty="0"/>
              <a:t>发送实时视频数据。数据包为平台标准</a:t>
            </a:r>
            <a:r>
              <a:rPr lang="en-US" altLang="zh-CN" dirty="0"/>
              <a:t>RTP</a:t>
            </a:r>
            <a:r>
              <a:rPr lang="zh-CN" altLang="en-US" dirty="0"/>
              <a:t>格式封装。前端设备只需要和平台保持一路媒体流连接，可以有效的减少前端的接入带宽。但存在服务端转发服务器开销长期维持在一个比较高的水平的问题，对于高清视频码流采用该模式需要增加</a:t>
            </a:r>
            <a:r>
              <a:rPr lang="en-US" altLang="zh-CN" dirty="0"/>
              <a:t>VTDU</a:t>
            </a:r>
            <a:r>
              <a:rPr lang="zh-CN" altLang="en-US" dirty="0"/>
              <a:t>数量。</a:t>
            </a:r>
            <a:endParaRPr lang="en-US" altLang="zh-CN" dirty="0"/>
          </a:p>
          <a:p>
            <a:r>
              <a:rPr lang="en-US" altLang="zh-CN" dirty="0"/>
              <a:t>		</a:t>
            </a:r>
            <a:r>
              <a:rPr lang="zh-CN" altLang="en-US" dirty="0"/>
              <a:t>现有的转发流模式解决方案，均采用的是文件方式的录像格式。</a:t>
            </a:r>
            <a:endParaRPr lang="en-US" altLang="zh-CN" dirty="0"/>
          </a:p>
          <a:p>
            <a:r>
              <a:rPr lang="en-US" altLang="zh-CN" dirty="0"/>
              <a:t>		</a:t>
            </a:r>
            <a:endParaRPr lang="zh-CN" altLang="en-US" dirty="0"/>
          </a:p>
        </p:txBody>
      </p:sp>
      <p:sp>
        <p:nvSpPr>
          <p:cNvPr id="6" name="标题 1"/>
          <p:cNvSpPr>
            <a:spLocks noGrp="1"/>
          </p:cNvSpPr>
          <p:nvPr>
            <p:ph type="title"/>
          </p:nvPr>
        </p:nvSpPr>
        <p:spPr>
          <a:xfrm>
            <a:off x="684212" y="1625787"/>
            <a:ext cx="8395394" cy="1133341"/>
          </a:xfrm>
        </p:spPr>
        <p:txBody>
          <a:bodyPr/>
          <a:lstStyle/>
          <a:p>
            <a:r>
              <a:rPr lang="zh-CN" altLang="en-US" dirty="0"/>
              <a:t>一、转发流模式</a:t>
            </a:r>
            <a:endParaRPr lang="zh-CN" altLang="en-US" dirty="0"/>
          </a:p>
        </p:txBody>
      </p:sp>
      <p:sp>
        <p:nvSpPr>
          <p:cNvPr id="7" name="右箭头 6"/>
          <p:cNvSpPr/>
          <p:nvPr/>
        </p:nvSpPr>
        <p:spPr>
          <a:xfrm>
            <a:off x="2827729" y="5207405"/>
            <a:ext cx="1360307" cy="410818"/>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平台流</a:t>
            </a:r>
            <a:endParaRPr lang="en-US" altLang="zh-CN" dirty="0"/>
          </a:p>
        </p:txBody>
      </p:sp>
      <p:sp>
        <p:nvSpPr>
          <p:cNvPr id="8" name="圆角矩形 7"/>
          <p:cNvSpPr/>
          <p:nvPr/>
        </p:nvSpPr>
        <p:spPr>
          <a:xfrm>
            <a:off x="6753744" y="4551422"/>
            <a:ext cx="1189708" cy="1722783"/>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NRU</a:t>
            </a:r>
            <a:endParaRPr lang="zh-CN" altLang="en-US" dirty="0"/>
          </a:p>
        </p:txBody>
      </p:sp>
      <p:sp>
        <p:nvSpPr>
          <p:cNvPr id="11" name="圆角矩形 10"/>
          <p:cNvSpPr/>
          <p:nvPr/>
        </p:nvSpPr>
        <p:spPr>
          <a:xfrm>
            <a:off x="1429555" y="5160026"/>
            <a:ext cx="1532584" cy="5140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PU</a:t>
            </a:r>
            <a:endParaRPr lang="zh-CN" altLang="en-US" dirty="0"/>
          </a:p>
        </p:txBody>
      </p:sp>
      <p:sp>
        <p:nvSpPr>
          <p:cNvPr id="16" name="圆角矩形 15"/>
          <p:cNvSpPr/>
          <p:nvPr/>
        </p:nvSpPr>
        <p:spPr>
          <a:xfrm>
            <a:off x="4188036" y="4542687"/>
            <a:ext cx="1189708" cy="172278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VTDU</a:t>
            </a:r>
            <a:endParaRPr lang="zh-CN" altLang="en-US" dirty="0"/>
          </a:p>
        </p:txBody>
      </p:sp>
      <p:sp>
        <p:nvSpPr>
          <p:cNvPr id="17" name="右箭头 16"/>
          <p:cNvSpPr/>
          <p:nvPr/>
        </p:nvSpPr>
        <p:spPr>
          <a:xfrm>
            <a:off x="5393437" y="5198669"/>
            <a:ext cx="1360307" cy="410818"/>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平台流</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15278" y="2191955"/>
            <a:ext cx="8395394" cy="1754326"/>
          </a:xfrm>
          <a:prstGeom prst="rect">
            <a:avLst/>
          </a:prstGeom>
          <a:noFill/>
        </p:spPr>
        <p:txBody>
          <a:bodyPr wrap="square" rtlCol="0">
            <a:spAutoFit/>
          </a:bodyPr>
          <a:lstStyle/>
          <a:p>
            <a:r>
              <a:rPr lang="en-US" altLang="zh-CN" dirty="0"/>
              <a:t>		</a:t>
            </a:r>
            <a:r>
              <a:rPr lang="zh-CN" altLang="en-US" dirty="0"/>
              <a:t>前端设备直接向存储服务器发送一路平台标准</a:t>
            </a:r>
            <a:r>
              <a:rPr lang="en-US" altLang="zh-CN" dirty="0"/>
              <a:t>RTP</a:t>
            </a:r>
            <a:r>
              <a:rPr lang="zh-CN" altLang="en-US" dirty="0"/>
              <a:t>流，并定义为存储流。连接原则同平台流一致，设备只需要和平台维持一路该属性媒体流连接。在已有一路存储流连接情况下，后来请求替换之前的连接请求。</a:t>
            </a:r>
            <a:endParaRPr lang="en-US" altLang="zh-CN" dirty="0"/>
          </a:p>
          <a:p>
            <a:r>
              <a:rPr lang="en-US" altLang="zh-CN" dirty="0"/>
              <a:t>		</a:t>
            </a:r>
            <a:r>
              <a:rPr lang="zh-CN" altLang="en-US" dirty="0"/>
              <a:t>该模式下，前端设备需要支持发送两路媒体流能力，可以减少中心端转发服务器压力。现有实现方案都是针对高清码流，需要保证前端设备带宽。</a:t>
            </a:r>
            <a:r>
              <a:rPr lang="en-US" altLang="zh-CN" dirty="0"/>
              <a:t>		</a:t>
            </a:r>
            <a:endParaRPr lang="zh-CN" altLang="en-US" dirty="0"/>
          </a:p>
        </p:txBody>
      </p:sp>
      <p:sp>
        <p:nvSpPr>
          <p:cNvPr id="6" name="标题 1"/>
          <p:cNvSpPr>
            <a:spLocks noGrp="1"/>
          </p:cNvSpPr>
          <p:nvPr>
            <p:ph type="title"/>
          </p:nvPr>
        </p:nvSpPr>
        <p:spPr>
          <a:xfrm>
            <a:off x="684212" y="685800"/>
            <a:ext cx="8395394" cy="1133341"/>
          </a:xfrm>
        </p:spPr>
        <p:txBody>
          <a:bodyPr/>
          <a:lstStyle/>
          <a:p>
            <a:r>
              <a:rPr lang="zh-CN" altLang="en-US" dirty="0"/>
              <a:t>二、直连流模式</a:t>
            </a:r>
            <a:endParaRPr lang="zh-CN" altLang="en-US" dirty="0"/>
          </a:p>
        </p:txBody>
      </p:sp>
      <p:sp>
        <p:nvSpPr>
          <p:cNvPr id="7" name="圆角矩形 6"/>
          <p:cNvSpPr/>
          <p:nvPr/>
        </p:nvSpPr>
        <p:spPr>
          <a:xfrm>
            <a:off x="6372594" y="4542685"/>
            <a:ext cx="1189708" cy="1722783"/>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NRU</a:t>
            </a:r>
            <a:endParaRPr lang="zh-CN" altLang="en-US" dirty="0"/>
          </a:p>
        </p:txBody>
      </p:sp>
      <p:sp>
        <p:nvSpPr>
          <p:cNvPr id="8" name="圆角矩形 7"/>
          <p:cNvSpPr/>
          <p:nvPr/>
        </p:nvSpPr>
        <p:spPr>
          <a:xfrm>
            <a:off x="2671145" y="5147067"/>
            <a:ext cx="1532584" cy="5140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PU</a:t>
            </a:r>
            <a:endParaRPr lang="zh-CN" altLang="en-US" dirty="0"/>
          </a:p>
        </p:txBody>
      </p:sp>
      <p:sp>
        <p:nvSpPr>
          <p:cNvPr id="10" name="右箭头 9"/>
          <p:cNvSpPr/>
          <p:nvPr/>
        </p:nvSpPr>
        <p:spPr>
          <a:xfrm>
            <a:off x="4203729" y="5198668"/>
            <a:ext cx="2168865" cy="410818"/>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存储流</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684212" y="685800"/>
            <a:ext cx="8395394" cy="1133341"/>
          </a:xfrm>
        </p:spPr>
        <p:txBody>
          <a:bodyPr/>
          <a:lstStyle/>
          <a:p>
            <a:r>
              <a:rPr lang="zh-CN" altLang="en-US" dirty="0"/>
              <a:t>三、</a:t>
            </a:r>
            <a:r>
              <a:rPr lang="en-US" altLang="zh-CN" dirty="0"/>
              <a:t>RTP</a:t>
            </a:r>
            <a:r>
              <a:rPr lang="zh-CN" altLang="en-US" dirty="0"/>
              <a:t>头域</a:t>
            </a:r>
            <a:endParaRPr lang="zh-CN" altLang="en-US" dirty="0"/>
          </a:p>
        </p:txBody>
      </p:sp>
      <p:pic>
        <p:nvPicPr>
          <p:cNvPr id="4" name="图片 3" descr="C:\Users\Administrator.PC--20130624LRP\AppData\Roaming\Tencent\Users\39743927\QQ\WinTemp\RichOle\IN{B{IVJR8YSQAL@C7_$R1I.jpg"/>
          <p:cNvPicPr/>
          <p:nvPr/>
        </p:nvPicPr>
        <p:blipFill>
          <a:blip r:embed="rId1">
            <a:extLst>
              <a:ext uri="{28A0092B-C50C-407E-A947-70E740481C1C}">
                <a14:useLocalDpi xmlns:a14="http://schemas.microsoft.com/office/drawing/2010/main" val="0"/>
              </a:ext>
            </a:extLst>
          </a:blip>
          <a:srcRect/>
          <a:stretch>
            <a:fillRect/>
          </a:stretch>
        </p:blipFill>
        <p:spPr bwMode="auto">
          <a:xfrm>
            <a:off x="684213" y="1819141"/>
            <a:ext cx="8485546" cy="47104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84213" y="1848374"/>
            <a:ext cx="8395394" cy="2585323"/>
          </a:xfrm>
          <a:prstGeom prst="rect">
            <a:avLst/>
          </a:prstGeom>
          <a:noFill/>
        </p:spPr>
        <p:txBody>
          <a:bodyPr wrap="square" rtlCol="0">
            <a:spAutoFit/>
          </a:bodyPr>
          <a:lstStyle/>
          <a:p>
            <a:r>
              <a:rPr lang="en-US" altLang="zh-CN" dirty="0"/>
              <a:t>	</a:t>
            </a:r>
            <a:r>
              <a:rPr lang="zh-CN" altLang="en-US" dirty="0"/>
              <a:t>应用于存储服务的媒体数据报文，对</a:t>
            </a:r>
            <a:r>
              <a:rPr lang="en-US" altLang="zh-CN" dirty="0"/>
              <a:t>RTP</a:t>
            </a:r>
            <a:r>
              <a:rPr lang="zh-CN" altLang="en-US" dirty="0"/>
              <a:t>头域要求比实时视频严格。其中具体要求包括：</a:t>
            </a:r>
            <a:endParaRPr lang="en-US" altLang="zh-CN" dirty="0"/>
          </a:p>
          <a:p>
            <a:r>
              <a:rPr lang="en-US" altLang="zh-CN" dirty="0"/>
              <a:t>	1</a:t>
            </a:r>
            <a:r>
              <a:rPr lang="zh-CN" altLang="en-US" dirty="0"/>
              <a:t>、帧结束标记位（</a:t>
            </a:r>
            <a:r>
              <a:rPr lang="en-US" altLang="zh-CN" dirty="0"/>
              <a:t>M</a:t>
            </a:r>
            <a:r>
              <a:rPr lang="zh-CN" altLang="en-US" dirty="0"/>
              <a:t>），需要严格保持和负载一致；</a:t>
            </a:r>
            <a:endParaRPr lang="en-US" altLang="zh-CN" dirty="0"/>
          </a:p>
          <a:p>
            <a:r>
              <a:rPr lang="en-US" altLang="zh-CN" dirty="0"/>
              <a:t>	2</a:t>
            </a:r>
            <a:r>
              <a:rPr lang="zh-CN" altLang="en-US" dirty="0"/>
              <a:t>、时间戳（</a:t>
            </a:r>
            <a:r>
              <a:rPr lang="en-US" altLang="zh-CN" dirty="0" err="1"/>
              <a:t>TimeStamp</a:t>
            </a:r>
            <a:r>
              <a:rPr lang="zh-CN" altLang="en-US" dirty="0"/>
              <a:t>），采用绝对时间戳，并保持和负载内容时间一致；</a:t>
            </a:r>
            <a:endParaRPr lang="en-US" altLang="zh-CN" dirty="0"/>
          </a:p>
          <a:p>
            <a:r>
              <a:rPr lang="en-US" altLang="zh-CN" dirty="0"/>
              <a:t>	3</a:t>
            </a:r>
            <a:r>
              <a:rPr lang="zh-CN" altLang="en-US" dirty="0"/>
              <a:t>、厂家代码（</a:t>
            </a:r>
            <a:r>
              <a:rPr lang="en-US" altLang="zh-CN" dirty="0" err="1"/>
              <a:t>ManufacturersCode</a:t>
            </a:r>
            <a:r>
              <a:rPr lang="zh-CN" altLang="en-US" dirty="0"/>
              <a:t>），保持和业务数据一致；</a:t>
            </a:r>
            <a:endParaRPr lang="en-US" altLang="zh-CN" dirty="0"/>
          </a:p>
          <a:p>
            <a:r>
              <a:rPr lang="en-US" altLang="zh-CN" dirty="0"/>
              <a:t>	4</a:t>
            </a:r>
            <a:r>
              <a:rPr lang="zh-CN" altLang="en-US" dirty="0"/>
              <a:t>、帧类型（</a:t>
            </a:r>
            <a:r>
              <a:rPr lang="en-US" altLang="zh-CN" dirty="0" err="1"/>
              <a:t>FrameType</a:t>
            </a:r>
            <a:r>
              <a:rPr lang="zh-CN" altLang="en-US" dirty="0"/>
              <a:t>），保持和负载数据一致；</a:t>
            </a:r>
            <a:endParaRPr lang="en-US" altLang="zh-CN" dirty="0"/>
          </a:p>
          <a:p>
            <a:r>
              <a:rPr lang="en-US" altLang="zh-CN" dirty="0"/>
              <a:t>	5</a:t>
            </a:r>
            <a:r>
              <a:rPr lang="zh-CN" altLang="en-US" dirty="0"/>
              <a:t>、单位时间内帧数，应保持</a:t>
            </a:r>
            <a:r>
              <a:rPr lang="en-US" altLang="zh-CN" dirty="0"/>
              <a:t>25F/s</a:t>
            </a:r>
            <a:r>
              <a:rPr lang="zh-CN" altLang="en-US" dirty="0"/>
              <a:t>上下浮动不超过</a:t>
            </a:r>
            <a:r>
              <a:rPr lang="en-US" altLang="zh-CN" dirty="0"/>
              <a:t>1</a:t>
            </a:r>
            <a:r>
              <a:rPr lang="zh-CN" altLang="en-US" dirty="0"/>
              <a:t>。</a:t>
            </a:r>
            <a:endParaRPr lang="en-US" altLang="zh-CN" dirty="0"/>
          </a:p>
          <a:p>
            <a:r>
              <a:rPr lang="en-US" altLang="zh-CN" dirty="0"/>
              <a:t>	</a:t>
            </a:r>
            <a:endParaRPr lang="en-US" altLang="zh-CN" dirty="0"/>
          </a:p>
          <a:p>
            <a:r>
              <a:rPr lang="en-US" altLang="zh-CN" dirty="0"/>
              <a:t>	</a:t>
            </a:r>
            <a:r>
              <a:rPr lang="zh-CN" altLang="en-US" dirty="0"/>
              <a:t>相关字段和流属性对于</a:t>
            </a:r>
            <a:r>
              <a:rPr lang="en-US" altLang="zh-CN" dirty="0"/>
              <a:t>NRU</a:t>
            </a:r>
            <a:r>
              <a:rPr lang="zh-CN" altLang="en-US" dirty="0"/>
              <a:t>组织索引和增强回放功能很重要。</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684212" y="685800"/>
            <a:ext cx="7107506" cy="80814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zh-CN" altLang="en-US" sz="4000" dirty="0"/>
              <a:t>接收、写入机制</a:t>
            </a:r>
            <a:endParaRPr lang="en-US" altLang="zh-CN" sz="4000" dirty="0"/>
          </a:p>
        </p:txBody>
      </p:sp>
      <p:sp>
        <p:nvSpPr>
          <p:cNvPr id="5" name="文本框 4"/>
          <p:cNvSpPr txBox="1"/>
          <p:nvPr/>
        </p:nvSpPr>
        <p:spPr>
          <a:xfrm>
            <a:off x="684213" y="2788361"/>
            <a:ext cx="8395394" cy="2308324"/>
          </a:xfrm>
          <a:prstGeom prst="rect">
            <a:avLst/>
          </a:prstGeom>
          <a:noFill/>
        </p:spPr>
        <p:txBody>
          <a:bodyPr wrap="square" rtlCol="0">
            <a:spAutoFit/>
          </a:bodyPr>
          <a:lstStyle/>
          <a:p>
            <a:r>
              <a:rPr lang="en-US" altLang="zh-CN" dirty="0"/>
              <a:t>		</a:t>
            </a:r>
            <a:r>
              <a:rPr lang="zh-CN" altLang="en-US" dirty="0"/>
              <a:t>接收采用的是</a:t>
            </a:r>
            <a:r>
              <a:rPr lang="en-US" altLang="zh-CN" dirty="0"/>
              <a:t>BOOST ASIO</a:t>
            </a:r>
            <a:r>
              <a:rPr lang="zh-CN" altLang="en-US" dirty="0"/>
              <a:t>的前置器模型，该模型最大的优点为不需要为了增加并发性而相应的增加许多线程，应用实现策略（线程策略、事务处理模型等）也不会由于增加上下文切换、同步流程和</a:t>
            </a:r>
            <a:r>
              <a:rPr lang="en-US" altLang="zh-CN" dirty="0"/>
              <a:t>CPU</a:t>
            </a:r>
            <a:r>
              <a:rPr lang="zh-CN" altLang="en-US" dirty="0"/>
              <a:t>之间的数据移动而降低系统的性能。</a:t>
            </a:r>
            <a:endParaRPr lang="en-US" altLang="zh-CN" dirty="0"/>
          </a:p>
          <a:p>
            <a:r>
              <a:rPr lang="en-US" altLang="zh-CN" dirty="0"/>
              <a:t>	</a:t>
            </a:r>
            <a:r>
              <a:rPr lang="zh-CN" altLang="en-US" dirty="0"/>
              <a:t>而主要的缺点是，使用该模型会增加程序的复杂度，以及内存管理上的难度（由于大量的采用函数对象、独立缓冲区，小内存导致的内存碎片问题比较突出）。</a:t>
            </a:r>
            <a:endParaRPr lang="en-US" altLang="zh-CN" dirty="0"/>
          </a:p>
          <a:p>
            <a:endParaRPr lang="en-US" altLang="zh-CN" dirty="0"/>
          </a:p>
        </p:txBody>
      </p:sp>
      <p:sp>
        <p:nvSpPr>
          <p:cNvPr id="6" name="标题 1"/>
          <p:cNvSpPr>
            <a:spLocks noGrp="1"/>
          </p:cNvSpPr>
          <p:nvPr>
            <p:ph type="title"/>
          </p:nvPr>
        </p:nvSpPr>
        <p:spPr>
          <a:xfrm>
            <a:off x="684212" y="1625787"/>
            <a:ext cx="8395394" cy="1133341"/>
          </a:xfrm>
        </p:spPr>
        <p:txBody>
          <a:bodyPr/>
          <a:lstStyle/>
          <a:p>
            <a:r>
              <a:rPr lang="zh-CN" altLang="en-US" dirty="0"/>
              <a:t>一、前摄器模型</a:t>
            </a:r>
            <a:endParaRPr lang="zh-CN" altLang="en-US" dirty="0"/>
          </a:p>
        </p:txBody>
      </p:sp>
    </p:spTree>
  </p:cSld>
  <p:clrMapOvr>
    <a:masterClrMapping/>
  </p:clrMapOvr>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4106</Words>
  <Application>WPS 演示</Application>
  <PresentationFormat>宽屏</PresentationFormat>
  <Paragraphs>533</Paragraphs>
  <Slides>35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7" baseType="lpstr">
      <vt:lpstr>Arial</vt:lpstr>
      <vt:lpstr>宋体</vt:lpstr>
      <vt:lpstr>Wingdings</vt:lpstr>
      <vt:lpstr>Wingdings 3</vt:lpstr>
      <vt:lpstr>幼圆</vt:lpstr>
      <vt:lpstr>Century Gothic</vt:lpstr>
      <vt:lpstr>Century</vt:lpstr>
      <vt:lpstr>微软雅黑</vt:lpstr>
      <vt:lpstr>Calibri</vt:lpstr>
      <vt:lpstr>MS PGothic</vt:lpstr>
      <vt:lpstr>切片</vt:lpstr>
      <vt:lpstr>Visio.Drawing.11</vt:lpstr>
      <vt:lpstr>存储服务介绍</vt:lpstr>
      <vt:lpstr>一、NRU（存储单元）</vt:lpstr>
      <vt:lpstr>二、RMU（录像文件管理单元）</vt:lpstr>
      <vt:lpstr>三、BSU（回放服务单元）</vt:lpstr>
      <vt:lpstr>一、转发流模式</vt:lpstr>
      <vt:lpstr>二、直连流模式</vt:lpstr>
      <vt:lpstr>三、RTP头域</vt:lpstr>
      <vt:lpstr>PowerPoint 演示文稿</vt:lpstr>
      <vt:lpstr>一、前摄器模型</vt:lpstr>
      <vt:lpstr>PowerPoint 演示文稿</vt:lpstr>
      <vt:lpstr>二、数据处理流程</vt:lpstr>
      <vt:lpstr>PowerPoint 演示文稿</vt:lpstr>
      <vt:lpstr>三、索引及录像策略</vt:lpstr>
      <vt:lpstr>一、数据存储方式</vt:lpstr>
      <vt:lpstr>二、录像检索及上报</vt:lpstr>
      <vt:lpstr>一、RTSP会话</vt:lpstr>
      <vt:lpstr>二、高倍率回放和抽帧</vt:lpstr>
      <vt:lpstr>三、即时数据回放</vt:lpstr>
      <vt:lpstr>一、普陀、舟山存储方案</vt:lpstr>
      <vt:lpstr>PowerPoint 演示文稿</vt:lpstr>
      <vt:lpstr>二、下沙前端直存方案</vt:lpstr>
      <vt:lpstr>PowerPoint 演示文稿</vt:lpstr>
      <vt:lpstr>三、衢州天网中心直存方案</vt:lpstr>
      <vt:lpstr>PowerPoint 演示文稿</vt:lpstr>
      <vt:lpstr>PowerPoint 演示文稿</vt:lpstr>
      <vt:lpstr>四、丽水南城中心直存方案</vt:lpstr>
      <vt:lpstr>PowerPoint 演示文稿</vt:lpstr>
      <vt:lpstr>五、温州科骏中心直存方案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存储系统介绍</dc:title>
  <dc:creator>DavidW</dc:creator>
  <cp:lastModifiedBy>Dada</cp:lastModifiedBy>
  <cp:revision>308</cp:revision>
  <dcterms:created xsi:type="dcterms:W3CDTF">2014-06-03T01:31:00Z</dcterms:created>
  <dcterms:modified xsi:type="dcterms:W3CDTF">2017-05-25T10:08:36Z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2052-10.1.0.6479</vt:lpwstr>
  </property>
</Properties>
</file>