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8" r:id="rId2"/>
    <p:sldId id="314" r:id="rId3"/>
    <p:sldId id="319" r:id="rId4"/>
    <p:sldId id="315" r:id="rId5"/>
    <p:sldId id="31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733" autoAdjust="0"/>
    <p:restoredTop sz="95966" autoAdjust="0"/>
  </p:normalViewPr>
  <p:slideViewPr>
    <p:cSldViewPr snapToGrid="0">
      <p:cViewPr>
        <p:scale>
          <a:sx n="125" d="100"/>
          <a:sy n="125" d="100"/>
        </p:scale>
        <p:origin x="536" y="84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3BA1E05-BB29-4A8D-8376-44255F3C91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7501" y="1254785"/>
            <a:ext cx="4552939" cy="2859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85" y="1150374"/>
            <a:ext cx="11818375" cy="502658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55414" cy="365125"/>
          </a:xfrm>
        </p:spPr>
        <p:txBody>
          <a:bodyPr/>
          <a:lstStyle/>
          <a:p>
            <a:fld id="{519BD8FA-81DB-4BAD-B3C3-CA109C80A853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4169" y="6356350"/>
            <a:ext cx="338312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471" y="6356354"/>
            <a:ext cx="1050568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1E3501-985A-4CBD-880C-B7E38081C3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78998" y="5291374"/>
            <a:ext cx="1339529" cy="15085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A2A57D-B3AB-4959-AB68-24673357BF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49876" y="5291374"/>
            <a:ext cx="1498720" cy="15085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5CCB61-8412-4576-A8E0-3462CCD3468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601415" y="5291374"/>
            <a:ext cx="1506486" cy="15085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3322184-CFB5-40A6-BDD4-3CE74D19F093}"/>
              </a:ext>
            </a:extLst>
          </p:cNvPr>
          <p:cNvSpPr/>
          <p:nvPr/>
        </p:nvSpPr>
        <p:spPr>
          <a:xfrm>
            <a:off x="8131809" y="3827956"/>
            <a:ext cx="12583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</a:rPr>
              <a:t>3028237</a:t>
            </a:r>
            <a:endParaRPr lang="zh-CN" altLang="en-US" sz="14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</a:rPr>
              <a:t>3028238</a:t>
            </a:r>
            <a:endParaRPr lang="zh-CN" altLang="en-US" sz="14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</a:rPr>
              <a:t>3028239</a:t>
            </a:r>
            <a:endParaRPr lang="zh-CN" altLang="en-US" sz="14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</a:rPr>
              <a:t>...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8740E3B-C67B-46BF-A946-361CBB8A4FF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810880" y="5484577"/>
            <a:ext cx="303676" cy="3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B2AD93D-4E59-4593-8278-7D510F13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55414" cy="365125"/>
          </a:xfrm>
        </p:spPr>
        <p:txBody>
          <a:bodyPr/>
          <a:lstStyle/>
          <a:p>
            <a:fld id="{519BD8FA-81DB-4BAD-B3C3-CA109C80A853}" type="datetime1">
              <a:rPr lang="en-US" smtClean="0"/>
              <a:t>6/6/2017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7681BA5-34EF-4C8F-87C8-5990284B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54169" y="6356350"/>
            <a:ext cx="338312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092A8C4-C18B-443A-AF07-7C79A335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7471" y="6356354"/>
            <a:ext cx="1050568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B392EF-CE91-425E-A1CC-49AB3D777E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18038" y="5184694"/>
            <a:ext cx="1339529" cy="15085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BD84A6-EB22-42E0-8D8B-F5232601EC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24476" y="5184694"/>
            <a:ext cx="1498720" cy="15085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8C75CF-24E4-448B-A40F-1FA42A328AE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1255" y="5184694"/>
            <a:ext cx="1506486" cy="15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C422085-4301-4033-9EF1-D2A1E8D1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55414" cy="365125"/>
          </a:xfrm>
        </p:spPr>
        <p:txBody>
          <a:bodyPr/>
          <a:lstStyle/>
          <a:p>
            <a:fld id="{519BD8FA-81DB-4BAD-B3C3-CA109C80A853}" type="datetime1">
              <a:rPr lang="en-US" smtClean="0"/>
              <a:t>6/6/2017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4E4023F-D9AA-4B97-86FF-29754C01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54169" y="6356350"/>
            <a:ext cx="338312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EAE4821-880C-4983-8574-A7B931A5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7471" y="6356354"/>
            <a:ext cx="1050568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0155F6-E8FA-4457-9C6F-5210268A85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18038" y="5184694"/>
            <a:ext cx="1339529" cy="15085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6F7D8B-CF5D-4C17-88D0-A844006D38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24476" y="5184694"/>
            <a:ext cx="1498720" cy="15085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23E572-59A4-4B5B-862A-E6640CFE145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1255" y="5184694"/>
            <a:ext cx="1506486" cy="15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C743033-AB83-488E-960C-8E3D262D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55414" cy="365125"/>
          </a:xfrm>
        </p:spPr>
        <p:txBody>
          <a:bodyPr/>
          <a:lstStyle/>
          <a:p>
            <a:fld id="{519BD8FA-81DB-4BAD-B3C3-CA109C80A853}" type="datetime1">
              <a:rPr lang="en-US" smtClean="0"/>
              <a:t>6/6/2017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B93C5FE-BFAF-49BD-BE6B-D6E3B672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54169" y="6356350"/>
            <a:ext cx="338312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5C850F4-92D8-461E-9A9D-6D251E38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7471" y="6356354"/>
            <a:ext cx="1050568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.info/charts/hash-rate?timespan=al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.info/charts/total-bitcoin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EBB3-6054-4D49-9902-6DCBE6A5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A8F7E-C7BF-4BD8-AB97-E6CFA727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6" y="1150374"/>
            <a:ext cx="3597146" cy="5026589"/>
          </a:xfrm>
        </p:spPr>
        <p:txBody>
          <a:bodyPr/>
          <a:lstStyle/>
          <a:p>
            <a:r>
              <a:rPr lang="en-US" dirty="0"/>
              <a:t>CPU</a:t>
            </a:r>
          </a:p>
          <a:p>
            <a:r>
              <a:rPr lang="en-US" dirty="0"/>
              <a:t>GPU</a:t>
            </a:r>
          </a:p>
          <a:p>
            <a:r>
              <a:rPr lang="en-US" dirty="0"/>
              <a:t>ASIC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50FFA16-CEF2-4C19-9833-B517A3C291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860" y="387724"/>
            <a:ext cx="6263140" cy="4697356"/>
          </a:xfrm>
          <a:prstGeom prst="rect">
            <a:avLst/>
          </a:prstGeom>
        </p:spPr>
      </p:pic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33F9AF90-C1B4-4A30-AA47-48FA917B3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114" y="2637322"/>
            <a:ext cx="5178137" cy="39656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5BEE11-D25A-4CCD-9948-AE6348EA59F7}"/>
              </a:ext>
            </a:extLst>
          </p:cNvPr>
          <p:cNvSpPr/>
          <p:nvPr/>
        </p:nvSpPr>
        <p:spPr>
          <a:xfrm>
            <a:off x="1962482" y="4372266"/>
            <a:ext cx="874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Links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07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DC7F-6C73-4216-B87A-4D59EA8E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3F2A-DD98-41FC-81D9-5643CCA9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460" y="1154214"/>
            <a:ext cx="7552220" cy="50911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Miner machine keeps unconfirmed transactions</a:t>
            </a:r>
          </a:p>
          <a:p>
            <a:r>
              <a:rPr lang="en-US" dirty="0">
                <a:solidFill>
                  <a:srgbClr val="0070C0"/>
                </a:solidFill>
              </a:rPr>
              <a:t>Mining process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Construct block, fill in unconfirmed transactions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txnHash</a:t>
            </a:r>
            <a:r>
              <a:rPr lang="en-US" dirty="0">
                <a:solidFill>
                  <a:srgbClr val="0070C0"/>
                </a:solidFill>
              </a:rPr>
              <a:t> = SHA256(transactions) : </a:t>
            </a:r>
            <a:r>
              <a:rPr lang="en-US" dirty="0">
                <a:solidFill>
                  <a:srgbClr val="00B050"/>
                </a:solidFill>
              </a:rPr>
              <a:t>0x 155c4f360385ac264470eb71cdab81c3d2155c4f360385ac264470eb71cdab81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blockID</a:t>
            </a:r>
            <a:r>
              <a:rPr lang="en-US" dirty="0">
                <a:solidFill>
                  <a:srgbClr val="0070C0"/>
                </a:solidFill>
              </a:rPr>
              <a:t> = SHA256(</a:t>
            </a:r>
            <a:r>
              <a:rPr lang="en-US" dirty="0" err="1">
                <a:solidFill>
                  <a:srgbClr val="0070C0"/>
                </a:solidFill>
              </a:rPr>
              <a:t>prev</a:t>
            </a:r>
            <a:r>
              <a:rPr lang="en-US" dirty="0">
                <a:solidFill>
                  <a:srgbClr val="0070C0"/>
                </a:solidFill>
              </a:rPr>
              <a:t> ID, </a:t>
            </a:r>
            <a:r>
              <a:rPr lang="en-US" dirty="0" err="1">
                <a:solidFill>
                  <a:srgbClr val="0070C0"/>
                </a:solidFill>
              </a:rPr>
              <a:t>txnHash</a:t>
            </a:r>
            <a:r>
              <a:rPr lang="en-US" dirty="0">
                <a:solidFill>
                  <a:srgbClr val="0070C0"/>
                </a:solidFill>
              </a:rPr>
              <a:t>, random number) : </a:t>
            </a:r>
            <a:r>
              <a:rPr lang="en-US" dirty="0">
                <a:solidFill>
                  <a:srgbClr val="00B050"/>
                </a:solidFill>
              </a:rPr>
              <a:t>0x 4470eb71cdab81c3d2155c4f360385ac264470eb71cdab81155c4f360385ac26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blockID</a:t>
            </a:r>
            <a:r>
              <a:rPr lang="en-US" dirty="0">
                <a:solidFill>
                  <a:srgbClr val="0070C0"/>
                </a:solidFill>
              </a:rPr>
              <a:t> &lt; target difficulty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Target: 000000000000A1B7E…</a:t>
            </a:r>
          </a:p>
          <a:p>
            <a:r>
              <a:rPr lang="en-US" dirty="0"/>
              <a:t>System control one block every 10 minutes</a:t>
            </a:r>
          </a:p>
          <a:p>
            <a:pPr lvl="1"/>
            <a:r>
              <a:rPr lang="en-US" dirty="0"/>
              <a:t>Adjust difficulty every 2016 blocks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BF080-BF37-43C1-BA35-AAF7E375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73298" y="2894158"/>
            <a:ext cx="688330" cy="369332"/>
          </a:xfrm>
          <a:prstGeom prst="rect">
            <a:avLst/>
          </a:prstGeom>
          <a:solidFill>
            <a:srgbClr val="FF0000">
              <a:alpha val="36000"/>
            </a:srgbClr>
          </a:solidFill>
        </p:spPr>
        <p:txBody>
          <a:bodyPr wrap="none">
            <a:spAutoFit/>
          </a:bodyPr>
          <a:lstStyle/>
          <a:p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269349" y="2404217"/>
            <a:ext cx="688330" cy="369332"/>
          </a:xfrm>
          <a:prstGeom prst="rect">
            <a:avLst/>
          </a:prstGeom>
          <a:solidFill>
            <a:srgbClr val="FF0000">
              <a:alpha val="36000"/>
            </a:srgbClr>
          </a:solidFill>
        </p:spPr>
        <p:txBody>
          <a:bodyPr wrap="none">
            <a:spAutoFit/>
          </a:bodyPr>
          <a:lstStyle/>
          <a:p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245648" y="3830558"/>
            <a:ext cx="929870" cy="369332"/>
          </a:xfrm>
          <a:prstGeom prst="rect">
            <a:avLst/>
          </a:prstGeom>
          <a:solidFill>
            <a:srgbClr val="FF0000">
              <a:alpha val="36000"/>
            </a:srgbClr>
          </a:solidFill>
        </p:spPr>
        <p:txBody>
          <a:bodyPr wrap="none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972857" y="1850875"/>
            <a:ext cx="1281313" cy="369332"/>
          </a:xfrm>
          <a:prstGeom prst="rect">
            <a:avLst/>
          </a:prstGeom>
          <a:solidFill>
            <a:srgbClr val="00B050">
              <a:alpha val="36000"/>
            </a:srgbClr>
          </a:solidFill>
        </p:spPr>
        <p:txBody>
          <a:bodyPr wrap="none">
            <a:spAutoFit/>
          </a:bodyPr>
          <a:lstStyle/>
          <a:p>
            <a:r>
              <a:rPr lang="en-US" dirty="0"/>
              <a:t>To calculate</a:t>
            </a:r>
          </a:p>
        </p:txBody>
      </p:sp>
    </p:spTree>
    <p:extLst>
      <p:ext uri="{BB962C8B-B14F-4D97-AF65-F5344CB8AC3E}">
        <p14:creationId xmlns:p14="http://schemas.microsoft.com/office/powerpoint/2010/main" val="23901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7" grpId="0" animBg="1"/>
      <p:bldP spid="18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DC7F-6C73-4216-B87A-4D59EA8E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Blockchain – longest </a:t>
            </a:r>
            <a:r>
              <a:rPr lang="en-US" dirty="0" err="1"/>
              <a:t>chain_TODO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BF080-BF37-43C1-BA35-AAF7E375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329D0A-AA6C-4CAE-BF3E-BED2DF9D0646}"/>
              </a:ext>
            </a:extLst>
          </p:cNvPr>
          <p:cNvGrpSpPr/>
          <p:nvPr/>
        </p:nvGrpSpPr>
        <p:grpSpPr>
          <a:xfrm>
            <a:off x="416431" y="1285869"/>
            <a:ext cx="5846720" cy="2615434"/>
            <a:chOff x="6095195" y="3605961"/>
            <a:chExt cx="5851060" cy="253484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5C6E7CA-5CFF-4D2F-A273-75C1807FFDBC}"/>
                </a:ext>
              </a:extLst>
            </p:cNvPr>
            <p:cNvGrpSpPr/>
            <p:nvPr/>
          </p:nvGrpSpPr>
          <p:grpSpPr>
            <a:xfrm>
              <a:off x="6095195" y="3605961"/>
              <a:ext cx="5401208" cy="2133753"/>
              <a:chOff x="6108965" y="3605961"/>
              <a:chExt cx="5862351" cy="2149489"/>
            </a:xfrm>
          </p:grpSpPr>
          <p:pic>
            <p:nvPicPr>
              <p:cNvPr id="15" name="Picture 1">
                <a:extLst>
                  <a:ext uri="{FF2B5EF4-FFF2-40B4-BE49-F238E27FC236}">
                    <a16:creationId xmlns:a16="http://schemas.microsoft.com/office/drawing/2014/main" id="{541960FF-B129-48E8-853F-A0067740B6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8965" y="3729716"/>
                <a:ext cx="5862351" cy="2025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FE76366-F772-40ED-88C7-7467F8F9A7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8002780" y="3605961"/>
                <a:ext cx="488259" cy="560594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CB2BF90F-4312-4E0E-8A79-44FC10BE7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1380962" y="5055820"/>
                <a:ext cx="488259" cy="560594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F7DBD38-B326-49B0-BA20-143D4826C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496403" y="3884206"/>
              <a:ext cx="449852" cy="55649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7DAEFD-DE68-43DD-BA2A-7D12291E0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690257" y="5584318"/>
              <a:ext cx="449852" cy="556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43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Blockchain </a:t>
            </a:r>
            <a:r>
              <a:rPr lang="en-US"/>
              <a:t>with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150374"/>
            <a:ext cx="10872468" cy="5032217"/>
          </a:xfrm>
        </p:spPr>
        <p:txBody>
          <a:bodyPr/>
          <a:lstStyle/>
          <a:p>
            <a:r>
              <a:rPr lang="en-US" dirty="0"/>
              <a:t>The Block Chain: Ordering Solution</a:t>
            </a:r>
          </a:p>
          <a:p>
            <a:r>
              <a:rPr lang="en-US" dirty="0"/>
              <a:t>Transactions</a:t>
            </a:r>
          </a:p>
          <a:p>
            <a:pPr lvl="1"/>
            <a:r>
              <a:rPr lang="en-US" dirty="0"/>
              <a:t>Confirmed Transactions </a:t>
            </a:r>
            <a:r>
              <a:rPr lang="en-US" dirty="0">
                <a:sym typeface="Wingdings" panose="05000000000000000000" pitchFamily="2" charset="2"/>
              </a:rPr>
              <a:t> added</a:t>
            </a:r>
            <a:endParaRPr lang="en-US" dirty="0"/>
          </a:p>
          <a:p>
            <a:pPr lvl="1"/>
            <a:r>
              <a:rPr lang="en-US" dirty="0"/>
              <a:t>Unconfirmed Transactions </a:t>
            </a:r>
            <a:r>
              <a:rPr lang="en-US" dirty="0">
                <a:sym typeface="Wingdings" panose="05000000000000000000" pitchFamily="2" charset="2"/>
              </a:rPr>
              <a:t> to add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556" y="2638940"/>
            <a:ext cx="4404991" cy="19577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52" y="4464129"/>
            <a:ext cx="4808109" cy="180534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367" y="64218"/>
            <a:ext cx="6351666" cy="284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0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854" y="148445"/>
            <a:ext cx="3457105" cy="23691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5230439" cy="618101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2" y="1108177"/>
            <a:ext cx="7468070" cy="4647783"/>
          </a:xfrm>
        </p:spPr>
        <p:txBody>
          <a:bodyPr>
            <a:normAutofit fontScale="92500"/>
          </a:bodyPr>
          <a:lstStyle/>
          <a:p>
            <a:r>
              <a:rPr lang="en-US" dirty="0"/>
              <a:t>Mining: </a:t>
            </a:r>
          </a:p>
          <a:p>
            <a:pPr lvl="1"/>
            <a:r>
              <a:rPr lang="en-US" dirty="0"/>
              <a:t>Create block every 10 minutes</a:t>
            </a:r>
          </a:p>
          <a:p>
            <a:pPr lvl="2"/>
            <a:r>
              <a:rPr lang="en-US" dirty="0"/>
              <a:t>Adjust difficulty every 2016 blocks, (around 2 weeks)</a:t>
            </a:r>
          </a:p>
          <a:p>
            <a:pPr lvl="1"/>
            <a:r>
              <a:rPr lang="en-US" dirty="0"/>
              <a:t>Every 4 years, award cut in half, </a:t>
            </a:r>
          </a:p>
          <a:p>
            <a:pPr lvl="2"/>
            <a:r>
              <a:rPr lang="en-US" dirty="0"/>
              <a:t>Start from 50 BTC / block</a:t>
            </a:r>
          </a:p>
          <a:p>
            <a:pPr lvl="2"/>
            <a:r>
              <a:rPr lang="en-US" dirty="0"/>
              <a:t>Current: 12.5 coins, </a:t>
            </a:r>
          </a:p>
          <a:p>
            <a:pPr lvl="2"/>
            <a:r>
              <a:rPr lang="en-US" dirty="0"/>
              <a:t>Future: no award, depend on transactions</a:t>
            </a:r>
          </a:p>
          <a:p>
            <a:pPr lvl="1"/>
            <a:r>
              <a:rPr lang="en-US" dirty="0"/>
              <a:t>all 21 million in 2140,</a:t>
            </a:r>
            <a:r>
              <a:rPr lang="zh-CN" altLang="en-US" dirty="0"/>
              <a:t> </a:t>
            </a:r>
            <a:r>
              <a:rPr lang="en-US" dirty="0">
                <a:hlinkClick r:id="rId3"/>
              </a:rPr>
              <a:t>Current 16.3 million</a:t>
            </a:r>
            <a:endParaRPr lang="en-US" dirty="0"/>
          </a:p>
          <a:p>
            <a:r>
              <a:rPr lang="en-US" dirty="0"/>
              <a:t>Smallest transaction unit: 1/10^8 BTC  = 1 Satoshi</a:t>
            </a:r>
          </a:p>
          <a:p>
            <a:r>
              <a:rPr lang="en-US" dirty="0"/>
              <a:t>Real purpose:</a:t>
            </a:r>
          </a:p>
          <a:p>
            <a:pPr lvl="1"/>
            <a:r>
              <a:rPr lang="en-US" dirty="0"/>
              <a:t>Verify transactions</a:t>
            </a:r>
          </a:p>
          <a:p>
            <a:pPr lvl="1"/>
            <a:r>
              <a:rPr lang="en-US" dirty="0"/>
              <a:t>Safeguard the blockchain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320" y="3254216"/>
            <a:ext cx="4341942" cy="1500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7E155D-2CE3-4941-B9A9-E19887EF7808}"/>
              </a:ext>
            </a:extLst>
          </p:cNvPr>
          <p:cNvGrpSpPr/>
          <p:nvPr/>
        </p:nvGrpSpPr>
        <p:grpSpPr>
          <a:xfrm>
            <a:off x="409597" y="5764931"/>
            <a:ext cx="8284832" cy="1006444"/>
            <a:chOff x="599440" y="1245878"/>
            <a:chExt cx="8209280" cy="1838538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E0029E8C-1F69-46D9-8287-B08A761F0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44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1EA1E1FB-9BF0-45C2-B86C-77831A5D5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194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D4F08EFE-6EDC-4DD1-8A60-C1910D612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318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A115D8AB-57F5-43A8-A01A-F8590B1F8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22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4B0EE2B0-5615-4C61-8B82-9B356FDC1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1257652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b="1" dirty="0">
                  <a:latin typeface="+mn-lt"/>
                  <a:cs typeface="Gill Sans" charset="0"/>
                  <a:sym typeface="Gill Sans" charset="0"/>
                </a:rPr>
                <a:t>.32,A-&gt;B</a:t>
              </a:r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D364CE2D-5C61-4F46-A071-9EFF0CF88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1575151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1.03,S-&gt;J</a:t>
              </a:r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6F165079-62AF-45C4-AFBB-F5A339313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1887573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2.5,M-&gt;S</a:t>
              </a:r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D00B38C8-95FB-4213-887B-3EA8BCA6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2113633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4B38FD5D-4AAC-4A70-988F-1752D731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239" y="1257652"/>
              <a:ext cx="554664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1.0,J-&gt;Z</a:t>
              </a:r>
            </a:p>
          </p:txBody>
        </p:sp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FB286F78-3229-4C7F-AA7E-2B7400CFF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2768" y="1532190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b="1">
                  <a:latin typeface="+mn-lt"/>
                  <a:cs typeface="Gill Sans" charset="0"/>
                  <a:sym typeface="Gill Sans" charset="0"/>
                </a:rPr>
                <a:t>.23,B-&gt;C</a:t>
              </a:r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1901892A-27BB-45E9-932D-CFA329C8C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8342" y="1844610"/>
              <a:ext cx="484457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.1,S-&gt;F</a:t>
              </a:r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30618DFE-AA68-476C-A446-84F36500C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2768" y="2070670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9BC056C5-C021-4E73-B29E-716C929C1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13" y="2745041"/>
              <a:ext cx="517813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Block 1</a:t>
              </a:r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DC36F376-F20A-4989-BFDA-C8BC0AA58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695" y="2745039"/>
              <a:ext cx="517813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Block 2</a:t>
              </a:r>
            </a:p>
          </p:txBody>
        </p:sp>
        <p:sp>
          <p:nvSpPr>
            <p:cNvPr id="26" name="Rectangle 17">
              <a:extLst>
                <a:ext uri="{FF2B5EF4-FFF2-40B4-BE49-F238E27FC236}">
                  <a16:creationId xmlns:a16="http://schemas.microsoft.com/office/drawing/2014/main" id="{C36E1CAC-4FA5-472D-BB57-63F87DE75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2934" y="2745039"/>
              <a:ext cx="517813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Block 3</a:t>
              </a:r>
            </a:p>
          </p:txBody>
        </p:sp>
        <p:sp>
          <p:nvSpPr>
            <p:cNvPr id="27" name="Rectangle 18">
              <a:extLst>
                <a:ext uri="{FF2B5EF4-FFF2-40B4-BE49-F238E27FC236}">
                  <a16:creationId xmlns:a16="http://schemas.microsoft.com/office/drawing/2014/main" id="{28A995C5-FE9D-4C04-9A49-31D623494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7974" y="2745039"/>
              <a:ext cx="517813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Block 4</a:t>
              </a: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2857A80E-F935-4B83-AC8A-40D39B7E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359" y="1257652"/>
              <a:ext cx="686182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b="1">
                  <a:latin typeface="+mn-lt"/>
                  <a:cs typeface="Gill Sans" charset="0"/>
                  <a:sym typeface="Gill Sans" charset="0"/>
                </a:rPr>
                <a:t>1.45,C-&gt;S</a:t>
              </a:r>
            </a:p>
          </p:txBody>
        </p:sp>
        <p:sp>
          <p:nvSpPr>
            <p:cNvPr id="29" name="Rectangle 20">
              <a:extLst>
                <a:ext uri="{FF2B5EF4-FFF2-40B4-BE49-F238E27FC236}">
                  <a16:creationId xmlns:a16="http://schemas.microsoft.com/office/drawing/2014/main" id="{3D6BC183-EA8D-4594-89E0-9FB6BA091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647" y="1532190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1.2,E-&gt;J</a:t>
              </a:r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42F70466-A00A-4405-9CCD-97B27C924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396" y="1844610"/>
              <a:ext cx="5321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.2,M-&gt;J</a:t>
              </a:r>
            </a:p>
          </p:txBody>
        </p:sp>
        <p:sp>
          <p:nvSpPr>
            <p:cNvPr id="31" name="Rectangle 22">
              <a:extLst>
                <a:ext uri="{FF2B5EF4-FFF2-40B4-BE49-F238E27FC236}">
                  <a16:creationId xmlns:a16="http://schemas.microsoft.com/office/drawing/2014/main" id="{DE73A711-768B-4030-8C01-2660BF918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647" y="2070670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5503D5AD-3E65-4859-A635-CBAD01364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4750" y="2370390"/>
              <a:ext cx="406627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33" name="Rectangle 24">
              <a:extLst>
                <a:ext uri="{FF2B5EF4-FFF2-40B4-BE49-F238E27FC236}">
                  <a16:creationId xmlns:a16="http://schemas.microsoft.com/office/drawing/2014/main" id="{0A78B131-53ED-4625-B0DF-BC77A0310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5347" y="2370390"/>
              <a:ext cx="406627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8AC97D7C-3E00-4797-B905-FF3A426F7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6588" y="2370390"/>
              <a:ext cx="406627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9E581EF1-38D0-4C90-A0E9-36B9F1210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2287" y="1257652"/>
              <a:ext cx="581349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1.0,H-&gt;J</a:t>
              </a:r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077AB4F2-B233-480E-B811-C3BD70D30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5158" y="1532190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.9,M-&gt;B</a:t>
              </a:r>
            </a:p>
          </p:txBody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839C5729-E54F-42A1-B486-D106BC5BF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9904" y="1844609"/>
              <a:ext cx="586115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b="1">
                  <a:latin typeface="+mn-lt"/>
                  <a:cs typeface="Gill Sans" charset="0"/>
                  <a:sym typeface="Gill Sans" charset="0"/>
                </a:rPr>
                <a:t>1.3,S-&gt;S</a:t>
              </a:r>
            </a:p>
          </p:txBody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71A3F803-FD50-4654-9EB9-3FA2F3A80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5158" y="2070670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FEF51C06-A0EB-4C2B-8BE5-C89F2AB2B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1528" y="2536486"/>
              <a:ext cx="117951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6B07F35C-1A7D-41B9-83F2-FD78A302A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7680" y="2536486"/>
              <a:ext cx="117792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41" name="Line 32">
              <a:extLst>
                <a:ext uri="{FF2B5EF4-FFF2-40B4-BE49-F238E27FC236}">
                  <a16:creationId xmlns:a16="http://schemas.microsoft.com/office/drawing/2014/main" id="{9C2E091B-9CD3-4A63-9AEE-B3D2BFA79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4000" y="2536486"/>
              <a:ext cx="117792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70843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9414</TotalTime>
  <Words>250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Gill Sans</vt:lpstr>
      <vt:lpstr>Gill Sans Light</vt:lpstr>
      <vt:lpstr>等线</vt:lpstr>
      <vt:lpstr>Arial</vt:lpstr>
      <vt:lpstr>Calibri</vt:lpstr>
      <vt:lpstr>Calibri Light</vt:lpstr>
      <vt:lpstr>Wingdings</vt:lpstr>
      <vt:lpstr>Office Theme</vt:lpstr>
      <vt:lpstr>Mining</vt:lpstr>
      <vt:lpstr>Blockchain</vt:lpstr>
      <vt:lpstr>Blockchain – longest chain_TODO</vt:lpstr>
      <vt:lpstr>Blockchain with transaction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328</cp:revision>
  <dcterms:created xsi:type="dcterms:W3CDTF">2017-05-28T02:47:33Z</dcterms:created>
  <dcterms:modified xsi:type="dcterms:W3CDTF">2017-06-06T04:25:41Z</dcterms:modified>
</cp:coreProperties>
</file>