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7" r:id="rId2"/>
    <p:sldId id="283" r:id="rId3"/>
    <p:sldId id="284" r:id="rId4"/>
    <p:sldId id="285" r:id="rId5"/>
    <p:sldId id="266" r:id="rId6"/>
    <p:sldId id="263" r:id="rId7"/>
    <p:sldId id="264" r:id="rId8"/>
    <p:sldId id="265" r:id="rId9"/>
    <p:sldId id="267" r:id="rId10"/>
    <p:sldId id="269" r:id="rId11"/>
    <p:sldId id="303" r:id="rId12"/>
    <p:sldId id="275" r:id="rId13"/>
    <p:sldId id="306" r:id="rId14"/>
    <p:sldId id="276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733" autoAdjust="0"/>
    <p:restoredTop sz="89458" autoAdjust="0"/>
  </p:normalViewPr>
  <p:slideViewPr>
    <p:cSldViewPr snapToGrid="0">
      <p:cViewPr varScale="1">
        <p:scale>
          <a:sx n="103" d="100"/>
          <a:sy n="103" d="100"/>
        </p:scale>
        <p:origin x="92" y="12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chain </a:t>
            </a:r>
          </a:p>
          <a:p>
            <a:pPr lvl="1"/>
            <a:r>
              <a:rPr lang="en-US" dirty="0"/>
              <a:t>prevents the double spend attack </a:t>
            </a:r>
          </a:p>
          <a:p>
            <a:pPr lvl="2"/>
            <a:r>
              <a:rPr lang="en-US" dirty="0"/>
              <a:t>by giving other nodes the power to verify that transaction inputs were not already spent somewhere else.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59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?? How the process pay 1.2, 2.5, 3.4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4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25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4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slide" Target="slide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slide" Target="slide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.inf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7" descr="Distributed consensus syst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029" y="3537518"/>
            <a:ext cx="3746383" cy="325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</a:t>
            </a:fld>
            <a:endParaRPr lang="en-US"/>
          </a:p>
        </p:txBody>
      </p:sp>
      <p:pic>
        <p:nvPicPr>
          <p:cNvPr id="7" name="圖片 3" descr="ban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80" y="1618520"/>
            <a:ext cx="2022613" cy="140760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610600" y="71100"/>
            <a:ext cx="3367444" cy="3330222"/>
            <a:chOff x="6413500" y="689809"/>
            <a:chExt cx="3254358" cy="312084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2534" y="1323960"/>
              <a:ext cx="2267364" cy="221340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6413500" y="1145003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85496" y="689809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13500" y="2341186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93226" y="3016899"/>
              <a:ext cx="582990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987695" y="2832475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090010" y="1483560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  <a:stCxn id="12" idx="2"/>
            </p:cNvCxnSpPr>
            <p:nvPr/>
          </p:nvCxnSpPr>
          <p:spPr>
            <a:xfrm flipH="1">
              <a:off x="7976216" y="1483560"/>
              <a:ext cx="298204" cy="5456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  <a:stCxn id="13" idx="3"/>
            </p:cNvCxnSpPr>
            <p:nvPr/>
          </p:nvCxnSpPr>
          <p:spPr>
            <a:xfrm flipV="1">
              <a:off x="6991348" y="2442186"/>
              <a:ext cx="424764" cy="2958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  <a:endCxn id="14" idx="0"/>
            </p:cNvCxnSpPr>
            <p:nvPr/>
          </p:nvCxnSpPr>
          <p:spPr>
            <a:xfrm flipH="1">
              <a:off x="7684721" y="2360558"/>
              <a:ext cx="84662" cy="6563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  <a:stCxn id="16" idx="1"/>
            </p:cNvCxnSpPr>
            <p:nvPr/>
          </p:nvCxnSpPr>
          <p:spPr>
            <a:xfrm flipH="1">
              <a:off x="8742214" y="1880436"/>
              <a:ext cx="347796" cy="63252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  <a:stCxn id="15" idx="1"/>
            </p:cNvCxnSpPr>
            <p:nvPr/>
          </p:nvCxnSpPr>
          <p:spPr>
            <a:xfrm flipH="1" flipV="1">
              <a:off x="8585817" y="2638801"/>
              <a:ext cx="401878" cy="5905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>
              <a:off x="6989005" y="1541878"/>
              <a:ext cx="551068" cy="6662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>
            <a:extLst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04" y="3873133"/>
            <a:ext cx="2256166" cy="227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1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312" y="2847108"/>
            <a:ext cx="5425362" cy="40108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150374"/>
            <a:ext cx="5365286" cy="4086644"/>
          </a:xfrm>
        </p:spPr>
        <p:txBody>
          <a:bodyPr>
            <a:normAutofit/>
          </a:bodyPr>
          <a:lstStyle/>
          <a:p>
            <a:r>
              <a:rPr lang="en-US" dirty="0"/>
              <a:t>Anonymity</a:t>
            </a:r>
          </a:p>
          <a:p>
            <a:pPr lvl="1"/>
            <a:r>
              <a:rPr lang="en-US" dirty="0"/>
              <a:t>Possible bitcoin address: 2^160</a:t>
            </a:r>
          </a:p>
          <a:p>
            <a:r>
              <a:rPr lang="en-US" dirty="0"/>
              <a:t>Bitcoin transaction Security:</a:t>
            </a:r>
          </a:p>
          <a:p>
            <a:pPr lvl="1"/>
            <a:r>
              <a:rPr lang="en-US" dirty="0"/>
              <a:t>Digital Signatures</a:t>
            </a:r>
          </a:p>
          <a:p>
            <a:pPr lvl="1"/>
            <a:r>
              <a:rPr lang="en-US" dirty="0"/>
              <a:t>Referenced Transactions</a:t>
            </a:r>
          </a:p>
          <a:p>
            <a:r>
              <a:rPr lang="en-US" dirty="0"/>
              <a:t>Security Hole: Transaction Order</a:t>
            </a:r>
          </a:p>
          <a:p>
            <a:pPr lvl="1"/>
            <a:r>
              <a:rPr lang="en-US" dirty="0"/>
              <a:t>Double  Spending Fraud</a:t>
            </a:r>
          </a:p>
          <a:p>
            <a:r>
              <a:rPr lang="en-US" dirty="0"/>
              <a:t>Nodes need to agree on transaction order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777969" y="33757"/>
            <a:ext cx="5195470" cy="2396559"/>
            <a:chOff x="402314" y="4156703"/>
            <a:chExt cx="5195470" cy="239655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314" y="4530436"/>
              <a:ext cx="5195470" cy="202282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043709" y="4156703"/>
              <a:ext cx="12923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/>
                <a:t>Wallet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4" y="5139206"/>
            <a:ext cx="3983297" cy="1602551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4570F5-EC7F-4E63-B58F-AC1E5C6A0971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5704" y="4431740"/>
            <a:ext cx="3671504" cy="200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2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C5A86BA-012A-4E6D-AA77-333310439501}"/>
              </a:ext>
            </a:extLst>
          </p:cNvPr>
          <p:cNvGrpSpPr/>
          <p:nvPr/>
        </p:nvGrpSpPr>
        <p:grpSpPr>
          <a:xfrm>
            <a:off x="245805" y="3812010"/>
            <a:ext cx="4779419" cy="2979390"/>
            <a:chOff x="368238" y="3528462"/>
            <a:chExt cx="4842197" cy="282788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0384048-9FD1-4FFC-9A31-8DB08D61F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38" y="3528462"/>
              <a:ext cx="4842197" cy="282788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7739EF-69EC-4E39-8701-0351005A3D22}"/>
                </a:ext>
              </a:extLst>
            </p:cNvPr>
            <p:cNvSpPr/>
            <p:nvPr/>
          </p:nvSpPr>
          <p:spPr>
            <a:xfrm>
              <a:off x="697820" y="6038302"/>
              <a:ext cx="12583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3028237  ...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 Header Hash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339956"/>
              </p:ext>
            </p:extLst>
          </p:nvPr>
        </p:nvGraphicFramePr>
        <p:xfrm>
          <a:off x="281926" y="1046811"/>
          <a:ext cx="7605764" cy="2615341"/>
        </p:xfrm>
        <a:graphic>
          <a:graphicData uri="http://schemas.openxmlformats.org/drawingml/2006/table">
            <a:tbl>
              <a:tblPr/>
              <a:tblGrid>
                <a:gridCol w="212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2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6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Name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Byte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Size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Description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Version (V)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Block Version Number.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6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Pre Hash (P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32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This is the hash of the previous block header.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6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Merkle Root (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32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The hash based on all the transactions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9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Time (T)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Current Timestamp in seconds.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unix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fmt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.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9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Target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 Target value in compact form.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9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Nonce (R)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User adjusted value starting from 0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236" y="35574"/>
            <a:ext cx="4026010" cy="47267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0848C7-0306-433F-A206-8F2539056811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C2B3B-142C-475B-B28C-487D175D4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029" y="4938268"/>
            <a:ext cx="5165406" cy="160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72736"/>
            <a:ext cx="11662860" cy="664244"/>
          </a:xfrm>
        </p:spPr>
        <p:txBody>
          <a:bodyPr>
            <a:normAutofit fontScale="90000"/>
          </a:bodyPr>
          <a:lstStyle/>
          <a:p>
            <a:r>
              <a:rPr lang="en-US" dirty="0"/>
              <a:t>Double Spending Prevention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015" y="3452467"/>
            <a:ext cx="6016867" cy="19304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58" y="3731486"/>
            <a:ext cx="4454842" cy="265223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99440" y="1245878"/>
            <a:ext cx="8209280" cy="1807349"/>
            <a:chOff x="599440" y="1245878"/>
            <a:chExt cx="8209280" cy="1807349"/>
          </a:xfrm>
        </p:grpSpPr>
        <p:sp>
          <p:nvSpPr>
            <p:cNvPr id="14" name="Rectangle 3"/>
            <p:cNvSpPr>
              <a:spLocks/>
            </p:cNvSpPr>
            <p:nvPr/>
          </p:nvSpPr>
          <p:spPr bwMode="auto">
            <a:xfrm>
              <a:off x="59944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Rectangle 4"/>
            <p:cNvSpPr>
              <a:spLocks/>
            </p:cNvSpPr>
            <p:nvPr/>
          </p:nvSpPr>
          <p:spPr bwMode="auto">
            <a:xfrm>
              <a:off x="282194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Rectangle 5"/>
            <p:cNvSpPr>
              <a:spLocks/>
            </p:cNvSpPr>
            <p:nvPr/>
          </p:nvSpPr>
          <p:spPr bwMode="auto">
            <a:xfrm>
              <a:off x="512318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Rectangle 6"/>
            <p:cNvSpPr>
              <a:spLocks/>
            </p:cNvSpPr>
            <p:nvPr/>
          </p:nvSpPr>
          <p:spPr bwMode="auto">
            <a:xfrm>
              <a:off x="734822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Rectangle 7"/>
            <p:cNvSpPr>
              <a:spLocks/>
            </p:cNvSpPr>
            <p:nvPr/>
          </p:nvSpPr>
          <p:spPr bwMode="auto">
            <a:xfrm>
              <a:off x="614680" y="128884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b="1" dirty="0">
                  <a:latin typeface="+mn-lt"/>
                  <a:cs typeface="Gill Sans" charset="0"/>
                  <a:sym typeface="Gill Sans" charset="0"/>
                </a:rPr>
                <a:t>.32,A-&gt;B</a:t>
              </a:r>
            </a:p>
          </p:txBody>
        </p:sp>
        <p:sp>
          <p:nvSpPr>
            <p:cNvPr id="19" name="Rectangle 8"/>
            <p:cNvSpPr>
              <a:spLocks/>
            </p:cNvSpPr>
            <p:nvPr/>
          </p:nvSpPr>
          <p:spPr bwMode="auto">
            <a:xfrm>
              <a:off x="614680" y="160634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1.03,S-&gt;J</a:t>
              </a:r>
            </a:p>
          </p:txBody>
        </p:sp>
        <p:sp>
          <p:nvSpPr>
            <p:cNvPr id="20" name="Rectangle 9"/>
            <p:cNvSpPr>
              <a:spLocks/>
            </p:cNvSpPr>
            <p:nvPr/>
          </p:nvSpPr>
          <p:spPr bwMode="auto">
            <a:xfrm>
              <a:off x="614680" y="191876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2.5,M-&gt;S</a:t>
              </a:r>
            </a:p>
          </p:txBody>
        </p:sp>
        <p:sp>
          <p:nvSpPr>
            <p:cNvPr id="21" name="Rectangle 10"/>
            <p:cNvSpPr>
              <a:spLocks/>
            </p:cNvSpPr>
            <p:nvPr/>
          </p:nvSpPr>
          <p:spPr bwMode="auto">
            <a:xfrm>
              <a:off x="614680" y="214482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22" name="Rectangle 11"/>
            <p:cNvSpPr>
              <a:spLocks/>
            </p:cNvSpPr>
            <p:nvPr/>
          </p:nvSpPr>
          <p:spPr bwMode="auto">
            <a:xfrm>
              <a:off x="2842768" y="128884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1.0,J-&gt;Z</a:t>
              </a:r>
            </a:p>
          </p:txBody>
        </p:sp>
        <p:sp>
          <p:nvSpPr>
            <p:cNvPr id="23" name="Rectangle 12"/>
            <p:cNvSpPr>
              <a:spLocks/>
            </p:cNvSpPr>
            <p:nvPr/>
          </p:nvSpPr>
          <p:spPr bwMode="auto">
            <a:xfrm>
              <a:off x="2842768" y="156337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b="1">
                  <a:latin typeface="+mn-lt"/>
                  <a:cs typeface="Gill Sans" charset="0"/>
                  <a:sym typeface="Gill Sans" charset="0"/>
                </a:rPr>
                <a:t>.23,B-&gt;C</a:t>
              </a:r>
            </a:p>
          </p:txBody>
        </p:sp>
        <p:sp>
          <p:nvSpPr>
            <p:cNvPr id="24" name="Rectangle 13"/>
            <p:cNvSpPr>
              <a:spLocks/>
            </p:cNvSpPr>
            <p:nvPr/>
          </p:nvSpPr>
          <p:spPr bwMode="auto">
            <a:xfrm>
              <a:off x="2842768" y="187579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.1,S-&gt;F</a:t>
              </a:r>
            </a:p>
          </p:txBody>
        </p:sp>
        <p:sp>
          <p:nvSpPr>
            <p:cNvPr id="25" name="Rectangle 14"/>
            <p:cNvSpPr>
              <a:spLocks/>
            </p:cNvSpPr>
            <p:nvPr/>
          </p:nvSpPr>
          <p:spPr bwMode="auto">
            <a:xfrm>
              <a:off x="2842768" y="210185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26" name="Rectangle 15"/>
            <p:cNvSpPr>
              <a:spLocks/>
            </p:cNvSpPr>
            <p:nvPr/>
          </p:nvSpPr>
          <p:spPr bwMode="auto">
            <a:xfrm>
              <a:off x="989891" y="2776228"/>
              <a:ext cx="6716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Block 1</a:t>
              </a:r>
            </a:p>
          </p:txBody>
        </p:sp>
        <p:sp>
          <p:nvSpPr>
            <p:cNvPr id="27" name="Rectangle 16"/>
            <p:cNvSpPr>
              <a:spLocks/>
            </p:cNvSpPr>
            <p:nvPr/>
          </p:nvSpPr>
          <p:spPr bwMode="auto">
            <a:xfrm>
              <a:off x="3214772" y="2776228"/>
              <a:ext cx="6716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Block 2</a:t>
              </a:r>
            </a:p>
          </p:txBody>
        </p:sp>
        <p:sp>
          <p:nvSpPr>
            <p:cNvPr id="28" name="Rectangle 17"/>
            <p:cNvSpPr>
              <a:spLocks/>
            </p:cNvSpPr>
            <p:nvPr/>
          </p:nvSpPr>
          <p:spPr bwMode="auto">
            <a:xfrm>
              <a:off x="5516012" y="2776228"/>
              <a:ext cx="6716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Block 3</a:t>
              </a:r>
            </a:p>
          </p:txBody>
        </p:sp>
        <p:sp>
          <p:nvSpPr>
            <p:cNvPr id="29" name="Rectangle 18"/>
            <p:cNvSpPr>
              <a:spLocks/>
            </p:cNvSpPr>
            <p:nvPr/>
          </p:nvSpPr>
          <p:spPr bwMode="auto">
            <a:xfrm>
              <a:off x="7741052" y="2776228"/>
              <a:ext cx="6716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Block 4</a:t>
              </a:r>
            </a:p>
          </p:txBody>
        </p:sp>
        <p:sp>
          <p:nvSpPr>
            <p:cNvPr id="30" name="Rectangle 19"/>
            <p:cNvSpPr>
              <a:spLocks/>
            </p:cNvSpPr>
            <p:nvPr/>
          </p:nvSpPr>
          <p:spPr bwMode="auto">
            <a:xfrm>
              <a:off x="5128647" y="128884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b="1">
                  <a:latin typeface="+mn-lt"/>
                  <a:cs typeface="Gill Sans" charset="0"/>
                  <a:sym typeface="Gill Sans" charset="0"/>
                </a:rPr>
                <a:t>1.45,C-&gt;S</a:t>
              </a:r>
            </a:p>
          </p:txBody>
        </p:sp>
        <p:sp>
          <p:nvSpPr>
            <p:cNvPr id="31" name="Rectangle 20"/>
            <p:cNvSpPr>
              <a:spLocks/>
            </p:cNvSpPr>
            <p:nvPr/>
          </p:nvSpPr>
          <p:spPr bwMode="auto">
            <a:xfrm>
              <a:off x="5128647" y="156337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1.2,E-&gt;J</a:t>
              </a:r>
            </a:p>
          </p:txBody>
        </p:sp>
        <p:sp>
          <p:nvSpPr>
            <p:cNvPr id="32" name="Rectangle 21"/>
            <p:cNvSpPr>
              <a:spLocks/>
            </p:cNvSpPr>
            <p:nvPr/>
          </p:nvSpPr>
          <p:spPr bwMode="auto">
            <a:xfrm>
              <a:off x="5128647" y="187579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.2,M-&gt;J</a:t>
              </a:r>
            </a:p>
          </p:txBody>
        </p:sp>
        <p:sp>
          <p:nvSpPr>
            <p:cNvPr id="33" name="Rectangle 22"/>
            <p:cNvSpPr>
              <a:spLocks/>
            </p:cNvSpPr>
            <p:nvPr/>
          </p:nvSpPr>
          <p:spPr bwMode="auto">
            <a:xfrm>
              <a:off x="5128647" y="210185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34" name="Rectangle 23"/>
            <p:cNvSpPr>
              <a:spLocks/>
            </p:cNvSpPr>
            <p:nvPr/>
          </p:nvSpPr>
          <p:spPr bwMode="auto">
            <a:xfrm>
              <a:off x="3304370" y="2401578"/>
              <a:ext cx="5273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35" name="Rectangle 24"/>
            <p:cNvSpPr>
              <a:spLocks/>
            </p:cNvSpPr>
            <p:nvPr/>
          </p:nvSpPr>
          <p:spPr bwMode="auto">
            <a:xfrm>
              <a:off x="5534967" y="2401578"/>
              <a:ext cx="5273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36" name="Rectangle 25"/>
            <p:cNvSpPr>
              <a:spLocks/>
            </p:cNvSpPr>
            <p:nvPr/>
          </p:nvSpPr>
          <p:spPr bwMode="auto">
            <a:xfrm>
              <a:off x="7836207" y="2401578"/>
              <a:ext cx="5273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37" name="Rectangle 26"/>
            <p:cNvSpPr>
              <a:spLocks/>
            </p:cNvSpPr>
            <p:nvPr/>
          </p:nvSpPr>
          <p:spPr bwMode="auto">
            <a:xfrm>
              <a:off x="7365158" y="128884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1.0,H-&gt;J</a:t>
              </a:r>
            </a:p>
          </p:txBody>
        </p:sp>
        <p:sp>
          <p:nvSpPr>
            <p:cNvPr id="38" name="Rectangle 27"/>
            <p:cNvSpPr>
              <a:spLocks/>
            </p:cNvSpPr>
            <p:nvPr/>
          </p:nvSpPr>
          <p:spPr bwMode="auto">
            <a:xfrm>
              <a:off x="7365158" y="156337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.9,M-&gt;B</a:t>
              </a:r>
            </a:p>
          </p:txBody>
        </p:sp>
        <p:sp>
          <p:nvSpPr>
            <p:cNvPr id="39" name="Rectangle 28"/>
            <p:cNvSpPr>
              <a:spLocks/>
            </p:cNvSpPr>
            <p:nvPr/>
          </p:nvSpPr>
          <p:spPr bwMode="auto">
            <a:xfrm>
              <a:off x="7365158" y="187579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b="1">
                  <a:latin typeface="+mn-lt"/>
                  <a:cs typeface="Gill Sans" charset="0"/>
                  <a:sym typeface="Gill Sans" charset="0"/>
                </a:rPr>
                <a:t>1.3,S-&gt;S</a:t>
              </a:r>
            </a:p>
          </p:txBody>
        </p:sp>
        <p:sp>
          <p:nvSpPr>
            <p:cNvPr id="40" name="Rectangle 29"/>
            <p:cNvSpPr>
              <a:spLocks/>
            </p:cNvSpPr>
            <p:nvPr/>
          </p:nvSpPr>
          <p:spPr bwMode="auto">
            <a:xfrm>
              <a:off x="7365158" y="210185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41" name="Line 30"/>
            <p:cNvSpPr>
              <a:spLocks noChangeShapeType="1"/>
            </p:cNvSpPr>
            <p:nvPr/>
          </p:nvSpPr>
          <p:spPr bwMode="auto">
            <a:xfrm>
              <a:off x="2061528" y="2536486"/>
              <a:ext cx="117951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Line 31"/>
            <p:cNvSpPr>
              <a:spLocks noChangeShapeType="1"/>
            </p:cNvSpPr>
            <p:nvPr/>
          </p:nvSpPr>
          <p:spPr bwMode="auto">
            <a:xfrm>
              <a:off x="4297680" y="2536486"/>
              <a:ext cx="117792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" name="Line 32"/>
            <p:cNvSpPr>
              <a:spLocks noChangeShapeType="1"/>
            </p:cNvSpPr>
            <p:nvPr/>
          </p:nvSpPr>
          <p:spPr bwMode="auto">
            <a:xfrm>
              <a:off x="6604000" y="2536486"/>
              <a:ext cx="117792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6920920" y="3786764"/>
            <a:ext cx="3140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Wait for several block for safety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56157D5-9957-4ACE-A553-6425E9CE6FFD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3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Blockchain </a:t>
            </a:r>
            <a:r>
              <a:rPr lang="en-US"/>
              <a:t>with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150374"/>
            <a:ext cx="10872468" cy="5032217"/>
          </a:xfrm>
        </p:spPr>
        <p:txBody>
          <a:bodyPr/>
          <a:lstStyle/>
          <a:p>
            <a:r>
              <a:rPr lang="en-US" dirty="0"/>
              <a:t>The Block Chain: Ordering Solution</a:t>
            </a:r>
          </a:p>
          <a:p>
            <a:r>
              <a:rPr lang="en-US" dirty="0" err="1"/>
              <a:t>Txn</a:t>
            </a:r>
            <a:r>
              <a:rPr lang="en-US"/>
              <a:t> Chain</a:t>
            </a:r>
            <a:r>
              <a:rPr lang="en-US" dirty="0"/>
              <a:t>: History of Ownership</a:t>
            </a:r>
          </a:p>
          <a:p>
            <a:pPr lvl="1"/>
            <a:r>
              <a:rPr lang="en-US" dirty="0"/>
              <a:t>Unconfirmed </a:t>
            </a:r>
            <a:r>
              <a:rPr lang="en-US" dirty="0" err="1"/>
              <a:t>txn</a:t>
            </a:r>
            <a:endParaRPr lang="en-US" dirty="0"/>
          </a:p>
          <a:p>
            <a:pPr lvl="1"/>
            <a:r>
              <a:rPr lang="en-US" dirty="0"/>
              <a:t>Add to new Block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556" y="2638940"/>
            <a:ext cx="4404991" cy="19577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52" y="4464129"/>
            <a:ext cx="4808109" cy="180534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367" y="64218"/>
            <a:ext cx="6351666" cy="284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00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584" y="48355"/>
            <a:ext cx="2772516" cy="1539449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640930" y="5154372"/>
            <a:ext cx="4890624" cy="1703628"/>
            <a:chOff x="4638327" y="4309216"/>
            <a:chExt cx="7383554" cy="2248884"/>
          </a:xfrm>
        </p:grpSpPr>
        <p:sp>
          <p:nvSpPr>
            <p:cNvPr id="21" name="矩形 4"/>
            <p:cNvSpPr/>
            <p:nvPr/>
          </p:nvSpPr>
          <p:spPr>
            <a:xfrm>
              <a:off x="5267235" y="4860173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800"/>
            </a:p>
          </p:txBody>
        </p:sp>
        <p:sp>
          <p:nvSpPr>
            <p:cNvPr id="22" name="矩形 5"/>
            <p:cNvSpPr/>
            <p:nvPr/>
          </p:nvSpPr>
          <p:spPr>
            <a:xfrm>
              <a:off x="6821208" y="4860175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800"/>
            </a:p>
          </p:txBody>
        </p:sp>
        <p:sp>
          <p:nvSpPr>
            <p:cNvPr id="23" name="矩形 6"/>
            <p:cNvSpPr/>
            <p:nvPr/>
          </p:nvSpPr>
          <p:spPr>
            <a:xfrm>
              <a:off x="8374961" y="4860175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800"/>
            </a:p>
          </p:txBody>
        </p:sp>
        <p:cxnSp>
          <p:nvCxnSpPr>
            <p:cNvPr id="24" name="直線單箭頭接點 7"/>
            <p:cNvCxnSpPr/>
            <p:nvPr/>
          </p:nvCxnSpPr>
          <p:spPr>
            <a:xfrm flipH="1">
              <a:off x="6220677" y="5312171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8"/>
            <p:cNvCxnSpPr/>
            <p:nvPr/>
          </p:nvCxnSpPr>
          <p:spPr>
            <a:xfrm flipH="1">
              <a:off x="7774430" y="5312171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9"/>
            <p:cNvCxnSpPr/>
            <p:nvPr/>
          </p:nvCxnSpPr>
          <p:spPr>
            <a:xfrm flipH="1">
              <a:off x="4657392" y="5324064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10"/>
            <p:cNvCxnSpPr/>
            <p:nvPr/>
          </p:nvCxnSpPr>
          <p:spPr>
            <a:xfrm flipV="1">
              <a:off x="4638327" y="5990317"/>
              <a:ext cx="5202744" cy="36709"/>
            </a:xfrm>
            <a:prstGeom prst="straightConnector1">
              <a:avLst/>
            </a:prstGeom>
            <a:ln w="57150"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字方塊 11"/>
            <p:cNvSpPr txBox="1"/>
            <p:nvPr/>
          </p:nvSpPr>
          <p:spPr>
            <a:xfrm>
              <a:off x="5810478" y="6025569"/>
              <a:ext cx="2743198" cy="532531"/>
            </a:xfrm>
            <a:prstGeom prst="rect">
              <a:avLst/>
            </a:prstGeom>
          </p:spPr>
          <p:txBody>
            <a:bodyPr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000" dirty="0"/>
                <a:t>Time</a:t>
              </a:r>
              <a:endParaRPr lang="zh-TW" altLang="en-US" sz="2000" dirty="0"/>
            </a:p>
          </p:txBody>
        </p:sp>
        <p:sp>
          <p:nvSpPr>
            <p:cNvPr id="29" name="矩形 12"/>
            <p:cNvSpPr/>
            <p:nvPr/>
          </p:nvSpPr>
          <p:spPr>
            <a:xfrm>
              <a:off x="10443454" y="4860173"/>
              <a:ext cx="9144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800"/>
            </a:p>
          </p:txBody>
        </p:sp>
        <p:sp>
          <p:nvSpPr>
            <p:cNvPr id="30" name="文字方塊 14"/>
            <p:cNvSpPr txBox="1"/>
            <p:nvPr/>
          </p:nvSpPr>
          <p:spPr>
            <a:xfrm>
              <a:off x="5856149" y="4360698"/>
              <a:ext cx="2743198" cy="532531"/>
            </a:xfrm>
            <a:prstGeom prst="rect">
              <a:avLst/>
            </a:prstGeom>
          </p:spPr>
          <p:txBody>
            <a:bodyPr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000" dirty="0"/>
                <a:t>existing blocks</a:t>
              </a:r>
              <a:endParaRPr lang="zh-TW" altLang="en-US" sz="2000" dirty="0"/>
            </a:p>
          </p:txBody>
        </p:sp>
        <p:sp>
          <p:nvSpPr>
            <p:cNvPr id="31" name="文字方塊 15"/>
            <p:cNvSpPr txBox="1"/>
            <p:nvPr/>
          </p:nvSpPr>
          <p:spPr>
            <a:xfrm>
              <a:off x="9779425" y="4309216"/>
              <a:ext cx="2242456" cy="6094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400" dirty="0">
                  <a:solidFill>
                    <a:srgbClr val="E33D6F"/>
                  </a:solidFill>
                </a:rPr>
                <a:t>new block</a:t>
              </a:r>
              <a:endParaRPr lang="zh-TW" altLang="en-US" sz="2400" dirty="0">
                <a:solidFill>
                  <a:srgbClr val="E33D6F"/>
                </a:solidFill>
              </a:endParaRPr>
            </a:p>
          </p:txBody>
        </p:sp>
      </p:grpSp>
      <p:pic>
        <p:nvPicPr>
          <p:cNvPr id="33" name="圖片 3" descr="螢幕快照 2016-12-04 下午8.56.4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006" y="1776639"/>
            <a:ext cx="2067120" cy="2000614"/>
          </a:xfrm>
          <a:prstGeom prst="rect">
            <a:avLst/>
          </a:prstGeom>
        </p:spPr>
      </p:pic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0" y="1152394"/>
            <a:ext cx="9849869" cy="4189047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zh-HK" sz="3200" dirty="0"/>
              <a:t>Blockchain:</a:t>
            </a:r>
          </a:p>
          <a:p>
            <a:pPr marL="800100" lvl="1" indent="-342900"/>
            <a:r>
              <a:rPr lang="EN-US" altLang="ZH-HK" sz="2800" dirty="0"/>
              <a:t>block linked to a pre block</a:t>
            </a:r>
            <a:r>
              <a:rPr lang="en-US" altLang="zh-HK" sz="2800" dirty="0"/>
              <a:t> </a:t>
            </a:r>
            <a:r>
              <a:rPr lang="en-US" altLang="zh-HK" sz="2800" dirty="0">
                <a:sym typeface="Wingdings" panose="05000000000000000000" pitchFamily="2" charset="2"/>
              </a:rPr>
              <a:t> blockchain </a:t>
            </a:r>
            <a:r>
              <a:rPr lang="EN-US" altLang="ZH-HK" sz="2800" dirty="0"/>
              <a:t>formed</a:t>
            </a:r>
            <a:endParaRPr lang="en-US" sz="2800" dirty="0"/>
          </a:p>
          <a:p>
            <a:pPr marL="800100" lvl="1" indent="-342900"/>
            <a:r>
              <a:rPr lang="en-US" sz="2800" dirty="0"/>
              <a:t>Block Chain Orders Transactions</a:t>
            </a:r>
          </a:p>
          <a:p>
            <a:pPr marL="800100" lvl="1" indent="-342900"/>
            <a:r>
              <a:rPr lang="en-US" sz="2800" dirty="0"/>
              <a:t>Transactions Chain transfers Ownership</a:t>
            </a:r>
          </a:p>
          <a:p>
            <a:pPr marL="342900" indent="-342900"/>
            <a:r>
              <a:rPr lang="en-US" sz="3200" dirty="0"/>
              <a:t>How the Bitcoin network runs</a:t>
            </a:r>
          </a:p>
          <a:p>
            <a:pPr marL="800100" lvl="1" indent="-342900"/>
            <a:r>
              <a:rPr lang="EN-US" altLang="ZH-HK" sz="2800" dirty="0"/>
              <a:t>New transactions are broadcasted to all users</a:t>
            </a:r>
            <a:endParaRPr lang="en-US" altLang="zh-HK" sz="2800" dirty="0"/>
          </a:p>
          <a:p>
            <a:pPr marL="800100" lvl="1" indent="-342900"/>
            <a:r>
              <a:rPr lang="en-US" altLang="zh-HK" sz="2800" dirty="0"/>
              <a:t>Minters </a:t>
            </a:r>
            <a:r>
              <a:rPr lang="EN-US" altLang="ZH-HK" sz="2800" dirty="0"/>
              <a:t>find the solution to the proof of work of the block</a:t>
            </a:r>
            <a:endParaRPr lang="en-US" sz="2800" dirty="0"/>
          </a:p>
          <a:p>
            <a:pPr marL="1257300" lvl="2" indent="-342900"/>
            <a:r>
              <a:rPr lang="EN-US" altLang="ZH-HK" sz="2400" dirty="0"/>
              <a:t>creates new block </a:t>
            </a:r>
            <a:r>
              <a:rPr lang="en-US" altLang="zh-HK" sz="2400" dirty="0"/>
              <a:t>with </a:t>
            </a:r>
            <a:r>
              <a:rPr lang="en-US" altLang="zh-HK" sz="2400" dirty="0" err="1"/>
              <a:t>Txn</a:t>
            </a:r>
            <a:r>
              <a:rPr lang="en-US" altLang="zh-HK" sz="2400" dirty="0"/>
              <a:t> &amp; </a:t>
            </a:r>
            <a:r>
              <a:rPr lang="EN-US" altLang="ZH-HK" sz="2400" dirty="0"/>
              <a:t>broadcasted to all users</a:t>
            </a:r>
            <a:endParaRPr lang="en-US" altLang="zh-HK" sz="2400" dirty="0"/>
          </a:p>
          <a:p>
            <a:pPr marL="800100" lvl="1" indent="-342900"/>
            <a:r>
              <a:rPr lang="EN-US" altLang="ZH-HK" sz="2800" dirty="0"/>
              <a:t>Each user accepts the received block </a:t>
            </a:r>
            <a:r>
              <a:rPr lang="en-US" altLang="zh-HK" sz="2800" dirty="0"/>
              <a:t>if valid</a:t>
            </a:r>
            <a:endParaRPr lang="en-US" sz="2800" dirty="0"/>
          </a:p>
          <a:p>
            <a:pPr marL="800100" lvl="1" indent="-342900"/>
            <a:endParaRPr lang="en-US" altLang="zh-HK" sz="2800" dirty="0"/>
          </a:p>
          <a:p>
            <a:pPr marL="1257300" lvl="2" indent="-342900"/>
            <a:endParaRPr lang="en-US" sz="2400" dirty="0"/>
          </a:p>
        </p:txBody>
      </p:sp>
      <p:pic>
        <p:nvPicPr>
          <p:cNvPr id="35" name="圖片 3" descr="block solutio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3909" y="1937682"/>
            <a:ext cx="1500574" cy="1133326"/>
          </a:xfrm>
          <a:prstGeom prst="rect">
            <a:avLst/>
          </a:prstGeom>
        </p:spPr>
      </p:pic>
      <p:pic>
        <p:nvPicPr>
          <p:cNvPr id="36" name="圖片 4" descr="broadcast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3228" y="3211110"/>
            <a:ext cx="1131635" cy="13681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42E2F64-97B4-46F6-BDDF-CA5CF0E85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6685" y="35941"/>
            <a:ext cx="4817281" cy="168710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1346ACB-7C33-4E53-94C0-6B922442320A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8" action="ppaction://hlinksldjump"/>
              </a:rPr>
              <a:t>Index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DD387C7-197D-436C-9027-D4B4F9CE9381}"/>
              </a:ext>
            </a:extLst>
          </p:cNvPr>
          <p:cNvGrpSpPr/>
          <p:nvPr/>
        </p:nvGrpSpPr>
        <p:grpSpPr>
          <a:xfrm>
            <a:off x="6260139" y="5094734"/>
            <a:ext cx="5167889" cy="1788554"/>
            <a:chOff x="1927172" y="1958809"/>
            <a:chExt cx="6342302" cy="2970823"/>
          </a:xfrm>
        </p:grpSpPr>
        <p:sp>
          <p:nvSpPr>
            <p:cNvPr id="40" name="矩形 3">
              <a:extLst>
                <a:ext uri="{FF2B5EF4-FFF2-40B4-BE49-F238E27FC236}">
                  <a16:creationId xmlns:a16="http://schemas.microsoft.com/office/drawing/2014/main" id="{51B39382-CDF1-40CF-B64F-471E0CCB8F2E}"/>
                </a:ext>
              </a:extLst>
            </p:cNvPr>
            <p:cNvSpPr/>
            <p:nvPr/>
          </p:nvSpPr>
          <p:spPr>
            <a:xfrm>
              <a:off x="2546660" y="2697035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400"/>
            </a:p>
          </p:txBody>
        </p:sp>
        <p:sp>
          <p:nvSpPr>
            <p:cNvPr id="41" name="矩形 4">
              <a:extLst>
                <a:ext uri="{FF2B5EF4-FFF2-40B4-BE49-F238E27FC236}">
                  <a16:creationId xmlns:a16="http://schemas.microsoft.com/office/drawing/2014/main" id="{F3651E56-E1BB-4832-A2F0-EF956B29D5AA}"/>
                </a:ext>
              </a:extLst>
            </p:cNvPr>
            <p:cNvSpPr/>
            <p:nvPr/>
          </p:nvSpPr>
          <p:spPr>
            <a:xfrm>
              <a:off x="4090615" y="2687510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400"/>
            </a:p>
          </p:txBody>
        </p:sp>
        <p:sp>
          <p:nvSpPr>
            <p:cNvPr id="42" name="矩形 5">
              <a:extLst>
                <a:ext uri="{FF2B5EF4-FFF2-40B4-BE49-F238E27FC236}">
                  <a16:creationId xmlns:a16="http://schemas.microsoft.com/office/drawing/2014/main" id="{AEEF1310-B474-4441-9535-7660EDD2ED68}"/>
                </a:ext>
              </a:extLst>
            </p:cNvPr>
            <p:cNvSpPr/>
            <p:nvPr/>
          </p:nvSpPr>
          <p:spPr>
            <a:xfrm>
              <a:off x="5644101" y="2697035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400"/>
            </a:p>
          </p:txBody>
        </p:sp>
        <p:cxnSp>
          <p:nvCxnSpPr>
            <p:cNvPr id="43" name="直線單箭頭接點 6">
              <a:extLst>
                <a:ext uri="{FF2B5EF4-FFF2-40B4-BE49-F238E27FC236}">
                  <a16:creationId xmlns:a16="http://schemas.microsoft.com/office/drawing/2014/main" id="{CA9133A9-87E0-4542-994B-129ED0C2722B}"/>
                </a:ext>
              </a:extLst>
            </p:cNvPr>
            <p:cNvCxnSpPr/>
            <p:nvPr/>
          </p:nvCxnSpPr>
          <p:spPr>
            <a:xfrm flipH="1">
              <a:off x="3490188" y="3154235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7">
              <a:extLst>
                <a:ext uri="{FF2B5EF4-FFF2-40B4-BE49-F238E27FC236}">
                  <a16:creationId xmlns:a16="http://schemas.microsoft.com/office/drawing/2014/main" id="{7E638BB6-1044-488C-9EB9-BD1E6295A0B5}"/>
                </a:ext>
              </a:extLst>
            </p:cNvPr>
            <p:cNvCxnSpPr/>
            <p:nvPr/>
          </p:nvCxnSpPr>
          <p:spPr>
            <a:xfrm flipH="1">
              <a:off x="5043674" y="3154235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單箭頭接點 8">
              <a:extLst>
                <a:ext uri="{FF2B5EF4-FFF2-40B4-BE49-F238E27FC236}">
                  <a16:creationId xmlns:a16="http://schemas.microsoft.com/office/drawing/2014/main" id="{A20B6F5F-B13B-49AB-977F-ACDE3CB0E1A8}"/>
                </a:ext>
              </a:extLst>
            </p:cNvPr>
            <p:cNvCxnSpPr/>
            <p:nvPr/>
          </p:nvCxnSpPr>
          <p:spPr>
            <a:xfrm flipH="1">
              <a:off x="1927172" y="3163760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9">
              <a:extLst>
                <a:ext uri="{FF2B5EF4-FFF2-40B4-BE49-F238E27FC236}">
                  <a16:creationId xmlns:a16="http://schemas.microsoft.com/office/drawing/2014/main" id="{092CC451-8306-487A-A388-841286BFAAE6}"/>
                </a:ext>
              </a:extLst>
            </p:cNvPr>
            <p:cNvCxnSpPr/>
            <p:nvPr/>
          </p:nvCxnSpPr>
          <p:spPr>
            <a:xfrm flipV="1">
              <a:off x="2066478" y="4116056"/>
              <a:ext cx="4713806" cy="10991"/>
            </a:xfrm>
            <a:prstGeom prst="straightConnector1">
              <a:avLst/>
            </a:prstGeom>
            <a:ln w="57150"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字方塊 10">
              <a:extLst>
                <a:ext uri="{FF2B5EF4-FFF2-40B4-BE49-F238E27FC236}">
                  <a16:creationId xmlns:a16="http://schemas.microsoft.com/office/drawing/2014/main" id="{3224F73F-7572-4C99-8A87-5BA67F7A6CBD}"/>
                </a:ext>
              </a:extLst>
            </p:cNvPr>
            <p:cNvSpPr txBox="1"/>
            <p:nvPr/>
          </p:nvSpPr>
          <p:spPr>
            <a:xfrm>
              <a:off x="3051782" y="4060372"/>
              <a:ext cx="2743200" cy="766835"/>
            </a:xfrm>
            <a:prstGeom prst="rect">
              <a:avLst/>
            </a:prstGeom>
          </p:spPr>
          <p:txBody>
            <a:bodyPr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400" dirty="0"/>
                <a:t>Time</a:t>
              </a:r>
              <a:endParaRPr lang="zh-TW" altLang="en-US" sz="2400" dirty="0"/>
            </a:p>
          </p:txBody>
        </p:sp>
        <p:sp>
          <p:nvSpPr>
            <p:cNvPr id="48" name="矩形 11">
              <a:extLst>
                <a:ext uri="{FF2B5EF4-FFF2-40B4-BE49-F238E27FC236}">
                  <a16:creationId xmlns:a16="http://schemas.microsoft.com/office/drawing/2014/main" id="{E73AE23A-0FEA-479F-880D-1B0D593B574B}"/>
                </a:ext>
              </a:extLst>
            </p:cNvPr>
            <p:cNvSpPr/>
            <p:nvPr/>
          </p:nvSpPr>
          <p:spPr>
            <a:xfrm>
              <a:off x="7197587" y="2249360"/>
              <a:ext cx="9144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400"/>
            </a:p>
          </p:txBody>
        </p:sp>
        <p:sp>
          <p:nvSpPr>
            <p:cNvPr id="49" name="文字方塊 12">
              <a:extLst>
                <a:ext uri="{FF2B5EF4-FFF2-40B4-BE49-F238E27FC236}">
                  <a16:creationId xmlns:a16="http://schemas.microsoft.com/office/drawing/2014/main" id="{48C0AFAB-64B6-4C7A-ACC6-4D41C5C95B8E}"/>
                </a:ext>
              </a:extLst>
            </p:cNvPr>
            <p:cNvSpPr txBox="1"/>
            <p:nvPr/>
          </p:nvSpPr>
          <p:spPr>
            <a:xfrm>
              <a:off x="3147087" y="1958809"/>
              <a:ext cx="3096198" cy="76683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400" dirty="0"/>
                <a:t>existing blocks</a:t>
              </a:r>
              <a:endParaRPr lang="zh-TW" altLang="en-US" sz="2400" dirty="0"/>
            </a:p>
          </p:txBody>
        </p:sp>
        <p:cxnSp>
          <p:nvCxnSpPr>
            <p:cNvPr id="50" name="直線單箭頭接點 14">
              <a:extLst>
                <a:ext uri="{FF2B5EF4-FFF2-40B4-BE49-F238E27FC236}">
                  <a16:creationId xmlns:a16="http://schemas.microsoft.com/office/drawing/2014/main" id="{596A1CF1-A340-46DD-BED5-FA58831897C0}"/>
                </a:ext>
              </a:extLst>
            </p:cNvPr>
            <p:cNvCxnSpPr/>
            <p:nvPr/>
          </p:nvCxnSpPr>
          <p:spPr>
            <a:xfrm flipH="1">
              <a:off x="6610026" y="2697035"/>
              <a:ext cx="546550" cy="307541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矩形 15">
              <a:extLst>
                <a:ext uri="{FF2B5EF4-FFF2-40B4-BE49-F238E27FC236}">
                  <a16:creationId xmlns:a16="http://schemas.microsoft.com/office/drawing/2014/main" id="{D1497F52-7696-461B-B079-E90DCB746A43}"/>
                </a:ext>
              </a:extLst>
            </p:cNvPr>
            <p:cNvSpPr/>
            <p:nvPr/>
          </p:nvSpPr>
          <p:spPr>
            <a:xfrm>
              <a:off x="7197585" y="3384971"/>
              <a:ext cx="914400" cy="9144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400"/>
            </a:p>
          </p:txBody>
        </p:sp>
        <p:cxnSp>
          <p:nvCxnSpPr>
            <p:cNvPr id="52" name="直線單箭頭接點 16">
              <a:extLst>
                <a:ext uri="{FF2B5EF4-FFF2-40B4-BE49-F238E27FC236}">
                  <a16:creationId xmlns:a16="http://schemas.microsoft.com/office/drawing/2014/main" id="{8910348D-E194-4FC1-B564-FD059D1A36E8}"/>
                </a:ext>
              </a:extLst>
            </p:cNvPr>
            <p:cNvCxnSpPr/>
            <p:nvPr/>
          </p:nvCxnSpPr>
          <p:spPr>
            <a:xfrm flipH="1" flipV="1">
              <a:off x="6655114" y="3282781"/>
              <a:ext cx="482216" cy="438296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/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文字方塊 17">
              <a:extLst>
                <a:ext uri="{FF2B5EF4-FFF2-40B4-BE49-F238E27FC236}">
                  <a16:creationId xmlns:a16="http://schemas.microsoft.com/office/drawing/2014/main" id="{BA52408A-5630-4757-ACF4-7E28DF590116}"/>
                </a:ext>
              </a:extLst>
            </p:cNvPr>
            <p:cNvSpPr txBox="1"/>
            <p:nvPr/>
          </p:nvSpPr>
          <p:spPr>
            <a:xfrm>
              <a:off x="6283041" y="4162797"/>
              <a:ext cx="1986433" cy="76683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400" dirty="0"/>
                <a:t>branches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5896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Mathematically protected digital currency</a:t>
            </a:r>
          </a:p>
          <a:p>
            <a:r>
              <a:rPr lang="en-US" dirty="0"/>
              <a:t>Maintained by a network of peers</a:t>
            </a:r>
          </a:p>
          <a:p>
            <a:r>
              <a:rPr lang="en-US" dirty="0"/>
              <a:t>Digital Signature:</a:t>
            </a:r>
          </a:p>
          <a:p>
            <a:pPr lvl="1"/>
            <a:r>
              <a:rPr lang="en-US" dirty="0"/>
              <a:t>Safeguard money</a:t>
            </a:r>
          </a:p>
          <a:p>
            <a:r>
              <a:rPr lang="en-US" dirty="0"/>
              <a:t>Transaction chains</a:t>
            </a:r>
          </a:p>
          <a:p>
            <a:pPr lvl="1"/>
            <a:r>
              <a:rPr lang="en-US" dirty="0"/>
              <a:t>Store history of ownership</a:t>
            </a:r>
          </a:p>
          <a:p>
            <a:r>
              <a:rPr lang="en-US" dirty="0"/>
              <a:t>Block Chain</a:t>
            </a:r>
          </a:p>
          <a:p>
            <a:pPr lvl="1"/>
            <a:r>
              <a:rPr lang="en-US" dirty="0"/>
              <a:t>Hold transaction order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13984"/>
            <a:ext cx="5793658" cy="6144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Benefits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Government can’t print money</a:t>
            </a:r>
            <a:br>
              <a:rPr lang="en-US" dirty="0"/>
            </a:br>
            <a:r>
              <a:rPr lang="en-US" dirty="0"/>
              <a:t>or manipulate currency</a:t>
            </a:r>
          </a:p>
          <a:p>
            <a:r>
              <a:rPr lang="en-US" dirty="0"/>
              <a:t>Anonymity</a:t>
            </a:r>
          </a:p>
          <a:p>
            <a:r>
              <a:rPr lang="en-US" dirty="0"/>
              <a:t>Lower global transaction costs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Challenges</a:t>
            </a:r>
            <a:endParaRPr lang="en-US" sz="3600" dirty="0"/>
          </a:p>
          <a:p>
            <a:r>
              <a:rPr lang="en-US" dirty="0"/>
              <a:t>Difficult to exchange</a:t>
            </a:r>
          </a:p>
          <a:p>
            <a:r>
              <a:rPr lang="en-US" dirty="0"/>
              <a:t>Used for illegal activity (Government can’t track</a:t>
            </a:r>
          </a:p>
          <a:p>
            <a:r>
              <a:rPr lang="en-US" dirty="0"/>
              <a:t>Mining, or solving blocks</a:t>
            </a:r>
            <a:br>
              <a:rPr lang="en-US" dirty="0"/>
            </a:br>
            <a:r>
              <a:rPr lang="en-US" dirty="0"/>
              <a:t>use large amount of energy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98C979-5996-4031-BD5A-8FC407EE51F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7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18650"/>
            <a:ext cx="2743200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29085" y="1274623"/>
            <a:ext cx="5814004" cy="2915142"/>
            <a:chOff x="529085" y="1274623"/>
            <a:chExt cx="5814004" cy="2915142"/>
          </a:xfrm>
        </p:grpSpPr>
        <p:sp>
          <p:nvSpPr>
            <p:cNvPr id="7" name="Flowchart: Connector 6"/>
            <p:cNvSpPr/>
            <p:nvPr/>
          </p:nvSpPr>
          <p:spPr>
            <a:xfrm>
              <a:off x="2218698" y="3267712"/>
              <a:ext cx="2159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4460248" y="2502333"/>
              <a:ext cx="2159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682087" y="3961165"/>
              <a:ext cx="2159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72466" y="1979372"/>
              <a:ext cx="1073282" cy="115326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2200"/>
                </a:lnSpc>
              </a:pPr>
              <a:r>
                <a:rPr lang="en-US" dirty="0">
                  <a:solidFill>
                    <a:schemeClr val="tx1"/>
                  </a:solidFill>
                </a:rPr>
                <a:t>Alice  25</a:t>
              </a:r>
            </a:p>
            <a:p>
              <a:pPr algn="ctr">
                <a:lnSpc>
                  <a:spcPts val="2200"/>
                </a:lnSpc>
              </a:pPr>
              <a:r>
                <a:rPr lang="en-US" dirty="0">
                  <a:solidFill>
                    <a:schemeClr val="tx1"/>
                  </a:solidFill>
                </a:rPr>
                <a:t>Bob  10</a:t>
              </a:r>
            </a:p>
            <a:p>
              <a:pPr algn="ctr">
                <a:lnSpc>
                  <a:spcPts val="1200"/>
                </a:lnSpc>
              </a:pPr>
              <a:r>
                <a:rPr lang="en-US" b="1" dirty="0">
                  <a:solidFill>
                    <a:schemeClr val="tx1"/>
                  </a:solidFill>
                </a:rPr>
                <a:t>____</a:t>
              </a:r>
              <a:br>
                <a:rPr lang="en-US" b="1" dirty="0">
                  <a:solidFill>
                    <a:schemeClr val="tx1"/>
                  </a:solidFill>
                </a:rPr>
              </a:br>
              <a:r>
                <a:rPr lang="en-US" b="1" dirty="0">
                  <a:solidFill>
                    <a:schemeClr val="tx1"/>
                  </a:solidFill>
                </a:rPr>
                <a:t>____</a:t>
              </a:r>
              <a:br>
                <a:rPr lang="en-US" dirty="0">
                  <a:solidFill>
                    <a:schemeClr val="tx1"/>
                  </a:solidFill>
                </a:rPr>
              </a:b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cxnSpLocks/>
              <a:endCxn id="7" idx="2"/>
            </p:cNvCxnSpPr>
            <p:nvPr/>
          </p:nvCxnSpPr>
          <p:spPr>
            <a:xfrm>
              <a:off x="529085" y="3382012"/>
              <a:ext cx="1689613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  <a:stCxn id="7" idx="6"/>
              <a:endCxn id="8" idx="3"/>
            </p:cNvCxnSpPr>
            <p:nvPr/>
          </p:nvCxnSpPr>
          <p:spPr>
            <a:xfrm flipV="1">
              <a:off x="2434598" y="2697455"/>
              <a:ext cx="2057268" cy="684557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  <a:stCxn id="7" idx="6"/>
              <a:endCxn id="9" idx="2"/>
            </p:cNvCxnSpPr>
            <p:nvPr/>
          </p:nvCxnSpPr>
          <p:spPr>
            <a:xfrm>
              <a:off x="2434598" y="3382012"/>
              <a:ext cx="3247489" cy="693453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031557" y="1274623"/>
              <a:ext cx="1073282" cy="115326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2200"/>
                </a:lnSpc>
              </a:pPr>
              <a:r>
                <a:rPr lang="en-US" dirty="0">
                  <a:solidFill>
                    <a:schemeClr val="tx1"/>
                  </a:solidFill>
                </a:rPr>
                <a:t>Alice  25</a:t>
              </a:r>
            </a:p>
            <a:p>
              <a:pPr algn="ctr">
                <a:lnSpc>
                  <a:spcPts val="2200"/>
                </a:lnSpc>
              </a:pPr>
              <a:r>
                <a:rPr lang="en-US" dirty="0">
                  <a:solidFill>
                    <a:schemeClr val="tx1"/>
                  </a:solidFill>
                </a:rPr>
                <a:t>Bob  10</a:t>
              </a:r>
            </a:p>
            <a:p>
              <a:pPr algn="ctr">
                <a:lnSpc>
                  <a:spcPts val="1200"/>
                </a:lnSpc>
              </a:pPr>
              <a:r>
                <a:rPr lang="en-US" b="1" dirty="0">
                  <a:solidFill>
                    <a:schemeClr val="tx1"/>
                  </a:solidFill>
                </a:rPr>
                <a:t>____</a:t>
              </a:r>
              <a:br>
                <a:rPr lang="en-US" b="1" dirty="0">
                  <a:solidFill>
                    <a:schemeClr val="tx1"/>
                  </a:solidFill>
                </a:rPr>
              </a:br>
              <a:r>
                <a:rPr lang="en-US" b="1" dirty="0">
                  <a:solidFill>
                    <a:schemeClr val="tx1"/>
                  </a:solidFill>
                </a:rPr>
                <a:t>____</a:t>
              </a:r>
              <a:br>
                <a:rPr lang="en-US" dirty="0">
                  <a:solidFill>
                    <a:schemeClr val="tx1"/>
                  </a:solidFill>
                </a:rPr>
              </a:b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69807" y="2768801"/>
              <a:ext cx="1073282" cy="115326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2200"/>
                </a:lnSpc>
              </a:pPr>
              <a:r>
                <a:rPr lang="en-US" dirty="0">
                  <a:solidFill>
                    <a:schemeClr val="tx1"/>
                  </a:solidFill>
                </a:rPr>
                <a:t>Alice  25</a:t>
              </a:r>
            </a:p>
            <a:p>
              <a:pPr algn="ctr">
                <a:lnSpc>
                  <a:spcPts val="2200"/>
                </a:lnSpc>
              </a:pPr>
              <a:r>
                <a:rPr lang="en-US" dirty="0">
                  <a:solidFill>
                    <a:schemeClr val="tx1"/>
                  </a:solidFill>
                </a:rPr>
                <a:t>Bob  10</a:t>
              </a:r>
            </a:p>
            <a:p>
              <a:pPr algn="ctr">
                <a:lnSpc>
                  <a:spcPts val="1200"/>
                </a:lnSpc>
              </a:pPr>
              <a:r>
                <a:rPr lang="en-US" b="1" dirty="0">
                  <a:solidFill>
                    <a:schemeClr val="tx1"/>
                  </a:solidFill>
                </a:rPr>
                <a:t>____</a:t>
              </a:r>
              <a:br>
                <a:rPr lang="en-US" b="1" dirty="0">
                  <a:solidFill>
                    <a:schemeClr val="tx1"/>
                  </a:solidFill>
                </a:rPr>
              </a:br>
              <a:r>
                <a:rPr lang="en-US" b="1" dirty="0">
                  <a:solidFill>
                    <a:schemeClr val="tx1"/>
                  </a:solidFill>
                </a:rPr>
                <a:t>____</a:t>
              </a:r>
              <a:br>
                <a:rPr lang="en-US" dirty="0">
                  <a:solidFill>
                    <a:schemeClr val="tx1"/>
                  </a:solidFill>
                </a:rPr>
              </a:b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572541" y="3521069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5 BTC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45566" y="2204587"/>
            <a:ext cx="33668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</a:t>
            </a:r>
          </a:p>
          <a:p>
            <a:r>
              <a:rPr lang="en-US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76148" y="1499737"/>
            <a:ext cx="33668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</a:t>
            </a:r>
          </a:p>
          <a:p>
            <a:r>
              <a:rPr lang="en-US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20484" y="2996780"/>
            <a:ext cx="33668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</a:t>
            </a:r>
          </a:p>
          <a:p>
            <a:r>
              <a:rPr lang="en-US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07526" y="3530267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5 BTC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007527" y="3538216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5 BTC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425130" y="1280379"/>
            <a:ext cx="3368945" cy="570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Alice </a:t>
            </a:r>
            <a:r>
              <a:rPr lang="en-US" sz="2400" dirty="0">
                <a:sym typeface="Wingdings" panose="05000000000000000000" pitchFamily="2" charset="2"/>
              </a:rPr>
              <a:t> Bob       5  BTC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340746" y="5233639"/>
            <a:ext cx="25517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Alice  </a:t>
            </a:r>
            <a:r>
              <a:rPr lang="en-US" dirty="0">
                <a:sym typeface="Wingdings" panose="05000000000000000000" pitchFamily="2" charset="2"/>
              </a:rPr>
              <a:t>  Bob	5 BTC</a:t>
            </a:r>
          </a:p>
          <a:p>
            <a:r>
              <a:rPr lang="en-US" dirty="0">
                <a:sym typeface="Wingdings" panose="05000000000000000000" pitchFamily="2" charset="2"/>
              </a:rPr>
              <a:t>June 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Kaven</a:t>
            </a:r>
            <a:r>
              <a:rPr lang="en-US" dirty="0">
                <a:sym typeface="Wingdings" panose="05000000000000000000" pitchFamily="2" charset="2"/>
              </a:rPr>
              <a:t>	8 BTC</a:t>
            </a:r>
          </a:p>
          <a:p>
            <a:r>
              <a:rPr lang="en-US" dirty="0">
                <a:sym typeface="Wingdings" panose="05000000000000000000" pitchFamily="2" charset="2"/>
              </a:rPr>
              <a:t>Sam 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Tayler	8 BTC</a:t>
            </a:r>
          </a:p>
          <a:p>
            <a:r>
              <a:rPr lang="en-US" dirty="0">
                <a:sym typeface="Wingdings" panose="05000000000000000000" pitchFamily="2" charset="2"/>
              </a:rPr>
              <a:t>…		…</a:t>
            </a:r>
          </a:p>
        </p:txBody>
      </p:sp>
      <p:sp>
        <p:nvSpPr>
          <p:cNvPr id="61" name="Flowchart: Connector 60"/>
          <p:cNvSpPr/>
          <p:nvPr/>
        </p:nvSpPr>
        <p:spPr>
          <a:xfrm>
            <a:off x="3369931" y="5472653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4185302" y="5049704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4148966" y="5869191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cxnSpLocks/>
            <a:stCxn id="61" idx="6"/>
            <a:endCxn id="64" idx="3"/>
          </p:cNvCxnSpPr>
          <p:nvPr/>
        </p:nvCxnSpPr>
        <p:spPr>
          <a:xfrm flipV="1">
            <a:off x="3585831" y="5244826"/>
            <a:ext cx="631089" cy="3421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  <a:stCxn id="61" idx="5"/>
            <a:endCxn id="65" idx="2"/>
          </p:cNvCxnSpPr>
          <p:nvPr/>
        </p:nvCxnSpPr>
        <p:spPr>
          <a:xfrm>
            <a:off x="3554213" y="5667775"/>
            <a:ext cx="594753" cy="31571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Connector 77"/>
          <p:cNvSpPr/>
          <p:nvPr/>
        </p:nvSpPr>
        <p:spPr>
          <a:xfrm>
            <a:off x="4932719" y="5445855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/>
          <p:cNvSpPr/>
          <p:nvPr/>
        </p:nvSpPr>
        <p:spPr>
          <a:xfrm>
            <a:off x="4896383" y="6265342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cxnSpLocks/>
            <a:endCxn id="78" idx="3"/>
          </p:cNvCxnSpPr>
          <p:nvPr/>
        </p:nvCxnSpPr>
        <p:spPr>
          <a:xfrm flipV="1">
            <a:off x="4333248" y="5640977"/>
            <a:ext cx="631089" cy="3421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  <a:endCxn id="79" idx="2"/>
          </p:cNvCxnSpPr>
          <p:nvPr/>
        </p:nvCxnSpPr>
        <p:spPr>
          <a:xfrm>
            <a:off x="4301630" y="6063926"/>
            <a:ext cx="594753" cy="31571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Connector 81"/>
          <p:cNvSpPr/>
          <p:nvPr/>
        </p:nvSpPr>
        <p:spPr>
          <a:xfrm>
            <a:off x="5599086" y="5835326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>
            <a:cxnSpLocks/>
            <a:endCxn id="82" idx="3"/>
          </p:cNvCxnSpPr>
          <p:nvPr/>
        </p:nvCxnSpPr>
        <p:spPr>
          <a:xfrm flipV="1">
            <a:off x="4999615" y="6030448"/>
            <a:ext cx="631089" cy="3421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821485" y="4889625"/>
            <a:ext cx="19613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Passing other’s transactions along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DF5224-3D7B-4467-8641-C45C062DC455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78614" y="71100"/>
            <a:ext cx="3746383" cy="6648129"/>
            <a:chOff x="8378614" y="71100"/>
            <a:chExt cx="3746383" cy="6648129"/>
          </a:xfrm>
        </p:grpSpPr>
        <p:pic>
          <p:nvPicPr>
            <p:cNvPr id="41" name="圖片 7" descr="Distributed consensus syste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8614" y="3469055"/>
              <a:ext cx="3746383" cy="3250174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8610600" y="71100"/>
              <a:ext cx="3367444" cy="3330222"/>
              <a:chOff x="6413500" y="689809"/>
              <a:chExt cx="3254358" cy="3120841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42534" y="1323960"/>
                <a:ext cx="2267364" cy="2213409"/>
              </a:xfrm>
              <a:prstGeom prst="rect">
                <a:avLst/>
              </a:prstGeom>
            </p:spPr>
          </p:pic>
          <p:sp>
            <p:nvSpPr>
              <p:cNvPr id="44" name="Rectangle 43"/>
              <p:cNvSpPr/>
              <p:nvPr/>
            </p:nvSpPr>
            <p:spPr>
              <a:xfrm>
                <a:off x="6413500" y="1145003"/>
                <a:ext cx="577848" cy="7937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 anchorCtr="0"/>
              <a:lstStyle/>
              <a:p>
                <a:pPr algn="ctr">
                  <a:lnSpc>
                    <a:spcPts val="1400"/>
                  </a:lnSpc>
                </a:pPr>
                <a:r>
                  <a:rPr lang="en-US" sz="1400" dirty="0">
                    <a:solidFill>
                      <a:schemeClr val="tx1"/>
                    </a:solidFill>
                  </a:rPr>
                  <a:t>Ledger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  <a:br>
                  <a:rPr lang="en-US" sz="1400" b="1" dirty="0">
                    <a:solidFill>
                      <a:schemeClr val="tx1"/>
                    </a:solidFill>
                  </a:rPr>
                </a:b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 ____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985496" y="689809"/>
                <a:ext cx="577848" cy="7937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 anchorCtr="0"/>
              <a:lstStyle/>
              <a:p>
                <a:pPr algn="ctr">
                  <a:lnSpc>
                    <a:spcPts val="1400"/>
                  </a:lnSpc>
                </a:pPr>
                <a:r>
                  <a:rPr lang="en-US" sz="1400" dirty="0">
                    <a:solidFill>
                      <a:schemeClr val="tx1"/>
                    </a:solidFill>
                  </a:rPr>
                  <a:t>Ledger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  <a:br>
                  <a:rPr lang="en-US" sz="1400" b="1" dirty="0">
                    <a:solidFill>
                      <a:schemeClr val="tx1"/>
                    </a:solidFill>
                  </a:rPr>
                </a:b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 ____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413500" y="2341186"/>
                <a:ext cx="577848" cy="7937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 anchorCtr="0"/>
              <a:lstStyle/>
              <a:p>
                <a:pPr algn="ctr">
                  <a:lnSpc>
                    <a:spcPts val="1400"/>
                  </a:lnSpc>
                </a:pPr>
                <a:r>
                  <a:rPr lang="en-US" sz="1400" dirty="0">
                    <a:solidFill>
                      <a:schemeClr val="tx1"/>
                    </a:solidFill>
                  </a:rPr>
                  <a:t>Ledger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  <a:br>
                  <a:rPr lang="en-US" sz="1400" b="1" dirty="0">
                    <a:solidFill>
                      <a:schemeClr val="tx1"/>
                    </a:solidFill>
                  </a:rPr>
                </a:b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 ____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393226" y="3016899"/>
                <a:ext cx="582990" cy="7937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 anchorCtr="0"/>
              <a:lstStyle/>
              <a:p>
                <a:pPr algn="ctr">
                  <a:lnSpc>
                    <a:spcPts val="1400"/>
                  </a:lnSpc>
                </a:pPr>
                <a:r>
                  <a:rPr lang="en-US" sz="1400" dirty="0">
                    <a:solidFill>
                      <a:schemeClr val="tx1"/>
                    </a:solidFill>
                  </a:rPr>
                  <a:t>Ledger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  <a:br>
                  <a:rPr lang="en-US" sz="1400" b="1" dirty="0">
                    <a:solidFill>
                      <a:schemeClr val="tx1"/>
                    </a:solidFill>
                  </a:rPr>
                </a:b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 ____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987695" y="2832475"/>
                <a:ext cx="577848" cy="7937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 anchorCtr="0"/>
              <a:lstStyle/>
              <a:p>
                <a:pPr algn="ctr">
                  <a:lnSpc>
                    <a:spcPts val="1400"/>
                  </a:lnSpc>
                </a:pPr>
                <a:r>
                  <a:rPr lang="en-US" sz="1400" dirty="0">
                    <a:solidFill>
                      <a:schemeClr val="tx1"/>
                    </a:solidFill>
                  </a:rPr>
                  <a:t>Ledger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  <a:br>
                  <a:rPr lang="en-US" sz="1400" b="1" dirty="0">
                    <a:solidFill>
                      <a:schemeClr val="tx1"/>
                    </a:solidFill>
                  </a:rPr>
                </a:b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 ____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9090010" y="1483560"/>
                <a:ext cx="577848" cy="7937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 anchorCtr="0"/>
              <a:lstStyle/>
              <a:p>
                <a:pPr algn="ctr">
                  <a:lnSpc>
                    <a:spcPts val="1400"/>
                  </a:lnSpc>
                </a:pPr>
                <a:r>
                  <a:rPr lang="en-US" sz="1400" dirty="0">
                    <a:solidFill>
                      <a:schemeClr val="tx1"/>
                    </a:solidFill>
                  </a:rPr>
                  <a:t>Ledger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  <a:br>
                  <a:rPr lang="en-US" sz="1400" b="1" dirty="0">
                    <a:solidFill>
                      <a:schemeClr val="tx1"/>
                    </a:solidFill>
                  </a:rPr>
                </a:b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 ____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Straight Connector 49"/>
              <p:cNvCxnSpPr>
                <a:cxnSpLocks/>
                <a:stCxn id="45" idx="2"/>
              </p:cNvCxnSpPr>
              <p:nvPr/>
            </p:nvCxnSpPr>
            <p:spPr>
              <a:xfrm flipH="1">
                <a:off x="7976216" y="1483560"/>
                <a:ext cx="298204" cy="5456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cxnSpLocks/>
                <a:stCxn id="46" idx="3"/>
              </p:cNvCxnSpPr>
              <p:nvPr/>
            </p:nvCxnSpPr>
            <p:spPr>
              <a:xfrm flipV="1">
                <a:off x="6991348" y="2442186"/>
                <a:ext cx="424764" cy="29587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cxnSpLocks/>
                <a:endCxn id="47" idx="0"/>
              </p:cNvCxnSpPr>
              <p:nvPr/>
            </p:nvCxnSpPr>
            <p:spPr>
              <a:xfrm flipH="1">
                <a:off x="7684721" y="2360558"/>
                <a:ext cx="84662" cy="6563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cxnSpLocks/>
                <a:stCxn id="49" idx="1"/>
              </p:cNvCxnSpPr>
              <p:nvPr/>
            </p:nvCxnSpPr>
            <p:spPr>
              <a:xfrm flipH="1">
                <a:off x="8742214" y="1880436"/>
                <a:ext cx="347796" cy="63252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cxnSpLocks/>
                <a:stCxn id="48" idx="1"/>
              </p:cNvCxnSpPr>
              <p:nvPr/>
            </p:nvCxnSpPr>
            <p:spPr>
              <a:xfrm flipH="1" flipV="1">
                <a:off x="8585817" y="2638801"/>
                <a:ext cx="401878" cy="59055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cxnSpLocks/>
              </p:cNvCxnSpPr>
              <p:nvPr/>
            </p:nvCxnSpPr>
            <p:spPr>
              <a:xfrm>
                <a:off x="6989005" y="1541878"/>
                <a:ext cx="551068" cy="66628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Rectangle 55"/>
          <p:cNvSpPr/>
          <p:nvPr/>
        </p:nvSpPr>
        <p:spPr>
          <a:xfrm>
            <a:off x="10229238" y="4902628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5 BTC</a:t>
            </a:r>
          </a:p>
        </p:txBody>
      </p:sp>
    </p:spTree>
    <p:extLst>
      <p:ext uri="{BB962C8B-B14F-4D97-AF65-F5344CB8AC3E}">
        <p14:creationId xmlns:p14="http://schemas.microsoft.com/office/powerpoint/2010/main" val="116070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11771 0.0025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7.40741E-7 L 0.18346 -0.1050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-1.85185E-6 L 0.28281 0.1032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41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25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85185E-6 C 0.0082 -0.01875 0.01641 -0.03982 0.02448 -0.06621 C 0.04649 -0.14167 0.05248 -0.21528 0.03607 -0.22639 C 0.01979 -0.24005 -0.01185 -0.18704 -0.03385 -0.11111 C -0.0457 -0.0713 -0.0526 -0.03426 -0.05495 -0.00533 C -0.05833 0.01713 -0.05963 0.03958 -0.05963 0.06597 C -0.05963 0.15139 -0.0444 0.22106 -0.02682 0.22106 C -0.00937 0.22106 0.00573 0.15139 0.00573 0.06597 C 0.00573 0.02616 0.00221 -0.01134 -0.00364 -0.03773 C -0.00586 -0.06019 -0.01185 -0.08472 -0.01875 -0.10949 C -0.04193 -0.18704 -0.07357 -0.24005 -0.08984 -0.22639 C -0.10625 -0.21296 -0.10026 -0.14167 -0.07721 -0.06389 C -0.06758 -0.02847 -0.05495 0.00208 -0.04193 0.02245 C -0.03268 0.04166 -0.02226 0.05856 -0.0082 0.07546 C 0.03386 0.13009 0.07578 0.1544 0.0875 0.13171 C 0.09792 0.10926 0.07461 0.04722 0.03255 -0.00533 C 0.01524 -0.02847 -0.00364 -0.04537 -0.01875 -0.05671 C -0.03268 -0.06806 -0.05013 -0.07732 -0.06901 -0.0831 C -0.12031 -0.10185 -0.16471 -0.09584 -0.16797 -0.06621 C -0.17292 -0.03773 -0.13411 1.85185E-6 -0.08294 0.01852 C -0.05963 0.02616 -0.0375 0.03009 -0.02005 0.02824 C -0.00469 0.02824 0.01159 0.02454 0.02917 0.01852 C 0.08034 1.85185E-6 0.11901 -0.03982 0.11419 -0.06806 C 0.11094 -0.09584 0.06654 -0.10394 0.01524 -0.08472 C -0.00937 -0.0757 -0.03151 -0.0625 -0.04661 -0.04699 C -0.05963 -0.03588 -0.07239 -0.02246 -0.08633 -0.00533 C -0.12734 0.04884 -0.15156 0.10926 -0.1401 0.13171 C -0.12956 0.1544 -0.08633 0.13009 -0.0457 0.07708 C -0.02565 0.05092 -0.00937 0.02454 -1.25E-6 1.85185E-6 Z " pathEditMode="relative" rAng="0" ptsTypes="AAAAAAAAAAAAAAAAAAAAAAAAAAAAA">
                                      <p:cBhvr>
                                        <p:cTn id="9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3" grpId="0" animBg="1"/>
      <p:bldP spid="34" grpId="0" animBg="1"/>
      <p:bldP spid="36" grpId="0" animBg="1"/>
      <p:bldP spid="38" grpId="0" animBg="1"/>
      <p:bldP spid="38" grpId="1" animBg="1"/>
      <p:bldP spid="37" grpId="0" animBg="1"/>
      <p:bldP spid="37" grpId="1" animBg="1"/>
      <p:bldP spid="39" grpId="0" build="p"/>
      <p:bldP spid="60" grpId="0"/>
      <p:bldP spid="61" grpId="0" animBg="1"/>
      <p:bldP spid="64" grpId="0" animBg="1"/>
      <p:bldP spid="65" grpId="0" animBg="1"/>
      <p:bldP spid="78" grpId="0" animBg="1"/>
      <p:bldP spid="79" grpId="0" animBg="1"/>
      <p:bldP spid="82" grpId="0" animBg="1"/>
      <p:bldP spid="84" grpId="0"/>
      <p:bldP spid="56" grpId="0" animBg="1"/>
      <p:bldP spid="5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32" y="4036011"/>
            <a:ext cx="6450638" cy="1250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403" y="1531237"/>
            <a:ext cx="1101597" cy="113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95102" y="2024061"/>
            <a:ext cx="198918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Digital Signature</a:t>
            </a:r>
          </a:p>
          <a:p>
            <a:r>
              <a:rPr lang="en-US" dirty="0"/>
              <a:t>Bf853d30272138df448817512c8de9cc3f75849eac1234cc</a:t>
            </a:r>
            <a:br>
              <a:rPr lang="en-US" dirty="0"/>
            </a:br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7249420" y="1531005"/>
            <a:ext cx="4547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Transaction Messages</a:t>
            </a:r>
          </a:p>
          <a:p>
            <a:r>
              <a:rPr lang="en-US" dirty="0"/>
              <a:t>                                                   Digital Signature</a:t>
            </a:r>
          </a:p>
          <a:p>
            <a:r>
              <a:rPr lang="en-US" sz="2000" dirty="0"/>
              <a:t>Alice  </a:t>
            </a:r>
            <a:r>
              <a:rPr lang="en-US" sz="2000" dirty="0">
                <a:sym typeface="Wingdings" panose="05000000000000000000" pitchFamily="2" charset="2"/>
              </a:rPr>
              <a:t>  Bob	5  BTC	</a:t>
            </a:r>
            <a:r>
              <a:rPr lang="en-US" sz="2000" dirty="0"/>
              <a:t>d302721…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June 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Dave	8 BTC	</a:t>
            </a:r>
            <a:r>
              <a:rPr lang="en-US" sz="2000" dirty="0"/>
              <a:t>81758de…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Andy  Juan	6 BTC	</a:t>
            </a:r>
            <a:r>
              <a:rPr lang="en-US" sz="2000" dirty="0"/>
              <a:t>17512c8…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/>
              <a:t>Sam  </a:t>
            </a:r>
            <a:r>
              <a:rPr lang="en-US" sz="2000" dirty="0">
                <a:sym typeface="Wingdings" panose="05000000000000000000" pitchFamily="2" charset="2"/>
              </a:rPr>
              <a:t> John	4 BTC	</a:t>
            </a:r>
            <a:r>
              <a:rPr lang="en-US" sz="2000" dirty="0"/>
              <a:t>9eac123…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2329" y="2249419"/>
            <a:ext cx="1134558" cy="830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FF0000"/>
                </a:solidFill>
              </a:rPr>
              <a:t>different every time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08769" y="4789897"/>
            <a:ext cx="1082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Create</a:t>
            </a:r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6635" y="4796213"/>
            <a:ext cx="976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Verify</a:t>
            </a:r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1070" y="546521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Signature = f(message, private key)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1=? V(message, public key, signature)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3" y="2152768"/>
            <a:ext cx="2026013" cy="886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790045">
            <a:off x="699012" y="1755952"/>
            <a:ext cx="10550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? Alice 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4BADFB-6D23-4B97-AD80-6FD582BF4FCF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Transactions in more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5347" y="2732869"/>
            <a:ext cx="5255688" cy="3471996"/>
          </a:xfrm>
        </p:spPr>
        <p:txBody>
          <a:bodyPr>
            <a:normAutofit/>
          </a:bodyPr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Original Message</a:t>
            </a:r>
          </a:p>
          <a:p>
            <a:pPr lvl="1"/>
            <a:r>
              <a:rPr lang="en-US" dirty="0"/>
              <a:t>An ECDSA hash (Signature)</a:t>
            </a:r>
          </a:p>
          <a:p>
            <a:pPr lvl="1"/>
            <a:r>
              <a:rPr lang="en-US" dirty="0"/>
              <a:t>A public key</a:t>
            </a:r>
          </a:p>
          <a:p>
            <a:r>
              <a:rPr lang="en-US" dirty="0"/>
              <a:t>Output contains</a:t>
            </a:r>
          </a:p>
          <a:p>
            <a:pPr lvl="1"/>
            <a:r>
              <a:rPr lang="en-US" dirty="0"/>
              <a:t>Amount: </a:t>
            </a:r>
            <a:r>
              <a:rPr lang="en-US" sz="1400" dirty="0"/>
              <a:t>being sent to the recipient.</a:t>
            </a:r>
            <a:endParaRPr lang="en-US" sz="1600" dirty="0"/>
          </a:p>
          <a:p>
            <a:pPr lvl="1"/>
            <a:r>
              <a:rPr lang="en-US" dirty="0"/>
              <a:t>Voluntary transaction fee</a:t>
            </a:r>
          </a:p>
          <a:p>
            <a:pPr lvl="1"/>
            <a:r>
              <a:rPr lang="en-US" dirty="0"/>
              <a:t>Change: </a:t>
            </a:r>
            <a:r>
              <a:rPr lang="en-US" sz="1600" dirty="0"/>
              <a:t>being sent back to the original sender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52" y="2016761"/>
            <a:ext cx="3573802" cy="437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354" y="1984823"/>
            <a:ext cx="2018570" cy="440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948" y="1988371"/>
            <a:ext cx="2447785" cy="44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2C4FE20-61AB-4255-9C88-E791C53B14C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 action="ppaction://hlinksldjump"/>
              </a:rPr>
              <a:t>Index</a:t>
            </a:r>
            <a:endParaRPr lang="en-US" dirty="0"/>
          </a:p>
        </p:txBody>
      </p:sp>
      <p:grpSp>
        <p:nvGrpSpPr>
          <p:cNvPr id="15" name="Group 14">
            <a:extLst/>
          </p:cNvPr>
          <p:cNvGrpSpPr/>
          <p:nvPr/>
        </p:nvGrpSpPr>
        <p:grpSpPr>
          <a:xfrm>
            <a:off x="6674526" y="246414"/>
            <a:ext cx="4934712" cy="1302913"/>
            <a:chOff x="6501465" y="1517280"/>
            <a:chExt cx="4934712" cy="1302913"/>
          </a:xfrm>
        </p:grpSpPr>
        <p:pic>
          <p:nvPicPr>
            <p:cNvPr id="16" name="Picture 15">
              <a:extLst/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01465" y="1517280"/>
              <a:ext cx="4934712" cy="1302913"/>
            </a:xfrm>
            <a:prstGeom prst="rect">
              <a:avLst/>
            </a:prstGeom>
          </p:spPr>
        </p:pic>
        <p:sp>
          <p:nvSpPr>
            <p:cNvPr id="17" name="Rectangle 16">
              <a:extLst/>
            </p:cNvPr>
            <p:cNvSpPr/>
            <p:nvPr/>
          </p:nvSpPr>
          <p:spPr>
            <a:xfrm>
              <a:off x="7397704" y="2269706"/>
              <a:ext cx="10820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Create</a:t>
              </a:r>
              <a:r>
                <a:rPr lang="en-US" sz="14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 </a:t>
              </a:r>
            </a:p>
          </p:txBody>
        </p:sp>
        <p:sp>
          <p:nvSpPr>
            <p:cNvPr id="18" name="Rectangle 17">
              <a:extLst/>
            </p:cNvPr>
            <p:cNvSpPr/>
            <p:nvPr/>
          </p:nvSpPr>
          <p:spPr>
            <a:xfrm>
              <a:off x="9445375" y="2264423"/>
              <a:ext cx="9760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Verify</a:t>
              </a:r>
              <a:r>
                <a:rPr lang="en-US" sz="14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 </a:t>
              </a:r>
            </a:p>
          </p:txBody>
        </p:sp>
      </p:grpSp>
      <p:sp>
        <p:nvSpPr>
          <p:cNvPr id="19" name="Rectangle 18">
            <a:extLst/>
          </p:cNvPr>
          <p:cNvSpPr/>
          <p:nvPr/>
        </p:nvSpPr>
        <p:spPr>
          <a:xfrm>
            <a:off x="6639280" y="1549327"/>
            <a:ext cx="56015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Signature = create(message, private key)</a:t>
            </a:r>
          </a:p>
          <a:p>
            <a:r>
              <a:rPr lang="en-US" sz="2400" dirty="0"/>
              <a:t>1=? verify(message, public key, signature)</a:t>
            </a:r>
          </a:p>
        </p:txBody>
      </p:sp>
    </p:spTree>
    <p:extLst>
      <p:ext uri="{BB962C8B-B14F-4D97-AF65-F5344CB8AC3E}">
        <p14:creationId xmlns:p14="http://schemas.microsoft.com/office/powerpoint/2010/main" val="367156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Balance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4836" y="4751923"/>
            <a:ext cx="955964" cy="4707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8" y="1738615"/>
            <a:ext cx="5914354" cy="4315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654" y="0"/>
            <a:ext cx="4389902" cy="4315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572" y="4137315"/>
            <a:ext cx="3066941" cy="11677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D1A172-D691-4CE1-8915-8A5BF396B48C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5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5757"/>
          </a:xfrm>
        </p:spPr>
        <p:txBody>
          <a:bodyPr>
            <a:normAutofit fontScale="90000"/>
          </a:bodyPr>
          <a:lstStyle/>
          <a:p>
            <a:r>
              <a:rPr lang="en-US" dirty="0"/>
              <a:t>Transaction and Ledger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681" y="1025526"/>
            <a:ext cx="7132389" cy="149661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B</a:t>
            </a:r>
            <a:r>
              <a:rPr lang="EN-US" altLang="ZH-TW" dirty="0"/>
              <a:t>itcoin</a:t>
            </a:r>
            <a:r>
              <a:rPr lang="en-US" altLang="zh-TW" dirty="0"/>
              <a:t>s</a:t>
            </a:r>
            <a:r>
              <a:rPr lang="EN-US" altLang="ZH-TW" dirty="0"/>
              <a:t> </a:t>
            </a:r>
            <a:r>
              <a:rPr lang="en-US" altLang="zh-TW" dirty="0"/>
              <a:t>comes from </a:t>
            </a:r>
            <a:r>
              <a:rPr lang="EN-US" altLang="ZH-TW" dirty="0"/>
              <a:t>chain</a:t>
            </a:r>
            <a:r>
              <a:rPr lang="en-US" altLang="zh-TW" dirty="0"/>
              <a:t>s</a:t>
            </a:r>
            <a:r>
              <a:rPr lang="EN-US" altLang="ZH-TW" dirty="0"/>
              <a:t> of</a:t>
            </a:r>
            <a:r>
              <a:rPr lang="en-US" altLang="zh-TW" dirty="0"/>
              <a:t> transactions</a:t>
            </a:r>
            <a:endParaRPr lang="en-US" dirty="0"/>
          </a:p>
          <a:p>
            <a:r>
              <a:rPr lang="en-US" dirty="0"/>
              <a:t>Ownership via previous transactions</a:t>
            </a:r>
          </a:p>
          <a:p>
            <a:r>
              <a:rPr lang="en-US" dirty="0"/>
              <a:t>Check previous transactions ~ 24h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179547" y="1025526"/>
            <a:ext cx="4551788" cy="602540"/>
          </a:xfrm>
        </p:spPr>
        <p:txBody>
          <a:bodyPr/>
          <a:lstStyle/>
          <a:p>
            <a:r>
              <a:rPr lang="en-US" dirty="0">
                <a:hlinkClick r:id="rId3"/>
              </a:rPr>
              <a:t>Blockchain.info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3" y="2486459"/>
            <a:ext cx="6519114" cy="4278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955" y="1628066"/>
            <a:ext cx="5219699" cy="418766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37111D-5DD0-4998-89D9-9FBF810FEA0E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223147" y="3086605"/>
            <a:ext cx="5569527" cy="975732"/>
          </a:xfrm>
        </p:spPr>
        <p:txBody>
          <a:bodyPr/>
          <a:lstStyle/>
          <a:p>
            <a:r>
              <a:rPr lang="en-US" dirty="0"/>
              <a:t>Real Transactions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76" y="0"/>
            <a:ext cx="11294352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027265-1B66-40D8-ADDF-DCDD7D39BF2C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108" y="595743"/>
            <a:ext cx="6530073" cy="4574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44987"/>
            <a:ext cx="6934223" cy="1214491"/>
          </a:xfrm>
        </p:spPr>
        <p:txBody>
          <a:bodyPr>
            <a:normAutofit fontScale="92500"/>
          </a:bodyPr>
          <a:lstStyle/>
          <a:p>
            <a:r>
              <a:rPr lang="en-US" dirty="0"/>
              <a:t>Each node verify block &amp; </a:t>
            </a:r>
            <a:r>
              <a:rPr lang="en-US" dirty="0" err="1"/>
              <a:t>txn</a:t>
            </a:r>
            <a:r>
              <a:rPr lang="en-US" dirty="0"/>
              <a:t> before broadcast</a:t>
            </a:r>
          </a:p>
          <a:p>
            <a:r>
              <a:rPr lang="en-US" dirty="0"/>
              <a:t>Each </a:t>
            </a:r>
            <a:r>
              <a:rPr lang="en-US" dirty="0" err="1"/>
              <a:t>txn</a:t>
            </a:r>
            <a:r>
              <a:rPr lang="en-US" dirty="0"/>
              <a:t> Can Only be Used Once as an input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05" y="2503470"/>
            <a:ext cx="4246830" cy="421800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7FDC7C-5F3C-45D6-85C7-FF17AD052496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2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 Transactions: Mathematical Puzzles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338522"/>
            <a:ext cx="8139658" cy="2506114"/>
          </a:xfrm>
        </p:spPr>
        <p:txBody>
          <a:bodyPr>
            <a:normAutofit/>
          </a:bodyPr>
          <a:lstStyle/>
          <a:p>
            <a:r>
              <a:rPr lang="en-US" dirty="0"/>
              <a:t>Transactions: Mathematical Puzzles with locker</a:t>
            </a:r>
          </a:p>
          <a:p>
            <a:pPr lvl="1"/>
            <a:r>
              <a:rPr lang="en-US" dirty="0"/>
              <a:t>Defined with special Scripting language</a:t>
            </a:r>
          </a:p>
          <a:p>
            <a:pPr lvl="1"/>
            <a:r>
              <a:rPr lang="en-US" dirty="0"/>
              <a:t>Only owner can solve it</a:t>
            </a:r>
          </a:p>
          <a:p>
            <a:pPr lvl="1"/>
            <a:r>
              <a:rPr lang="en-US" dirty="0"/>
              <a:t>Support more complex conditions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9" y="3106877"/>
            <a:ext cx="6244936" cy="1755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05" y="1828800"/>
            <a:ext cx="3560261" cy="28465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313" y="21698"/>
            <a:ext cx="2032939" cy="31267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27" y="5497564"/>
            <a:ext cx="6647296" cy="12239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4927" y="5100905"/>
            <a:ext cx="3579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First Transaction: 2009, Jan 3, 50BTC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9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160F67-D4EA-4292-B786-46A804547540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1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8925</TotalTime>
  <Words>697</Words>
  <Application>Microsoft Office PowerPoint</Application>
  <PresentationFormat>Widescreen</PresentationFormat>
  <Paragraphs>259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Gill Sans</vt:lpstr>
      <vt:lpstr>Gill Sans Light</vt:lpstr>
      <vt:lpstr>新細明體</vt:lpstr>
      <vt:lpstr>等线</vt:lpstr>
      <vt:lpstr>Arial</vt:lpstr>
      <vt:lpstr>Arial Black</vt:lpstr>
      <vt:lpstr>Calibri</vt:lpstr>
      <vt:lpstr>Calibri Light</vt:lpstr>
      <vt:lpstr>Wingdings</vt:lpstr>
      <vt:lpstr>Office Theme</vt:lpstr>
      <vt:lpstr>Transactions</vt:lpstr>
      <vt:lpstr>Transactions</vt:lpstr>
      <vt:lpstr>Authentication</vt:lpstr>
      <vt:lpstr>Transactions in more detail</vt:lpstr>
      <vt:lpstr>Balance Calculation</vt:lpstr>
      <vt:lpstr>Transaction and Ledger</vt:lpstr>
      <vt:lpstr>Real Transactions</vt:lpstr>
      <vt:lpstr>Transaction Verification</vt:lpstr>
      <vt:lpstr>Complex Transactions: Mathematical Puzzles</vt:lpstr>
      <vt:lpstr>Transaction Security</vt:lpstr>
      <vt:lpstr>Block Header Hash Relations</vt:lpstr>
      <vt:lpstr>Double Spending Prevention</vt:lpstr>
      <vt:lpstr>Blockchain with transaction</vt:lpstr>
      <vt:lpstr>Recap</vt:lpstr>
      <vt:lpstr>Summery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300</cp:revision>
  <dcterms:created xsi:type="dcterms:W3CDTF">2017-05-28T02:47:33Z</dcterms:created>
  <dcterms:modified xsi:type="dcterms:W3CDTF">2017-06-06T04:25:18Z</dcterms:modified>
</cp:coreProperties>
</file>