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8" r:id="rId2"/>
    <p:sldId id="280" r:id="rId3"/>
    <p:sldId id="279" r:id="rId4"/>
    <p:sldId id="319" r:id="rId5"/>
    <p:sldId id="322" r:id="rId6"/>
    <p:sldId id="305" r:id="rId7"/>
    <p:sldId id="281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6" autoAdjust="0"/>
    <p:restoredTop sz="89458" autoAdjust="0"/>
  </p:normalViewPr>
  <p:slideViewPr>
    <p:cSldViewPr snapToGrid="0">
      <p:cViewPr>
        <p:scale>
          <a:sx n="75" d="100"/>
          <a:sy n="75" d="100"/>
        </p:scale>
        <p:origin x="324" y="7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1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Public –Private Key Encryption</a:t>
            </a:r>
          </a:p>
          <a:p>
            <a:r>
              <a:rPr lang="en-US" dirty="0"/>
              <a:t>Question: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bitcoin is transferred, How the bitcoin is flowed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Bitcoin core code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BitCoin</a:t>
            </a:r>
            <a:r>
              <a:rPr lang="en-US" dirty="0"/>
              <a:t> Addresses: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Generate public / private key pair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Hash the public key </a:t>
            </a:r>
            <a:r>
              <a:rPr lang="en-US" dirty="0">
                <a:sym typeface="Wingdings" panose="05000000000000000000" pitchFamily="2" charset="2"/>
              </a:rPr>
              <a:t> Bitcoin address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Guard the private key with your life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an entire core banking platform on some form of distributed ledger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EWF potentially will work on, for example, is a unified blockchain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blockchain represents a real breakthrough when it comes to verifying "tiny little contracts in a point-to-point realm.“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sees blockchain as a breakthrough for traceability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r>
              <a:rPr lang="en-US" dirty="0"/>
              <a:t>Satoshi Nakamoto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yhjw.com/gold/20170527-27378.html" TargetMode="External"/><Relationship Id="rId13" Type="http://schemas.openxmlformats.org/officeDocument/2006/relationships/slide" Target="slide6.xml"/><Relationship Id="rId3" Type="http://schemas.openxmlformats.org/officeDocument/2006/relationships/hyperlink" Target="https://en.wikipedia.org/wiki/Legality_of_bitcoin_by_country_or_territory" TargetMode="External"/><Relationship Id="rId7" Type="http://schemas.openxmlformats.org/officeDocument/2006/relationships/hyperlink" Target="http://mt.sohu.com/business/d20170205/125520800_607350.shtml" TargetMode="External"/><Relationship Id="rId12" Type="http://schemas.openxmlformats.org/officeDocument/2006/relationships/hyperlink" Target="http://forex.cngold.com.cn/20170605d1710n15321886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tech.sina.com.cn/i/2017-06-03/doc-ifyfuzny2852497.shtml" TargetMode="External"/><Relationship Id="rId11" Type="http://schemas.openxmlformats.org/officeDocument/2006/relationships/hyperlink" Target="http://finance.sina.com.cn/china/jrxw/2017-06-05/doc-ifyfuvpm7397431.shtml" TargetMode="External"/><Relationship Id="rId5" Type="http://schemas.openxmlformats.org/officeDocument/2006/relationships/hyperlink" Target="http://tech.sina.com.cn/roll/2017-06-04/doc-ifyfuzym7883904.shtml" TargetMode="External"/><Relationship Id="rId10" Type="http://schemas.openxmlformats.org/officeDocument/2006/relationships/hyperlink" Target="http://tech.sina.com.cn/i/2017-05-26/doc-ifyfqqyh8450336.shtml?cre=techpagepc&amp;mod=f&amp;loc=2&amp;r=9&amp;doct=0&amp;rfunc=86" TargetMode="External"/><Relationship Id="rId4" Type="http://schemas.openxmlformats.org/officeDocument/2006/relationships/hyperlink" Target="http://www.sohu.com/a/138027335_325319" TargetMode="External"/><Relationship Id="rId9" Type="http://schemas.openxmlformats.org/officeDocument/2006/relationships/hyperlink" Target="http://tech.sina.com.cn/roll/2017-05-21/doc-ifyfkkmc9915818.s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emf"/><Relationship Id="rId7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2.emf"/><Relationship Id="rId7" Type="http://schemas.openxmlformats.org/officeDocument/2006/relationships/slide" Target="slide6.xml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9.emf"/><Relationship Id="rId5" Type="http://schemas.openxmlformats.org/officeDocument/2006/relationships/image" Target="../media/image4.emf"/><Relationship Id="rId10" Type="http://schemas.openxmlformats.org/officeDocument/2006/relationships/image" Target="../media/image8.emf"/><Relationship Id="rId4" Type="http://schemas.openxmlformats.org/officeDocument/2006/relationships/image" Target="../media/image3.emf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lockchain.info/block-height/469292" TargetMode="External"/><Relationship Id="rId13" Type="http://schemas.openxmlformats.org/officeDocument/2006/relationships/image" Target="../media/image11.emf"/><Relationship Id="rId3" Type="http://schemas.openxmlformats.org/officeDocument/2006/relationships/hyperlink" Target="How_02_Mining_blocks_blockchain.pptx" TargetMode="External"/><Relationship Id="rId7" Type="http://schemas.openxmlformats.org/officeDocument/2006/relationships/hyperlink" Target="blockchain.info" TargetMode="External"/><Relationship Id="rId12" Type="http://schemas.openxmlformats.org/officeDocument/2006/relationships/image" Target="../media/image10.emf"/><Relationship Id="rId2" Type="http://schemas.openxmlformats.org/officeDocument/2006/relationships/hyperlink" Target="How_01_Cryptographic_Basics.ppt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ckchain.info/tx/bc4623d0f9b3d3cbf37bfd27e05a6ea826a06ec9a4d8dcbf703e140039ddf008" TargetMode="External"/><Relationship Id="rId11" Type="http://schemas.openxmlformats.org/officeDocument/2006/relationships/image" Target="../media/image9.emf"/><Relationship Id="rId5" Type="http://schemas.openxmlformats.org/officeDocument/2006/relationships/hyperlink" Target="How_04_blockchain_applications.pptx" TargetMode="External"/><Relationship Id="rId10" Type="http://schemas.openxmlformats.org/officeDocument/2006/relationships/image" Target="../media/image8.emf"/><Relationship Id="rId4" Type="http://schemas.openxmlformats.org/officeDocument/2006/relationships/slide" Target="slide6.xml"/><Relationship Id="rId9" Type="http://schemas.openxmlformats.org/officeDocument/2006/relationships/hyperlink" Target="https://blockchain.info/tree/256915156" TargetMode="External"/><Relationship Id="rId1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archive.bitgo.com/the-challenges-of-block-chain-indexing/" TargetMode="External"/><Relationship Id="rId7" Type="http://schemas.openxmlformats.org/officeDocument/2006/relationships/slide" Target="slide6.xml"/><Relationship Id="rId2" Type="http://schemas.openxmlformats.org/officeDocument/2006/relationships/hyperlink" Target="http://www.coindesk.com/information/how-do-bitcoin-transactions-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eenbiz.com/article/why-ibm-sees-blockchain-breakthrough-traceability" TargetMode="External"/><Relationship Id="rId5" Type="http://schemas.openxmlformats.org/officeDocument/2006/relationships/hyperlink" Target="https://www.allaboutcircuits.com/news/iota-a-cryptoplatform-for-securing-transactions-on-the-iot/" TargetMode="External"/><Relationship Id="rId4" Type="http://schemas.openxmlformats.org/officeDocument/2006/relationships/hyperlink" Target="https://chrispeterjackson.wordpress.com/2015/08/09/blockchain-platform-evolu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38A7-1A5E-43CB-8584-EA03816F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国内外比特币新闻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B2E6-4263-4EC6-B827-4569697E5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28" y="1120877"/>
            <a:ext cx="6116594" cy="53677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hlinkClick r:id="rId3"/>
              </a:rPr>
              <a:t>全球多数据国家用比特币交易合法</a:t>
            </a:r>
            <a:endParaRPr lang="en-US" altLang="zh-CN" dirty="0">
              <a:hlinkClick r:id="rId4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hlinkClick r:id="rId4"/>
              </a:rPr>
              <a:t>迪拜计划成为世界首个区块链国家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zh-CN" altLang="en-US" dirty="0"/>
              <a:t>日本 </a:t>
            </a:r>
            <a:r>
              <a:rPr lang="en-US" altLang="zh-CN" dirty="0"/>
              <a:t>- </a:t>
            </a:r>
            <a:r>
              <a:rPr lang="zh-CN" altLang="en-US" dirty="0"/>
              <a:t>比特币正式成为一种合法的支付方式（</a:t>
            </a:r>
            <a:r>
              <a:rPr lang="en-US" altLang="zh-CN" dirty="0"/>
              <a:t>2017.4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菲律宾 </a:t>
            </a:r>
            <a:r>
              <a:rPr lang="en-US" altLang="zh-CN" dirty="0"/>
              <a:t>- </a:t>
            </a:r>
            <a:r>
              <a:rPr lang="zh-CN" altLang="en-US" dirty="0"/>
              <a:t>承认比特币为一种支付系统</a:t>
            </a:r>
            <a:r>
              <a:rPr lang="zh-CN" altLang="en-US" sz="1900" dirty="0"/>
              <a:t>， 给予正式“金融地位”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阿联酋 </a:t>
            </a:r>
            <a:r>
              <a:rPr lang="en-US" altLang="zh-CN" dirty="0"/>
              <a:t>– </a:t>
            </a:r>
            <a:r>
              <a:rPr lang="zh-CN" altLang="en-US" dirty="0"/>
              <a:t>年初下禁令，一月后变更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俄罗斯 </a:t>
            </a:r>
            <a:r>
              <a:rPr lang="en-US" altLang="zh-CN" dirty="0"/>
              <a:t>- </a:t>
            </a:r>
            <a:r>
              <a:rPr lang="zh-CN" altLang="en-US" dirty="0"/>
              <a:t>比特币没有威胁，比特币禁令无限期搁置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>
                <a:hlinkClick r:id="rId5"/>
              </a:rPr>
              <a:t>俄罗斯央行拟打造国家虚拟货币：要优于比特币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>
                <a:hlinkClick r:id="rId6"/>
              </a:rPr>
              <a:t>全球最大比特币交易所正进行融资 估值达</a:t>
            </a:r>
            <a:r>
              <a:rPr lang="en-US" altLang="zh-CN" dirty="0">
                <a:hlinkClick r:id="rId6"/>
              </a:rPr>
              <a:t>10</a:t>
            </a:r>
            <a:r>
              <a:rPr lang="zh-CN" altLang="en-US" dirty="0">
                <a:hlinkClick r:id="rId6"/>
              </a:rPr>
              <a:t>亿美元</a:t>
            </a:r>
            <a:endParaRPr lang="en-US" altLang="zh-C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A7C04-B499-48B6-B17C-1B1D177B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8059" y="1120877"/>
            <a:ext cx="5867799" cy="560059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hlinkClick r:id="rId7"/>
              </a:rPr>
              <a:t>央行区块链的数字票据交易平台测试成功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hlinkClick r:id="rId8"/>
              </a:rPr>
              <a:t>意义重大</a:t>
            </a:r>
            <a:r>
              <a:rPr lang="en-US" altLang="zh-CN" dirty="0">
                <a:hlinkClick r:id="rId8"/>
              </a:rPr>
              <a:t>! </a:t>
            </a:r>
            <a:r>
              <a:rPr lang="zh-CN" altLang="en-US" dirty="0">
                <a:hlinkClick r:id="rId8"/>
              </a:rPr>
              <a:t>中国央行数字货币研究所即将挂牌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hlinkClick r:id="rId9"/>
              </a:rPr>
              <a:t>世界七成比特币产自中国 每枚电费成本达上万元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linkClick r:id="rId10"/>
              </a:rPr>
              <a:t>8</a:t>
            </a:r>
            <a:r>
              <a:rPr lang="zh-CN" altLang="en-US" dirty="0">
                <a:hlinkClick r:id="rId10"/>
              </a:rPr>
              <a:t>年暴涨</a:t>
            </a:r>
            <a:r>
              <a:rPr lang="en-US" altLang="zh-CN" dirty="0">
                <a:hlinkClick r:id="rId10"/>
              </a:rPr>
              <a:t>300</a:t>
            </a:r>
            <a:r>
              <a:rPr lang="zh-CN" altLang="en-US" dirty="0">
                <a:hlinkClick r:id="rId10"/>
              </a:rPr>
              <a:t>万倍 风口上的比特币价值几何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hlinkClick r:id="rId11"/>
              </a:rPr>
              <a:t>比特币的红与黑：技术理念先进 价格暴涨暴跌引发担忧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hlinkClick r:id="rId12"/>
              </a:rPr>
              <a:t>比特币在国内三大交易平台成交超过</a:t>
            </a:r>
            <a:r>
              <a:rPr lang="en-US" altLang="zh-CN" dirty="0">
                <a:hlinkClick r:id="rId12"/>
              </a:rPr>
              <a:t>80%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月份国内比特币交易成交额</a:t>
            </a:r>
            <a:r>
              <a:rPr lang="en-US" altLang="zh-CN" dirty="0"/>
              <a:t>217.08</a:t>
            </a:r>
            <a:r>
              <a:rPr lang="zh-CN" altLang="en-US" dirty="0"/>
              <a:t>亿元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5BDCA-166B-4809-AF9F-AFC6E780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87996-756C-4CD7-8849-5D3E391AB48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0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/>
              <a:t>比特币</a:t>
            </a:r>
            <a:br>
              <a:rPr lang="en-US" altLang="zh-CN" b="1" dirty="0"/>
            </a:br>
            <a:r>
              <a:rPr lang="zh-CN" altLang="en-US" b="1" dirty="0"/>
              <a:t>实现技术解析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208" y="450391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altLang="zh-CN" sz="3200" dirty="0"/>
          </a:p>
          <a:p>
            <a:r>
              <a:rPr lang="en-US" sz="3200" dirty="0"/>
              <a:t>2017</a:t>
            </a:r>
            <a:r>
              <a:rPr lang="zh-CN" altLang="en-US" sz="3200" dirty="0"/>
              <a:t>－</a:t>
            </a:r>
            <a:r>
              <a:rPr lang="en-US" altLang="zh-CN" sz="3200" dirty="0"/>
              <a:t>05</a:t>
            </a:r>
            <a:r>
              <a:rPr lang="zh-CN" altLang="en-US" sz="3200" dirty="0"/>
              <a:t>－</a:t>
            </a:r>
            <a:r>
              <a:rPr lang="en-US" altLang="zh-CN" sz="3200" dirty="0"/>
              <a:t>29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157007" y="365183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持有、支付、挖掘比特币原理及协议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8727"/>
          </a:xfrm>
        </p:spPr>
        <p:txBody>
          <a:bodyPr/>
          <a:lstStyle/>
          <a:p>
            <a:r>
              <a:rPr lang="en-US" b="1" dirty="0"/>
              <a:t>How Bitcoin 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750"/>
            <a:ext cx="9144000" cy="1287049"/>
          </a:xfrm>
        </p:spPr>
        <p:txBody>
          <a:bodyPr>
            <a:normAutofit/>
          </a:bodyPr>
          <a:lstStyle/>
          <a:p>
            <a:r>
              <a:rPr lang="en-US" sz="3600" dirty="0"/>
              <a:t>Andy Wu (</a:t>
            </a:r>
            <a:r>
              <a:rPr lang="zh-CN" altLang="en-US" sz="3600" dirty="0"/>
              <a:t>吴增德）</a:t>
            </a:r>
            <a:endParaRPr lang="en-US" altLang="zh-CN" sz="3600" dirty="0"/>
          </a:p>
          <a:p>
            <a:r>
              <a:rPr lang="en-US" sz="3600" dirty="0"/>
              <a:t>2017</a:t>
            </a:r>
            <a:r>
              <a:rPr lang="zh-CN" altLang="en-US" sz="3600" dirty="0"/>
              <a:t>－</a:t>
            </a:r>
            <a:r>
              <a:rPr lang="en-US" altLang="zh-CN" sz="3600" dirty="0"/>
              <a:t>05</a:t>
            </a:r>
            <a:r>
              <a:rPr lang="zh-CN" altLang="en-US" sz="3600" dirty="0"/>
              <a:t>－</a:t>
            </a:r>
            <a:r>
              <a:rPr lang="en-US" altLang="zh-CN" sz="3600" dirty="0"/>
              <a:t>29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31" y="1541402"/>
            <a:ext cx="1727059" cy="171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A94685-A2DD-432A-A511-57B332C016C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1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ontent Questions">
            <a:extLst>
              <a:ext uri="{FF2B5EF4-FFF2-40B4-BE49-F238E27FC236}">
                <a16:creationId xmlns:a16="http://schemas.microsoft.com/office/drawing/2014/main" id="{F42C48F1-43DE-4EA6-94FE-EAE195F55828}"/>
              </a:ext>
            </a:extLst>
          </p:cNvPr>
          <p:cNvSpPr txBox="1">
            <a:spLocks/>
          </p:cNvSpPr>
          <p:nvPr/>
        </p:nvSpPr>
        <p:spPr>
          <a:xfrm>
            <a:off x="5979237" y="3352636"/>
            <a:ext cx="5806369" cy="3394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transactions?  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transfer of money!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Alice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Bob 5 BTC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Where are they keeps?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ledger!</a:t>
            </a:r>
          </a:p>
          <a:p>
            <a:r>
              <a:rPr lang="en-US" dirty="0"/>
              <a:t>Where are user’s bitcoins come from?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From transactions!</a:t>
            </a:r>
          </a:p>
          <a:p>
            <a:r>
              <a:rPr lang="en-US" dirty="0"/>
              <a:t>Where is the ledger stored?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 the blockchain that every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node maintains!</a:t>
            </a:r>
          </a:p>
        </p:txBody>
      </p:sp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23" y="1378732"/>
            <a:ext cx="1484578" cy="191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56426"/>
              </p:ext>
            </p:extLst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0" y="2566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4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8F8C76-CFFB-4D1B-8DC8-AD55904439C1}"/>
              </a:ext>
            </a:extLst>
          </p:cNvPr>
          <p:cNvSpPr/>
          <p:nvPr/>
        </p:nvSpPr>
        <p:spPr>
          <a:xfrm>
            <a:off x="2407674" y="2920838"/>
            <a:ext cx="296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</a:rPr>
              <a:t>What is blockchain?</a:t>
            </a:r>
          </a:p>
        </p:txBody>
      </p:sp>
    </p:spTree>
    <p:extLst>
      <p:ext uri="{BB962C8B-B14F-4D97-AF65-F5344CB8AC3E}">
        <p14:creationId xmlns:p14="http://schemas.microsoft.com/office/powerpoint/2010/main" val="141315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/>
      <p:bldP spid="6" grpId="0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823" y="1378732"/>
            <a:ext cx="1484578" cy="191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/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0" y="2566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4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9B4BA5-58D3-435D-9BFD-010D9C0C4C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098" y="4431266"/>
            <a:ext cx="2008547" cy="226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59CC9-A8B7-4C03-BE7C-86891CD03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2023" y="4431266"/>
            <a:ext cx="2247244" cy="226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AD43A-DD6F-4263-B491-BCFD7C3EDC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4701" y="4431266"/>
            <a:ext cx="2258888" cy="22619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82F0079-1E5D-4471-BD36-BAF27A8C8594}"/>
              </a:ext>
            </a:extLst>
          </p:cNvPr>
          <p:cNvSpPr/>
          <p:nvPr/>
        </p:nvSpPr>
        <p:spPr>
          <a:xfrm>
            <a:off x="2407674" y="2920838"/>
            <a:ext cx="296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</a:rPr>
              <a:t>What is blockchain?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E11844-4580-439C-A353-36A5865915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836" y="4651676"/>
            <a:ext cx="582188" cy="636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B22BC8-A9C9-4818-9885-C7A1D36F94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4123" y="4651676"/>
            <a:ext cx="972253" cy="636533"/>
          </a:xfrm>
          <a:prstGeom prst="rect">
            <a:avLst/>
          </a:prstGeom>
        </p:spPr>
      </p:pic>
      <p:sp>
        <p:nvSpPr>
          <p:cNvPr id="23" name="Q_how_is_block created?">
            <a:extLst>
              <a:ext uri="{FF2B5EF4-FFF2-40B4-BE49-F238E27FC236}">
                <a16:creationId xmlns:a16="http://schemas.microsoft.com/office/drawing/2014/main" id="{81C9EF0B-B83C-483C-A68F-904E589FC06F}"/>
              </a:ext>
            </a:extLst>
          </p:cNvPr>
          <p:cNvSpPr/>
          <p:nvPr/>
        </p:nvSpPr>
        <p:spPr>
          <a:xfrm>
            <a:off x="5372374" y="3385846"/>
            <a:ext cx="4243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0"/>
              </a:rPr>
              <a:t>How is Block created?</a:t>
            </a:r>
          </a:p>
        </p:txBody>
      </p:sp>
    </p:spTree>
    <p:extLst>
      <p:ext uri="{BB962C8B-B14F-4D97-AF65-F5344CB8AC3E}">
        <p14:creationId xmlns:p14="http://schemas.microsoft.com/office/powerpoint/2010/main" val="650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620" y="1386016"/>
            <a:ext cx="5534108" cy="5183058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Cryptography Basics</a:t>
            </a:r>
            <a:r>
              <a:rPr lang="en-US" dirty="0"/>
              <a:t>  &gt;&gt;</a:t>
            </a:r>
          </a:p>
          <a:p>
            <a:r>
              <a:rPr lang="en-US" dirty="0">
                <a:hlinkClick r:id="rId3" action="ppaction://hlinkpres?slideindex=1&amp;slidetitle="/>
              </a:rPr>
              <a:t>Mining Blocks &amp; Blockchain</a:t>
            </a:r>
            <a:r>
              <a:rPr lang="en-US" dirty="0"/>
              <a:t> &gt;&gt;</a:t>
            </a:r>
          </a:p>
          <a:p>
            <a:r>
              <a:rPr lang="en-US" dirty="0">
                <a:hlinkClick r:id="rId4" action="ppaction://hlinksldjump"/>
              </a:rPr>
              <a:t>Transactions</a:t>
            </a:r>
            <a:r>
              <a:rPr lang="en-US" dirty="0"/>
              <a:t> &gt;&gt;</a:t>
            </a:r>
          </a:p>
          <a:p>
            <a:r>
              <a:rPr lang="en-US" dirty="0">
                <a:hlinkClick r:id="rId5" action="ppaction://hlinkpres?slideindex=1&amp;slidetitle="/>
              </a:rPr>
              <a:t>Blockchain application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079101" y="1386016"/>
            <a:ext cx="4300099" cy="4527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Abbr. </a:t>
            </a:r>
            <a:r>
              <a:rPr lang="zh-CN" altLang="en-US" dirty="0">
                <a:solidFill>
                  <a:srgbClr val="C00000"/>
                </a:solidFill>
              </a:rPr>
              <a:t>（简称）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BTC = bitcoin (</a:t>
            </a:r>
            <a:r>
              <a:rPr lang="zh-CN" altLang="en-US" dirty="0"/>
              <a:t>比特币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txn</a:t>
            </a:r>
            <a:r>
              <a:rPr lang="en-US" dirty="0"/>
              <a:t> = transaction (</a:t>
            </a:r>
            <a:r>
              <a:rPr lang="zh-CN" altLang="en-US" dirty="0"/>
              <a:t>交易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sig = signature (</a:t>
            </a:r>
            <a:r>
              <a:rPr lang="zh-CN" altLang="en-US" dirty="0"/>
              <a:t>数字签名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blockchain (</a:t>
            </a:r>
            <a:r>
              <a:rPr lang="zh-CN" altLang="en-US" dirty="0"/>
              <a:t>区块链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ledger (</a:t>
            </a:r>
            <a:r>
              <a:rPr lang="zh-CN" altLang="en-US" dirty="0"/>
              <a:t>账本</a:t>
            </a:r>
            <a:r>
              <a:rPr lang="en-US" dirty="0"/>
              <a:t>)</a:t>
            </a:r>
            <a:endParaRPr lang="en-US" dirty="0">
              <a:hlinkClick r:id="rId6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E40B6-95B2-4267-8E2C-3C8F7F9B2248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801AD-DF36-4B17-9A1B-80E4636B7504}"/>
              </a:ext>
            </a:extLst>
          </p:cNvPr>
          <p:cNvSpPr/>
          <p:nvPr/>
        </p:nvSpPr>
        <p:spPr>
          <a:xfrm>
            <a:off x="612373" y="4435001"/>
            <a:ext cx="2571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7" action="ppaction://hlinkfile"/>
              </a:rPr>
              <a:t>Blockchain Viewer</a:t>
            </a:r>
            <a:r>
              <a:rPr lang="en-US" sz="2400" dirty="0"/>
              <a:t>:  </a:t>
            </a:r>
          </a:p>
          <a:p>
            <a:pPr lvl="1"/>
            <a:r>
              <a:rPr lang="en-US" sz="2400" dirty="0">
                <a:hlinkClick r:id="rId8"/>
              </a:rPr>
              <a:t>Block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 err="1">
                <a:hlinkClick r:id="rId6"/>
              </a:rPr>
              <a:t>txn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/>
              <a:t>Address, </a:t>
            </a:r>
          </a:p>
          <a:p>
            <a:pPr lvl="1"/>
            <a:r>
              <a:rPr lang="en-US" sz="2400" dirty="0">
                <a:hlinkClick r:id="rId9"/>
              </a:rPr>
              <a:t>tree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383D80-5A0D-490F-AB92-8DA9044F55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098" y="4431266"/>
            <a:ext cx="2008547" cy="22619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361C03-60D5-466E-A828-3B44A62D3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2023" y="4431266"/>
            <a:ext cx="2247244" cy="22619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15DDAA-87C0-4659-84FC-220A55247C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4701" y="4431266"/>
            <a:ext cx="2258888" cy="22619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ACE4313-BA45-4B09-8DAD-F80A5EC173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836" y="4651676"/>
            <a:ext cx="582188" cy="6365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2F1297B-F7A8-4DF3-9D64-2D462B006F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4123" y="4651676"/>
            <a:ext cx="972253" cy="6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9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F281-2BBE-4282-BBDC-BDEECCAD3CE9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do bitcoin transactions work</a:t>
            </a:r>
            <a:endParaRPr lang="en-US" dirty="0"/>
          </a:p>
          <a:p>
            <a:r>
              <a:rPr lang="en-US" dirty="0">
                <a:hlinkClick r:id="rId3"/>
              </a:rPr>
              <a:t>The Challenges of Block Chain Indexing</a:t>
            </a:r>
            <a:endParaRPr lang="en-US" dirty="0"/>
          </a:p>
          <a:p>
            <a:r>
              <a:rPr lang="en-US" dirty="0">
                <a:hlinkClick r:id="rId4"/>
              </a:rPr>
              <a:t>Blockchain platform evolution</a:t>
            </a:r>
            <a:endParaRPr lang="en-US" dirty="0"/>
          </a:p>
          <a:p>
            <a:r>
              <a:rPr lang="en-US" dirty="0">
                <a:hlinkClick r:id="rId5"/>
              </a:rPr>
              <a:t>IOTA: A </a:t>
            </a:r>
            <a:r>
              <a:rPr lang="en-US" dirty="0" err="1">
                <a:hlinkClick r:id="rId5"/>
              </a:rPr>
              <a:t>Cryptoplatform</a:t>
            </a:r>
            <a:r>
              <a:rPr lang="en-US" dirty="0">
                <a:hlinkClick r:id="rId5"/>
              </a:rPr>
              <a:t> for Securing Transactions on the </a:t>
            </a:r>
            <a:r>
              <a:rPr lang="en-US" dirty="0" err="1">
                <a:hlinkClick r:id="rId5"/>
              </a:rPr>
              <a:t>IoT</a:t>
            </a:r>
            <a:endParaRPr lang="en-US" dirty="0"/>
          </a:p>
          <a:p>
            <a:r>
              <a:rPr lang="en-US" dirty="0">
                <a:hlinkClick r:id="rId6"/>
              </a:rPr>
              <a:t>Why IBM sees blockchain as a breakthrough for traceability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960D-91F1-42BD-823E-FEAF64C6F21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8930</TotalTime>
  <Words>621</Words>
  <Application>Microsoft Office PowerPoint</Application>
  <PresentationFormat>Widescreen</PresentationFormat>
  <Paragraphs>140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新細明體</vt:lpstr>
      <vt:lpstr>等线</vt:lpstr>
      <vt:lpstr>等线 Light</vt:lpstr>
      <vt:lpstr>Agency FB</vt:lpstr>
      <vt:lpstr>Arial</vt:lpstr>
      <vt:lpstr>Calibri</vt:lpstr>
      <vt:lpstr>Calibri Light</vt:lpstr>
      <vt:lpstr>Wingdings</vt:lpstr>
      <vt:lpstr>Office Theme</vt:lpstr>
      <vt:lpstr>国内外比特币新闻</vt:lpstr>
      <vt:lpstr>比特币 实现技术解析</vt:lpstr>
      <vt:lpstr>How Bitcoin Works</vt:lpstr>
      <vt:lpstr>Introduction</vt:lpstr>
      <vt:lpstr>Introduction</vt:lpstr>
      <vt:lpstr>Outline</vt:lpstr>
      <vt:lpstr>Q &amp; A</vt:lpstr>
      <vt:lpstr>Reference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322</cp:revision>
  <dcterms:created xsi:type="dcterms:W3CDTF">2017-05-28T02:47:33Z</dcterms:created>
  <dcterms:modified xsi:type="dcterms:W3CDTF">2017-06-06T03:56:21Z</dcterms:modified>
</cp:coreProperties>
</file>