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0" r:id="rId2"/>
    <p:sldId id="365" r:id="rId3"/>
    <p:sldId id="327" r:id="rId4"/>
    <p:sldId id="331" r:id="rId5"/>
    <p:sldId id="322" r:id="rId6"/>
    <p:sldId id="345" r:id="rId7"/>
    <p:sldId id="338" r:id="rId8"/>
    <p:sldId id="340" r:id="rId9"/>
    <p:sldId id="356" r:id="rId10"/>
    <p:sldId id="357" r:id="rId11"/>
    <p:sldId id="358" r:id="rId12"/>
    <p:sldId id="361" r:id="rId13"/>
    <p:sldId id="360" r:id="rId14"/>
    <p:sldId id="359" r:id="rId15"/>
    <p:sldId id="355" r:id="rId16"/>
    <p:sldId id="366" r:id="rId17"/>
    <p:sldId id="369" r:id="rId18"/>
    <p:sldId id="367" r:id="rId19"/>
    <p:sldId id="370" r:id="rId20"/>
    <p:sldId id="346" r:id="rId21"/>
    <p:sldId id="372" r:id="rId22"/>
    <p:sldId id="344" r:id="rId23"/>
    <p:sldId id="337" r:id="rId24"/>
    <p:sldId id="335" r:id="rId25"/>
    <p:sldId id="334" r:id="rId26"/>
    <p:sldId id="373" r:id="rId27"/>
    <p:sldId id="376" r:id="rId28"/>
    <p:sldId id="281" r:id="rId29"/>
    <p:sldId id="362" r:id="rId30"/>
    <p:sldId id="333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92895" autoAdjust="0"/>
  </p:normalViewPr>
  <p:slideViewPr>
    <p:cSldViewPr snapToGrid="0">
      <p:cViewPr varScale="1">
        <p:scale>
          <a:sx n="109" d="100"/>
          <a:sy n="109" d="100"/>
        </p:scale>
        <p:origin x="120" y="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268/ethereum-block-architectu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infox.info/news/reviews/5110-ethereum-re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相关概念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opcode – different price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4.2 million gas can be used per block every 10 secs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https://dapps.ethercasts.com/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Ethereum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block architecture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https://ethereum.stackexchange.com/questions/268/ethereum-block-architecture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https://ethereum.stackexchange.com/questions/2286/what-diagrams-exist-to-illustrate-the-ethereum-blockchain-creation-process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Avoids double-spending by ensuring transaction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以太坊可以创建 </a:t>
            </a:r>
            <a:r>
              <a:rPr lang="en-US" altLang="zh-CN" baseline="30000" dirty="0">
                <a:hlinkClick r:id="rId3"/>
              </a:rPr>
              <a:t>[x]</a:t>
            </a:r>
            <a:r>
              <a:rPr lang="en-US" altLang="zh-CN" baseline="30000" dirty="0"/>
              <a:t> http://www.coinfox.info/news/reviews/5110-ethereum-review</a:t>
            </a:r>
          </a:p>
          <a:p>
            <a:pPr lvl="1"/>
            <a:r>
              <a:rPr lang="zh-CN" altLang="en-US" dirty="0"/>
              <a:t>虚拟组织（成员通过表决处理事务）</a:t>
            </a:r>
            <a:endParaRPr lang="en-US" altLang="zh-CN" dirty="0"/>
          </a:p>
          <a:p>
            <a:pPr lvl="1"/>
            <a:r>
              <a:rPr lang="zh-CN" altLang="en-US" dirty="0"/>
              <a:t>你定义的虚拟国家（包括预先定义的法律法规）</a:t>
            </a:r>
            <a:endParaRPr lang="en-US" altLang="zh-CN" dirty="0"/>
          </a:p>
          <a:p>
            <a:pPr lvl="1"/>
            <a:r>
              <a:rPr lang="zh-CN" altLang="en-US" dirty="0"/>
              <a:t>自动出租的房屋</a:t>
            </a:r>
            <a:endParaRPr lang="en-US" altLang="zh-CN" dirty="0"/>
          </a:p>
          <a:p>
            <a:pPr lvl="1"/>
            <a:r>
              <a:rPr lang="zh-CN" altLang="en-US" dirty="0"/>
              <a:t>自动运行的并支付费用的物联网设备</a:t>
            </a:r>
            <a:endParaRPr lang="en-US" altLang="zh-CN" dirty="0"/>
          </a:p>
          <a:p>
            <a:pPr lvl="1"/>
            <a:r>
              <a:rPr lang="zh-CN" altLang="en-US" dirty="0"/>
              <a:t>只要想到就可以做到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谈谈区块链（</a:t>
            </a:r>
            <a:r>
              <a:rPr lang="en-US" altLang="zh-CN" dirty="0"/>
              <a:t>08</a:t>
            </a:r>
            <a:r>
              <a:rPr lang="zh-CN" altLang="en-US" dirty="0"/>
              <a:t>）：以太坊分叉和以太币买卖</a:t>
            </a:r>
            <a:r>
              <a:rPr lang="en-US" altLang="zh-CN" dirty="0"/>
              <a:t>_</a:t>
            </a:r>
            <a:r>
              <a:rPr lang="zh-CN" altLang="en-US" dirty="0"/>
              <a:t>标清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6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C6E05-F5C8-4FFB-8DAB-C661A601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9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9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E5B13-62F1-4C0E-992B-7C04998D7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1" y="261888"/>
            <a:ext cx="620429" cy="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hyperlink" Target="https://etherchain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chain.org/tx/0x4eaa407952d686523b0f1211572e8f09b7c1cc1c7fe7c2d68af6de7862669945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hyperlink" Target="https://www.youtube.com/watch?v=L3mlpwCgvtg&amp;t=17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365.com/news" TargetMode="External"/><Relationship Id="rId7" Type="http://schemas.openxmlformats.org/officeDocument/2006/relationships/slide" Target="slide4.xml"/><Relationship Id="rId2" Type="http://schemas.openxmlformats.org/officeDocument/2006/relationships/hyperlink" Target="http://www.bitcoin86.com/news/1258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okcoin.cn/t-2506477.html" TargetMode="External"/><Relationship Id="rId4" Type="http://schemas.openxmlformats.org/officeDocument/2006/relationships/hyperlink" Target="https://www.antshares.org/zh-c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slide" Target="slide4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s://dapps.ethercasts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slide" Target="slide4.xml"/><Relationship Id="rId4" Type="http://schemas.openxmlformats.org/officeDocument/2006/relationships/image" Target="../media/image4.emf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365.com/article/627" TargetMode="Externa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thfans.org/posts/tools-and-technologies-in-the-ethereum-ecosystem" TargetMode="External"/><Relationship Id="rId11" Type="http://schemas.openxmlformats.org/officeDocument/2006/relationships/slide" Target="slide4.xml"/><Relationship Id="rId5" Type="http://schemas.openxmlformats.org/officeDocument/2006/relationships/hyperlink" Target="http://wiki.mbalib.com/wiki/%E4%BB%A5%E5%A4%AA%E5%9D%8A" TargetMode="External"/><Relationship Id="rId10" Type="http://schemas.openxmlformats.org/officeDocument/2006/relationships/hyperlink" Target="https://www.ico365.com/article/646" TargetMode="External"/><Relationship Id="rId4" Type="http://schemas.openxmlformats.org/officeDocument/2006/relationships/hyperlink" Target="http://bitkan.com/news/topic/19827" TargetMode="External"/><Relationship Id="rId9" Type="http://schemas.openxmlformats.org/officeDocument/2006/relationships/hyperlink" Target="https://www.ico365.com/article/64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2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hyperlink" Target="https://etherchain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slide" Target="slide4.xml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s://www.cryptocompare.com/mining/guides/what-are-mining-rewards-in-ethereu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018" y="5743763"/>
            <a:ext cx="8508070" cy="686341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07870B3-D577-40CB-AA53-5C464A38D16C}"/>
              </a:ext>
            </a:extLst>
          </p:cNvPr>
          <p:cNvSpPr txBox="1">
            <a:spLocks/>
          </p:cNvSpPr>
          <p:nvPr/>
        </p:nvSpPr>
        <p:spPr>
          <a:xfrm>
            <a:off x="2065618" y="4260851"/>
            <a:ext cx="8508070" cy="82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基于区块链构建分布式</a:t>
            </a:r>
            <a:br>
              <a:rPr lang="en-US" altLang="zh-CN" sz="3200" dirty="0"/>
            </a:br>
            <a:r>
              <a:rPr lang="zh-CN" altLang="en-US" sz="3200" dirty="0"/>
              <a:t>可信应用程序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5C7A-8F94-4ADB-BF83-99DB49D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Structure (partial)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F80DF-D4B2-40B8-8B6E-98AFA0E4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9527D-A2EE-42C0-AF1B-3DDE952663B4}"/>
              </a:ext>
            </a:extLst>
          </p:cNvPr>
          <p:cNvGrpSpPr/>
          <p:nvPr/>
        </p:nvGrpSpPr>
        <p:grpSpPr>
          <a:xfrm>
            <a:off x="1203960" y="1493520"/>
            <a:ext cx="701040" cy="4754635"/>
            <a:chOff x="1752600" y="1463040"/>
            <a:chExt cx="3794760" cy="47546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556611-97D8-44D0-A7B9-1CD805BE3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BE7953-EDD3-4987-B42D-A24140CC7CF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48947-9566-404F-A5FA-061D9DB01D03}"/>
              </a:ext>
            </a:extLst>
          </p:cNvPr>
          <p:cNvSpPr/>
          <p:nvPr/>
        </p:nvSpPr>
        <p:spPr>
          <a:xfrm>
            <a:off x="8665546" y="490142"/>
            <a:ext cx="23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https://etherchain.org/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38381-837C-4B88-B6C7-76580AF5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6495" y="3174955"/>
            <a:ext cx="4448361" cy="11285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87D2E2-C1C3-498B-8F2E-1AB027F1FEC2}"/>
              </a:ext>
            </a:extLst>
          </p:cNvPr>
          <p:cNvSpPr/>
          <p:nvPr/>
        </p:nvSpPr>
        <p:spPr>
          <a:xfrm>
            <a:off x="764135" y="603399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6801DF-560A-48F7-A757-6FF399C6641C}"/>
              </a:ext>
            </a:extLst>
          </p:cNvPr>
          <p:cNvGrpSpPr/>
          <p:nvPr/>
        </p:nvGrpSpPr>
        <p:grpSpPr>
          <a:xfrm>
            <a:off x="7885789" y="1560756"/>
            <a:ext cx="701040" cy="4754635"/>
            <a:chOff x="1752600" y="1463040"/>
            <a:chExt cx="3794760" cy="475463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C89346-0555-4FC3-A6E8-3C0BA4837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1463040"/>
              <a:ext cx="3794760" cy="394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2C3093-6EA3-45EA-A8FD-C052340D5C1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5790712"/>
              <a:ext cx="3794760" cy="426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E0C0FB9-175F-438F-B03C-F9B295A0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3969" y="1468826"/>
            <a:ext cx="3390900" cy="521391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From (address)</a:t>
            </a:r>
          </a:p>
          <a:p>
            <a:r>
              <a:rPr lang="en-US" dirty="0"/>
              <a:t>To (address)</a:t>
            </a:r>
          </a:p>
          <a:p>
            <a:r>
              <a:rPr lang="en-US" dirty="0"/>
              <a:t>Gas Price (per op)</a:t>
            </a:r>
          </a:p>
          <a:p>
            <a:r>
              <a:rPr lang="en-US" dirty="0"/>
              <a:t>Gas Limit(for </a:t>
            </a:r>
            <a:r>
              <a:rPr lang="en-US" dirty="0" err="1"/>
              <a:t>tx</a:t>
            </a:r>
            <a:r>
              <a:rPr lang="en-US" dirty="0"/>
              <a:t>)</a:t>
            </a:r>
          </a:p>
          <a:p>
            <a:r>
              <a:rPr lang="en-US" dirty="0"/>
              <a:t>Value (sent data)</a:t>
            </a:r>
          </a:p>
          <a:p>
            <a:r>
              <a:rPr lang="en-US" dirty="0"/>
              <a:t>Data (anything)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827D1-098E-46B6-8AC4-2FDF6DC3ED58}"/>
              </a:ext>
            </a:extLst>
          </p:cNvPr>
          <p:cNvSpPr/>
          <p:nvPr/>
        </p:nvSpPr>
        <p:spPr>
          <a:xfrm>
            <a:off x="7055894" y="5988226"/>
            <a:ext cx="135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1ADB-0AB0-4587-B44A-6A2A51A8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9563" y="1407867"/>
            <a:ext cx="3390900" cy="52748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Time Stamp</a:t>
            </a:r>
          </a:p>
          <a:p>
            <a:r>
              <a:rPr lang="en-US" dirty="0"/>
              <a:t>List of Transactions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Parent Hash</a:t>
            </a:r>
          </a:p>
          <a:p>
            <a:r>
              <a:rPr lang="en-US" dirty="0"/>
              <a:t>Uncles</a:t>
            </a:r>
          </a:p>
          <a:p>
            <a:r>
              <a:rPr lang="en-US" dirty="0"/>
              <a:t>Miner Address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Nonce</a:t>
            </a:r>
          </a:p>
          <a:p>
            <a:r>
              <a:rPr lang="en-US" dirty="0"/>
              <a:t>Gas Used</a:t>
            </a:r>
          </a:p>
          <a:p>
            <a:r>
              <a:rPr lang="en-US" dirty="0"/>
              <a:t>Reward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C4D275-7358-46C7-A607-E8AECF911257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VM State: user accounts &amp; contracts</a:t>
            </a:r>
          </a:p>
          <a:p>
            <a:r>
              <a:rPr lang="en-US" dirty="0"/>
              <a:t>Send ether between two accounts</a:t>
            </a:r>
          </a:p>
          <a:p>
            <a:r>
              <a:rPr lang="en-US" dirty="0"/>
              <a:t>Call method on a contract</a:t>
            </a:r>
          </a:p>
          <a:p>
            <a:r>
              <a:rPr lang="en-US" dirty="0"/>
              <a:t>Contract reacts to being called</a:t>
            </a:r>
          </a:p>
          <a:p>
            <a:r>
              <a:rPr lang="en-US" dirty="0"/>
              <a:t>Chain reactions</a:t>
            </a:r>
          </a:p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31_twoUsers">
            <a:extLst>
              <a:ext uri="{FF2B5EF4-FFF2-40B4-BE49-F238E27FC236}">
                <a16:creationId xmlns:a16="http://schemas.microsoft.com/office/drawing/2014/main" id="{D87C24A8-5EC0-40CF-B57A-257DEF9F274E}"/>
              </a:ext>
            </a:extLst>
          </p:cNvPr>
          <p:cNvSpPr/>
          <p:nvPr/>
        </p:nvSpPr>
        <p:spPr>
          <a:xfrm rot="1128955">
            <a:off x="8318551" y="2118875"/>
            <a:ext cx="3104490" cy="34502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33_contracts_react">
            <a:extLst>
              <a:ext uri="{FF2B5EF4-FFF2-40B4-BE49-F238E27FC236}">
                <a16:creationId xmlns:a16="http://schemas.microsoft.com/office/drawing/2014/main" id="{17AAD307-D3B7-492C-9EFB-8F39E8C97738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2_chain">
            <a:extLst>
              <a:ext uri="{FF2B5EF4-FFF2-40B4-BE49-F238E27FC236}">
                <a16:creationId xmlns:a16="http://schemas.microsoft.com/office/drawing/2014/main" id="{C3729B89-A14B-43FF-BB1E-4694E80E3F5D}"/>
              </a:ext>
            </a:extLst>
          </p:cNvPr>
          <p:cNvSpPr/>
          <p:nvPr/>
        </p:nvSpPr>
        <p:spPr>
          <a:xfrm rot="2308740">
            <a:off x="8877661" y="3642166"/>
            <a:ext cx="1722377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1_chain">
            <a:extLst>
              <a:ext uri="{FF2B5EF4-FFF2-40B4-BE49-F238E27FC236}">
                <a16:creationId xmlns:a16="http://schemas.microsoft.com/office/drawing/2014/main" id="{535D5E4B-1960-4E78-AC8F-D707E0019D5C}"/>
              </a:ext>
            </a:extLst>
          </p:cNvPr>
          <p:cNvSpPr/>
          <p:nvPr/>
        </p:nvSpPr>
        <p:spPr>
          <a:xfrm rot="5201615">
            <a:off x="8484357" y="3674928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3_chain">
            <a:extLst>
              <a:ext uri="{FF2B5EF4-FFF2-40B4-BE49-F238E27FC236}">
                <a16:creationId xmlns:a16="http://schemas.microsoft.com/office/drawing/2014/main" id="{EB8B2456-2D3B-4BE7-A0EB-FD13E1868D53}"/>
              </a:ext>
            </a:extLst>
          </p:cNvPr>
          <p:cNvSpPr/>
          <p:nvPr/>
        </p:nvSpPr>
        <p:spPr>
          <a:xfrm rot="17968235">
            <a:off x="10453357" y="3528711"/>
            <a:ext cx="1357996" cy="35958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377E87-F1BC-46B4-849E-8241F7A2687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3" name="01_global">
            <a:extLst>
              <a:ext uri="{FF2B5EF4-FFF2-40B4-BE49-F238E27FC236}">
                <a16:creationId xmlns:a16="http://schemas.microsoft.com/office/drawing/2014/main" id="{FB1A6F37-BB1D-40E3-BC9D-B9C962AB3676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535" y="1138574"/>
            <a:ext cx="5675175" cy="5056086"/>
          </a:xfrm>
        </p:spPr>
        <p:txBody>
          <a:bodyPr/>
          <a:lstStyle/>
          <a:p>
            <a:r>
              <a:rPr lang="en-US" dirty="0"/>
              <a:t>Multi-sig via proxy contracts</a:t>
            </a:r>
          </a:p>
        </p:txBody>
      </p:sp>
      <p:sp>
        <p:nvSpPr>
          <p:cNvPr id="15" name="11_user1">
            <a:extLst>
              <a:ext uri="{FF2B5EF4-FFF2-40B4-BE49-F238E27FC236}">
                <a16:creationId xmlns:a16="http://schemas.microsoft.com/office/drawing/2014/main" id="{892AF636-454B-437C-9358-543A8CFD0F28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1_contract_1">
            <a:extLst>
              <a:ext uri="{FF2B5EF4-FFF2-40B4-BE49-F238E27FC236}">
                <a16:creationId xmlns:a16="http://schemas.microsoft.com/office/drawing/2014/main" id="{64E2DFFD-7E79-4C22-AB3B-838C58B3C90B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2_contract_2">
            <a:extLst>
              <a:ext uri="{FF2B5EF4-FFF2-40B4-BE49-F238E27FC236}">
                <a16:creationId xmlns:a16="http://schemas.microsoft.com/office/drawing/2014/main" id="{933734AA-50F0-4146-B6D6-0082D73F495E}"/>
              </a:ext>
            </a:extLst>
          </p:cNvPr>
          <p:cNvSpPr/>
          <p:nvPr/>
        </p:nvSpPr>
        <p:spPr>
          <a:xfrm>
            <a:off x="8705480" y="4387469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3_contract_3">
            <a:extLst>
              <a:ext uri="{FF2B5EF4-FFF2-40B4-BE49-F238E27FC236}">
                <a16:creationId xmlns:a16="http://schemas.microsoft.com/office/drawing/2014/main" id="{A81E9C02-548C-4406-B347-49F16063E119}"/>
              </a:ext>
            </a:extLst>
          </p:cNvPr>
          <p:cNvSpPr/>
          <p:nvPr/>
        </p:nvSpPr>
        <p:spPr>
          <a:xfrm>
            <a:off x="10356758" y="4318863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2_user2">
            <a:extLst>
              <a:ext uri="{FF2B5EF4-FFF2-40B4-BE49-F238E27FC236}">
                <a16:creationId xmlns:a16="http://schemas.microsoft.com/office/drawing/2014/main" id="{E10D77EA-A906-47DD-BC85-B59FE4698BB6}"/>
              </a:ext>
            </a:extLst>
          </p:cNvPr>
          <p:cNvSpPr/>
          <p:nvPr/>
        </p:nvSpPr>
        <p:spPr>
          <a:xfrm>
            <a:off x="11383295" y="2689161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_callContract">
            <a:extLst>
              <a:ext uri="{FF2B5EF4-FFF2-40B4-BE49-F238E27FC236}">
                <a16:creationId xmlns:a16="http://schemas.microsoft.com/office/drawing/2014/main" id="{60E6E16B-967A-427D-9EE1-41C344C55AA0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11_user1">
            <a:extLst>
              <a:ext uri="{FF2B5EF4-FFF2-40B4-BE49-F238E27FC236}">
                <a16:creationId xmlns:a16="http://schemas.microsoft.com/office/drawing/2014/main" id="{CC886329-2496-4888-816C-2398DF9D4666}"/>
              </a:ext>
            </a:extLst>
          </p:cNvPr>
          <p:cNvSpPr/>
          <p:nvPr/>
        </p:nvSpPr>
        <p:spPr>
          <a:xfrm>
            <a:off x="7297438" y="2172488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32_callContract">
            <a:extLst>
              <a:ext uri="{FF2B5EF4-FFF2-40B4-BE49-F238E27FC236}">
                <a16:creationId xmlns:a16="http://schemas.microsoft.com/office/drawing/2014/main" id="{C3A1861D-B4DE-4481-90CB-211CBEBFCF8E}"/>
              </a:ext>
            </a:extLst>
          </p:cNvPr>
          <p:cNvSpPr/>
          <p:nvPr/>
        </p:nvSpPr>
        <p:spPr>
          <a:xfrm rot="1570187">
            <a:off x="7696104" y="2455605"/>
            <a:ext cx="906046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11_user1">
            <a:extLst>
              <a:ext uri="{FF2B5EF4-FFF2-40B4-BE49-F238E27FC236}">
                <a16:creationId xmlns:a16="http://schemas.microsoft.com/office/drawing/2014/main" id="{F13192C5-C6F5-4450-9860-A6D9326F3716}"/>
              </a:ext>
            </a:extLst>
          </p:cNvPr>
          <p:cNvSpPr/>
          <p:nvPr/>
        </p:nvSpPr>
        <p:spPr>
          <a:xfrm>
            <a:off x="6927604" y="3373384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32_callContract">
            <a:extLst>
              <a:ext uri="{FF2B5EF4-FFF2-40B4-BE49-F238E27FC236}">
                <a16:creationId xmlns:a16="http://schemas.microsoft.com/office/drawing/2014/main" id="{F0F9EA5B-9979-4E0D-8938-7A5F93EF8E8F}"/>
              </a:ext>
            </a:extLst>
          </p:cNvPr>
          <p:cNvSpPr/>
          <p:nvPr/>
        </p:nvSpPr>
        <p:spPr>
          <a:xfrm rot="20369608">
            <a:off x="7335820" y="3098122"/>
            <a:ext cx="1223532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33_contracts_react">
            <a:extLst>
              <a:ext uri="{FF2B5EF4-FFF2-40B4-BE49-F238E27FC236}">
                <a16:creationId xmlns:a16="http://schemas.microsoft.com/office/drawing/2014/main" id="{3DC41F53-2334-4E54-BAE0-03314CF1930A}"/>
              </a:ext>
            </a:extLst>
          </p:cNvPr>
          <p:cNvSpPr/>
          <p:nvPr/>
        </p:nvSpPr>
        <p:spPr>
          <a:xfrm rot="21439531">
            <a:off x="9179533" y="2823022"/>
            <a:ext cx="2137640" cy="311320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8B843-93B3-49C6-8E84-39DC311E3E8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B02C6-E80F-40F5-9F98-42F127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contracts come from?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1A0E-CD7D-4E4F-8704-DB8222F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0F5A9-B868-483A-A9BC-67C0EA60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460045" y="3078961"/>
            <a:ext cx="4448361" cy="11285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018B9-EECD-4B31-A2DF-1BAF54EB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1605" y="1120877"/>
            <a:ext cx="6241518" cy="5056086"/>
          </a:xfrm>
        </p:spPr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tx</a:t>
            </a:r>
            <a:r>
              <a:rPr lang="en-US" dirty="0"/>
              <a:t>(with empty ‘to’ field):</a:t>
            </a:r>
          </a:p>
          <a:p>
            <a:pPr lvl="1"/>
            <a:r>
              <a:rPr lang="en-US" dirty="0"/>
              <a:t>Publishes data as executable</a:t>
            </a:r>
          </a:p>
        </p:txBody>
      </p:sp>
      <p:sp>
        <p:nvSpPr>
          <p:cNvPr id="7" name="01_global">
            <a:extLst>
              <a:ext uri="{FF2B5EF4-FFF2-40B4-BE49-F238E27FC236}">
                <a16:creationId xmlns:a16="http://schemas.microsoft.com/office/drawing/2014/main" id="{096FCD0B-E8D2-4943-95BE-811592196853}"/>
              </a:ext>
            </a:extLst>
          </p:cNvPr>
          <p:cNvSpPr/>
          <p:nvPr/>
        </p:nvSpPr>
        <p:spPr>
          <a:xfrm>
            <a:off x="7132320" y="1292133"/>
            <a:ext cx="4611076" cy="47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1_user1">
            <a:extLst>
              <a:ext uri="{FF2B5EF4-FFF2-40B4-BE49-F238E27FC236}">
                <a16:creationId xmlns:a16="http://schemas.microsoft.com/office/drawing/2014/main" id="{0500AE45-1C76-49D7-8A52-60436BC9C8F5}"/>
              </a:ext>
            </a:extLst>
          </p:cNvPr>
          <p:cNvSpPr/>
          <p:nvPr/>
        </p:nvSpPr>
        <p:spPr>
          <a:xfrm>
            <a:off x="7905134" y="1456089"/>
            <a:ext cx="424753" cy="41885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1_contract_1">
            <a:extLst>
              <a:ext uri="{FF2B5EF4-FFF2-40B4-BE49-F238E27FC236}">
                <a16:creationId xmlns:a16="http://schemas.microsoft.com/office/drawing/2014/main" id="{A38A1C34-3908-452C-B543-EA4E5071A869}"/>
              </a:ext>
            </a:extLst>
          </p:cNvPr>
          <p:cNvSpPr/>
          <p:nvPr/>
        </p:nvSpPr>
        <p:spPr>
          <a:xfrm>
            <a:off x="8535382" y="2700920"/>
            <a:ext cx="567323" cy="55552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_callContract">
            <a:extLst>
              <a:ext uri="{FF2B5EF4-FFF2-40B4-BE49-F238E27FC236}">
                <a16:creationId xmlns:a16="http://schemas.microsoft.com/office/drawing/2014/main" id="{FB8066B8-F3CC-45F9-9F42-E824C6A518A6}"/>
              </a:ext>
            </a:extLst>
          </p:cNvPr>
          <p:cNvSpPr/>
          <p:nvPr/>
        </p:nvSpPr>
        <p:spPr>
          <a:xfrm rot="3753405">
            <a:off x="8008249" y="2098377"/>
            <a:ext cx="898781" cy="369286"/>
          </a:xfrm>
          <a:prstGeom prst="rightArrow">
            <a:avLst>
              <a:gd name="adj1" fmla="val 32552"/>
              <a:gd name="adj2" fmla="val 87463"/>
            </a:avLst>
          </a:prstGeom>
          <a:gradFill flip="none" rotWithShape="1">
            <a:gsLst>
              <a:gs pos="0">
                <a:srgbClr val="FFFF00">
                  <a:lumMod val="53000"/>
                  <a:lumOff val="47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F1081-8840-4949-91FD-40E5500DF44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89B6-E251-41BC-B71C-3969580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Ethereum</a:t>
            </a:r>
            <a:r>
              <a:rPr lang="en-US" altLang="zh-CN" dirty="0"/>
              <a:t> Architect – Bitcoin Blockchain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C0057-33E3-4ED2-8133-1E51A0A6B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8" y="1487049"/>
            <a:ext cx="11759531" cy="45666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6D493-456B-4B06-ADC0-21D7B29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6E201-DCDD-4DA1-BBC5-B6C6917C93A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9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61344-05E6-4FF1-A83B-DCC029BCB1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94" y="1"/>
            <a:ext cx="9872506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8FCC1-3967-4219-AD33-9F7187C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3615183" cy="331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CEF4A-9EB9-4595-BFF7-9E9D66524CE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1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5699F0-C1B3-42CB-8510-AD492157DB0A}"/>
              </a:ext>
            </a:extLst>
          </p:cNvPr>
          <p:cNvSpPr txBox="1">
            <a:spLocks/>
          </p:cNvSpPr>
          <p:nvPr/>
        </p:nvSpPr>
        <p:spPr>
          <a:xfrm>
            <a:off x="294463" y="365127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Ethereum</a:t>
            </a:r>
            <a:r>
              <a:rPr lang="en-US" altLang="zh-CN" dirty="0"/>
              <a:t> Architect – Blockchain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4EF19D-0925-4DD4-9C3E-10F6AEE3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2" y="1120876"/>
            <a:ext cx="6680769" cy="5737123"/>
          </a:xfrm>
        </p:spPr>
        <p:txBody>
          <a:bodyPr>
            <a:normAutofit/>
          </a:bodyPr>
          <a:lstStyle/>
          <a:p>
            <a:r>
              <a:rPr lang="en-US" dirty="0"/>
              <a:t>World State: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account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Nonce: </a:t>
            </a:r>
          </a:p>
          <a:p>
            <a:pPr lvl="2"/>
            <a:r>
              <a:rPr lang="en-US" dirty="0"/>
              <a:t>User: # of transactions sent from this address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Code: </a:t>
            </a:r>
            <a:r>
              <a:rPr lang="en-US" dirty="0"/>
              <a:t># of contract-creations made by this account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Balance: # of Wei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codeHash</a:t>
            </a:r>
            <a:r>
              <a:rPr lang="en-US" dirty="0">
                <a:sym typeface="Wingdings" panose="05000000000000000000" pitchFamily="2" charset="2"/>
              </a:rPr>
              <a:t>: hash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storageRoot</a:t>
            </a:r>
            <a:r>
              <a:rPr lang="en-US" dirty="0">
                <a:sym typeface="Wingdings" panose="05000000000000000000" pitchFamily="2" charset="2"/>
              </a:rPr>
              <a:t>: storage Hash</a:t>
            </a:r>
          </a:p>
          <a:p>
            <a:r>
              <a:rPr lang="en-US" dirty="0">
                <a:sym typeface="Wingdings" panose="05000000000000000000" pitchFamily="2" charset="2"/>
              </a:rPr>
              <a:t>Transaction: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Instructions by Actor: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Human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Software tools</a:t>
            </a:r>
          </a:p>
          <a:p>
            <a:r>
              <a:rPr lang="en-US" dirty="0">
                <a:sym typeface="Wingdings" panose="05000000000000000000" pitchFamily="2" charset="2"/>
              </a:rPr>
              <a:t>Two type of </a:t>
            </a:r>
            <a:r>
              <a:rPr lang="en-US" dirty="0" err="1">
                <a:sym typeface="Wingdings" panose="05000000000000000000" pitchFamily="2" charset="2"/>
              </a:rPr>
              <a:t>tx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Message calls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contract creation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EAE4-B83E-4A4C-8D2D-C76F8F1D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32" y="48589"/>
            <a:ext cx="4009152" cy="50067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77438-FD78-4C86-9D02-59FDD282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8" y="5122985"/>
            <a:ext cx="5199185" cy="16529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  <a:hlinkClick r:id="rId3"/>
              </a:rPr>
              <a:t>Transaction</a:t>
            </a:r>
            <a:r>
              <a:rPr lang="en-US" dirty="0">
                <a:sym typeface="Wingdings" panose="05000000000000000000" pitchFamily="2" charset="2"/>
              </a:rPr>
              <a:t> fields:</a:t>
            </a:r>
          </a:p>
          <a:p>
            <a:pPr lvl="1"/>
            <a:r>
              <a:rPr lang="en-US" dirty="0"/>
              <a:t>From, To:</a:t>
            </a:r>
          </a:p>
          <a:p>
            <a:pPr lvl="1"/>
            <a:r>
              <a:rPr lang="en-US" dirty="0"/>
              <a:t>Nonce: # of </a:t>
            </a:r>
            <a:r>
              <a:rPr lang="en-US" dirty="0" err="1"/>
              <a:t>tx</a:t>
            </a:r>
            <a:r>
              <a:rPr lang="en-US" dirty="0"/>
              <a:t> from this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Gas Price, gas Limit, total gas used</a:t>
            </a:r>
          </a:p>
          <a:p>
            <a:pPr lvl="1"/>
            <a:r>
              <a:rPr lang="en-US" dirty="0"/>
              <a:t>HASH: digital</a:t>
            </a:r>
            <a:r>
              <a:rPr lang="zh-CN" altLang="en-US" dirty="0"/>
              <a:t> </a:t>
            </a:r>
            <a:r>
              <a:rPr lang="en-US" altLang="zh-CN" dirty="0"/>
              <a:t>signature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D0334-302B-4EA9-8751-49E9878B0728}"/>
              </a:ext>
            </a:extLst>
          </p:cNvPr>
          <p:cNvSpPr/>
          <p:nvPr/>
        </p:nvSpPr>
        <p:spPr>
          <a:xfrm>
            <a:off x="5280836" y="6406607"/>
            <a:ext cx="119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etherchain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9276E-1767-4E5F-96BC-3D4CDAA05EB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D74-C288-4E01-BF31-11B31F79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11671396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receipt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AE-4DA5-48DF-A977-D63DC2B1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6"/>
            <a:ext cx="11671396" cy="50864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receipt = web3.eth.getTransactionReceipt(</a:t>
            </a:r>
            <a:r>
              <a:rPr lang="en-US" sz="2000" dirty="0"/>
              <a:t>'0x9fc76417374aa880d4449a1f7f31ec597f00b1f6f3dd2d66f4c9c6c445836d8b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console.log(receipt);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transactionHash</a:t>
            </a:r>
            <a:r>
              <a:rPr lang="en-US" dirty="0"/>
              <a:t>": "0x9fc76417374aa880d4449a1f7f31ec597f00b1f6f3dd2d66f4c9c6c445836d8b",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transactionIndex</a:t>
            </a:r>
            <a:r>
              <a:rPr lang="en-US" dirty="0"/>
              <a:t>": 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blockHash</a:t>
            </a:r>
            <a:r>
              <a:rPr lang="en-US" dirty="0"/>
              <a:t>": "0xef95f2f1ed3ca60b048b4bf67cde2195961e0bba6f70bcbea9a2c4e133e34b46",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blockNumber</a:t>
            </a:r>
            <a:r>
              <a:rPr lang="en-US" dirty="0"/>
              <a:t>": 3,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contractAddress</a:t>
            </a:r>
            <a:r>
              <a:rPr lang="en-US" dirty="0"/>
              <a:t>": "0xa94f5374fce5edbc8e2a8697c15331677e6ebf0b",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cumulativeGasUsed</a:t>
            </a:r>
            <a:r>
              <a:rPr lang="en-US" dirty="0"/>
              <a:t>": 314159,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gasUsed</a:t>
            </a:r>
            <a:r>
              <a:rPr lang="en-US" dirty="0"/>
              <a:t>": 30234,</a:t>
            </a:r>
          </a:p>
          <a:p>
            <a:pPr marL="0" indent="0">
              <a:buNone/>
            </a:pPr>
            <a:r>
              <a:rPr lang="en-US" dirty="0"/>
              <a:t>  "logs": [{</a:t>
            </a:r>
          </a:p>
          <a:p>
            <a:pPr marL="0" indent="0">
              <a:buNone/>
            </a:pPr>
            <a:r>
              <a:rPr lang="en-US" dirty="0"/>
              <a:t>         // logs as returned by </a:t>
            </a:r>
            <a:r>
              <a:rPr lang="en-US" dirty="0" err="1"/>
              <a:t>getFilterLogs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     }, ...]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9F7C-D16B-4D30-A2AA-F5C53A28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10CD2-72C6-4709-8DB5-F118CEBDEB1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437FD-8D8A-4041-9717-093103029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2" y="3054"/>
            <a:ext cx="9705488" cy="685494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7270-8FF9-4F63-B740-40ED060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63153-4F53-44A9-B523-8CBDB45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3" y="365127"/>
            <a:ext cx="2888352" cy="2665288"/>
          </a:xfrm>
        </p:spPr>
        <p:txBody>
          <a:bodyPr>
            <a:normAutofit/>
          </a:bodyPr>
          <a:lstStyle/>
          <a:p>
            <a:r>
              <a:rPr lang="en-US" sz="3600" dirty="0" err="1"/>
              <a:t>Ethereum</a:t>
            </a:r>
            <a:br>
              <a:rPr lang="en-US" sz="3600" dirty="0"/>
            </a:br>
            <a:r>
              <a:rPr lang="en-US" sz="3600" dirty="0"/>
              <a:t>Architect: </a:t>
            </a:r>
            <a:br>
              <a:rPr lang="en-US" sz="3600" dirty="0"/>
            </a:br>
            <a:r>
              <a:rPr lang="en-US" sz="3600" dirty="0"/>
              <a:t>Blockchain mechanism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4B4949-6D83-4263-95AA-63AC3E57A17D}"/>
              </a:ext>
            </a:extLst>
          </p:cNvPr>
          <p:cNvSpPr/>
          <p:nvPr/>
        </p:nvSpPr>
        <p:spPr>
          <a:xfrm>
            <a:off x="159655" y="5266565"/>
            <a:ext cx="2376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 to:</a:t>
            </a:r>
          </a:p>
          <a:p>
            <a:r>
              <a:rPr lang="en-US" dirty="0" err="1"/>
              <a:t>blockchain_mechanism</a:t>
            </a:r>
            <a:endParaRPr lang="en-US" dirty="0"/>
          </a:p>
          <a:p>
            <a:r>
              <a:rPr lang="en-US" dirty="0"/>
              <a:t>For more detail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42529-1B54-448D-A3C8-906D87A9F22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116-78C2-421E-81A4-3803E029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10F-54BF-4ACB-B5C1-92C799C1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8099260" cy="5056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register(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not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set_ip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if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].owner == </a:t>
            </a:r>
            <a:r>
              <a:rPr lang="en-US" sz="2400" dirty="0" err="1">
                <a:latin typeface="Consolas" panose="020B0609020204030204" pitchFamily="49" charset="0"/>
              </a:rPr>
              <a:t>msg.sender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self.domains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addr</a:t>
            </a:r>
            <a:r>
              <a:rPr lang="en-US" sz="2400" dirty="0">
                <a:latin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ip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A5B8-7C47-4C8F-A44C-F3298861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0954" y="1120877"/>
            <a:ext cx="3454905" cy="5056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B940-EC01-4D32-AF4B-239B407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B09AB-B3DC-4CC0-8409-3ECED73A4B4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BD1-47DE-41BB-AB88-5131C249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2691964"/>
            <a:ext cx="11818375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is the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D8F1-12C5-4EFD-AFF7-63F3FFF6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2B027-9E39-4A8D-B18D-5DEE219DF84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5EFE1-EB1A-40B4-81CF-861B96C9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9" y="60008"/>
            <a:ext cx="3721291" cy="298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BD8D3-F91E-4ED6-8845-F66B0C9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Gas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0E06F-D40A-44BF-8B9E-699C03D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72200" y="3620801"/>
            <a:ext cx="5726112" cy="27355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73EA-B030-4A6C-AB50-0E10C288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9"/>
            <a:ext cx="5793658" cy="2136673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hlinkClick r:id="rId4"/>
              </a:rPr>
              <a:t>All About </a:t>
            </a:r>
            <a:r>
              <a:rPr lang="en-US" dirty="0" err="1">
                <a:hlinkClick r:id="rId4"/>
              </a:rPr>
              <a:t>Ethereum</a:t>
            </a:r>
            <a:r>
              <a:rPr lang="en-US" dirty="0">
                <a:hlinkClick r:id="rId4"/>
              </a:rPr>
              <a:t> – gas</a:t>
            </a:r>
            <a:endParaRPr lang="en-US" dirty="0"/>
          </a:p>
          <a:p>
            <a:pPr lvl="2"/>
            <a:r>
              <a:rPr lang="en-US" dirty="0"/>
              <a:t>Gas price: 50 </a:t>
            </a:r>
            <a:r>
              <a:rPr lang="en-US" dirty="0" err="1"/>
              <a:t>Gwei</a:t>
            </a:r>
            <a:r>
              <a:rPr lang="en-US" dirty="0"/>
              <a:t> = 10^9 Wei, 10^-9 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54D2-EBCC-4D4D-A5EB-8EB3FA7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62AEBC-AEEB-4C00-87BC-F5AD82684B5F}"/>
              </a:ext>
            </a:extLst>
          </p:cNvPr>
          <p:cNvSpPr txBox="1">
            <a:spLocks/>
          </p:cNvSpPr>
          <p:nvPr/>
        </p:nvSpPr>
        <p:spPr>
          <a:xfrm>
            <a:off x="228600" y="1120877"/>
            <a:ext cx="5793658" cy="505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Ethereum</a:t>
            </a:r>
            <a:r>
              <a:rPr lang="en-US" dirty="0"/>
              <a:t> is a world computer</a:t>
            </a:r>
          </a:p>
          <a:p>
            <a:r>
              <a:rPr lang="en-US" dirty="0"/>
              <a:t>Gas: metering for use of World computer</a:t>
            </a:r>
          </a:p>
          <a:p>
            <a:pPr lvl="1"/>
            <a:r>
              <a:rPr lang="en-US" dirty="0"/>
              <a:t>Electricity is metered by KWH</a:t>
            </a:r>
          </a:p>
          <a:p>
            <a:r>
              <a:rPr lang="en-US" dirty="0"/>
              <a:t>More computation </a:t>
            </a:r>
            <a:r>
              <a:rPr lang="en-US" dirty="0">
                <a:sym typeface="Wingdings" panose="05000000000000000000" pitchFamily="2" charset="2"/>
              </a:rPr>
              <a:t> more gas</a:t>
            </a:r>
          </a:p>
          <a:p>
            <a:r>
              <a:rPr lang="en-US" dirty="0">
                <a:sym typeface="Wingdings" panose="05000000000000000000" pitchFamily="2" charset="2"/>
              </a:rPr>
              <a:t>Incentivize people to operate the World Computer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Miners get a fee for processing transaction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 is determined by the metering scheme: gas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5AF5D-DF82-4FE9-B44E-A4EE2D01D28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20C5-C124-4E65-BE34-E6A8470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173E-A188-47C4-A73A-E6232BCFF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虚拟币投资</a:t>
            </a:r>
            <a:endParaRPr lang="en-US" altLang="zh-CN" dirty="0"/>
          </a:p>
          <a:p>
            <a:r>
              <a:rPr lang="en-US" dirty="0"/>
              <a:t>ICO</a:t>
            </a:r>
            <a:r>
              <a:rPr lang="zh-CN" altLang="en-US" dirty="0"/>
              <a:t>投资</a:t>
            </a:r>
            <a:endParaRPr lang="en-US" altLang="zh-CN" dirty="0"/>
          </a:p>
          <a:p>
            <a:r>
              <a:rPr lang="zh-CN" altLang="en-US" dirty="0"/>
              <a:t>以太坊应用开发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0E579-4FD8-451B-B77B-F0AFBDE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0BA8F-F9B0-433C-BDF5-16E541738C4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3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488-08B9-4188-8842-075817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653C-1799-4EE5-9FDF-CE3102133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F22AE-DB30-42B7-9710-D0633E9AB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7E5D-7C2D-43A1-BEFE-EB82040E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DB211-3CFA-4AEC-95A7-2526C92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7844"/>
            <a:ext cx="12192000" cy="5318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843845-066C-4C3D-8176-D154E2C25323}"/>
              </a:ext>
            </a:extLst>
          </p:cNvPr>
          <p:cNvSpPr/>
          <p:nvPr/>
        </p:nvSpPr>
        <p:spPr>
          <a:xfrm>
            <a:off x="1740270" y="6439383"/>
            <a:ext cx="283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https://coinmarketcap.com/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B0C9-961C-4873-8773-4B5D8A4B632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3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74F-CAEE-439A-9EDD-F0433D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zh-CN" altLang="en-US" dirty="0"/>
              <a:t>买卖比特币 </a:t>
            </a:r>
            <a:r>
              <a:rPr lang="en-US" altLang="zh-CN" dirty="0"/>
              <a:t>/ </a:t>
            </a:r>
            <a:r>
              <a:rPr lang="zh-CN" altLang="en-US" dirty="0"/>
              <a:t>以太币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947C-1538-4E71-81DA-5BE9F0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B3AB9-9D24-4B55-B618-EF4F0F058AAF}"/>
              </a:ext>
            </a:extLst>
          </p:cNvPr>
          <p:cNvGrpSpPr/>
          <p:nvPr/>
        </p:nvGrpSpPr>
        <p:grpSpPr>
          <a:xfrm>
            <a:off x="13302" y="1422030"/>
            <a:ext cx="6006497" cy="5044083"/>
            <a:chOff x="13302" y="1422030"/>
            <a:chExt cx="6006497" cy="50440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356490-3DAE-495A-AC51-FB7D508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" y="1422030"/>
              <a:ext cx="6006497" cy="50440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C1796E-1DF7-436C-B598-F643B7058228}"/>
                </a:ext>
              </a:extLst>
            </p:cNvPr>
            <p:cNvSpPr/>
            <p:nvPr/>
          </p:nvSpPr>
          <p:spPr>
            <a:xfrm>
              <a:off x="1783918" y="254583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比特币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C58EA-A197-414F-A2DF-DF9D6C721F75}"/>
              </a:ext>
            </a:extLst>
          </p:cNvPr>
          <p:cNvGrpSpPr/>
          <p:nvPr/>
        </p:nvGrpSpPr>
        <p:grpSpPr>
          <a:xfrm>
            <a:off x="6102624" y="1240970"/>
            <a:ext cx="6082874" cy="5225145"/>
            <a:chOff x="6102624" y="1240968"/>
            <a:chExt cx="6082874" cy="52251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D9C393-50D7-43B1-A1D0-9BCE6AC1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624" y="1240968"/>
              <a:ext cx="6082874" cy="52251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F845AB-F663-4A74-B687-A41B1B4D078C}"/>
                </a:ext>
              </a:extLst>
            </p:cNvPr>
            <p:cNvSpPr/>
            <p:nvPr/>
          </p:nvSpPr>
          <p:spPr>
            <a:xfrm>
              <a:off x="8476818" y="260298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以太币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3C78F-5BDF-4951-B810-54A983B8076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7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6134824" cy="5026589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IPO: Initial Public Offering (</a:t>
            </a:r>
            <a:r>
              <a:rPr lang="zh-CN" altLang="en-US" dirty="0">
                <a:solidFill>
                  <a:prstClr val="black"/>
                </a:solidFill>
              </a:rPr>
              <a:t>上市）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ICO: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Initial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Coin Offering</a:t>
            </a:r>
            <a:r>
              <a:rPr lang="en-US" altLang="zh-CN" baseline="30000" dirty="0">
                <a:solidFill>
                  <a:prstClr val="black"/>
                </a:solidFill>
                <a:hlinkClick r:id="rId2"/>
              </a:rPr>
              <a:t>[x] </a:t>
            </a:r>
            <a:r>
              <a:rPr lang="en-US" altLang="zh-CN" baseline="30000" dirty="0">
                <a:solidFill>
                  <a:prstClr val="black"/>
                </a:solidFill>
              </a:rPr>
              <a:t> </a:t>
            </a:r>
            <a:r>
              <a:rPr lang="en-US" altLang="zh-CN" baseline="30000" dirty="0">
                <a:solidFill>
                  <a:prstClr val="black"/>
                </a:solidFill>
                <a:hlinkClick r:id="rId3"/>
              </a:rPr>
              <a:t>[x]</a:t>
            </a:r>
            <a:r>
              <a:rPr lang="en-US" altLang="zh-CN" baseline="30000" dirty="0">
                <a:solidFill>
                  <a:prstClr val="black"/>
                </a:solidFill>
              </a:rPr>
              <a:t>  []</a:t>
            </a:r>
          </a:p>
          <a:p>
            <a:pPr lvl="1"/>
            <a:r>
              <a:rPr lang="zh-CN" altLang="en-US" dirty="0">
                <a:hlinkClick r:id="rId4"/>
              </a:rPr>
              <a:t>小蚁区块链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5"/>
              </a:rPr>
              <a:t>EncryptoTel</a:t>
            </a:r>
            <a:r>
              <a:rPr lang="en-US" altLang="zh-CN" dirty="0"/>
              <a:t> </a:t>
            </a:r>
            <a:r>
              <a:rPr lang="zh-CN" altLang="en-US" dirty="0"/>
              <a:t>区块链安全网络电话</a:t>
            </a:r>
            <a:endParaRPr lang="en-US" altLang="zh-CN" dirty="0"/>
          </a:p>
          <a:p>
            <a:pPr lvl="1"/>
            <a:r>
              <a:rPr lang="zh-CN" altLang="en-US" dirty="0"/>
              <a:t>更多</a:t>
            </a:r>
            <a:r>
              <a:rPr lang="en-US" altLang="zh-CN" dirty="0"/>
              <a:t>ICO</a:t>
            </a:r>
            <a:r>
              <a:rPr lang="zh-CN" altLang="en-US" dirty="0"/>
              <a:t>见：</a:t>
            </a:r>
            <a:r>
              <a:rPr lang="en-US" altLang="zh-CN" dirty="0"/>
              <a:t>www.ico365.com</a:t>
            </a:r>
          </a:p>
          <a:p>
            <a:r>
              <a:rPr lang="zh-CN" altLang="en-US" dirty="0"/>
              <a:t>未来的</a:t>
            </a:r>
            <a:r>
              <a:rPr lang="en-US" altLang="zh-CN" dirty="0"/>
              <a:t>ICO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682" y="518985"/>
            <a:ext cx="6630319" cy="56470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1E3B1A-BEF5-4DDC-A2ED-61BBDE60932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以太坊应用 </a:t>
            </a:r>
            <a:r>
              <a:rPr lang="en-US" altLang="zh-CN" dirty="0"/>
              <a:t>– 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7" y="2272555"/>
            <a:ext cx="7152875" cy="4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731043">
            <a:off x="6345175" y="4022463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38634-4DDD-4563-AC61-A3FB423D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63" y="265745"/>
            <a:ext cx="2482978" cy="27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F68E87-9B83-4089-9DFA-2300D87D3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2" y="1966677"/>
            <a:ext cx="4610337" cy="4572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A3EE26-B6C9-41B3-88F7-49F6AC385B0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240-9398-43A4-BF9A-41851F3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以太坊应用 </a:t>
            </a:r>
            <a:r>
              <a:rPr lang="en-US" altLang="zh-CN" dirty="0"/>
              <a:t>– </a:t>
            </a:r>
            <a:r>
              <a:rPr lang="zh-CN" altLang="en-US" dirty="0"/>
              <a:t>案例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5690AC-A3AC-416D-B94A-E36EE9EB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6" y="1264720"/>
            <a:ext cx="2940269" cy="220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D300-702B-4C4E-9666-1AF6FE0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4DDE-CCD3-4A4B-95F8-A947222AC2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4368" y="130670"/>
            <a:ext cx="4589813" cy="280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6857C-232A-477E-B2D8-80DF1DA1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2" y="3777901"/>
            <a:ext cx="2968832" cy="2761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08DEB-EDDD-40BF-B84B-0E073CE0C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04" y="3309316"/>
            <a:ext cx="4549549" cy="3412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A13C-9259-4654-85B3-6018431CB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555" y="2939142"/>
            <a:ext cx="3266282" cy="19503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F888F2-5D8A-4AEE-9E62-F27ED44AFC7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21A-5B2C-4023-AF83-9E5B3D3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开发计划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4BA0-FD17-411B-959C-483C14C7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5"/>
            <a:ext cx="8780963" cy="5649009"/>
          </a:xfrm>
        </p:spPr>
        <p:txBody>
          <a:bodyPr>
            <a:normAutofit/>
          </a:bodyPr>
          <a:lstStyle/>
          <a:p>
            <a:r>
              <a:rPr lang="zh-CN" altLang="en-US" dirty="0"/>
              <a:t>部署区块链即服务</a:t>
            </a:r>
            <a:r>
              <a:rPr lang="zh-CN" altLang="en-US" sz="1400" dirty="0"/>
              <a:t>（ </a:t>
            </a:r>
            <a:r>
              <a:rPr lang="en-US" altLang="zh-CN" sz="1400" dirty="0"/>
              <a:t>Telecom Blockchain as a Service</a:t>
            </a:r>
            <a:r>
              <a:rPr lang="zh-CN" altLang="en-US" sz="1400" dirty="0"/>
              <a:t>，</a:t>
            </a:r>
            <a:r>
              <a:rPr lang="en-US" altLang="zh-CN" sz="2000" dirty="0"/>
              <a:t>TBAAS </a:t>
            </a:r>
            <a:r>
              <a:rPr lang="zh-CN" altLang="en-US" sz="1400" dirty="0"/>
              <a:t>）</a:t>
            </a:r>
            <a:r>
              <a:rPr lang="zh-CN" altLang="en-US" dirty="0"/>
              <a:t>公有链</a:t>
            </a:r>
            <a:endParaRPr lang="en-US" altLang="zh-CN" dirty="0"/>
          </a:p>
          <a:p>
            <a:r>
              <a:rPr lang="zh-CN" altLang="en-US" dirty="0"/>
              <a:t>开发区块代币系统</a:t>
            </a:r>
            <a:endParaRPr lang="en-US" altLang="zh-CN" dirty="0"/>
          </a:p>
          <a:p>
            <a:r>
              <a:rPr lang="zh-CN" altLang="en-US" dirty="0"/>
              <a:t>电信开发若干</a:t>
            </a:r>
            <a:r>
              <a:rPr lang="en-US" altLang="zh-CN" dirty="0"/>
              <a:t>DAPP</a:t>
            </a:r>
            <a:r>
              <a:rPr lang="zh-CN" altLang="en-US" dirty="0"/>
              <a:t>，或使用现有</a:t>
            </a:r>
            <a:r>
              <a:rPr lang="en-US" altLang="zh-CN" dirty="0" err="1"/>
              <a:t>Ethereum</a:t>
            </a:r>
            <a:r>
              <a:rPr lang="en-US" altLang="zh-CN" dirty="0"/>
              <a:t> DAPP</a:t>
            </a:r>
          </a:p>
          <a:p>
            <a:r>
              <a:rPr lang="zh-CN" altLang="en-US" dirty="0"/>
              <a:t>鼓励开发者开发</a:t>
            </a:r>
            <a:r>
              <a:rPr lang="en-US" altLang="zh-CN" dirty="0"/>
              <a:t>DAPP</a:t>
            </a:r>
            <a:r>
              <a:rPr lang="zh-CN" altLang="en-US" dirty="0"/>
              <a:t>，培育生态系统</a:t>
            </a:r>
            <a:endParaRPr lang="en-US" altLang="zh-CN" dirty="0"/>
          </a:p>
          <a:p>
            <a:r>
              <a:rPr lang="zh-CN" altLang="en-US" dirty="0"/>
              <a:t>形成国内最大的区块链服务</a:t>
            </a:r>
            <a:endParaRPr lang="en-US" altLang="zh-CN" dirty="0"/>
          </a:p>
          <a:p>
            <a:r>
              <a:rPr lang="zh-CN" altLang="en-US" dirty="0"/>
              <a:t>盈利模式</a:t>
            </a:r>
            <a:endParaRPr lang="en-US" altLang="zh-CN" dirty="0"/>
          </a:p>
          <a:p>
            <a:pPr lvl="1"/>
            <a:r>
              <a:rPr lang="zh-CN" altLang="en-US" dirty="0"/>
              <a:t>电信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区块链本身暂不盈利</a:t>
            </a:r>
            <a:endParaRPr lang="en-US" altLang="zh-CN" dirty="0"/>
          </a:p>
          <a:p>
            <a:pPr lvl="1"/>
            <a:r>
              <a:rPr lang="zh-CN" altLang="en-US" dirty="0"/>
              <a:t>未来模式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政务服务</a:t>
            </a:r>
            <a:r>
              <a:rPr lang="en-US" altLang="zh-CN" dirty="0"/>
              <a:t>DAPP</a:t>
            </a:r>
          </a:p>
          <a:p>
            <a:pPr lvl="2"/>
            <a:r>
              <a:rPr lang="zh-CN" altLang="en-US" dirty="0"/>
              <a:t>智慧消防</a:t>
            </a:r>
            <a:r>
              <a:rPr lang="en-US" altLang="zh-CN" dirty="0"/>
              <a:t>DAPP</a:t>
            </a:r>
          </a:p>
          <a:p>
            <a:pPr lvl="2"/>
            <a:r>
              <a:rPr lang="en-US" altLang="zh-CN" dirty="0"/>
              <a:t>DAPP</a:t>
            </a:r>
            <a:r>
              <a:rPr lang="zh-CN" altLang="en-US" dirty="0"/>
              <a:t>费用提成</a:t>
            </a:r>
            <a:endParaRPr lang="en-US" altLang="zh-CN" dirty="0"/>
          </a:p>
          <a:p>
            <a:pPr lvl="1"/>
            <a:r>
              <a:rPr lang="zh-CN" altLang="en-US" dirty="0"/>
              <a:t>个人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通过</a:t>
            </a:r>
            <a:r>
              <a:rPr lang="en-US" altLang="zh-CN" dirty="0">
                <a:sym typeface="Wingdings" panose="05000000000000000000" pitchFamily="2" charset="2"/>
              </a:rPr>
              <a:t>DAPP</a:t>
            </a:r>
            <a:r>
              <a:rPr lang="zh-CN" altLang="en-US" dirty="0">
                <a:sym typeface="Wingdings" panose="05000000000000000000" pitchFamily="2" charset="2"/>
              </a:rPr>
              <a:t>收费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团队通过区块链咨询收费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DDD8-BC89-4D06-B779-BFD117D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3CA4B-6470-4FA1-80A9-068E9EE4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5" y="0"/>
            <a:ext cx="2064907" cy="19217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4E773A-DF69-41C7-9191-ADC24081F770}"/>
              </a:ext>
            </a:extLst>
          </p:cNvPr>
          <p:cNvGrpSpPr/>
          <p:nvPr/>
        </p:nvGrpSpPr>
        <p:grpSpPr>
          <a:xfrm>
            <a:off x="8135816" y="2447411"/>
            <a:ext cx="3875612" cy="2611906"/>
            <a:chOff x="8135816" y="2447411"/>
            <a:chExt cx="3875612" cy="2611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74D715-7BE1-488F-AA35-07790203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816" y="2447411"/>
              <a:ext cx="3875612" cy="261190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09A0F9-431C-464C-93BD-97E573F511C9}"/>
                </a:ext>
              </a:extLst>
            </p:cNvPr>
            <p:cNvSpPr/>
            <p:nvPr/>
          </p:nvSpPr>
          <p:spPr>
            <a:xfrm>
              <a:off x="9642638" y="4166194"/>
              <a:ext cx="1605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4"/>
                </a:rPr>
                <a:t>Ethercasts.com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5D9F0-18CA-4668-A17F-1A0687C79EA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4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15C94-ACD3-463F-BDF2-68FE33575DE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A06135C9-7E1A-4262-9FBE-1DDD08336A61}"/>
              </a:ext>
            </a:extLst>
          </p:cNvPr>
          <p:cNvGrpSpPr>
            <a:grpSpLocks/>
          </p:cNvGrpSpPr>
          <p:nvPr/>
        </p:nvGrpSpPr>
        <p:grpSpPr bwMode="auto">
          <a:xfrm>
            <a:off x="67731" y="1"/>
            <a:ext cx="11015131" cy="6791222"/>
            <a:chOff x="687862" y="1354446"/>
            <a:chExt cx="7315200" cy="447476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83585B2-A216-44F5-B508-2756BCF2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62" y="1354446"/>
              <a:ext cx="7315200" cy="44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2653743-2AD2-4328-BFCB-393D9B2F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404" y="1971172"/>
              <a:ext cx="1143000" cy="1524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2A5C2-C5CB-44C4-8C2E-E687B768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933" y="335630"/>
            <a:ext cx="5062248" cy="66726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Gartner</a:t>
            </a:r>
            <a:r>
              <a:rPr lang="zh-CN" altLang="en-US" dirty="0"/>
              <a:t>眼中的数字加密货币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7E4B-A5EA-4D17-A59B-019DD89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EABAB-B0F2-4F77-8484-BCEA9D354F64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2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9" y="3122643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935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5" y="1673049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3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7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709C18-1723-4F69-AD5F-3DBE8BE9595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600598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智能合约中</a:t>
            </a:r>
            <a:r>
              <a:rPr lang="en-US" altLang="zh-CN" dirty="0" err="1"/>
              <a:t>splitDAO</a:t>
            </a:r>
            <a:r>
              <a:rPr lang="zh-CN" altLang="en-US" dirty="0"/>
              <a:t>有漏洞</a:t>
            </a:r>
            <a:endParaRPr lang="en-US" altLang="zh-CN" dirty="0"/>
          </a:p>
          <a:p>
            <a:r>
              <a:rPr lang="en-US" dirty="0"/>
              <a:t>300</a:t>
            </a:r>
            <a:r>
              <a:rPr lang="zh-CN" altLang="en-US" dirty="0"/>
              <a:t>多万以太币通过漏洞被转移至子</a:t>
            </a:r>
            <a:r>
              <a:rPr lang="en-US" altLang="zh-CN" dirty="0"/>
              <a:t>DAO</a:t>
            </a:r>
          </a:p>
          <a:p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/>
              <a:t>1920000</a:t>
            </a:r>
            <a:r>
              <a:rPr lang="zh-CN" altLang="en-US" dirty="0"/>
              <a:t>区块强行把</a:t>
            </a:r>
            <a:r>
              <a:rPr lang="en-US" altLang="zh-CN" dirty="0"/>
              <a:t>The DAO</a:t>
            </a:r>
            <a:r>
              <a:rPr lang="zh-CN" altLang="en-US" dirty="0"/>
              <a:t>及其子</a:t>
            </a:r>
            <a:r>
              <a:rPr lang="en-US" altLang="zh-CN" dirty="0"/>
              <a:t>DAO</a:t>
            </a:r>
            <a:r>
              <a:rPr lang="zh-CN" altLang="en-US" dirty="0"/>
              <a:t>的所有资金全部转到一个特定的退款合约地址，夺回黑客所控制的</a:t>
            </a:r>
            <a:r>
              <a:rPr lang="en-US" altLang="zh-CN" dirty="0"/>
              <a:t>DAO</a:t>
            </a:r>
            <a:r>
              <a:rPr lang="zh-CN" altLang="en-US" dirty="0"/>
              <a:t>合约的币</a:t>
            </a:r>
            <a:endParaRPr lang="en-US" altLang="zh-CN" dirty="0"/>
          </a:p>
          <a:p>
            <a:r>
              <a:rPr lang="zh-CN" altLang="en-US" dirty="0"/>
              <a:t>形成两条链</a:t>
            </a:r>
            <a:endParaRPr lang="en-US" altLang="zh-CN" dirty="0"/>
          </a:p>
          <a:p>
            <a:pPr lvl="1"/>
            <a:r>
              <a:rPr lang="zh-CN" altLang="en-US" dirty="0"/>
              <a:t>原链</a:t>
            </a:r>
            <a:r>
              <a:rPr lang="en-US" altLang="zh-CN" dirty="0"/>
              <a:t>(ETC)</a:t>
            </a:r>
          </a:p>
          <a:p>
            <a:pPr lvl="1"/>
            <a:r>
              <a:rPr lang="zh-CN" altLang="en-US" dirty="0"/>
              <a:t>新的分叉链</a:t>
            </a:r>
            <a:r>
              <a:rPr lang="en-US" altLang="zh-CN" dirty="0"/>
              <a:t>(ETH)</a:t>
            </a:r>
          </a:p>
          <a:p>
            <a:pPr lvl="1"/>
            <a:r>
              <a:rPr lang="zh-CN" altLang="en-US" dirty="0"/>
              <a:t>两种不同的价值观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9BCB-5896-4F6E-B8E0-EA375FAE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3" y="3276599"/>
            <a:ext cx="5124268" cy="33240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C9DBBE-8C49-4DAA-9F5F-9A68E77E203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hlinkClick r:id="rId2"/>
              </a:rPr>
              <a:t>谈国鹏</a:t>
            </a:r>
            <a:r>
              <a:rPr lang="en-US" altLang="zh-CN" sz="1600" dirty="0">
                <a:hlinkClick r:id="rId2"/>
              </a:rPr>
              <a:t>Blog</a:t>
            </a:r>
            <a:endParaRPr lang="en-US" altLang="zh-CN" sz="1600" dirty="0"/>
          </a:p>
          <a:p>
            <a:r>
              <a:rPr lang="zh-CN" altLang="en-US" sz="1600" dirty="0">
                <a:hlinkClick r:id="rId3"/>
              </a:rPr>
              <a:t>如何用区块链构建一个价值流通网络</a:t>
            </a:r>
            <a:endParaRPr lang="en-US" altLang="zh-CN" sz="1600" dirty="0">
              <a:hlinkClick r:id="rId4"/>
            </a:endParaRPr>
          </a:p>
          <a:p>
            <a:r>
              <a:rPr lang="zh-CN" altLang="en-US" sz="1600" dirty="0">
                <a:hlinkClick r:id="rId4"/>
              </a:rPr>
              <a:t>从区块链到</a:t>
            </a:r>
            <a:r>
              <a:rPr lang="en-US" altLang="zh-CN" sz="1600" dirty="0">
                <a:hlinkClick r:id="rId4"/>
              </a:rPr>
              <a:t>DAO</a:t>
            </a:r>
            <a:r>
              <a:rPr lang="zh-CN" altLang="en-US" sz="1600" dirty="0">
                <a:hlinkClick r:id="rId4"/>
              </a:rPr>
              <a:t>需要什么</a:t>
            </a:r>
            <a:endParaRPr lang="en-US" altLang="zh-CN" sz="1600" dirty="0"/>
          </a:p>
          <a:p>
            <a:r>
              <a:rPr lang="zh-CN" altLang="en-US" sz="1600" dirty="0">
                <a:hlinkClick r:id="rId5"/>
              </a:rPr>
              <a:t>以太坊</a:t>
            </a:r>
            <a:r>
              <a:rPr lang="en-US" altLang="zh-CN" sz="1600" dirty="0"/>
              <a:t>wiki</a:t>
            </a:r>
          </a:p>
          <a:p>
            <a:r>
              <a:rPr lang="zh-CN" altLang="en-US" sz="1600" dirty="0">
                <a:hlinkClick r:id="rId6"/>
              </a:rPr>
              <a:t>以太坊生态系统中的工具和技术</a:t>
            </a:r>
            <a:endParaRPr lang="en-US" altLang="zh-CN" sz="1600" dirty="0"/>
          </a:p>
          <a:p>
            <a:r>
              <a:rPr lang="zh-CN" altLang="en-US" sz="1600" dirty="0">
                <a:hlinkClick r:id="rId7"/>
              </a:rPr>
              <a:t>史上最大众筹项目</a:t>
            </a:r>
            <a:r>
              <a:rPr lang="en-US" altLang="zh-CN" sz="1600" dirty="0">
                <a:hlinkClick r:id="rId7"/>
              </a:rPr>
              <a:t>The DAO</a:t>
            </a:r>
            <a:r>
              <a:rPr lang="zh-CN" altLang="en-US" sz="1600" dirty="0">
                <a:hlinkClick r:id="rId7"/>
              </a:rPr>
              <a:t>黯然落幕</a:t>
            </a:r>
            <a:endParaRPr lang="en-US" altLang="zh-CN" sz="1600" dirty="0"/>
          </a:p>
          <a:p>
            <a:r>
              <a:rPr lang="en-US" altLang="zh-CN" sz="1600" dirty="0">
                <a:hlinkClick r:id="rId8"/>
              </a:rPr>
              <a:t>2017</a:t>
            </a:r>
            <a:r>
              <a:rPr lang="zh-CN" altLang="en-US" sz="1600" dirty="0">
                <a:hlinkClick r:id="rId8"/>
              </a:rPr>
              <a:t>年一季度区块链报告：监管机构极大地影响了全球市场</a:t>
            </a:r>
            <a:endParaRPr lang="en-US" altLang="zh-CN" sz="1600" dirty="0"/>
          </a:p>
          <a:p>
            <a:r>
              <a:rPr lang="zh-CN" altLang="en-US" sz="1600" dirty="0">
                <a:solidFill>
                  <a:prstClr val="black"/>
                </a:solidFill>
                <a:hlinkClick r:id="rId9"/>
              </a:rPr>
              <a:t>新加坡计划利用以太坊区块链开启货币代币化进程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国内银行加快布局</a:t>
            </a:r>
            <a:r>
              <a:rPr lang="en-US" altLang="zh-CN" sz="1600" dirty="0">
                <a:solidFill>
                  <a:prstClr val="black"/>
                </a:solidFill>
                <a:hlinkClick r:id="rId10"/>
              </a:rPr>
              <a:t>"</a:t>
            </a:r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区块链</a:t>
            </a:r>
            <a:r>
              <a:rPr lang="en-US" altLang="zh-CN" sz="1600" dirty="0">
                <a:solidFill>
                  <a:prstClr val="black"/>
                </a:solidFill>
                <a:hlinkClick r:id="rId10"/>
              </a:rPr>
              <a:t>" </a:t>
            </a:r>
            <a:r>
              <a:rPr lang="zh-CN" altLang="en-US" sz="1600" dirty="0">
                <a:solidFill>
                  <a:prstClr val="black"/>
                </a:solidFill>
                <a:hlinkClick r:id="rId10"/>
              </a:rPr>
              <a:t>大规模应用尚难实现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Slock.it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92966-5D56-4C3B-AF07-87BD9FE14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4F75A-0B42-4C23-B168-D9A390FFF29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F66-3543-4826-A603-AB77B70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4F64-FEB8-48C0-A453-AC89B4D65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615" y="1418491"/>
            <a:ext cx="5199187" cy="4758471"/>
          </a:xfrm>
        </p:spPr>
        <p:txBody>
          <a:bodyPr>
            <a:normAutofit/>
          </a:bodyPr>
          <a:lstStyle/>
          <a:p>
            <a:r>
              <a:rPr lang="zh-CN" altLang="en-US" dirty="0">
                <a:hlinkClick r:id="rId2" action="ppaction://hlinksldjump"/>
              </a:rPr>
              <a:t>区块链</a:t>
            </a:r>
            <a:r>
              <a:rPr lang="en-US" altLang="zh-CN" dirty="0">
                <a:hlinkClick r:id="rId2" action="ppaction://hlinksldjump"/>
              </a:rPr>
              <a:t>1.0 – </a:t>
            </a:r>
            <a:r>
              <a:rPr lang="zh-CN" altLang="en-US" dirty="0">
                <a:hlinkClick r:id="rId2" action="ppaction://hlinksldjump"/>
              </a:rPr>
              <a:t>比特币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hlinkClick r:id="rId3" action="ppaction://hlinksldjump"/>
              </a:rPr>
              <a:t>区块链</a:t>
            </a:r>
            <a:r>
              <a:rPr lang="en-US" altLang="zh-CN" dirty="0">
                <a:hlinkClick r:id="rId3" action="ppaction://hlinksldjump"/>
              </a:rPr>
              <a:t>2.0 – </a:t>
            </a:r>
            <a:r>
              <a:rPr lang="zh-CN" altLang="en-US" dirty="0">
                <a:hlinkClick r:id="rId3" action="ppaction://hlinksldjump"/>
              </a:rPr>
              <a:t>以太坊</a:t>
            </a:r>
            <a:endParaRPr lang="en-US" dirty="0"/>
          </a:p>
          <a:p>
            <a:r>
              <a:rPr lang="zh-CN" altLang="en-US" dirty="0">
                <a:hlinkClick r:id="rId4" action="ppaction://hlinksldjump"/>
              </a:rPr>
              <a:t>以太坊区块及交易结构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以太坊系统架构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相关投资</a:t>
            </a:r>
            <a:endParaRPr lang="en-US" altLang="zh-CN" dirty="0"/>
          </a:p>
          <a:p>
            <a:r>
              <a:rPr lang="zh-CN" altLang="en-US" dirty="0">
                <a:hlinkClick r:id="rId7" action="ppaction://hlinksldjump"/>
              </a:rPr>
              <a:t>以太坊应用及案例</a:t>
            </a:r>
            <a:endParaRPr lang="en-US" altLang="zh-CN" dirty="0"/>
          </a:p>
          <a:p>
            <a:r>
              <a:rPr lang="zh-CN" altLang="en-US" dirty="0">
                <a:hlinkClick r:id="rId8" action="ppaction://hlinksldjump"/>
              </a:rPr>
              <a:t>开发计划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4E36E-F5A1-40A2-9482-AFFFF34D90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区块浏览</a:t>
            </a:r>
            <a:endParaRPr lang="en-US" altLang="zh-CN" dirty="0"/>
          </a:p>
          <a:p>
            <a:pPr lvl="1"/>
            <a:r>
              <a:rPr lang="en-US" altLang="zh-CN" dirty="0">
                <a:hlinkClick r:id="rId9"/>
              </a:rPr>
              <a:t> https://etherchain.org/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5D8-E931-49AF-883D-16DC943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A587D-13F9-4DDA-A52A-935CE372D17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1.0 </a:t>
            </a:r>
            <a:endParaRPr lang="en-US" dirty="0"/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2" y="25666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4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376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6100" y="4431268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2023" y="4431268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4701" y="4431268"/>
            <a:ext cx="2258888" cy="2261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8836" y="4651678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4125" y="4651678"/>
            <a:ext cx="972253" cy="6365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FAB4D8-FB51-421E-8FA5-841477DC5225}"/>
              </a:ext>
            </a:extLst>
          </p:cNvPr>
          <p:cNvGrpSpPr/>
          <p:nvPr/>
        </p:nvGrpSpPr>
        <p:grpSpPr>
          <a:xfrm>
            <a:off x="4487010" y="3013955"/>
            <a:ext cx="1878509" cy="1629515"/>
            <a:chOff x="4487008" y="3013953"/>
            <a:chExt cx="1878509" cy="1629515"/>
          </a:xfrm>
        </p:grpSpPr>
        <p:grpSp>
          <p:nvGrpSpPr>
            <p:cNvPr id="20" name="g_coin">
              <a:extLst>
                <a:ext uri="{FF2B5EF4-FFF2-40B4-BE49-F238E27FC236}">
                  <a16:creationId xmlns:a16="http://schemas.microsoft.com/office/drawing/2014/main" id="{9F671C2A-1E13-4961-8FEF-A332FA808B71}"/>
                </a:ext>
              </a:extLst>
            </p:cNvPr>
            <p:cNvGrpSpPr/>
            <p:nvPr/>
          </p:nvGrpSpPr>
          <p:grpSpPr>
            <a:xfrm>
              <a:off x="4872624" y="3013953"/>
              <a:ext cx="1107275" cy="1092161"/>
              <a:chOff x="2235402" y="1906258"/>
              <a:chExt cx="1560185" cy="14518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A9325F4-CEA5-4F49-B180-062FC16C9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5402" y="1906258"/>
                <a:ext cx="1560185" cy="145188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BD209-889B-4DDC-819E-A31482D6D7AC}"/>
                  </a:ext>
                </a:extLst>
              </p:cNvPr>
              <p:cNvSpPr/>
              <p:nvPr/>
            </p:nvSpPr>
            <p:spPr>
              <a:xfrm>
                <a:off x="2480035" y="2191260"/>
                <a:ext cx="1309607" cy="85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3600" b="1" dirty="0">
                    <a:solidFill>
                      <a:srgbClr val="7030A0"/>
                    </a:solidFill>
                  </a:rPr>
                  <a:t>.0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" name="R_coin">
              <a:extLst>
                <a:ext uri="{FF2B5EF4-FFF2-40B4-BE49-F238E27FC236}">
                  <a16:creationId xmlns:a16="http://schemas.microsoft.com/office/drawing/2014/main" id="{6BCCA66C-1428-40FB-98BC-064A516B4CCD}"/>
                </a:ext>
              </a:extLst>
            </p:cNvPr>
            <p:cNvSpPr/>
            <p:nvPr/>
          </p:nvSpPr>
          <p:spPr>
            <a:xfrm>
              <a:off x="4487008" y="3997137"/>
              <a:ext cx="18785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电子现金</a:t>
              </a:r>
              <a:endParaRPr lang="en-US" altLang="zh-CN" dirty="0"/>
            </a:p>
            <a:p>
              <a:pPr algn="ctr"/>
              <a:r>
                <a:rPr lang="zh-CN" altLang="en-US" dirty="0"/>
                <a:t>去中心化交易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4D22F6D-9505-4F52-8A2B-E293312CCB8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月发布</a:t>
            </a:r>
            <a:endParaRPr lang="en-US" altLang="zh-CN" dirty="0"/>
          </a:p>
          <a:p>
            <a:r>
              <a:rPr lang="zh-CN" altLang="en-US" sz="2400" dirty="0"/>
              <a:t>比特币 </a:t>
            </a:r>
            <a:r>
              <a:rPr lang="en-US" altLang="zh-CN" sz="2400" dirty="0"/>
              <a:t>= </a:t>
            </a:r>
            <a:r>
              <a:rPr lang="zh-CN" altLang="en-US" sz="2400" dirty="0"/>
              <a:t>计算器</a:t>
            </a:r>
            <a:endParaRPr lang="en-US" altLang="zh-CN" sz="2400" dirty="0"/>
          </a:p>
          <a:p>
            <a:r>
              <a:rPr lang="zh-CN" altLang="en-US" dirty="0"/>
              <a:t>以太坊 </a:t>
            </a:r>
            <a:r>
              <a:rPr lang="en-US" altLang="zh-CN" dirty="0"/>
              <a:t>= </a:t>
            </a:r>
            <a:r>
              <a:rPr lang="zh-CN" altLang="en-US" dirty="0"/>
              <a:t> 计算机</a:t>
            </a:r>
            <a:endParaRPr lang="en-US" altLang="zh-CN" dirty="0"/>
          </a:p>
          <a:p>
            <a:pPr lvl="1"/>
            <a:r>
              <a:rPr lang="zh-CN" altLang="en-US" dirty="0"/>
              <a:t>平台和编程语言</a:t>
            </a:r>
            <a:endParaRPr lang="en-US" altLang="zh-CN" dirty="0"/>
          </a:p>
          <a:p>
            <a:r>
              <a:rPr lang="zh-CN" altLang="en-US" dirty="0"/>
              <a:t>两类账户</a:t>
            </a:r>
            <a:endParaRPr lang="en-US" altLang="zh-CN" dirty="0"/>
          </a:p>
          <a:p>
            <a:pPr lvl="1"/>
            <a:r>
              <a:rPr lang="zh-CN" altLang="en-US" dirty="0"/>
              <a:t>用户账户：私钥控制 </a:t>
            </a:r>
            <a:endParaRPr lang="en-US" altLang="zh-CN" dirty="0"/>
          </a:p>
          <a:p>
            <a:pPr lvl="1"/>
            <a:r>
              <a:rPr lang="zh-CN" altLang="en-US" dirty="0"/>
              <a:t>合约账户：代码控制</a:t>
            </a:r>
            <a:endParaRPr lang="en-US" altLang="zh-CN" dirty="0"/>
          </a:p>
          <a:p>
            <a:r>
              <a:rPr lang="zh-CN" altLang="en-US" sz="2400" dirty="0"/>
              <a:t>任何人可以通过定义合约创建应用程序</a:t>
            </a:r>
            <a:endParaRPr lang="en-US" altLang="zh-CN" sz="2400" dirty="0"/>
          </a:p>
          <a:p>
            <a:r>
              <a:rPr lang="zh-CN" altLang="en-US" dirty="0"/>
              <a:t>支付</a:t>
            </a:r>
            <a:r>
              <a:rPr lang="en-US" altLang="zh-CN" dirty="0"/>
              <a:t>Gas</a:t>
            </a:r>
            <a:r>
              <a:rPr lang="zh-CN" altLang="en-US" dirty="0"/>
              <a:t>运行合约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4F559-00FC-4E81-8567-CCE5D9D1C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货币总量 </a:t>
            </a:r>
            <a:r>
              <a:rPr lang="en-US" altLang="zh-CN" dirty="0"/>
              <a:t>7200W+1872W * year</a:t>
            </a:r>
          </a:p>
          <a:p>
            <a:r>
              <a:rPr lang="zh-CN" altLang="en-US" dirty="0"/>
              <a:t>类似比特币挖掘</a:t>
            </a:r>
            <a:endParaRPr lang="en-US" altLang="zh-CN" dirty="0"/>
          </a:p>
          <a:p>
            <a:r>
              <a:rPr lang="zh-CN" altLang="en-US" dirty="0"/>
              <a:t>平均</a:t>
            </a:r>
            <a:r>
              <a:rPr lang="en-US" altLang="zh-CN" dirty="0"/>
              <a:t>12</a:t>
            </a:r>
            <a:r>
              <a:rPr lang="zh-CN" altLang="en-US" dirty="0"/>
              <a:t>秒出一区块</a:t>
            </a:r>
            <a:endParaRPr lang="en-US" altLang="zh-CN" dirty="0"/>
          </a:p>
          <a:p>
            <a:r>
              <a:rPr lang="zh-CN" altLang="en-US" dirty="0"/>
              <a:t>挖掘奖励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固定奖励：</a:t>
            </a:r>
            <a:r>
              <a:rPr lang="en-US" altLang="zh-CN" dirty="0"/>
              <a:t>5 Ether.</a:t>
            </a:r>
          </a:p>
          <a:p>
            <a:pPr lvl="1"/>
            <a:r>
              <a:rPr lang="en-US" altLang="zh-CN" dirty="0"/>
              <a:t>Gas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2"/>
            <a:r>
              <a:rPr lang="zh-CN" altLang="en-US" dirty="0"/>
              <a:t>最小支付单位 </a:t>
            </a:r>
            <a:r>
              <a:rPr lang="en-US" altLang="zh-CN" dirty="0"/>
              <a:t>Wei: 1 Ether = 10</a:t>
            </a:r>
            <a:r>
              <a:rPr lang="en-US" altLang="zh-CN" baseline="30000" dirty="0"/>
              <a:t>18</a:t>
            </a:r>
            <a:r>
              <a:rPr lang="en-US" altLang="zh-CN" dirty="0"/>
              <a:t> Wei</a:t>
            </a:r>
          </a:p>
          <a:p>
            <a:pPr lvl="1"/>
            <a:r>
              <a:rPr lang="en-US" altLang="zh-CN" dirty="0"/>
              <a:t>Uncles included: 1/32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Uncle</a:t>
            </a:r>
          </a:p>
          <a:p>
            <a:pPr lvl="2"/>
            <a:r>
              <a:rPr lang="zh-CN" altLang="en-US" dirty="0"/>
              <a:t>每个</a:t>
            </a:r>
            <a:r>
              <a:rPr lang="en-US" dirty="0"/>
              <a:t>Uncle</a:t>
            </a:r>
            <a:r>
              <a:rPr lang="zh-CN" altLang="en-US" dirty="0"/>
              <a:t>收到：</a:t>
            </a:r>
            <a:r>
              <a:rPr lang="en-US" altLang="zh-CN" dirty="0"/>
              <a:t>4.375 Ether</a:t>
            </a:r>
          </a:p>
          <a:p>
            <a:pPr lvl="2"/>
            <a:r>
              <a:rPr lang="zh-CN" altLang="en-US" dirty="0"/>
              <a:t>最多两个</a:t>
            </a:r>
            <a:r>
              <a:rPr lang="en-US" altLang="zh-CN" dirty="0"/>
              <a:t>Uncle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B729A-BC28-4357-B471-A039CDCF7C6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enhao1">
            <a:extLst>
              <a:ext uri="{FF2B5EF4-FFF2-40B4-BE49-F238E27FC236}">
                <a16:creationId xmlns:a16="http://schemas.microsoft.com/office/drawing/2014/main" id="{2AE57BC3-1DE6-4458-B626-BEC2E07C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1" y="2461846"/>
            <a:ext cx="8675078" cy="4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E305-6D73-4CFC-B268-B57B277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id="{EEEE0CE6-8CFA-4009-A9D2-FA2D0E56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41" y="44399"/>
            <a:ext cx="4507459" cy="38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6F3043-00F2-41DE-857C-78ABC9A3989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144-3FF2-4B17-87CE-9C8DD450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坊核心概念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9513-810E-4F0C-B667-A2F0632C8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5F51-AD25-40A4-BE35-F5EB1AE8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FF8B-E294-49F9-B485-C2CDC3F5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2" y="983226"/>
            <a:ext cx="9855707" cy="5594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72F5C8-3D7C-47BF-8211-788CF0BA0C2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DC32-6464-484C-8DF6-9A4926F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vs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26F1-40D5-484F-BFF3-7C3D714FC1E4}"/>
              </a:ext>
            </a:extLst>
          </p:cNvPr>
          <p:cNvSpPr/>
          <p:nvPr/>
        </p:nvSpPr>
        <p:spPr>
          <a:xfrm>
            <a:off x="2475026" y="3116684"/>
            <a:ext cx="7310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Avoids double-spending by ensuring transaction ordering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ACCA7-3B04-49F9-B356-7E5B7111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7" y="1108568"/>
            <a:ext cx="8848306" cy="2006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5042B-9A77-45A8-9A86-320ED595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54" y="4268954"/>
            <a:ext cx="8813179" cy="19642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2ABB08-F72E-4328-BD89-BE67008FAC7B}"/>
              </a:ext>
            </a:extLst>
          </p:cNvPr>
          <p:cNvSpPr/>
          <p:nvPr/>
        </p:nvSpPr>
        <p:spPr>
          <a:xfrm>
            <a:off x="1819703" y="6290292"/>
            <a:ext cx="9287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Defines a Virtual Machine whose usage is metered with transactions fees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7438C-68EA-49C7-B38B-6700A641902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11381</TotalTime>
  <Words>1675</Words>
  <Application>Microsoft Office PowerPoint</Application>
  <PresentationFormat>Widescreen</PresentationFormat>
  <Paragraphs>312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PMingLiU</vt:lpstr>
      <vt:lpstr>宋体</vt:lpstr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Theme</vt:lpstr>
      <vt:lpstr>区块链应用及 物联网</vt:lpstr>
      <vt:lpstr>Code is the LAW</vt:lpstr>
      <vt:lpstr>区块链演化史</vt:lpstr>
      <vt:lpstr>内容大纲</vt:lpstr>
      <vt:lpstr>区块链1.0 </vt:lpstr>
      <vt:lpstr>区块链2.0 – 以太坊</vt:lpstr>
      <vt:lpstr>区块链2.0 – 以太坊</vt:lpstr>
      <vt:lpstr>坊核心概念</vt:lpstr>
      <vt:lpstr>Bitcoin vs Ethereum</vt:lpstr>
      <vt:lpstr>Ethereum Structure (partial)</vt:lpstr>
      <vt:lpstr>Ethereum</vt:lpstr>
      <vt:lpstr>Ethereum</vt:lpstr>
      <vt:lpstr>Where do contracts come from?</vt:lpstr>
      <vt:lpstr>Ethereum Architect – Bitcoin Blockchain</vt:lpstr>
      <vt:lpstr>PowerPoint Presentation</vt:lpstr>
      <vt:lpstr>PowerPoint Presentation</vt:lpstr>
      <vt:lpstr>Transaction receipt</vt:lpstr>
      <vt:lpstr>Ethereum Architect:  Blockchain mechanism</vt:lpstr>
      <vt:lpstr>DNS example</vt:lpstr>
      <vt:lpstr>Ethereum Gas</vt:lpstr>
      <vt:lpstr>相关投资</vt:lpstr>
      <vt:lpstr>相关投资</vt:lpstr>
      <vt:lpstr>相关投资 -- 买卖比特币 / 以太币</vt:lpstr>
      <vt:lpstr>相关投资 -- ICO</vt:lpstr>
      <vt:lpstr>以太坊应用 – 应用</vt:lpstr>
      <vt:lpstr>以太坊应用 – 案例</vt:lpstr>
      <vt:lpstr>开发计划</vt:lpstr>
      <vt:lpstr>Q &amp; A</vt:lpstr>
      <vt:lpstr>Gartner眼中的数字加密货币</vt:lpstr>
      <vt:lpstr>相关投资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612</cp:revision>
  <dcterms:created xsi:type="dcterms:W3CDTF">2017-05-28T02:47:33Z</dcterms:created>
  <dcterms:modified xsi:type="dcterms:W3CDTF">2017-06-14T09:32:46Z</dcterms:modified>
</cp:coreProperties>
</file>