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7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281" r:id="rId20"/>
    <p:sldId id="28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280"/>
            <p14:sldId id="279"/>
          </p14:sldIdLst>
        </p14:section>
        <p14:section name="2. What is Bitcoin at high level" id="{680B4F1C-FF86-488C-A37F-72DBD0105249}">
          <p14:sldIdLst>
            <p14:sldId id="257"/>
          </p14:sldIdLst>
        </p14:section>
        <p14:section name="3. How Sending Money in Bitcoin Networks" id="{F8410F5B-64BC-48ED-93F2-422696031076}">
          <p14:sldIdLst>
            <p14:sldId id="258"/>
            <p14:sldId id="261"/>
            <p14:sldId id="262"/>
          </p14:sldIdLst>
        </p14:section>
        <p14:section name="4. Bitcoin Transactions and Ledger in Detail" id="{5E4F5886-6015-4D3E-AC39-63624ADCC409}">
          <p14:sldIdLst>
            <p14:sldId id="263"/>
            <p14:sldId id="264"/>
            <p14:sldId id="265"/>
            <p14:sldId id="266"/>
            <p14:sldId id="267"/>
          </p14:sldIdLst>
        </p14:section>
        <p14:section name="5. Double Spending" id="{4B7EE568-04BC-4AFD-94A4-01005FE15E75}">
          <p14:sldIdLst>
            <p14:sldId id="269"/>
          </p14:sldIdLst>
        </p14:section>
        <p14:section name="7. The Block Chain: an Ordering of Transactions" id="{7944E45A-1017-468A-BBC8-62C079BE05AA}">
          <p14:sldIdLst>
            <p14:sldId id="270"/>
            <p14:sldId id="271"/>
          </p14:sldIdLst>
        </p14:section>
        <p14:section name="9. Double Spend Prevention" id="{E2DBD715-AF53-421D-9B85-36EE2043A7E8}">
          <p14:sldIdLst>
            <p14:sldId id="275"/>
            <p14:sldId id="276"/>
          </p14:sldIdLst>
        </p14:section>
        <p14:section name="9. Mining" id="{1A716732-F556-4C79-984D-C2AB355C5893}">
          <p14:sldIdLst>
            <p14:sldId id="277"/>
            <p14:sldId id="278"/>
            <p14:sldId id="281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9" autoAdjust="0"/>
    <p:restoredTop sz="93699" autoAdjust="0"/>
  </p:normalViewPr>
  <p:slideViewPr>
    <p:cSldViewPr snapToGrid="0">
      <p:cViewPr varScale="1">
        <p:scale>
          <a:sx n="102" d="100"/>
          <a:sy n="102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Own, Send, Mine bitcoins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transaction is done</a:t>
            </a:r>
          </a:p>
          <a:p>
            <a:r>
              <a:rPr lang="en-US" dirty="0"/>
              <a:t>How to transfer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Bitcoin cryptography</a:t>
            </a:r>
          </a:p>
          <a:p>
            <a:pPr lvl="1"/>
            <a:r>
              <a:rPr lang="en-US" dirty="0"/>
              <a:t>HASH 256</a:t>
            </a:r>
          </a:p>
          <a:p>
            <a:pPr lvl="1"/>
            <a:r>
              <a:rPr lang="en-US" dirty="0"/>
              <a:t>To understand: blockchain.info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: blockchain.info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key: true password,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Signature: intermediary proves having the password, without reveal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Public key: send to address in BTC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 How the process pay 1.2, 2.5, 3.4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FCCB6-2381-4F22-909F-1230355D8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charts/total-bitcoins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hyperlink" Target="https://blockchain.info/charts/hash-rate?timespan=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467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比特币底层</a:t>
            </a:r>
            <a:br>
              <a:rPr lang="en-US" altLang="zh-CN" b="1" dirty="0"/>
            </a:br>
            <a:r>
              <a:rPr lang="zh-CN" altLang="en-US" b="1" dirty="0"/>
              <a:t>实现原理解析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08" y="4503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Andy Wu (</a:t>
            </a:r>
            <a:r>
              <a:rPr lang="zh-CN" altLang="en-US" sz="3200" dirty="0"/>
              <a:t>吴增德）</a:t>
            </a:r>
            <a:endParaRPr lang="en-US" altLang="zh-CN" sz="3200" dirty="0"/>
          </a:p>
          <a:p>
            <a:r>
              <a:rPr lang="en-US" sz="3200" dirty="0"/>
              <a:t>2017</a:t>
            </a:r>
            <a:r>
              <a:rPr lang="zh-CN" altLang="en-US" sz="3200" dirty="0"/>
              <a:t>－</a:t>
            </a:r>
            <a:r>
              <a:rPr lang="en-US" altLang="zh-CN" sz="3200" dirty="0"/>
              <a:t>05</a:t>
            </a:r>
            <a:r>
              <a:rPr lang="zh-CN" altLang="en-US" sz="3200" dirty="0"/>
              <a:t>－</a:t>
            </a:r>
            <a:r>
              <a:rPr lang="en-US" altLang="zh-CN" sz="3200" dirty="0"/>
              <a:t>29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157007" y="365183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持有、支付、挖掘比特币原理及协议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30" y="706582"/>
            <a:ext cx="955964" cy="4707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6" y="2462645"/>
            <a:ext cx="5914354" cy="4315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94" y="2234919"/>
            <a:ext cx="4389902" cy="431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460" y="108790"/>
            <a:ext cx="3066941" cy="11677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Transactions: Mathematical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38522"/>
            <a:ext cx="8139658" cy="2506114"/>
          </a:xfrm>
        </p:spPr>
        <p:txBody>
          <a:bodyPr>
            <a:normAutofit/>
          </a:bodyPr>
          <a:lstStyle/>
          <a:p>
            <a:r>
              <a:rPr lang="en-US" dirty="0"/>
              <a:t>Transactions: Mathematical Puzzles with locker</a:t>
            </a:r>
          </a:p>
          <a:p>
            <a:pPr lvl="1"/>
            <a:r>
              <a:rPr lang="en-US" dirty="0"/>
              <a:t>Defined with special Scripting language</a:t>
            </a:r>
          </a:p>
          <a:p>
            <a:pPr lvl="1"/>
            <a:r>
              <a:rPr lang="en-US" dirty="0"/>
              <a:t>Only owner can solve it</a:t>
            </a:r>
          </a:p>
          <a:p>
            <a:pPr lvl="1"/>
            <a:r>
              <a:rPr lang="en-US" dirty="0"/>
              <a:t>Support more complex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9" y="3106877"/>
            <a:ext cx="6244936" cy="1755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2" y="1918358"/>
            <a:ext cx="3076993" cy="24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13" y="21698"/>
            <a:ext cx="2032939" cy="3126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885" y="5498697"/>
            <a:ext cx="6647296" cy="12239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6885" y="5102038"/>
            <a:ext cx="35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Transaction: 2009, Jan 3, 50BTC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12" y="2847108"/>
            <a:ext cx="5425362" cy="40108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5365286" cy="4086644"/>
          </a:xfrm>
        </p:spPr>
        <p:txBody>
          <a:bodyPr>
            <a:normAutofit/>
          </a:bodyPr>
          <a:lstStyle/>
          <a:p>
            <a:r>
              <a:rPr lang="en-US" dirty="0"/>
              <a:t>Anonymity</a:t>
            </a:r>
          </a:p>
          <a:p>
            <a:pPr lvl="1"/>
            <a:r>
              <a:rPr lang="en-US" dirty="0"/>
              <a:t>Possible bitcoin address: 2^160</a:t>
            </a:r>
          </a:p>
          <a:p>
            <a:r>
              <a:rPr lang="en-US" dirty="0"/>
              <a:t>Bitcoin transaction Security:</a:t>
            </a:r>
          </a:p>
          <a:p>
            <a:pPr lvl="1"/>
            <a:r>
              <a:rPr lang="en-US" dirty="0"/>
              <a:t>Digital Signatures</a:t>
            </a:r>
          </a:p>
          <a:p>
            <a:pPr lvl="1"/>
            <a:r>
              <a:rPr lang="en-US" dirty="0"/>
              <a:t>Referenced Transactions</a:t>
            </a:r>
          </a:p>
          <a:p>
            <a:r>
              <a:rPr lang="en-US" dirty="0"/>
              <a:t>Security Hole: Transaction Order</a:t>
            </a:r>
          </a:p>
          <a:p>
            <a:pPr lvl="1"/>
            <a:r>
              <a:rPr lang="en-US" dirty="0"/>
              <a:t>Double  Spending Fraud</a:t>
            </a:r>
          </a:p>
          <a:p>
            <a:r>
              <a:rPr lang="en-US" dirty="0"/>
              <a:t>Nodes need to agree on transaction order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68710" y="95748"/>
            <a:ext cx="5195470" cy="2396559"/>
            <a:chOff x="402314" y="4156703"/>
            <a:chExt cx="5195470" cy="23965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314" y="4530436"/>
              <a:ext cx="5195470" cy="20228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043709" y="4156703"/>
              <a:ext cx="12923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Wallet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" y="5139206"/>
            <a:ext cx="3983297" cy="16025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105" y="4842929"/>
            <a:ext cx="3671504" cy="20050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150374"/>
            <a:ext cx="10872468" cy="5032217"/>
          </a:xfrm>
        </p:spPr>
        <p:txBody>
          <a:bodyPr/>
          <a:lstStyle/>
          <a:p>
            <a:r>
              <a:rPr lang="en-US" dirty="0"/>
              <a:t>The Block Chain: Ordering Solution</a:t>
            </a:r>
          </a:p>
          <a:p>
            <a:r>
              <a:rPr lang="en-US" dirty="0"/>
              <a:t>Transaction Chain: History of Ownership</a:t>
            </a:r>
          </a:p>
          <a:p>
            <a:pPr lvl="1"/>
            <a:r>
              <a:rPr lang="en-US" dirty="0"/>
              <a:t>Unconfirmed Transactions</a:t>
            </a:r>
          </a:p>
          <a:p>
            <a:pPr lvl="1"/>
            <a:r>
              <a:rPr lang="en-US" dirty="0"/>
              <a:t>Add to new Block</a:t>
            </a:r>
          </a:p>
          <a:p>
            <a:r>
              <a:rPr lang="en-US" dirty="0"/>
              <a:t>Potential next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69" y="112269"/>
            <a:ext cx="5327012" cy="2339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699" y="2675615"/>
            <a:ext cx="3979718" cy="1768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55" y="4941972"/>
            <a:ext cx="4468424" cy="16777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" y="3723757"/>
            <a:ext cx="7112186" cy="310306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" y="3293914"/>
            <a:ext cx="5058013" cy="3547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59" y="6019572"/>
            <a:ext cx="6016921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Puzzle: SHA256</a:t>
            </a:r>
          </a:p>
          <a:p>
            <a:pPr lvl="1"/>
            <a:r>
              <a:rPr lang="en-US" dirty="0"/>
              <a:t>Target: 000000000000A1B7E…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3087" y="93519"/>
            <a:ext cx="2791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Block Puzzle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014" y="749450"/>
            <a:ext cx="7110076" cy="4016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3514" y="4051885"/>
            <a:ext cx="1767993" cy="172226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06" y="72736"/>
            <a:ext cx="6054474" cy="415637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Spending Prevention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71" y="602210"/>
            <a:ext cx="5450229" cy="330518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377545" y="4540827"/>
            <a:ext cx="4686635" cy="1636136"/>
          </a:xfrm>
        </p:spPr>
        <p:txBody>
          <a:bodyPr/>
          <a:lstStyle/>
          <a:p>
            <a:r>
              <a:rPr lang="en-US" dirty="0"/>
              <a:t>Only vulnerable at end of the chain: wait for several blocks before final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3" y="4592782"/>
            <a:ext cx="6911939" cy="2217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32674" y="4844534"/>
            <a:ext cx="437703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attacker must out space </a:t>
            </a:r>
            <a:br>
              <a:rPr lang="en-US" sz="2800" dirty="0"/>
            </a:br>
            <a:r>
              <a:rPr lang="en-US" sz="2800" dirty="0"/>
              <a:t>or “out luck” the network”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3" y="72736"/>
            <a:ext cx="5913632" cy="352074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3245" y="1150374"/>
            <a:ext cx="4800935" cy="5026589"/>
          </a:xfrm>
        </p:spPr>
        <p:txBody>
          <a:bodyPr/>
          <a:lstStyle/>
          <a:p>
            <a:r>
              <a:rPr lang="en-US" dirty="0"/>
              <a:t>Next: </a:t>
            </a:r>
            <a:r>
              <a:rPr lang="en-US" dirty="0" err="1"/>
              <a:t>BitCoin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1" y="200800"/>
            <a:ext cx="6378818" cy="3132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1" y="5288974"/>
            <a:ext cx="8270451" cy="12916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818" y="63549"/>
            <a:ext cx="3990505" cy="2734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518" y="1120877"/>
            <a:ext cx="5926283" cy="55604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 purpose:</a:t>
            </a:r>
          </a:p>
          <a:p>
            <a:pPr lvl="1"/>
            <a:r>
              <a:rPr lang="en-US" dirty="0"/>
              <a:t>Verify transactions</a:t>
            </a:r>
          </a:p>
          <a:p>
            <a:pPr lvl="1"/>
            <a:r>
              <a:rPr lang="en-US" dirty="0"/>
              <a:t>Safeguard the block chain</a:t>
            </a:r>
          </a:p>
          <a:p>
            <a:r>
              <a:rPr lang="en-US" dirty="0"/>
              <a:t>Mining: </a:t>
            </a:r>
          </a:p>
          <a:p>
            <a:pPr lvl="1"/>
            <a:r>
              <a:rPr lang="en-US" dirty="0"/>
              <a:t>Every 4 years, cut in half, every 10 minutes</a:t>
            </a:r>
          </a:p>
          <a:p>
            <a:pPr lvl="1"/>
            <a:r>
              <a:rPr lang="en-US" dirty="0"/>
              <a:t>all 21 million in 2140</a:t>
            </a:r>
          </a:p>
          <a:p>
            <a:pPr lvl="1"/>
            <a:r>
              <a:rPr lang="en-US" dirty="0">
                <a:hlinkClick r:id="rId3"/>
              </a:rPr>
              <a:t>Current 16.3 million</a:t>
            </a:r>
            <a:endParaRPr lang="en-US" dirty="0"/>
          </a:p>
          <a:p>
            <a:pPr lvl="1"/>
            <a:r>
              <a:rPr lang="en-US" dirty="0"/>
              <a:t>Smallest: 1/100,000,000 </a:t>
            </a:r>
            <a:r>
              <a:rPr lang="en-US" dirty="0" err="1"/>
              <a:t>BitCoin</a:t>
            </a:r>
            <a:r>
              <a:rPr lang="en-US" dirty="0"/>
              <a:t>  = 1 Satoshi</a:t>
            </a:r>
          </a:p>
          <a:p>
            <a:pPr lvl="1"/>
            <a:r>
              <a:rPr lang="en-US" dirty="0"/>
              <a:t>Future: transactions</a:t>
            </a:r>
          </a:p>
          <a:p>
            <a:r>
              <a:rPr lang="en-US" dirty="0"/>
              <a:t>How 10 minutes:</a:t>
            </a:r>
          </a:p>
          <a:p>
            <a:pPr lvl="1"/>
            <a:r>
              <a:rPr lang="en-US" dirty="0"/>
              <a:t>Adjust difficulty every 2016 blocks, (around 2 weeks)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26" y="2992372"/>
            <a:ext cx="5004190" cy="38323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30145" y="5818433"/>
            <a:ext cx="649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3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Mathematically protected digital currency</a:t>
            </a:r>
          </a:p>
          <a:p>
            <a:r>
              <a:rPr lang="en-US" dirty="0"/>
              <a:t>Maintained by a network of peers</a:t>
            </a:r>
          </a:p>
          <a:p>
            <a:endParaRPr lang="en-US" dirty="0"/>
          </a:p>
          <a:p>
            <a:r>
              <a:rPr lang="en-US" dirty="0"/>
              <a:t>Digital Signature:</a:t>
            </a:r>
          </a:p>
          <a:p>
            <a:pPr lvl="1"/>
            <a:r>
              <a:rPr lang="en-US" dirty="0"/>
              <a:t>Safeguard money</a:t>
            </a:r>
          </a:p>
          <a:p>
            <a:r>
              <a:rPr lang="en-US" dirty="0"/>
              <a:t>Transaction chains</a:t>
            </a:r>
          </a:p>
          <a:p>
            <a:pPr lvl="1"/>
            <a:r>
              <a:rPr lang="en-US" dirty="0"/>
              <a:t>Store history of ownership</a:t>
            </a:r>
          </a:p>
          <a:p>
            <a:r>
              <a:rPr lang="en-US" dirty="0"/>
              <a:t>Block Chain</a:t>
            </a:r>
          </a:p>
          <a:p>
            <a:pPr lvl="1"/>
            <a:r>
              <a:rPr lang="en-US" dirty="0"/>
              <a:t>Hold transaction order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3984"/>
            <a:ext cx="5793658" cy="6144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Benefits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Government can’t print money</a:t>
            </a:r>
            <a:br>
              <a:rPr lang="en-US" dirty="0"/>
            </a:br>
            <a:r>
              <a:rPr lang="en-US" dirty="0"/>
              <a:t>or manipulate currency</a:t>
            </a:r>
          </a:p>
          <a:p>
            <a:r>
              <a:rPr lang="en-US" dirty="0"/>
              <a:t>Anonymity</a:t>
            </a:r>
          </a:p>
          <a:p>
            <a:r>
              <a:rPr lang="en-US" dirty="0"/>
              <a:t>Lower global transaction costs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Challenges</a:t>
            </a:r>
            <a:endParaRPr lang="en-US" sz="3600" dirty="0"/>
          </a:p>
          <a:p>
            <a:r>
              <a:rPr lang="en-US" dirty="0"/>
              <a:t>Difficult to exchange</a:t>
            </a:r>
          </a:p>
          <a:p>
            <a:r>
              <a:rPr lang="en-US" dirty="0"/>
              <a:t>Used for illegal activity (Government can’t track</a:t>
            </a:r>
          </a:p>
          <a:p>
            <a:r>
              <a:rPr lang="en-US" dirty="0"/>
              <a:t>Mining, or solving blocks</a:t>
            </a:r>
            <a:br>
              <a:rPr lang="en-US" dirty="0"/>
            </a:br>
            <a:r>
              <a:rPr lang="en-US" dirty="0"/>
              <a:t>use large amount of energy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8727"/>
          </a:xfrm>
        </p:spPr>
        <p:txBody>
          <a:bodyPr/>
          <a:lstStyle/>
          <a:p>
            <a:r>
              <a:rPr lang="en-US" b="1" dirty="0"/>
              <a:t>How Bitcoin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750"/>
            <a:ext cx="9144000" cy="1287049"/>
          </a:xfrm>
        </p:spPr>
        <p:txBody>
          <a:bodyPr>
            <a:normAutofit/>
          </a:bodyPr>
          <a:lstStyle/>
          <a:p>
            <a:r>
              <a:rPr lang="en-US" sz="3600" dirty="0"/>
              <a:t>Andy Wu (</a:t>
            </a:r>
            <a:r>
              <a:rPr lang="zh-CN" altLang="en-US" sz="3600" dirty="0"/>
              <a:t>吴增德）</a:t>
            </a:r>
            <a:endParaRPr lang="en-US" altLang="zh-CN" sz="3600" dirty="0"/>
          </a:p>
          <a:p>
            <a:r>
              <a:rPr lang="en-US" sz="3600" dirty="0"/>
              <a:t>2017</a:t>
            </a:r>
            <a:r>
              <a:rPr lang="zh-CN" altLang="en-US" sz="3600" dirty="0"/>
              <a:t>－</a:t>
            </a:r>
            <a:r>
              <a:rPr lang="en-US" altLang="zh-CN" sz="3600" dirty="0"/>
              <a:t>05</a:t>
            </a:r>
            <a:r>
              <a:rPr lang="zh-CN" altLang="en-US" sz="3600" dirty="0"/>
              <a:t>－</a:t>
            </a:r>
            <a:r>
              <a:rPr lang="en-US" altLang="zh-CN" sz="3600" dirty="0"/>
              <a:t>29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1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Spending in the Block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150374"/>
            <a:ext cx="4874222" cy="26977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Bitcoin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88588"/>
              </p:ext>
            </p:extLst>
          </p:nvPr>
        </p:nvGraphicFramePr>
        <p:xfrm>
          <a:off x="474212" y="3092576"/>
          <a:ext cx="5225130" cy="31579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12565">
                  <a:extLst>
                    <a:ext uri="{9D8B030D-6E8A-4147-A177-3AD203B41FA5}">
                      <a16:colId xmlns:a16="http://schemas.microsoft.com/office/drawing/2014/main" val="2721194005"/>
                    </a:ext>
                  </a:extLst>
                </a:gridCol>
                <a:gridCol w="2612565">
                  <a:extLst>
                    <a:ext uri="{9D8B030D-6E8A-4147-A177-3AD203B41FA5}">
                      <a16:colId xmlns:a16="http://schemas.microsoft.com/office/drawing/2014/main" val="2277102548"/>
                    </a:ext>
                  </a:extLst>
                </a:gridCol>
              </a:tblGrid>
              <a:tr h="631582">
                <a:tc>
                  <a:txBody>
                    <a:bodyPr/>
                    <a:lstStyle/>
                    <a:p>
                      <a:r>
                        <a:rPr lang="en-US" sz="2800" dirty="0"/>
                        <a:t>Alice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5.4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139002"/>
                  </a:ext>
                </a:extLst>
              </a:tr>
              <a:tr h="631582">
                <a:tc>
                  <a:txBody>
                    <a:bodyPr/>
                    <a:lstStyle/>
                    <a:p>
                      <a:r>
                        <a:rPr lang="en-US" sz="2800" dirty="0"/>
                        <a:t>Bob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83358"/>
                  </a:ext>
                </a:extLst>
              </a:tr>
              <a:tr h="631582">
                <a:tc>
                  <a:txBody>
                    <a:bodyPr/>
                    <a:lstStyle/>
                    <a:p>
                      <a:r>
                        <a:rPr lang="en-US" sz="2800" dirty="0"/>
                        <a:t>Frank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700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695560"/>
                  </a:ext>
                </a:extLst>
              </a:tr>
              <a:tr h="631582">
                <a:tc>
                  <a:txBody>
                    <a:bodyPr/>
                    <a:lstStyle/>
                    <a:p>
                      <a:r>
                        <a:rPr lang="en-US" sz="2800" dirty="0"/>
                        <a:t>Carlos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0.0000001</a:t>
                      </a:r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606845"/>
                  </a:ext>
                </a:extLst>
              </a:tr>
              <a:tr h="631582">
                <a:tc>
                  <a:txBody>
                    <a:bodyPr/>
                    <a:lstStyle/>
                    <a:p>
                      <a:r>
                        <a:rPr lang="en-US" sz="2800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148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04585" y="2294198"/>
            <a:ext cx="178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Ledger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24" y="2584969"/>
            <a:ext cx="3918653" cy="3878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752" y="23596"/>
            <a:ext cx="4129248" cy="226648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Sending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001171"/>
            <a:ext cx="4458511" cy="5771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Alice  </a:t>
            </a:r>
            <a:r>
              <a:rPr lang="en-US" dirty="0">
                <a:sym typeface="Wingdings" panose="05000000000000000000" pitchFamily="2" charset="2"/>
              </a:rPr>
              <a:t>  Bob		 5.0  BTC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85" y="90973"/>
            <a:ext cx="3825572" cy="2796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5" y="3465870"/>
            <a:ext cx="4016088" cy="269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963" y="3366801"/>
            <a:ext cx="3970364" cy="2895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973" y="3953164"/>
            <a:ext cx="2485028" cy="205800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65"/>
          </a:xfrm>
        </p:spPr>
        <p:txBody>
          <a:bodyPr>
            <a:normAutofit fontScale="90000"/>
          </a:bodyPr>
          <a:lstStyle/>
          <a:p>
            <a:r>
              <a:rPr lang="en-US" dirty="0"/>
              <a:t>Sending Money &amp;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2" y="1121525"/>
            <a:ext cx="2608314" cy="2184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04" y="1303329"/>
            <a:ext cx="4583592" cy="2073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139" y="105350"/>
            <a:ext cx="2733923" cy="3200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1" y="3961048"/>
            <a:ext cx="4145972" cy="2880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5589" y="3999493"/>
            <a:ext cx="5951729" cy="195574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38349" y="5829300"/>
            <a:ext cx="5652657" cy="1018309"/>
          </a:xfrm>
        </p:spPr>
        <p:txBody>
          <a:bodyPr>
            <a:normAutofit fontScale="92500"/>
          </a:bodyPr>
          <a:lstStyle/>
          <a:p>
            <a:r>
              <a:rPr lang="en-US" dirty="0"/>
              <a:t>Signature = f(message, private key)</a:t>
            </a:r>
          </a:p>
          <a:p>
            <a:r>
              <a:rPr lang="en-US" dirty="0"/>
              <a:t>1=? V(message, public key, signature)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248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" y="917392"/>
            <a:ext cx="4661054" cy="3516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0" y="162698"/>
            <a:ext cx="5881119" cy="308758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32131" y="3881136"/>
            <a:ext cx="8558609" cy="2939286"/>
            <a:chOff x="3206663" y="3918714"/>
            <a:chExt cx="8558609" cy="2939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0972" y="3993391"/>
              <a:ext cx="5764300" cy="2861113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206663" y="3918714"/>
              <a:ext cx="5883822" cy="2939286"/>
              <a:chOff x="155368" y="4561810"/>
              <a:chExt cx="4290996" cy="219159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68" y="4561810"/>
                <a:ext cx="3871507" cy="218898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3997" y="5171952"/>
                <a:ext cx="1392367" cy="1581454"/>
              </a:xfrm>
              <a:prstGeom prst="rect">
                <a:avLst/>
              </a:prstGeom>
            </p:spPr>
          </p:pic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757"/>
          </a:xfrm>
        </p:spPr>
        <p:txBody>
          <a:bodyPr>
            <a:normAutofit fontScale="90000"/>
          </a:bodyPr>
          <a:lstStyle/>
          <a:p>
            <a:r>
              <a:rPr lang="en-US" dirty="0"/>
              <a:t>Account Balances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682" y="1025526"/>
            <a:ext cx="5656118" cy="4351338"/>
          </a:xfrm>
        </p:spPr>
        <p:txBody>
          <a:bodyPr/>
          <a:lstStyle/>
          <a:p>
            <a:r>
              <a:rPr lang="en-US" dirty="0"/>
              <a:t>Ownership via previous transactions</a:t>
            </a:r>
          </a:p>
          <a:p>
            <a:r>
              <a:rPr lang="en-US" dirty="0"/>
              <a:t>Check previous transactions ~ 24h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98226" y="1025526"/>
            <a:ext cx="5133109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Blockchain.info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3" y="2486459"/>
            <a:ext cx="6519114" cy="4278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55" y="2439101"/>
            <a:ext cx="5219699" cy="41876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223147" y="3086605"/>
            <a:ext cx="5569527" cy="975732"/>
          </a:xfrm>
        </p:spPr>
        <p:txBody>
          <a:bodyPr/>
          <a:lstStyle/>
          <a:p>
            <a:r>
              <a:rPr lang="en-US" dirty="0"/>
              <a:t>Real Transactions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76" y="0"/>
            <a:ext cx="11294352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589809"/>
            <a:ext cx="11818375" cy="4587154"/>
          </a:xfrm>
        </p:spPr>
        <p:txBody>
          <a:bodyPr/>
          <a:lstStyle/>
          <a:p>
            <a:r>
              <a:rPr lang="en-US" dirty="0"/>
              <a:t>Each Transaction Can Only be Used Once as an input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87" y="2431474"/>
            <a:ext cx="6020794" cy="4218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5" y="2431474"/>
            <a:ext cx="4246830" cy="42180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447</Words>
  <Application>Microsoft Office PowerPoint</Application>
  <PresentationFormat>Widescreen</PresentationFormat>
  <Paragraphs>138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比特币底层 实现原理解析</vt:lpstr>
      <vt:lpstr>How Bitcoin Works</vt:lpstr>
      <vt:lpstr>What is Bitcoin</vt:lpstr>
      <vt:lpstr>Sending Money</vt:lpstr>
      <vt:lpstr>Sending Money &amp; Authentication</vt:lpstr>
      <vt:lpstr>Digital Signature</vt:lpstr>
      <vt:lpstr>Account Balances</vt:lpstr>
      <vt:lpstr>Real Transactions</vt:lpstr>
      <vt:lpstr>Transaction Verification</vt:lpstr>
      <vt:lpstr>Balance Calculation</vt:lpstr>
      <vt:lpstr>Complex Transactions: Mathematical Puzzles</vt:lpstr>
      <vt:lpstr>Transaction Security</vt:lpstr>
      <vt:lpstr>Block Chain</vt:lpstr>
      <vt:lpstr>Cryptographic Hash</vt:lpstr>
      <vt:lpstr>Double Spending Prevention</vt:lpstr>
      <vt:lpstr>Recap</vt:lpstr>
      <vt:lpstr>Mining</vt:lpstr>
      <vt:lpstr>Summery</vt:lpstr>
      <vt:lpstr>PowerPoint Presentation</vt:lpstr>
      <vt:lpstr>PowerPoint Presentation</vt:lpstr>
      <vt:lpstr>Double Spending in the Block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87</cp:revision>
  <dcterms:created xsi:type="dcterms:W3CDTF">2017-05-28T02:47:33Z</dcterms:created>
  <dcterms:modified xsi:type="dcterms:W3CDTF">2017-05-30T14:40:30Z</dcterms:modified>
</cp:coreProperties>
</file>