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79" r:id="rId3"/>
    <p:sldId id="316" r:id="rId4"/>
    <p:sldId id="305" r:id="rId5"/>
    <p:sldId id="283" r:id="rId6"/>
    <p:sldId id="284" r:id="rId7"/>
    <p:sldId id="285" r:id="rId8"/>
    <p:sldId id="266" r:id="rId9"/>
    <p:sldId id="263" r:id="rId10"/>
    <p:sldId id="264" r:id="rId11"/>
    <p:sldId id="265" r:id="rId12"/>
    <p:sldId id="267" r:id="rId13"/>
    <p:sldId id="269" r:id="rId14"/>
    <p:sldId id="303" r:id="rId15"/>
    <p:sldId id="275" r:id="rId16"/>
    <p:sldId id="276" r:id="rId17"/>
    <p:sldId id="278" r:id="rId18"/>
    <p:sldId id="28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280"/>
            <p14:sldId id="279"/>
            <p14:sldId id="316"/>
            <p14:sldId id="305"/>
          </p14:sldIdLst>
        </p14:section>
        <p14:section name="3. How Sending Money in Bitcoin Networks" id="{F8410F5B-64BC-48ED-93F2-422696031076}">
          <p14:sldIdLst>
            <p14:sldId id="283"/>
            <p14:sldId id="284"/>
            <p14:sldId id="285"/>
          </p14:sldIdLst>
        </p14:section>
        <p14:section name="4. Bitcoin Transactions and Ledger in Detail" id="{5E4F5886-6015-4D3E-AC39-63624ADCC409}">
          <p14:sldIdLst>
            <p14:sldId id="266"/>
            <p14:sldId id="263"/>
            <p14:sldId id="264"/>
            <p14:sldId id="265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303"/>
          </p14:sldIdLst>
        </p14:section>
        <p14:section name="9. Double Spend Prevention" id="{E2DBD715-AF53-421D-9B85-36EE2043A7E8}">
          <p14:sldIdLst>
            <p14:sldId id="275"/>
            <p14:sldId id="276"/>
          </p14:sldIdLst>
        </p14:section>
        <p14:section name="11. Summary" id="{2BE261DD-00A7-497A-A73A-F5F6529C04F4}">
          <p14:sldIdLst>
            <p14:sldId id="278"/>
            <p14:sldId id="281"/>
          </p14:sldIdLst>
        </p14:section>
        <p14:section name="Ethereum" id="{E9C5F9C4-1B73-4064-9933-554834B3A870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slide" Target="slide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4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tx/bc4623d0f9b3d3cbf37bfd27e05a6ea826a06ec9a4d8dcbf703e140039ddf008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s://blockchain.info/block-height/4692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blockchain.info" TargetMode="External"/><Relationship Id="rId5" Type="http://schemas.openxmlformats.org/officeDocument/2006/relationships/slide" Target="slide4.xml"/><Relationship Id="rId4" Type="http://schemas.openxmlformats.org/officeDocument/2006/relationships/image" Target="../media/image3.emf"/><Relationship Id="rId9" Type="http://schemas.openxmlformats.org/officeDocument/2006/relationships/hyperlink" Target="https://blockchain.info/tree/25691515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11" Type="http://schemas.openxmlformats.org/officeDocument/2006/relationships/slide" Target="slide4.xml"/><Relationship Id="rId5" Type="http://schemas.openxmlformats.org/officeDocument/2006/relationships/hyperlink" Target="How_04_blockchain_applications.pptx" TargetMode="External"/><Relationship Id="rId10" Type="http://schemas.openxmlformats.org/officeDocument/2006/relationships/hyperlink" Target="https://blockchain.info/tree/256915156" TargetMode="External"/><Relationship Id="rId4" Type="http://schemas.openxmlformats.org/officeDocument/2006/relationships/slide" Target="slide5.xml"/><Relationship Id="rId9" Type="http://schemas.openxmlformats.org/officeDocument/2006/relationships/hyperlink" Target="https://blockchain.info/tx/bc4623d0f9b3d3cbf37bfd27e05a6ea826a06ec9a4d8dcbf703e140039ddf00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7265-1B66-40D8-ADDF-DCDD7D39BF2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595743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2503470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FDC7C-5F3C-45D6-85C7-FF17AD05249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60F67-D4EA-4292-B786-46A80454754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969" y="33757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570F5-EC7F-4E63-B58F-AC1E5C6A097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4" y="4431740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A86BA-012A-4E6D-AA77-333310439501}"/>
              </a:ext>
            </a:extLst>
          </p:cNvPr>
          <p:cNvGrpSpPr/>
          <p:nvPr/>
        </p:nvGrpSpPr>
        <p:grpSpPr>
          <a:xfrm>
            <a:off x="245805" y="3812010"/>
            <a:ext cx="4779419" cy="2979390"/>
            <a:chOff x="368238" y="3528462"/>
            <a:chExt cx="4842197" cy="28278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84048-9FD1-4FFC-9A31-8DB08D61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739EF-69EC-4E39-8701-0351005A3D22}"/>
                </a:ext>
              </a:extLst>
            </p:cNvPr>
            <p:cNvSpPr/>
            <p:nvPr/>
          </p:nvSpPr>
          <p:spPr>
            <a:xfrm>
              <a:off x="697820" y="6038302"/>
              <a:ext cx="1258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3028237  ...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39956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36" y="35574"/>
            <a:ext cx="4026010" cy="4726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848C7-0306-433F-A206-8F253905681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2B3B-142C-475B-B28C-487D175D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29" y="4938268"/>
            <a:ext cx="5165406" cy="1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72736"/>
            <a:ext cx="11662860" cy="66424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15" y="3452467"/>
            <a:ext cx="6016867" cy="193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8" y="3731486"/>
            <a:ext cx="4454842" cy="26522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9440" y="1245878"/>
            <a:ext cx="8209280" cy="1807349"/>
            <a:chOff x="599440" y="1245878"/>
            <a:chExt cx="8209280" cy="1807349"/>
          </a:xfrm>
        </p:grpSpPr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614680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14680" y="16063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614680" y="191876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21" name="Rectangle 10"/>
            <p:cNvSpPr>
              <a:spLocks/>
            </p:cNvSpPr>
            <p:nvPr/>
          </p:nvSpPr>
          <p:spPr bwMode="auto">
            <a:xfrm>
              <a:off x="614680" y="214482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84276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284276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4" name="Rectangle 13"/>
            <p:cNvSpPr>
              <a:spLocks/>
            </p:cNvSpPr>
            <p:nvPr/>
          </p:nvSpPr>
          <p:spPr bwMode="auto">
            <a:xfrm>
              <a:off x="284276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5" name="Rectangle 14"/>
            <p:cNvSpPr>
              <a:spLocks/>
            </p:cNvSpPr>
            <p:nvPr/>
          </p:nvSpPr>
          <p:spPr bwMode="auto">
            <a:xfrm>
              <a:off x="284276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6" name="Rectangle 15"/>
            <p:cNvSpPr>
              <a:spLocks/>
            </p:cNvSpPr>
            <p:nvPr/>
          </p:nvSpPr>
          <p:spPr bwMode="auto">
            <a:xfrm>
              <a:off x="989891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7" name="Rectangle 16"/>
            <p:cNvSpPr>
              <a:spLocks/>
            </p:cNvSpPr>
            <p:nvPr/>
          </p:nvSpPr>
          <p:spPr bwMode="auto">
            <a:xfrm>
              <a:off x="321477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8" name="Rectangle 17"/>
            <p:cNvSpPr>
              <a:spLocks/>
            </p:cNvSpPr>
            <p:nvPr/>
          </p:nvSpPr>
          <p:spPr bwMode="auto">
            <a:xfrm>
              <a:off x="551601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9" name="Rectangle 18"/>
            <p:cNvSpPr>
              <a:spLocks/>
            </p:cNvSpPr>
            <p:nvPr/>
          </p:nvSpPr>
          <p:spPr bwMode="auto">
            <a:xfrm>
              <a:off x="774105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30" name="Rectangle 19"/>
            <p:cNvSpPr>
              <a:spLocks/>
            </p:cNvSpPr>
            <p:nvPr/>
          </p:nvSpPr>
          <p:spPr bwMode="auto">
            <a:xfrm>
              <a:off x="5128647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31" name="Rectangle 20"/>
            <p:cNvSpPr>
              <a:spLocks/>
            </p:cNvSpPr>
            <p:nvPr/>
          </p:nvSpPr>
          <p:spPr bwMode="auto">
            <a:xfrm>
              <a:off x="5128647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2" name="Rectangle 21"/>
            <p:cNvSpPr>
              <a:spLocks/>
            </p:cNvSpPr>
            <p:nvPr/>
          </p:nvSpPr>
          <p:spPr bwMode="auto">
            <a:xfrm>
              <a:off x="5128647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3" name="Rectangle 22"/>
            <p:cNvSpPr>
              <a:spLocks/>
            </p:cNvSpPr>
            <p:nvPr/>
          </p:nvSpPr>
          <p:spPr bwMode="auto">
            <a:xfrm>
              <a:off x="5128647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4" name="Rectangle 23"/>
            <p:cNvSpPr>
              <a:spLocks/>
            </p:cNvSpPr>
            <p:nvPr/>
          </p:nvSpPr>
          <p:spPr bwMode="auto">
            <a:xfrm>
              <a:off x="3304370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4"/>
            <p:cNvSpPr>
              <a:spLocks/>
            </p:cNvSpPr>
            <p:nvPr/>
          </p:nvSpPr>
          <p:spPr bwMode="auto">
            <a:xfrm>
              <a:off x="553496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6" name="Rectangle 25"/>
            <p:cNvSpPr>
              <a:spLocks/>
            </p:cNvSpPr>
            <p:nvPr/>
          </p:nvSpPr>
          <p:spPr bwMode="auto">
            <a:xfrm>
              <a:off x="783620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7" name="Rectangle 26"/>
            <p:cNvSpPr>
              <a:spLocks/>
            </p:cNvSpPr>
            <p:nvPr/>
          </p:nvSpPr>
          <p:spPr bwMode="auto">
            <a:xfrm>
              <a:off x="736515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8" name="Rectangle 27"/>
            <p:cNvSpPr>
              <a:spLocks/>
            </p:cNvSpPr>
            <p:nvPr/>
          </p:nvSpPr>
          <p:spPr bwMode="auto">
            <a:xfrm>
              <a:off x="736515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9" name="Rectangle 28"/>
            <p:cNvSpPr>
              <a:spLocks/>
            </p:cNvSpPr>
            <p:nvPr/>
          </p:nvSpPr>
          <p:spPr bwMode="auto">
            <a:xfrm>
              <a:off x="736515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40" name="Rectangle 29"/>
            <p:cNvSpPr>
              <a:spLocks/>
            </p:cNvSpPr>
            <p:nvPr/>
          </p:nvSpPr>
          <p:spPr bwMode="auto">
            <a:xfrm>
              <a:off x="736515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920920" y="3786764"/>
            <a:ext cx="3140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for several block for safety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157D5-9957-4ACE-A553-6425E9CE6FF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84" y="48355"/>
            <a:ext cx="2772516" cy="15394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40930" y="5154372"/>
            <a:ext cx="4890624" cy="1703628"/>
            <a:chOff x="4638327" y="4309216"/>
            <a:chExt cx="7383554" cy="2248884"/>
          </a:xfrm>
        </p:grpSpPr>
        <p:sp>
          <p:nvSpPr>
            <p:cNvPr id="21" name="矩形 4"/>
            <p:cNvSpPr/>
            <p:nvPr/>
          </p:nvSpPr>
          <p:spPr>
            <a:xfrm>
              <a:off x="5267235" y="4860173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6821208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8374961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6220677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7774430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4657392" y="5324064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4638327" y="5990317"/>
              <a:ext cx="5202744" cy="36709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5810478" y="6025569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10443454" y="486017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5856149" y="4360698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9779425" y="4309216"/>
              <a:ext cx="2242456" cy="6094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06" y="1776639"/>
            <a:ext cx="2067120" cy="200061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0" y="1152394"/>
            <a:ext cx="9849869" cy="418904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  <p:pic>
        <p:nvPicPr>
          <p:cNvPr id="35" name="圖片 3" descr="block solu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909" y="1937682"/>
            <a:ext cx="1500574" cy="1133326"/>
          </a:xfrm>
          <a:prstGeom prst="rect">
            <a:avLst/>
          </a:prstGeom>
        </p:spPr>
      </p:pic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3228" y="3211110"/>
            <a:ext cx="1131635" cy="1368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2E2F64-97B4-46F6-BDDF-CA5CF0E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85" y="35941"/>
            <a:ext cx="4817281" cy="16871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346ACB-7C33-4E53-94C0-6B922442320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D387C7-197D-436C-9027-D4B4F9CE9381}"/>
              </a:ext>
            </a:extLst>
          </p:cNvPr>
          <p:cNvGrpSpPr/>
          <p:nvPr/>
        </p:nvGrpSpPr>
        <p:grpSpPr>
          <a:xfrm>
            <a:off x="6260139" y="5094734"/>
            <a:ext cx="5167889" cy="1788554"/>
            <a:chOff x="1927172" y="1958809"/>
            <a:chExt cx="6342302" cy="2970823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51B39382-CDF1-40CF-B64F-471E0CCB8F2E}"/>
                </a:ext>
              </a:extLst>
            </p:cNvPr>
            <p:cNvSpPr/>
            <p:nvPr/>
          </p:nvSpPr>
          <p:spPr>
            <a:xfrm>
              <a:off x="2546660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1" name="矩形 4">
              <a:extLst>
                <a:ext uri="{FF2B5EF4-FFF2-40B4-BE49-F238E27FC236}">
                  <a16:creationId xmlns:a16="http://schemas.microsoft.com/office/drawing/2014/main" id="{F3651E56-E1BB-4832-A2F0-EF956B29D5AA}"/>
                </a:ext>
              </a:extLst>
            </p:cNvPr>
            <p:cNvSpPr/>
            <p:nvPr/>
          </p:nvSpPr>
          <p:spPr>
            <a:xfrm>
              <a:off x="4090615" y="2687510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2" name="矩形 5">
              <a:extLst>
                <a:ext uri="{FF2B5EF4-FFF2-40B4-BE49-F238E27FC236}">
                  <a16:creationId xmlns:a16="http://schemas.microsoft.com/office/drawing/2014/main" id="{AEEF1310-B474-4441-9535-7660EDD2ED68}"/>
                </a:ext>
              </a:extLst>
            </p:cNvPr>
            <p:cNvSpPr/>
            <p:nvPr/>
          </p:nvSpPr>
          <p:spPr>
            <a:xfrm>
              <a:off x="5644101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43" name="直線單箭頭接點 6">
              <a:extLst>
                <a:ext uri="{FF2B5EF4-FFF2-40B4-BE49-F238E27FC236}">
                  <a16:creationId xmlns:a16="http://schemas.microsoft.com/office/drawing/2014/main" id="{CA9133A9-87E0-4542-994B-129ED0C2722B}"/>
                </a:ext>
              </a:extLst>
            </p:cNvPr>
            <p:cNvCxnSpPr/>
            <p:nvPr/>
          </p:nvCxnSpPr>
          <p:spPr>
            <a:xfrm flipH="1">
              <a:off x="3490188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7">
              <a:extLst>
                <a:ext uri="{FF2B5EF4-FFF2-40B4-BE49-F238E27FC236}">
                  <a16:creationId xmlns:a16="http://schemas.microsoft.com/office/drawing/2014/main" id="{7E638BB6-1044-488C-9EB9-BD1E6295A0B5}"/>
                </a:ext>
              </a:extLst>
            </p:cNvPr>
            <p:cNvCxnSpPr/>
            <p:nvPr/>
          </p:nvCxnSpPr>
          <p:spPr>
            <a:xfrm flipH="1">
              <a:off x="5043674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8">
              <a:extLst>
                <a:ext uri="{FF2B5EF4-FFF2-40B4-BE49-F238E27FC236}">
                  <a16:creationId xmlns:a16="http://schemas.microsoft.com/office/drawing/2014/main" id="{A20B6F5F-B13B-49AB-977F-ACDE3CB0E1A8}"/>
                </a:ext>
              </a:extLst>
            </p:cNvPr>
            <p:cNvCxnSpPr/>
            <p:nvPr/>
          </p:nvCxnSpPr>
          <p:spPr>
            <a:xfrm flipH="1">
              <a:off x="1927172" y="3163760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9">
              <a:extLst>
                <a:ext uri="{FF2B5EF4-FFF2-40B4-BE49-F238E27FC236}">
                  <a16:creationId xmlns:a16="http://schemas.microsoft.com/office/drawing/2014/main" id="{092CC451-8306-487A-A388-841286BFAAE6}"/>
                </a:ext>
              </a:extLst>
            </p:cNvPr>
            <p:cNvCxnSpPr/>
            <p:nvPr/>
          </p:nvCxnSpPr>
          <p:spPr>
            <a:xfrm flipV="1">
              <a:off x="2066478" y="4116056"/>
              <a:ext cx="4713806" cy="10991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10">
              <a:extLst>
                <a:ext uri="{FF2B5EF4-FFF2-40B4-BE49-F238E27FC236}">
                  <a16:creationId xmlns:a16="http://schemas.microsoft.com/office/drawing/2014/main" id="{3224F73F-7572-4C99-8A87-5BA67F7A6CBD}"/>
                </a:ext>
              </a:extLst>
            </p:cNvPr>
            <p:cNvSpPr txBox="1"/>
            <p:nvPr/>
          </p:nvSpPr>
          <p:spPr>
            <a:xfrm>
              <a:off x="3051782" y="4060372"/>
              <a:ext cx="2743200" cy="766835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Time</a:t>
              </a:r>
              <a:endParaRPr lang="zh-TW" altLang="en-US" sz="2400" dirty="0"/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73AE23A-0FEA-479F-880D-1B0D593B574B}"/>
                </a:ext>
              </a:extLst>
            </p:cNvPr>
            <p:cNvSpPr/>
            <p:nvPr/>
          </p:nvSpPr>
          <p:spPr>
            <a:xfrm>
              <a:off x="7197587" y="2249360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9" name="文字方塊 12">
              <a:extLst>
                <a:ext uri="{FF2B5EF4-FFF2-40B4-BE49-F238E27FC236}">
                  <a16:creationId xmlns:a16="http://schemas.microsoft.com/office/drawing/2014/main" id="{48C0AFAB-64B6-4C7A-ACC6-4D41C5C95B8E}"/>
                </a:ext>
              </a:extLst>
            </p:cNvPr>
            <p:cNvSpPr txBox="1"/>
            <p:nvPr/>
          </p:nvSpPr>
          <p:spPr>
            <a:xfrm>
              <a:off x="3147087" y="1958809"/>
              <a:ext cx="3096198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existing blocks</a:t>
              </a:r>
              <a:endParaRPr lang="zh-TW" altLang="en-US" sz="2400" dirty="0"/>
            </a:p>
          </p:txBody>
        </p:sp>
        <p:cxnSp>
          <p:nvCxnSpPr>
            <p:cNvPr id="50" name="直線單箭頭接點 14">
              <a:extLst>
                <a:ext uri="{FF2B5EF4-FFF2-40B4-BE49-F238E27FC236}">
                  <a16:creationId xmlns:a16="http://schemas.microsoft.com/office/drawing/2014/main" id="{596A1CF1-A340-46DD-BED5-FA58831897C0}"/>
                </a:ext>
              </a:extLst>
            </p:cNvPr>
            <p:cNvCxnSpPr/>
            <p:nvPr/>
          </p:nvCxnSpPr>
          <p:spPr>
            <a:xfrm flipH="1">
              <a:off x="6610026" y="2697035"/>
              <a:ext cx="546550" cy="30754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15">
              <a:extLst>
                <a:ext uri="{FF2B5EF4-FFF2-40B4-BE49-F238E27FC236}">
                  <a16:creationId xmlns:a16="http://schemas.microsoft.com/office/drawing/2014/main" id="{D1497F52-7696-461B-B079-E90DCB746A43}"/>
                </a:ext>
              </a:extLst>
            </p:cNvPr>
            <p:cNvSpPr/>
            <p:nvPr/>
          </p:nvSpPr>
          <p:spPr>
            <a:xfrm>
              <a:off x="7197585" y="3384971"/>
              <a:ext cx="914400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52" name="直線單箭頭接點 16">
              <a:extLst>
                <a:ext uri="{FF2B5EF4-FFF2-40B4-BE49-F238E27FC236}">
                  <a16:creationId xmlns:a16="http://schemas.microsoft.com/office/drawing/2014/main" id="{8910348D-E194-4FC1-B564-FD059D1A36E8}"/>
                </a:ext>
              </a:extLst>
            </p:cNvPr>
            <p:cNvCxnSpPr/>
            <p:nvPr/>
          </p:nvCxnSpPr>
          <p:spPr>
            <a:xfrm flipH="1" flipV="1">
              <a:off x="6655114" y="3282781"/>
              <a:ext cx="482216" cy="438296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17">
              <a:extLst>
                <a:ext uri="{FF2B5EF4-FFF2-40B4-BE49-F238E27FC236}">
                  <a16:creationId xmlns:a16="http://schemas.microsoft.com/office/drawing/2014/main" id="{BA52408A-5630-4757-ACF4-7E28DF590116}"/>
                </a:ext>
              </a:extLst>
            </p:cNvPr>
            <p:cNvSpPr txBox="1"/>
            <p:nvPr/>
          </p:nvSpPr>
          <p:spPr>
            <a:xfrm>
              <a:off x="6283041" y="4162797"/>
              <a:ext cx="1986433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branches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C979-5996-4031-BD5A-8FC407EE51F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8540" y="2021915"/>
          <a:ext cx="360883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419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80441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2800" y="136602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825900" y="1140313"/>
            <a:ext cx="3942773" cy="3616129"/>
            <a:chOff x="6413500" y="689809"/>
            <a:chExt cx="3254358" cy="31208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cxnSpLocks/>
              <a:stCxn id="53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stCxn id="54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  <a:endCxn id="55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57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56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949DC-37C4-4C54-94A3-65B7CF16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46" y="1229884"/>
            <a:ext cx="3521067" cy="35574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31245-E91B-4773-A73E-291ECD56472E}"/>
              </a:ext>
            </a:extLst>
          </p:cNvPr>
          <p:cNvGrpSpPr/>
          <p:nvPr/>
        </p:nvGrpSpPr>
        <p:grpSpPr>
          <a:xfrm>
            <a:off x="536231" y="4895318"/>
            <a:ext cx="8209280" cy="1822738"/>
            <a:chOff x="599440" y="1245878"/>
            <a:chExt cx="8209280" cy="1822738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3CC62C13-C3A3-4778-BB04-F1C36136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098DEDF7-8FCA-41DE-AA74-EDAC9DAB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FE13DDA3-2CE6-4B83-9639-19436135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0D7674F3-E713-4D9A-B3E1-66E473320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884A9607-4FEB-4927-8A26-647F0843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734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2F82225D-D7E9-419D-8729-1188E41B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909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FC41B479-2B82-46A6-9964-E8EC45BC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90337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36F21249-D8DD-476F-8266-F7B38C23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2943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6DF2FFB5-2856-4BDE-9992-8C0ED082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847" y="1273451"/>
              <a:ext cx="799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F2BD77F1-7274-4BC2-B0F6-11C22DEB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E5DEC399-C9D0-4807-B29C-3D65D3CC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514" y="1860409"/>
              <a:ext cx="702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35F03079-8C5E-4BD7-8E2C-82CA44D84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4072095C-DA01-4B02-AA8F-4D6B7349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220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DC45FA1B-29C3-4E90-B2E3-32AC49A3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10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A937914A-1AAE-4DA2-90BB-8605385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34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2D9F058A-C4AC-451E-A5B6-4AE5A45B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38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3ACAA46A-24D4-4142-AF86-CCD6E632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925" y="1273451"/>
              <a:ext cx="989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B745CAD7-D521-4ACA-BB6B-820CEEF15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E6B98636-F5C7-4710-AA48-4B0598FC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333" y="1860409"/>
              <a:ext cx="766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73709655-C811-48E8-979E-F6E9F4D6B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533A09C4-73CB-4FD7-BCD3-0DE911DC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3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5BF3AD7F-5DE3-4C62-9D1D-EC283B8A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51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124FE3E9-0C04-4440-BA3C-11112AE5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5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4AFEE888-54EA-4B94-B24C-12D484E55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578" y="1273451"/>
              <a:ext cx="8367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D74BD8E-D82B-43A8-974A-6C71EC8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125A5B8-C675-4ED9-A5C5-AB570CCC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570" y="1860409"/>
              <a:ext cx="8447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4215FAB3-667C-45CB-A5A6-814214A7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EBB45657-6EE0-4917-AAB8-9545494E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25ADB24C-96EE-4EB6-A86B-55E231D25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A8BF2F5D-E611-488C-894C-7EC62C128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E3FC4DE-E86F-4587-99CF-C8ABA104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104" y="352580"/>
            <a:ext cx="7924527" cy="494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6" action="ppaction://hlinkfile"/>
              </a:rPr>
              <a:t>Blockchain Viewer</a:t>
            </a:r>
            <a:r>
              <a:rPr lang="en-US" dirty="0"/>
              <a:t>:  </a:t>
            </a:r>
            <a:r>
              <a:rPr lang="en-US" dirty="0">
                <a:hlinkClick r:id="rId7"/>
              </a:rPr>
              <a:t>Block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txn</a:t>
            </a:r>
            <a:r>
              <a:rPr lang="en-US" dirty="0"/>
              <a:t>, Address, </a:t>
            </a:r>
            <a:r>
              <a:rPr lang="en-US" dirty="0">
                <a:hlinkClick r:id="rId9"/>
              </a:rPr>
              <a:t>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377" y="1538416"/>
            <a:ext cx="5534108" cy="518305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0858" y="1649627"/>
            <a:ext cx="4300099" cy="45273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r>
              <a:rPr lang="en-US" dirty="0">
                <a:hlinkClick r:id="rId7" action="ppaction://hlinkfile"/>
              </a:rPr>
              <a:t>Blockchain Viewer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hlinkClick r:id="rId8"/>
              </a:rPr>
              <a:t>Block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hlinkClick r:id="rId9"/>
              </a:rPr>
              <a:t>txn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Address, </a:t>
            </a:r>
          </a:p>
          <a:p>
            <a:pPr lvl="1"/>
            <a:r>
              <a:rPr lang="en-US" dirty="0">
                <a:hlinkClick r:id="rId10"/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Transactions: Sending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218698" y="452755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60248" y="37621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8498" y="561346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2466" y="3239210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/>
            <a:endCxn id="7" idx="2"/>
          </p:cNvCxnSpPr>
          <p:nvPr/>
        </p:nvCxnSpPr>
        <p:spPr>
          <a:xfrm>
            <a:off x="529085" y="4641850"/>
            <a:ext cx="16896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7" idx="6"/>
            <a:endCxn id="8" idx="3"/>
          </p:cNvCxnSpPr>
          <p:nvPr/>
        </p:nvCxnSpPr>
        <p:spPr>
          <a:xfrm flipV="1">
            <a:off x="2434598" y="3957293"/>
            <a:ext cx="2057268" cy="6845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7" idx="6"/>
            <a:endCxn id="9" idx="2"/>
          </p:cNvCxnSpPr>
          <p:nvPr/>
        </p:nvCxnSpPr>
        <p:spPr>
          <a:xfrm>
            <a:off x="2434598" y="4641850"/>
            <a:ext cx="3263900" cy="10859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1557" y="253446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9807" y="429957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2541" y="478090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346442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275957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452755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4798054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479010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41055" y="1956376"/>
            <a:ext cx="3809022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       5.0  BTC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00002" y="805423"/>
            <a:ext cx="27920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Alice  </a:t>
            </a:r>
            <a:r>
              <a:rPr lang="en-US" sz="2400" dirty="0">
                <a:sym typeface="Wingdings" panose="05000000000000000000" pitchFamily="2" charset="2"/>
              </a:rPr>
              <a:t>  Bob	5 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June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Dave	8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Andy  Juan	6 BTC</a:t>
            </a:r>
          </a:p>
          <a:p>
            <a:r>
              <a:rPr lang="en-US" sz="2400" dirty="0"/>
              <a:t>Sam  </a:t>
            </a:r>
            <a:r>
              <a:rPr lang="en-US" sz="2400" dirty="0">
                <a:sym typeface="Wingdings" panose="05000000000000000000" pitchFamily="2" charset="2"/>
              </a:rPr>
              <a:t> John	4 BTC</a:t>
            </a:r>
            <a:endParaRPr lang="en-US" sz="24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7163422" y="3172698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7978793" y="2749749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942457" y="356923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7379322" y="2944871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7347704" y="3367820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8726210" y="314590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8689874" y="3965387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8126739" y="3341022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8095121" y="3763971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9392577" y="35353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8793106" y="3730493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015776" y="2756964"/>
            <a:ext cx="2116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F5224-3D7B-4467-8641-C45C062DC45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14127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07407E-6 L 0.18346 -0.1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0.28554 0.16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036011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4789897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4796213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BADFB-6D23-4B97-AD80-6FD582BF4FC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84" y="897973"/>
            <a:ext cx="3595895" cy="2031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274" y="2530663"/>
            <a:ext cx="5812905" cy="41908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pPr lvl="2"/>
            <a:r>
              <a:rPr lang="en-US" dirty="0"/>
              <a:t>that belongs to the redeemer of the output transaction. 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600" dirty="0"/>
              <a:t>being sent to the recipient.</a:t>
            </a:r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</a:t>
            </a:r>
          </a:p>
          <a:p>
            <a:pPr lvl="2"/>
            <a:r>
              <a:rPr lang="en-US" dirty="0"/>
              <a:t>being sent back to the original sender</a:t>
            </a:r>
          </a:p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7760" y="2369389"/>
            <a:ext cx="5674983" cy="4453543"/>
            <a:chOff x="12700" y="1998663"/>
            <a:chExt cx="5016500" cy="398462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" y="2027238"/>
              <a:ext cx="3159125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825" y="1998663"/>
              <a:ext cx="1784350" cy="394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438" y="2016125"/>
              <a:ext cx="2163762" cy="396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6" y="160775"/>
            <a:ext cx="5951605" cy="1153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67022" y="880155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7852" y="897973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760" y="1258842"/>
            <a:ext cx="5347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4FE20-61AB-4255-9C88-E791C53B14C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836" y="4751923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" y="173861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4" y="0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72" y="4137315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A172-D691-4CE1-8915-8A5BF396B48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1" y="1025526"/>
            <a:ext cx="7132389" cy="149661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9547" y="1025526"/>
            <a:ext cx="4551788" cy="602540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1628066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7111D-5DD0-4998-89D9-9FBF810FEA0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1028</Words>
  <Application>Microsoft Office PowerPoint</Application>
  <PresentationFormat>Widescreen</PresentationFormat>
  <Paragraphs>331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Gill Sans</vt:lpstr>
      <vt:lpstr>Gill Sans Light</vt:lpstr>
      <vt:lpstr>新細明體</vt:lpstr>
      <vt:lpstr>等线</vt:lpstr>
      <vt:lpstr>等线 Light</vt:lpstr>
      <vt:lpstr>Arial</vt:lpstr>
      <vt:lpstr>Arial Black</vt:lpstr>
      <vt:lpstr>Calibri</vt:lpstr>
      <vt:lpstr>Calibri Light</vt:lpstr>
      <vt:lpstr>Wingdings</vt:lpstr>
      <vt:lpstr>Office Theme</vt:lpstr>
      <vt:lpstr>比特币 实现技术解析</vt:lpstr>
      <vt:lpstr>How Bitcoin Works</vt:lpstr>
      <vt:lpstr>Introduction</vt:lpstr>
      <vt:lpstr>Outline</vt:lpstr>
      <vt:lpstr>Transactions: Sending Money</vt:lpstr>
      <vt:lpstr>Authentication</vt:lpstr>
      <vt:lpstr>Transactions in more detail</vt:lpstr>
      <vt:lpstr>Balance Calculation</vt:lpstr>
      <vt:lpstr>Transaction and Ledger</vt:lpstr>
      <vt:lpstr>Real Transactions</vt:lpstr>
      <vt:lpstr>Transaction Verification</vt:lpstr>
      <vt:lpstr>Complex Transactions: Mathematical Puzzles</vt:lpstr>
      <vt:lpstr>Transaction Security</vt:lpstr>
      <vt:lpstr>Block Header Hash Relations</vt:lpstr>
      <vt:lpstr>Double Spending Prevention</vt:lpstr>
      <vt:lpstr>Recap</vt:lpstr>
      <vt:lpstr>Summery</vt:lpstr>
      <vt:lpstr>Q &amp; A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276</cp:revision>
  <dcterms:created xsi:type="dcterms:W3CDTF">2017-05-28T02:47:33Z</dcterms:created>
  <dcterms:modified xsi:type="dcterms:W3CDTF">2017-06-05T09:23:10Z</dcterms:modified>
</cp:coreProperties>
</file>