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319" r:id="rId3"/>
    <p:sldId id="322" r:id="rId4"/>
    <p:sldId id="327" r:id="rId5"/>
    <p:sldId id="329" r:id="rId6"/>
    <p:sldId id="330" r:id="rId7"/>
    <p:sldId id="305" r:id="rId8"/>
    <p:sldId id="328" r:id="rId9"/>
    <p:sldId id="28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94041" autoAdjust="0"/>
  </p:normalViewPr>
  <p:slideViewPr>
    <p:cSldViewPr snapToGrid="0">
      <p:cViewPr varScale="1">
        <p:scale>
          <a:sx n="111" d="100"/>
          <a:sy n="111" d="100"/>
        </p:scale>
        <p:origin x="484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://www.8btc.com/blockchain-wenhao" TargetMode="External"/><Relationship Id="rId7" Type="http://schemas.openxmlformats.org/officeDocument/2006/relationships/hyperlink" Target="https://www.jubi.com/shanzhaibi/1748.html" TargetMode="Externa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thfans.org/posts/tools-and-technologies-in-the-ethereum-ecosystem" TargetMode="External"/><Relationship Id="rId5" Type="http://schemas.openxmlformats.org/officeDocument/2006/relationships/hyperlink" Target="http://wiki.mbalib.com/wiki/%E4%BB%A5%E5%A4%AA%E5%9D%8A" TargetMode="External"/><Relationship Id="rId4" Type="http://schemas.openxmlformats.org/officeDocument/2006/relationships/hyperlink" Target="http://bitkan.com/news/topic/1982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5" Type="http://schemas.openxmlformats.org/officeDocument/2006/relationships/slide" Target="slide7.xml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6.png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" Target="slide7.xml"/><Relationship Id="rId7" Type="http://schemas.openxmlformats.org/officeDocument/2006/relationships/image" Target="../media/image8.emf"/><Relationship Id="rId2" Type="http://schemas.openxmlformats.org/officeDocument/2006/relationships/hyperlink" Target="https://blockchain.info/tx/bc4623d0f9b3d3cbf37bfd27e05a6ea826a06ec9a4d8dcbf703e140039ddf00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hyperlink" Target="blockchain.info" TargetMode="External"/><Relationship Id="rId10" Type="http://schemas.openxmlformats.org/officeDocument/2006/relationships/image" Target="../media/image11.emf"/><Relationship Id="rId4" Type="http://schemas.openxmlformats.org/officeDocument/2006/relationships/hyperlink" Target="https://www.huobi.com/" TargetMode="External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479" y="5456903"/>
            <a:ext cx="9144000" cy="1031764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03739-256B-42C0-A562-1A5BFB1BA386}"/>
              </a:ext>
            </a:extLst>
          </p:cNvPr>
          <p:cNvSpPr txBox="1">
            <a:spLocks/>
          </p:cNvSpPr>
          <p:nvPr/>
        </p:nvSpPr>
        <p:spPr>
          <a:xfrm>
            <a:off x="2876941" y="4006312"/>
            <a:ext cx="6300066" cy="47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谈国鹏</a:t>
            </a:r>
            <a:r>
              <a:rPr lang="en-US" altLang="zh-CN" dirty="0">
                <a:hlinkClick r:id="rId2"/>
              </a:rPr>
              <a:t>Blog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如何用区块链构建一个价值流通网络</a:t>
            </a:r>
            <a:endParaRPr lang="en-US" altLang="zh-CN" dirty="0">
              <a:hlinkClick r:id="rId4"/>
            </a:endParaRPr>
          </a:p>
          <a:p>
            <a:r>
              <a:rPr lang="zh-CN" altLang="en-US" dirty="0">
                <a:hlinkClick r:id="rId4"/>
              </a:rPr>
              <a:t>从区块链到</a:t>
            </a:r>
            <a:r>
              <a:rPr lang="en-US" altLang="zh-CN" dirty="0">
                <a:hlinkClick r:id="rId4"/>
              </a:rPr>
              <a:t>DAO</a:t>
            </a:r>
            <a:r>
              <a:rPr lang="zh-CN" altLang="en-US" dirty="0">
                <a:hlinkClick r:id="rId4"/>
              </a:rPr>
              <a:t>需要什么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以太坊</a:t>
            </a:r>
            <a:r>
              <a:rPr lang="en-US" altLang="zh-CN" dirty="0"/>
              <a:t>wiki</a:t>
            </a:r>
          </a:p>
          <a:p>
            <a:r>
              <a:rPr lang="zh-CN" altLang="en-US" dirty="0">
                <a:hlinkClick r:id="rId6"/>
              </a:rPr>
              <a:t>以太坊生态系统中的工具和技术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史上最大众筹项目</a:t>
            </a:r>
            <a:r>
              <a:rPr lang="en-US" altLang="zh-CN" dirty="0">
                <a:hlinkClick r:id="rId7"/>
              </a:rPr>
              <a:t>The DAO</a:t>
            </a:r>
            <a:r>
              <a:rPr lang="zh-CN" altLang="en-US" dirty="0">
                <a:hlinkClick r:id="rId7"/>
              </a:rPr>
              <a:t>黯然落幕</a:t>
            </a:r>
            <a:endParaRPr lang="en-US" altLang="zh-CN" dirty="0"/>
          </a:p>
          <a:p>
            <a:r>
              <a:rPr lang="en-US" dirty="0"/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Questions">
            <a:extLst>
              <a:ext uri="{FF2B5EF4-FFF2-40B4-BE49-F238E27FC236}">
                <a16:creationId xmlns:a16="http://schemas.microsoft.com/office/drawing/2014/main" id="{F42C48F1-43DE-4EA6-94FE-EAE195F55828}"/>
              </a:ext>
            </a:extLst>
          </p:cNvPr>
          <p:cNvSpPr txBox="1">
            <a:spLocks/>
          </p:cNvSpPr>
          <p:nvPr/>
        </p:nvSpPr>
        <p:spPr>
          <a:xfrm>
            <a:off x="5979237" y="3352636"/>
            <a:ext cx="5806369" cy="339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transactions? 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transfer of money!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Alice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Bob 5 BTC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Where are they keeps?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ledger!</a:t>
            </a:r>
          </a:p>
          <a:p>
            <a:r>
              <a:rPr lang="en-US" dirty="0"/>
              <a:t>Where are user’s bitcoins come from?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transactions!</a:t>
            </a:r>
          </a:p>
          <a:p>
            <a:r>
              <a:rPr lang="en-US" dirty="0"/>
              <a:t>Where is the ledger stored?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blockchain that every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node maintains!</a:t>
            </a:r>
          </a:p>
        </p:txBody>
      </p:sp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6426"/>
              </p:ext>
            </p:extLst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F8C76-CFFB-4D1B-8DC8-AD55904439C1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4131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6" grpId="0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2F0079-1E5D-4471-BD36-BAF27A8C8594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sp>
        <p:nvSpPr>
          <p:cNvPr id="23" name="Q_how_is_block created?">
            <a:extLst>
              <a:ext uri="{FF2B5EF4-FFF2-40B4-BE49-F238E27FC236}">
                <a16:creationId xmlns:a16="http://schemas.microsoft.com/office/drawing/2014/main" id="{81C9EF0B-B83C-483C-A68F-904E589FC06F}"/>
              </a:ext>
            </a:extLst>
          </p:cNvPr>
          <p:cNvSpPr/>
          <p:nvPr/>
        </p:nvSpPr>
        <p:spPr>
          <a:xfrm>
            <a:off x="5372374" y="3385846"/>
            <a:ext cx="4243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How is Block created?</a:t>
            </a:r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3122641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1673047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5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47FAF9-2961-4676-9D2B-BB53747C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区块链的简化模型 </a:t>
            </a:r>
            <a:r>
              <a:rPr lang="en-US" altLang="zh-CN" dirty="0"/>
              <a:t>– 100</a:t>
            </a:r>
            <a:r>
              <a:rPr lang="zh-CN" altLang="en-US" dirty="0"/>
              <a:t>个结点分布式数据库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A967-9C43-4548-BC72-E27E9C1E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场景一：这</a:t>
            </a:r>
            <a:r>
              <a:rPr lang="en-US" altLang="zh-CN" dirty="0"/>
              <a:t>100</a:t>
            </a:r>
            <a:r>
              <a:rPr lang="zh-CN" altLang="en-US" dirty="0"/>
              <a:t>个节点实际上的拥有者是一个机构，</a:t>
            </a:r>
            <a:endParaRPr lang="en-US" altLang="zh-CN" dirty="0"/>
          </a:p>
          <a:p>
            <a:pPr lvl="1"/>
            <a:r>
              <a:rPr lang="zh-CN" altLang="en-US" dirty="0"/>
              <a:t>所有节点处在该机构的内网当中，</a:t>
            </a:r>
            <a:endParaRPr lang="en-US" altLang="zh-CN" dirty="0"/>
          </a:p>
          <a:p>
            <a:pPr lvl="1"/>
            <a:r>
              <a:rPr lang="zh-CN" altLang="en-US" dirty="0"/>
              <a:t>这个机构想让这</a:t>
            </a:r>
            <a:r>
              <a:rPr lang="en-US" altLang="zh-CN" dirty="0"/>
              <a:t>100</a:t>
            </a:r>
            <a:r>
              <a:rPr lang="zh-CN" altLang="en-US" dirty="0"/>
              <a:t>个数据库节点干嘛就干嘛，</a:t>
            </a:r>
            <a:endParaRPr lang="en-US" altLang="zh-CN" dirty="0"/>
          </a:p>
          <a:p>
            <a:pPr lvl="2"/>
            <a:r>
              <a:rPr lang="en-US" altLang="zh-CN" dirty="0"/>
              <a:t>100</a:t>
            </a:r>
            <a:r>
              <a:rPr lang="zh-CN" altLang="en-US" dirty="0"/>
              <a:t>个节点之间是处于一个可信任的环境，并且受控于一个实体，这个实体具有绝对仲裁分配权。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61E08D-D39A-4031-889A-0F1233F2B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1972" y="1120876"/>
            <a:ext cx="5630028" cy="5737123"/>
          </a:xfrm>
        </p:spPr>
        <p:txBody>
          <a:bodyPr>
            <a:normAutofit/>
          </a:bodyPr>
          <a:lstStyle/>
          <a:p>
            <a:r>
              <a:rPr lang="zh-CN" altLang="en-US" dirty="0"/>
              <a:t>场景二：这</a:t>
            </a:r>
            <a:r>
              <a:rPr lang="en-US" altLang="zh-CN" dirty="0"/>
              <a:t>100</a:t>
            </a:r>
            <a:r>
              <a:rPr lang="zh-CN" altLang="en-US" dirty="0"/>
              <a:t>个节点分归不同的人所有</a:t>
            </a:r>
            <a:endParaRPr lang="en-US" altLang="zh-CN" dirty="0"/>
          </a:p>
          <a:p>
            <a:pPr lvl="1"/>
            <a:r>
              <a:rPr lang="zh-CN" altLang="en-US" dirty="0"/>
              <a:t>每节点数据一样，即完全冗余，</a:t>
            </a:r>
            <a:endParaRPr lang="en-US" altLang="zh-CN" dirty="0"/>
          </a:p>
          <a:p>
            <a:pPr lvl="1"/>
            <a:r>
              <a:rPr lang="zh-CN" altLang="en-US" dirty="0"/>
              <a:t>节点处在广域网中，节点之间不信任，不存在拥有绝对仲裁权实体</a:t>
            </a:r>
            <a:endParaRPr lang="en-US" altLang="zh-CN" dirty="0"/>
          </a:p>
          <a:p>
            <a:r>
              <a:rPr lang="zh-CN" altLang="en-US" dirty="0"/>
              <a:t>共识模型：</a:t>
            </a:r>
          </a:p>
          <a:p>
            <a:pPr lvl="1"/>
            <a:r>
              <a:rPr lang="zh-CN" altLang="en-US" dirty="0"/>
              <a:t>每个节点交换数据过程不被篡改；</a:t>
            </a:r>
          </a:p>
          <a:p>
            <a:pPr lvl="1"/>
            <a:r>
              <a:rPr lang="zh-CN" altLang="en-US" dirty="0"/>
              <a:t>交换历史记录不可被篡改；</a:t>
            </a:r>
          </a:p>
          <a:p>
            <a:pPr lvl="1"/>
            <a:r>
              <a:rPr lang="zh-CN" altLang="en-US" dirty="0"/>
              <a:t>每个节点的数据会同步到最新数据，且承认经过共识的最新数据；</a:t>
            </a:r>
          </a:p>
          <a:p>
            <a:pPr lvl="1"/>
            <a:r>
              <a:rPr lang="zh-CN" altLang="en-US" dirty="0"/>
              <a:t>少数服从多数的原则，整体节点维护的数据本身客观反映了交换历史。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E6C6-7D74-4F80-839C-C303805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D861CE-9973-4B42-8697-53D6355E4795}"/>
              </a:ext>
            </a:extLst>
          </p:cNvPr>
          <p:cNvGrpSpPr/>
          <p:nvPr/>
        </p:nvGrpSpPr>
        <p:grpSpPr>
          <a:xfrm>
            <a:off x="142064" y="4217486"/>
            <a:ext cx="3100148" cy="2743247"/>
            <a:chOff x="4564253" y="553610"/>
            <a:chExt cx="3100148" cy="2743247"/>
          </a:xfrm>
        </p:grpSpPr>
        <p:pic>
          <p:nvPicPr>
            <p:cNvPr id="9" name="bank_people">
              <a:extLst>
                <a:ext uri="{FF2B5EF4-FFF2-40B4-BE49-F238E27FC236}">
                  <a16:creationId xmlns:a16="http://schemas.microsoft.com/office/drawing/2014/main" id="{24565360-4DDB-444A-B22A-B7B462E4C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4253" y="553610"/>
              <a:ext cx="3100148" cy="2642750"/>
            </a:xfrm>
            <a:prstGeom prst="rect">
              <a:avLst/>
            </a:prstGeom>
          </p:spPr>
        </p:pic>
        <p:pic>
          <p:nvPicPr>
            <p:cNvPr id="10" name="bank_frame">
              <a:extLst>
                <a:ext uri="{FF2B5EF4-FFF2-40B4-BE49-F238E27FC236}">
                  <a16:creationId xmlns:a16="http://schemas.microsoft.com/office/drawing/2014/main" id="{AD219E70-95F7-4460-A8FF-2A1A5020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8823" y="1378732"/>
              <a:ext cx="1484578" cy="1918125"/>
            </a:xfrm>
            <a:prstGeom prst="rect">
              <a:avLst/>
            </a:prstGeom>
          </p:spPr>
        </p:pic>
        <p:pic>
          <p:nvPicPr>
            <p:cNvPr id="11" name="bank_ledger">
              <a:extLst>
                <a:ext uri="{FF2B5EF4-FFF2-40B4-BE49-F238E27FC236}">
                  <a16:creationId xmlns:a16="http://schemas.microsoft.com/office/drawing/2014/main" id="{3AA573ED-A634-41CB-80D0-5AC32A51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374" y="1335111"/>
              <a:ext cx="1280813" cy="122191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179751-C97D-4AFE-AD50-D0614A90BF90}"/>
              </a:ext>
            </a:extLst>
          </p:cNvPr>
          <p:cNvGrpSpPr/>
          <p:nvPr/>
        </p:nvGrpSpPr>
        <p:grpSpPr>
          <a:xfrm>
            <a:off x="3394611" y="4217486"/>
            <a:ext cx="3597920" cy="2497826"/>
            <a:chOff x="4517336" y="4148811"/>
            <a:chExt cx="3597920" cy="2497826"/>
          </a:xfrm>
        </p:grpSpPr>
        <p:pic>
          <p:nvPicPr>
            <p:cNvPr id="13" name="bc_Earch">
              <a:extLst>
                <a:ext uri="{FF2B5EF4-FFF2-40B4-BE49-F238E27FC236}">
                  <a16:creationId xmlns:a16="http://schemas.microsoft.com/office/drawing/2014/main" id="{8531DD38-43DD-4873-9DB9-BC7EBFDE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0643" y="4452910"/>
              <a:ext cx="2174471" cy="2122725"/>
            </a:xfrm>
            <a:prstGeom prst="rect">
              <a:avLst/>
            </a:prstGeom>
          </p:spPr>
        </p:pic>
        <p:pic>
          <p:nvPicPr>
            <p:cNvPr id="14" name="bc_ledger">
              <a:extLst>
                <a:ext uri="{FF2B5EF4-FFF2-40B4-BE49-F238E27FC236}">
                  <a16:creationId xmlns:a16="http://schemas.microsoft.com/office/drawing/2014/main" id="{50627C0D-DF94-40F5-B9CD-9A9CDA899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7336" y="4148811"/>
              <a:ext cx="3597920" cy="2497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62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B55E-883A-4B69-8065-4CCB86B3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759D-24FA-4C04-A9A8-C8B86040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237945" cy="5056086"/>
          </a:xfrm>
        </p:spPr>
        <p:txBody>
          <a:bodyPr/>
          <a:lstStyle/>
          <a:p>
            <a:r>
              <a:rPr lang="zh-CN" altLang="en-US" dirty="0"/>
              <a:t>区块链只解决了记账的问题</a:t>
            </a:r>
            <a:endParaRPr lang="en-US" altLang="zh-CN" dirty="0"/>
          </a:p>
          <a:p>
            <a:pPr lvl="1"/>
            <a:r>
              <a:rPr lang="zh-CN" altLang="en-US" dirty="0"/>
              <a:t>解决了资产有效交割的问题</a:t>
            </a:r>
            <a:endParaRPr lang="en-US" altLang="zh-CN" dirty="0"/>
          </a:p>
          <a:p>
            <a:r>
              <a:rPr lang="zh-CN" altLang="en-US" dirty="0"/>
              <a:t>并没有解决供需信息配对的问题。</a:t>
            </a:r>
            <a:endParaRPr lang="en-US" altLang="zh-CN" dirty="0"/>
          </a:p>
          <a:p>
            <a:pPr lvl="1"/>
            <a:r>
              <a:rPr lang="zh-CN" altLang="en-US" dirty="0"/>
              <a:t>区块链交易所</a:t>
            </a:r>
            <a:endParaRPr lang="en-US" altLang="zh-CN" dirty="0"/>
          </a:p>
          <a:p>
            <a:r>
              <a:rPr lang="zh-CN" altLang="en-US" dirty="0"/>
              <a:t>区块链应用场景分布问题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1CA4A-E19C-4590-8648-A86C13C4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99984"/>
            <a:ext cx="1260893" cy="2450161"/>
          </a:xfrm>
        </p:spPr>
        <p:txBody>
          <a:bodyPr>
            <a:normAutofit/>
          </a:bodyPr>
          <a:lstStyle/>
          <a:p>
            <a:r>
              <a:rPr lang="zh-CN" altLang="en-US" dirty="0"/>
              <a:t>未来价值流通网络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D4C71-2948-48B3-9031-A139623E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wenhao1">
            <a:extLst>
              <a:ext uri="{FF2B5EF4-FFF2-40B4-BE49-F238E27FC236}">
                <a16:creationId xmlns:a16="http://schemas.microsoft.com/office/drawing/2014/main" id="{275DFB75-F84B-4661-B581-E8393F3A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4377"/>
            <a:ext cx="6067246" cy="30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">
            <a:extLst>
              <a:ext uri="{FF2B5EF4-FFF2-40B4-BE49-F238E27FC236}">
                <a16:creationId xmlns:a16="http://schemas.microsoft.com/office/drawing/2014/main" id="{959B0A4E-C03D-40A2-875C-A56A1F14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59" y="1"/>
            <a:ext cx="4156047" cy="351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">
            <a:extLst>
              <a:ext uri="{FF2B5EF4-FFF2-40B4-BE49-F238E27FC236}">
                <a16:creationId xmlns:a16="http://schemas.microsoft.com/office/drawing/2014/main" id="{BE11A55A-76CE-49C1-A00F-CF32BC80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89" y="3755366"/>
            <a:ext cx="4162917" cy="31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49F3C5-E780-45AF-B172-CD8BE8299C6E}"/>
              </a:ext>
            </a:extLst>
          </p:cNvPr>
          <p:cNvSpPr/>
          <p:nvPr/>
        </p:nvSpPr>
        <p:spPr>
          <a:xfrm>
            <a:off x="6871687" y="5422285"/>
            <a:ext cx="5094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MEGW = Money Exchange Gateway = </a:t>
            </a:r>
            <a:r>
              <a:rPr lang="zh-CN" altLang="en-US" sz="14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价值交换网关协议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19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57" y="1045058"/>
            <a:ext cx="5534108" cy="273653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相关案例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DAO (</a:t>
            </a:r>
            <a:r>
              <a:rPr lang="zh-CN" altLang="en-US" dirty="0"/>
              <a:t>分布式自治组织</a:t>
            </a:r>
            <a:r>
              <a:rPr lang="en-US" altLang="zh-CN" dirty="0"/>
              <a:t>/</a:t>
            </a:r>
            <a:r>
              <a:rPr lang="zh-CN" altLang="en-US" dirty="0"/>
              <a:t>公司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以太坊简介 </a:t>
            </a:r>
            <a:r>
              <a:rPr lang="en-US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应用实例</a:t>
            </a:r>
            <a:r>
              <a:rPr lang="en-US" dirty="0"/>
              <a:t> 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我们工作 </a:t>
            </a:r>
            <a:r>
              <a:rPr lang="en-US" altLang="zh-CN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投资建议 </a:t>
            </a:r>
            <a:r>
              <a:rPr lang="en-US" altLang="zh-CN" dirty="0"/>
              <a:t>&gt;&gt;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79101" y="1045059"/>
            <a:ext cx="4300099" cy="247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 dirty="0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=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blockchain (</a:t>
            </a:r>
            <a:r>
              <a:rPr lang="zh-CN" altLang="en-US" dirty="0"/>
              <a:t>区块链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ledger (</a:t>
            </a:r>
            <a:r>
              <a:rPr lang="zh-CN" altLang="en-US" dirty="0"/>
              <a:t>账本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801AD-DF36-4B17-9A1B-80E4636B7504}"/>
              </a:ext>
            </a:extLst>
          </p:cNvPr>
          <p:cNvSpPr/>
          <p:nvPr/>
        </p:nvSpPr>
        <p:spPr>
          <a:xfrm>
            <a:off x="729832" y="4339000"/>
            <a:ext cx="276390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Related Site</a:t>
            </a:r>
            <a:endParaRPr lang="en-US" sz="2800" dirty="0">
              <a:solidFill>
                <a:srgbClr val="C00000"/>
              </a:solidFill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huobi.com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 action="ppaction://hlinkfile"/>
              </a:rPr>
              <a:t>blockchain.info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383D80-5A0D-490F-AB92-8DA9044F5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361C03-60D5-466E-A828-3B44A62D3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15DDAA-87C0-4659-84FC-220A55247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CE4313-BA45-4B09-8DAD-F80A5EC173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F1297B-F7A8-4DF3-9D64-2D462B006F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288" y="5540426"/>
            <a:ext cx="8159408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7030A0"/>
                </a:solidFill>
              </a:rPr>
              <a:t>区块链系列之二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以太坊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2414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53104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2408075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745934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074588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958481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2441540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4368957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pPr algn="ctr"/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2980149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3492657"/>
            <a:ext cx="1851992" cy="12391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628CD9-401A-4D13-839C-C1FD9955422C}"/>
              </a:ext>
            </a:extLst>
          </p:cNvPr>
          <p:cNvGrpSpPr/>
          <p:nvPr/>
        </p:nvGrpSpPr>
        <p:grpSpPr>
          <a:xfrm>
            <a:off x="5309310" y="461579"/>
            <a:ext cx="1979158" cy="1982341"/>
            <a:chOff x="5309310" y="461579"/>
            <a:chExt cx="1979158" cy="1982341"/>
          </a:xfrm>
        </p:grpSpPr>
        <p:pic>
          <p:nvPicPr>
            <p:cNvPr id="1026" name="Picture 2" descr="VitalikButerinProfile.jpg">
              <a:hlinkClick r:id="rId8"/>
              <a:extLst>
                <a:ext uri="{FF2B5EF4-FFF2-40B4-BE49-F238E27FC236}">
                  <a16:creationId xmlns:a16="http://schemas.microsoft.com/office/drawing/2014/main" id="{E0B30C35-96D8-44D6-92EA-EBCCED1D6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310" y="461579"/>
              <a:ext cx="1979158" cy="169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F81AF2-40ED-42D7-BEAB-45B9F3BD0EA3}"/>
                </a:ext>
              </a:extLst>
            </p:cNvPr>
            <p:cNvSpPr/>
            <p:nvPr/>
          </p:nvSpPr>
          <p:spPr>
            <a:xfrm>
              <a:off x="5412472" y="2074588"/>
              <a:ext cx="1625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Vitalik</a:t>
              </a:r>
              <a:r>
                <a:rPr lang="en-US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Buterin</a:t>
              </a:r>
              <a:endParaRPr lang="en-US" b="0" i="0" dirty="0">
                <a:solidFill>
                  <a:srgbClr val="000000"/>
                </a:solidFill>
                <a:effectLst/>
                <a:latin typeface="Linux Liberti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0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10324</TotalTime>
  <Words>927</Words>
  <Application>Microsoft Office PowerPoint</Application>
  <PresentationFormat>Widescreen</PresentationFormat>
  <Paragraphs>157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Linux Libertine</vt:lpstr>
      <vt:lpstr>新細明體</vt:lpstr>
      <vt:lpstr>Microsoft YaHei</vt:lpstr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Theme</vt:lpstr>
      <vt:lpstr>区块链应用及 物联网</vt:lpstr>
      <vt:lpstr>Introduction</vt:lpstr>
      <vt:lpstr>Introduction</vt:lpstr>
      <vt:lpstr>区块链演化史</vt:lpstr>
      <vt:lpstr>区块链的简化模型 – 100个结点分布式数据库</vt:lpstr>
      <vt:lpstr>区块链问题</vt:lpstr>
      <vt:lpstr>Outline</vt:lpstr>
      <vt:lpstr>区块链系列之二: 以太坊</vt:lpstr>
      <vt:lpstr>Q &amp;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414</cp:revision>
  <dcterms:created xsi:type="dcterms:W3CDTF">2017-05-28T02:47:33Z</dcterms:created>
  <dcterms:modified xsi:type="dcterms:W3CDTF">2017-06-12T03:26:13Z</dcterms:modified>
</cp:coreProperties>
</file>