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8" r:id="rId2"/>
    <p:sldId id="314" r:id="rId3"/>
    <p:sldId id="319" r:id="rId4"/>
    <p:sldId id="315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95966" autoAdjust="0"/>
  </p:normalViewPr>
  <p:slideViewPr>
    <p:cSldViewPr snapToGrid="0">
      <p:cViewPr varScale="1">
        <p:scale>
          <a:sx n="47" d="100"/>
          <a:sy n="47" d="100"/>
        </p:scale>
        <p:origin x="43" y="8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hash-rate?timespan=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total-bitcoin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BB3-6054-4D49-9902-6DCBE6A5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F7E-C7BF-4BD8-AB97-E6CFA727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3597146" cy="5026589"/>
          </a:xfrm>
        </p:spPr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ASIC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F290-C9A6-4603-9A33-BF1C94E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0FFA16-CEF2-4C19-9833-B517A3C29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02" y="957048"/>
            <a:ext cx="6985553" cy="5239165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3F9AF90-C1B4-4A30-AA47-48FA917B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14" y="2637322"/>
            <a:ext cx="5178137" cy="3965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5BEE11-D25A-4CCD-9948-AE6348EA59F7}"/>
              </a:ext>
            </a:extLst>
          </p:cNvPr>
          <p:cNvSpPr/>
          <p:nvPr/>
        </p:nvSpPr>
        <p:spPr>
          <a:xfrm>
            <a:off x="1962482" y="4372266"/>
            <a:ext cx="874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Links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Blockchain__</a:t>
            </a:r>
            <a:r>
              <a:rPr lang="en-US" dirty="0" err="1"/>
              <a:t>TODO_insert</a:t>
            </a:r>
            <a:r>
              <a:rPr lang="en-US" dirty="0"/>
              <a:t> Explain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3F2A-DD98-41FC-81D9-5643CCA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0" y="943903"/>
            <a:ext cx="6140072" cy="5091134"/>
          </a:xfrm>
        </p:spPr>
        <p:txBody>
          <a:bodyPr>
            <a:normAutofit/>
          </a:bodyPr>
          <a:lstStyle/>
          <a:p>
            <a:r>
              <a:rPr lang="en-US" dirty="0"/>
              <a:t>Mines 1 block every 10 minutes</a:t>
            </a:r>
          </a:p>
          <a:p>
            <a:pPr lvl="1"/>
            <a:r>
              <a:rPr lang="en-US" dirty="0"/>
              <a:t>Adjust difficulty every 2016 blocks</a:t>
            </a:r>
          </a:p>
          <a:p>
            <a:pPr lvl="1"/>
            <a:r>
              <a:rPr lang="en-US" dirty="0"/>
              <a:t>Hash value &lt; target difficulty</a:t>
            </a:r>
          </a:p>
          <a:p>
            <a:r>
              <a:rPr lang="en-US" dirty="0"/>
              <a:t>New block keeps transactions of 10 minutes</a:t>
            </a:r>
          </a:p>
          <a:p>
            <a:r>
              <a:rPr lang="en-US" dirty="0"/>
              <a:t>Block Puzzle: SHA256</a:t>
            </a:r>
          </a:p>
          <a:p>
            <a:pPr lvl="1"/>
            <a:r>
              <a:rPr lang="en-US" dirty="0"/>
              <a:t>Target: 000000000000A1B7E…</a:t>
            </a:r>
          </a:p>
          <a:p>
            <a:r>
              <a:rPr lang="en-US" dirty="0">
                <a:solidFill>
                  <a:srgbClr val="0070C0"/>
                </a:solidFill>
              </a:rPr>
              <a:t>SHA256(“short sentence”)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0x 155c4f360385ac264470eb71cdab81c3d2155c4f360385ac264470eb71cdab81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048548"/>
            <a:ext cx="5572907" cy="249325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5805" y="3158730"/>
            <a:ext cx="6091554" cy="3635967"/>
            <a:chOff x="245805" y="3158730"/>
            <a:chExt cx="6091554" cy="363596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05" y="3158730"/>
              <a:ext cx="6091554" cy="3552308"/>
            </a:xfrm>
            <a:prstGeom prst="rect">
              <a:avLst/>
            </a:prstGeom>
          </p:spPr>
        </p:pic>
        <p:sp>
          <p:nvSpPr>
            <p:cNvPr id="13" name="Rectangle 12">
              <a:extLst/>
            </p:cNvPr>
            <p:cNvSpPr/>
            <p:nvPr/>
          </p:nvSpPr>
          <p:spPr>
            <a:xfrm>
              <a:off x="673108" y="5840590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47907" y="4337508"/>
            <a:ext cx="929870" cy="1882033"/>
            <a:chOff x="1847907" y="4337508"/>
            <a:chExt cx="929870" cy="1882033"/>
          </a:xfrm>
        </p:grpSpPr>
        <p:sp>
          <p:nvSpPr>
            <p:cNvPr id="9" name="Rectangle 8"/>
            <p:cNvSpPr/>
            <p:nvPr/>
          </p:nvSpPr>
          <p:spPr>
            <a:xfrm>
              <a:off x="1931437" y="4817289"/>
              <a:ext cx="688330" cy="369332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dirty="0" err="1"/>
                <a:t>const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42728" y="4337508"/>
              <a:ext cx="688330" cy="369332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dirty="0" err="1"/>
                <a:t>const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7907" y="5850209"/>
              <a:ext cx="929870" cy="369332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variable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934824" y="3736955"/>
            <a:ext cx="688330" cy="3693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– longest </a:t>
            </a:r>
            <a:r>
              <a:rPr lang="en-US" dirty="0" err="1"/>
              <a:t>chain_TODO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3BD675A-A9BE-4012-9435-A37D090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073801"/>
            <a:ext cx="5132173" cy="20224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29D0A-AA6C-4CAE-BF3E-BED2DF9D0646}"/>
              </a:ext>
            </a:extLst>
          </p:cNvPr>
          <p:cNvGrpSpPr/>
          <p:nvPr/>
        </p:nvGrpSpPr>
        <p:grpSpPr>
          <a:xfrm>
            <a:off x="6009588" y="715316"/>
            <a:ext cx="5846720" cy="2615434"/>
            <a:chOff x="6095195" y="3605961"/>
            <a:chExt cx="5851060" cy="2534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6E7CA-5CFF-4D2F-A273-75C1807FFDBC}"/>
                </a:ext>
              </a:extLst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15" name="Picture 1">
                <a:extLst>
                  <a:ext uri="{FF2B5EF4-FFF2-40B4-BE49-F238E27FC236}">
                    <a16:creationId xmlns:a16="http://schemas.microsoft.com/office/drawing/2014/main" id="{541960FF-B129-48E8-853F-A0067740B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E76366-F772-40ED-88C7-7467F8F9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2BF90F-4312-4E0E-8A79-44FC10BE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DBD38-B326-49B0-BA20-143D4826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7DAEFD-DE68-43DD-BA2A-7D12291E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45805" y="3158730"/>
            <a:ext cx="6091554" cy="3635967"/>
            <a:chOff x="245805" y="3158730"/>
            <a:chExt cx="6091554" cy="363596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805" y="3158730"/>
              <a:ext cx="6091554" cy="3552308"/>
            </a:xfrm>
            <a:prstGeom prst="rect">
              <a:avLst/>
            </a:prstGeom>
          </p:spPr>
        </p:pic>
        <p:sp>
          <p:nvSpPr>
            <p:cNvPr id="25" name="Rectangle 24">
              <a:extLst/>
            </p:cNvPr>
            <p:cNvSpPr/>
            <p:nvPr/>
          </p:nvSpPr>
          <p:spPr>
            <a:xfrm>
              <a:off x="673108" y="5840590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47907" y="4337508"/>
            <a:ext cx="929870" cy="1882033"/>
            <a:chOff x="1847907" y="4337508"/>
            <a:chExt cx="929870" cy="1882033"/>
          </a:xfrm>
        </p:grpSpPr>
        <p:sp>
          <p:nvSpPr>
            <p:cNvPr id="27" name="Rectangle 26"/>
            <p:cNvSpPr/>
            <p:nvPr/>
          </p:nvSpPr>
          <p:spPr>
            <a:xfrm>
              <a:off x="1931437" y="4817289"/>
              <a:ext cx="688330" cy="369332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dirty="0" err="1"/>
                <a:t>const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42728" y="4337508"/>
              <a:ext cx="688330" cy="369332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dirty="0" err="1"/>
                <a:t>const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47907" y="5850209"/>
              <a:ext cx="929870" cy="369332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variable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934824" y="3736955"/>
            <a:ext cx="688330" cy="3693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Confirmed Transactions </a:t>
            </a:r>
            <a:r>
              <a:rPr lang="en-US" dirty="0">
                <a:sym typeface="Wingdings" panose="05000000000000000000" pitchFamily="2" charset="2"/>
              </a:rPr>
              <a:t> added</a:t>
            </a:r>
            <a:endParaRPr lang="en-US" dirty="0"/>
          </a:p>
          <a:p>
            <a:pPr lvl="1"/>
            <a:r>
              <a:rPr lang="en-US" dirty="0"/>
              <a:t>Unconfirmed Transactions </a:t>
            </a:r>
            <a:r>
              <a:rPr lang="en-US" dirty="0">
                <a:sym typeface="Wingdings" panose="05000000000000000000" pitchFamily="2" charset="2"/>
              </a:rPr>
              <a:t>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6" y="2638940"/>
            <a:ext cx="4404991" cy="195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2" y="4464129"/>
            <a:ext cx="4808109" cy="1805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367" y="64218"/>
            <a:ext cx="6351666" cy="28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54" y="148445"/>
            <a:ext cx="3457105" cy="236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5230439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2" y="1108177"/>
            <a:ext cx="7468070" cy="4647783"/>
          </a:xfrm>
        </p:spPr>
        <p:txBody>
          <a:bodyPr>
            <a:normAutofit fontScale="92500"/>
          </a:bodyPr>
          <a:lstStyle/>
          <a:p>
            <a:r>
              <a:rPr lang="en-US" dirty="0"/>
              <a:t>Mining: </a:t>
            </a:r>
          </a:p>
          <a:p>
            <a:pPr lvl="1"/>
            <a:r>
              <a:rPr lang="en-US" dirty="0"/>
              <a:t>Create block every 10 minutes</a:t>
            </a:r>
          </a:p>
          <a:p>
            <a:pPr lvl="2"/>
            <a:r>
              <a:rPr lang="en-US" dirty="0"/>
              <a:t>Adjust difficulty every 2016 blocks, (around 2 weeks)</a:t>
            </a:r>
          </a:p>
          <a:p>
            <a:pPr lvl="1"/>
            <a:r>
              <a:rPr lang="en-US" dirty="0"/>
              <a:t>Every 4 years, award cut in half, </a:t>
            </a:r>
          </a:p>
          <a:p>
            <a:pPr lvl="2"/>
            <a:r>
              <a:rPr lang="en-US" dirty="0"/>
              <a:t>Start from 50 BTC / block</a:t>
            </a:r>
          </a:p>
          <a:p>
            <a:pPr lvl="2"/>
            <a:r>
              <a:rPr lang="en-US" dirty="0"/>
              <a:t>Current: 12.5 coins, </a:t>
            </a:r>
          </a:p>
          <a:p>
            <a:pPr lvl="2"/>
            <a:r>
              <a:rPr lang="en-US" dirty="0"/>
              <a:t>Future: no award, depend on transactions</a:t>
            </a:r>
          </a:p>
          <a:p>
            <a:pPr lvl="1"/>
            <a:r>
              <a:rPr lang="en-US" dirty="0"/>
              <a:t>all 21 million in 2140,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Current 16.3 million</a:t>
            </a:r>
            <a:endParaRPr lang="en-US" dirty="0"/>
          </a:p>
          <a:p>
            <a:r>
              <a:rPr lang="en-US" dirty="0"/>
              <a:t>Smallest transaction unit: 1/10^8 BTC  = 1 Satoshi</a:t>
            </a:r>
          </a:p>
          <a:p>
            <a:r>
              <a:rPr lang="en-US" dirty="0"/>
              <a:t>Real purpose:</a:t>
            </a:r>
          </a:p>
          <a:p>
            <a:pPr lvl="1"/>
            <a:r>
              <a:rPr lang="en-US" dirty="0"/>
              <a:t>Verify transactions</a:t>
            </a:r>
          </a:p>
          <a:p>
            <a:pPr lvl="1"/>
            <a:r>
              <a:rPr lang="en-US" dirty="0"/>
              <a:t>Safeguard the blockchain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20" y="3254216"/>
            <a:ext cx="4341942" cy="15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E155D-2CE3-4941-B9A9-E19887EF7808}"/>
              </a:ext>
            </a:extLst>
          </p:cNvPr>
          <p:cNvGrpSpPr/>
          <p:nvPr/>
        </p:nvGrpSpPr>
        <p:grpSpPr>
          <a:xfrm>
            <a:off x="409597" y="5764931"/>
            <a:ext cx="8284832" cy="1006444"/>
            <a:chOff x="599440" y="1245878"/>
            <a:chExt cx="8209280" cy="1838538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E0029E8C-1F69-46D9-8287-B08A761F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EA1E1FB-9BF0-45C2-B86C-77831A5D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F08EFE-6EDC-4DD1-8A60-C1910D61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115D8AB-57F5-43A8-A01A-F8590B1F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B0EE2B0-5615-4C61-8B82-9B356FDC1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57652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364CE2D-5C61-4F46-A071-9EFF0CF8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75151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165079-62AF-45C4-AFBB-F5A33931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88757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00B38C8-95FB-4213-887B-3EA8BCA6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1363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4B38FD5D-4AAC-4A70-988F-1752D731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239" y="1257652"/>
              <a:ext cx="554664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B286F78-3229-4C7F-AA7E-2B7400CF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901892A-27BB-45E9-932D-CFA329C8C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342" y="1844610"/>
              <a:ext cx="48445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0618DFE-AA68-476C-A446-84F36500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BC056C5-C021-4E73-B29E-716C929C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13" y="2745041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C36F376-F20A-4989-BFDA-C8BC0AA5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695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36E1CAC-4FA5-472D-BB57-63F87DE75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93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28A995C5-FE9D-4C04-9A49-31D62349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797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2857A80E-F935-4B83-AC8A-40D39B7E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359" y="1257652"/>
              <a:ext cx="686182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3D6BC183-EA8D-4594-89E0-9FB6BA09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42F70466-A00A-4405-9CCD-97B27C92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396" y="1844610"/>
              <a:ext cx="5321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DE73A711-768B-4030-8C01-2660BF91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503D5AD-3E65-4859-A635-CBAD01364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50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0A78B131-53ED-4625-B0DF-BC77A0310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347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AC97D7C-3E00-4797-B905-FF3A426F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588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E581EF1-38D0-4C90-A0E9-36B9F1210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287" y="1257652"/>
              <a:ext cx="581349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077AB4F2-B233-480E-B811-C3BD70D3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839C5729-E54F-42A1-B486-D106BC5BF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904" y="1844609"/>
              <a:ext cx="586115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1A3F803-FD50-4654-9EB9-3FA2F3A8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EF51C06-A0EB-4C2B-8BE5-C89F2AB2B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6B07F35C-1A7D-41B9-83F2-FD78A302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9C2E091B-9CD3-4A63-9AEE-B3D2BFA7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9349</TotalTime>
  <Words>248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Gill Sans</vt:lpstr>
      <vt:lpstr>Gill Sans Light</vt:lpstr>
      <vt:lpstr>等线</vt:lpstr>
      <vt:lpstr>Arial</vt:lpstr>
      <vt:lpstr>Calibri</vt:lpstr>
      <vt:lpstr>Calibri Light</vt:lpstr>
      <vt:lpstr>Wingdings</vt:lpstr>
      <vt:lpstr>Office Theme</vt:lpstr>
      <vt:lpstr>Mining</vt:lpstr>
      <vt:lpstr>Blockchain__TODO_insert Explain Transaction</vt:lpstr>
      <vt:lpstr>Blockchain – longest chain_TODO</vt:lpstr>
      <vt:lpstr>Blockchain with transaction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304</cp:revision>
  <dcterms:created xsi:type="dcterms:W3CDTF">2017-05-28T02:47:33Z</dcterms:created>
  <dcterms:modified xsi:type="dcterms:W3CDTF">2017-06-06T00:24:36Z</dcterms:modified>
</cp:coreProperties>
</file>