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327" r:id="rId3"/>
    <p:sldId id="329" r:id="rId4"/>
    <p:sldId id="319" r:id="rId5"/>
    <p:sldId id="322" r:id="rId6"/>
    <p:sldId id="305" r:id="rId7"/>
    <p:sldId id="326" r:id="rId8"/>
    <p:sldId id="328" r:id="rId9"/>
    <p:sldId id="281" r:id="rId10"/>
    <p:sldId id="324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94041" autoAdjust="0"/>
  </p:normalViewPr>
  <p:slideViewPr>
    <p:cSldViewPr snapToGrid="0">
      <p:cViewPr varScale="1">
        <p:scale>
          <a:sx n="133" d="100"/>
          <a:sy n="133" d="100"/>
        </p:scale>
        <p:origin x="112" y="61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9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www.8btc.com/author/166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8.emf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8.emf"/><Relationship Id="rId7" Type="http://schemas.openxmlformats.org/officeDocument/2006/relationships/slide" Target="slide6.xml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5.emf"/><Relationship Id="rId5" Type="http://schemas.openxmlformats.org/officeDocument/2006/relationships/image" Target="../media/image10.e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png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uobi.com/" TargetMode="External"/><Relationship Id="rId13" Type="http://schemas.openxmlformats.org/officeDocument/2006/relationships/image" Target="../media/image17.emf"/><Relationship Id="rId3" Type="http://schemas.openxmlformats.org/officeDocument/2006/relationships/hyperlink" Target="How_02_Mining_blocks_blockchain.pptx" TargetMode="External"/><Relationship Id="rId7" Type="http://schemas.openxmlformats.org/officeDocument/2006/relationships/slide" Target="slide6.xml"/><Relationship Id="rId12" Type="http://schemas.openxmlformats.org/officeDocument/2006/relationships/image" Target="../media/image16.emf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ckchain.info/tx/bc4623d0f9b3d3cbf37bfd27e05a6ea826a06ec9a4d8dcbf703e140039ddf008" TargetMode="External"/><Relationship Id="rId11" Type="http://schemas.openxmlformats.org/officeDocument/2006/relationships/image" Target="../media/image15.emf"/><Relationship Id="rId5" Type="http://schemas.openxmlformats.org/officeDocument/2006/relationships/hyperlink" Target="How_04_blockchain_applications.pptx" TargetMode="External"/><Relationship Id="rId10" Type="http://schemas.openxmlformats.org/officeDocument/2006/relationships/image" Target="../media/image14.emf"/><Relationship Id="rId4" Type="http://schemas.openxmlformats.org/officeDocument/2006/relationships/hyperlink" Target="How_03_Transactions.pptx" TargetMode="External"/><Relationship Id="rId9" Type="http://schemas.openxmlformats.org/officeDocument/2006/relationships/hyperlink" Target="blockchain.info" TargetMode="External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479" y="5456903"/>
            <a:ext cx="9144000" cy="1031764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之二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Ethereum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903739-256B-42C0-A562-1A5BFB1BA386}"/>
              </a:ext>
            </a:extLst>
          </p:cNvPr>
          <p:cNvSpPr txBox="1">
            <a:spLocks/>
          </p:cNvSpPr>
          <p:nvPr/>
        </p:nvSpPr>
        <p:spPr>
          <a:xfrm>
            <a:off x="2876941" y="4006312"/>
            <a:ext cx="6300066" cy="47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谈国鹏</a:t>
            </a:r>
            <a:r>
              <a:rPr lang="en-US" altLang="zh-CN" dirty="0">
                <a:hlinkClick r:id="rId2"/>
              </a:rPr>
              <a:t>Blog</a:t>
            </a:r>
            <a:endParaRPr lang="en-US" altLang="zh-CN" dirty="0"/>
          </a:p>
          <a:p>
            <a:r>
              <a:rPr lang="en-US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3122641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1673047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5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9120-DE0A-4B15-9FE4-BFADFBAE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C210-129F-42CD-A0E9-7E1441C9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74162-56D2-4DB7-A2EF-3C06ADBE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Questions">
            <a:extLst>
              <a:ext uri="{FF2B5EF4-FFF2-40B4-BE49-F238E27FC236}">
                <a16:creationId xmlns:a16="http://schemas.microsoft.com/office/drawing/2014/main" id="{F42C48F1-43DE-4EA6-94FE-EAE195F55828}"/>
              </a:ext>
            </a:extLst>
          </p:cNvPr>
          <p:cNvSpPr txBox="1">
            <a:spLocks/>
          </p:cNvSpPr>
          <p:nvPr/>
        </p:nvSpPr>
        <p:spPr>
          <a:xfrm>
            <a:off x="5979237" y="3352636"/>
            <a:ext cx="5806369" cy="3394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transactions?  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transfer of money!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Alice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Bob 5 BTC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Where are they keeps?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ledger!</a:t>
            </a:r>
          </a:p>
          <a:p>
            <a:r>
              <a:rPr lang="en-US" dirty="0"/>
              <a:t>Where are user’s bitcoins come from?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From transactions!</a:t>
            </a:r>
          </a:p>
          <a:p>
            <a:r>
              <a:rPr lang="en-US" dirty="0"/>
              <a:t>Where is the ledger stored?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blockchain that every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node maintains!</a:t>
            </a:r>
          </a:p>
        </p:txBody>
      </p:sp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6426"/>
              </p:ext>
            </p:extLst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8F8C76-CFFB-4D1B-8DC8-AD55904439C1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</p:spTree>
    <p:extLst>
      <p:ext uri="{BB962C8B-B14F-4D97-AF65-F5344CB8AC3E}">
        <p14:creationId xmlns:p14="http://schemas.microsoft.com/office/powerpoint/2010/main" val="14131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  <p:bldP spid="6" grpId="0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2F0079-1E5D-4471-BD36-BAF27A8C8594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  <p:sp>
        <p:nvSpPr>
          <p:cNvPr id="23" name="Q_how_is_block created?">
            <a:extLst>
              <a:ext uri="{FF2B5EF4-FFF2-40B4-BE49-F238E27FC236}">
                <a16:creationId xmlns:a16="http://schemas.microsoft.com/office/drawing/2014/main" id="{81C9EF0B-B83C-483C-A68F-904E589FC06F}"/>
              </a:ext>
            </a:extLst>
          </p:cNvPr>
          <p:cNvSpPr/>
          <p:nvPr/>
        </p:nvSpPr>
        <p:spPr>
          <a:xfrm>
            <a:off x="5372374" y="3385846"/>
            <a:ext cx="4243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0"/>
              </a:rPr>
              <a:t>How is Block created?</a:t>
            </a:r>
          </a:p>
        </p:txBody>
      </p: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857" y="1045058"/>
            <a:ext cx="5534108" cy="2736533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pres?slideindex=1&amp;slidetitle=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79101" y="1045059"/>
            <a:ext cx="4300099" cy="247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Abbr. </a:t>
            </a:r>
            <a:r>
              <a:rPr lang="zh-CN" altLang="en-US" dirty="0">
                <a:solidFill>
                  <a:srgbClr val="C00000"/>
                </a:solidFill>
              </a:rPr>
              <a:t>（简称）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BTC = bitcoin (</a:t>
            </a:r>
            <a:r>
              <a:rPr lang="zh-CN" altLang="en-US" dirty="0"/>
              <a:t>比特币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 = transaction (</a:t>
            </a:r>
            <a:r>
              <a:rPr lang="zh-CN" altLang="en-US" dirty="0"/>
              <a:t>交易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 = signature (</a:t>
            </a:r>
            <a:r>
              <a:rPr lang="zh-CN" altLang="en-US" dirty="0"/>
              <a:t>数字签名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blockchain (</a:t>
            </a:r>
            <a:r>
              <a:rPr lang="zh-CN" altLang="en-US" dirty="0"/>
              <a:t>区块链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ledger (</a:t>
            </a:r>
            <a:r>
              <a:rPr lang="zh-CN" altLang="en-US" dirty="0"/>
              <a:t>账本</a:t>
            </a:r>
            <a:r>
              <a:rPr lang="en-US" dirty="0"/>
              <a:t>)</a:t>
            </a:r>
            <a:endParaRPr lang="en-US" dirty="0">
              <a:hlinkClick r:id="rId6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801AD-DF36-4B17-9A1B-80E4636B7504}"/>
              </a:ext>
            </a:extLst>
          </p:cNvPr>
          <p:cNvSpPr/>
          <p:nvPr/>
        </p:nvSpPr>
        <p:spPr>
          <a:xfrm>
            <a:off x="729832" y="4339000"/>
            <a:ext cx="276390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Related Site</a:t>
            </a:r>
            <a:endParaRPr lang="en-US" sz="2800" dirty="0">
              <a:solidFill>
                <a:srgbClr val="C00000"/>
              </a:solidFill>
              <a:hlinkClick r:id="rId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huobi.com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9" action="ppaction://hlinkfile"/>
              </a:rPr>
              <a:t>blockchain.info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383D80-5A0D-490F-AB92-8DA9044F5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361C03-60D5-466E-A828-3B44A62D3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15DDAA-87C0-4659-84FC-220A55247C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CE4313-BA45-4B09-8DAD-F80A5EC17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F1297B-F7A8-4DF3-9D64-2D462B006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比特币（区块键</a:t>
            </a:r>
            <a:r>
              <a:rPr lang="en-US" altLang="zh-CN" dirty="0">
                <a:latin typeface="+mn-ea"/>
                <a:ea typeface="+mn-ea"/>
              </a:rPr>
              <a:t>1.0</a:t>
            </a:r>
            <a:r>
              <a:rPr lang="zh-CN" altLang="en-US" dirty="0">
                <a:latin typeface="+mn-ea"/>
                <a:ea typeface="+mn-ea"/>
              </a:rPr>
              <a:t>）小结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884" y="1235350"/>
            <a:ext cx="4267199" cy="5150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b="1" dirty="0"/>
              <a:t>特点</a:t>
            </a:r>
            <a:endParaRPr lang="en-US" altLang="zh-CN" sz="3600" b="1" dirty="0"/>
          </a:p>
          <a:p>
            <a:r>
              <a:rPr lang="zh-CN" altLang="en-US" dirty="0"/>
              <a:t>独立性</a:t>
            </a:r>
            <a:endParaRPr lang="en-US" altLang="zh-CN" dirty="0"/>
          </a:p>
          <a:p>
            <a:r>
              <a:rPr lang="zh-CN" altLang="en-US" dirty="0"/>
              <a:t>不可重复支付</a:t>
            </a:r>
            <a:endParaRPr lang="en-US" altLang="zh-CN" dirty="0"/>
          </a:p>
          <a:p>
            <a:r>
              <a:rPr lang="zh-CN" altLang="en-US" dirty="0"/>
              <a:t>匿名</a:t>
            </a:r>
          </a:p>
          <a:p>
            <a:r>
              <a:rPr lang="zh-CN" altLang="en-US" dirty="0"/>
              <a:t>不可伪造性</a:t>
            </a:r>
            <a:endParaRPr lang="en-US" altLang="zh-CN" dirty="0"/>
          </a:p>
          <a:p>
            <a:r>
              <a:rPr lang="zh-CN" altLang="en-US" dirty="0"/>
              <a:t>去中心化</a:t>
            </a:r>
          </a:p>
          <a:p>
            <a:r>
              <a:rPr lang="zh-CN" altLang="en-US" dirty="0"/>
              <a:t>可传递性</a:t>
            </a:r>
            <a:endParaRPr lang="en-US" altLang="zh-CN" dirty="0"/>
          </a:p>
          <a:p>
            <a:r>
              <a:rPr lang="zh-CN" altLang="en-US" dirty="0"/>
              <a:t>可分性</a:t>
            </a:r>
            <a:endParaRPr lang="en-US" altLang="zh-CN" dirty="0"/>
          </a:p>
          <a:p>
            <a:r>
              <a:rPr lang="zh-CN" altLang="en-US" dirty="0"/>
              <a:t>公开透明</a:t>
            </a:r>
          </a:p>
          <a:p>
            <a:r>
              <a:rPr lang="zh-CN" altLang="en-US" dirty="0"/>
              <a:t>交易可追溯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F251F-9506-4CD5-B1A6-BDCFED032CBD}"/>
              </a:ext>
            </a:extLst>
          </p:cNvPr>
          <p:cNvSpPr/>
          <p:nvPr/>
        </p:nvSpPr>
        <p:spPr>
          <a:xfrm>
            <a:off x="2611415" y="5854848"/>
            <a:ext cx="2994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安全、高效</a:t>
            </a:r>
            <a:endParaRPr lang="en-US" altLang="zh-CN" sz="4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mmbiz.qpic.cn/mmbiz_jpg/ZicfEblzAUZCVtiaJ8cfH8THEoKSlYw3U0hShZglGVA2VZBQC0Zlibdub03pas9Br8j7OwsgaPibVT819AibT72I4Hw/0?wx_fmt=jpeg?0.6969434558947294">
            <a:extLst>
              <a:ext uri="{FF2B5EF4-FFF2-40B4-BE49-F238E27FC236}">
                <a16:creationId xmlns:a16="http://schemas.microsoft.com/office/drawing/2014/main" id="{70FD12D1-06E9-4ECC-BB8B-177F5F58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18" y="-1"/>
            <a:ext cx="4884039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1549FF-AFC0-45CC-BAA1-B56E2EA49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18" y="4905061"/>
            <a:ext cx="6308082" cy="19529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312" y="1235350"/>
            <a:ext cx="6529952" cy="374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局限性</a:t>
            </a:r>
            <a:endParaRPr lang="en-US" altLang="zh-CN" sz="3600" b="1" dirty="0"/>
          </a:p>
          <a:p>
            <a:r>
              <a:rPr lang="zh-CN" altLang="en-US" dirty="0"/>
              <a:t>交易确认时间长（平均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</a:p>
          <a:p>
            <a:r>
              <a:rPr lang="zh-CN" altLang="en-US" dirty="0"/>
              <a:t>交易吞吐量低</a:t>
            </a:r>
          </a:p>
          <a:p>
            <a:r>
              <a:rPr lang="zh-CN" altLang="en-US" dirty="0"/>
              <a:t>挖矿耗费大量机时和电力</a:t>
            </a:r>
          </a:p>
          <a:p>
            <a:r>
              <a:rPr lang="zh-CN" altLang="en-US" dirty="0"/>
              <a:t>分布式账本占用大量存储空间（</a:t>
            </a:r>
            <a:r>
              <a:rPr lang="en-US" altLang="zh-CN" dirty="0"/>
              <a:t>~60GB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经常性非法应用</a:t>
            </a:r>
            <a:endParaRPr lang="en-US" altLang="zh-CN" dirty="0"/>
          </a:p>
          <a:p>
            <a:r>
              <a:rPr lang="zh-CN" altLang="en-US" dirty="0"/>
              <a:t>任何政府和组织难以控制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288" y="5540426"/>
            <a:ext cx="8159408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solidFill>
                  <a:srgbClr val="7030A0"/>
                </a:solidFill>
              </a:rPr>
              <a:t>区块链系列之二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以太坊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2414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553104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2408075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745934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074588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958481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2441540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4368957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pPr algn="ctr"/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2980149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3492657"/>
            <a:ext cx="1851992" cy="12391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628CD9-401A-4D13-839C-C1FD9955422C}"/>
              </a:ext>
            </a:extLst>
          </p:cNvPr>
          <p:cNvGrpSpPr/>
          <p:nvPr/>
        </p:nvGrpSpPr>
        <p:grpSpPr>
          <a:xfrm>
            <a:off x="5309310" y="461579"/>
            <a:ext cx="1979158" cy="1982341"/>
            <a:chOff x="5309310" y="461579"/>
            <a:chExt cx="1979158" cy="1982341"/>
          </a:xfrm>
        </p:grpSpPr>
        <p:pic>
          <p:nvPicPr>
            <p:cNvPr id="1026" name="Picture 2" descr="VitalikButerinProfile.jpg">
              <a:hlinkClick r:id="rId8"/>
              <a:extLst>
                <a:ext uri="{FF2B5EF4-FFF2-40B4-BE49-F238E27FC236}">
                  <a16:creationId xmlns:a16="http://schemas.microsoft.com/office/drawing/2014/main" id="{E0B30C35-96D8-44D6-92EA-EBCCED1D6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310" y="461579"/>
              <a:ext cx="1979158" cy="1694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F81AF2-40ED-42D7-BEAB-45B9F3BD0EA3}"/>
                </a:ext>
              </a:extLst>
            </p:cNvPr>
            <p:cNvSpPr/>
            <p:nvPr/>
          </p:nvSpPr>
          <p:spPr>
            <a:xfrm>
              <a:off x="5412472" y="2074588"/>
              <a:ext cx="1625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Vitalik</a:t>
              </a:r>
              <a:r>
                <a:rPr lang="en-US" dirty="0">
                  <a:solidFill>
                    <a:srgbClr val="000000"/>
                  </a:solidFill>
                  <a:latin typeface="Linux Libertin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Buterin</a:t>
              </a:r>
              <a:endParaRPr lang="en-US" b="0" i="0" dirty="0">
                <a:solidFill>
                  <a:srgbClr val="000000"/>
                </a:solidFill>
                <a:effectLst/>
                <a:latin typeface="Linux Liberti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0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647</Words>
  <Application>Microsoft Office PowerPoint</Application>
  <PresentationFormat>Widescreen</PresentationFormat>
  <Paragraphs>167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Linux Libertine</vt:lpstr>
      <vt:lpstr>PMingLiU</vt:lpstr>
      <vt:lpstr>等线</vt:lpstr>
      <vt:lpstr>等线 Light</vt:lpstr>
      <vt:lpstr>Agency FB</vt:lpstr>
      <vt:lpstr>Arial</vt:lpstr>
      <vt:lpstr>Calibri</vt:lpstr>
      <vt:lpstr>Calibri Light</vt:lpstr>
      <vt:lpstr>Wingdings</vt:lpstr>
      <vt:lpstr>Office Theme</vt:lpstr>
      <vt:lpstr>区块链应用及 物联网</vt:lpstr>
      <vt:lpstr>区块链演化史</vt:lpstr>
      <vt:lpstr>PowerPoint Presentation</vt:lpstr>
      <vt:lpstr>Introduction</vt:lpstr>
      <vt:lpstr>Introduction</vt:lpstr>
      <vt:lpstr>Outline</vt:lpstr>
      <vt:lpstr>比特币（区块键1.0）小结</vt:lpstr>
      <vt:lpstr>区块链系列之二: 以太坊</vt:lpstr>
      <vt:lpstr>Q &amp; A</vt:lpstr>
      <vt:lpstr>Summery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390</cp:revision>
  <dcterms:created xsi:type="dcterms:W3CDTF">2017-05-28T02:47:33Z</dcterms:created>
  <dcterms:modified xsi:type="dcterms:W3CDTF">2017-06-09T07:08:28Z</dcterms:modified>
</cp:coreProperties>
</file>