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3" r:id="rId2"/>
    <p:sldId id="314" r:id="rId3"/>
    <p:sldId id="309" r:id="rId4"/>
    <p:sldId id="306" r:id="rId5"/>
    <p:sldId id="307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313"/>
            <p14:sldId id="314"/>
            <p14:sldId id="309"/>
            <p14:sldId id="306"/>
            <p14:sldId id="307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8" autoAdjust="0"/>
    <p:restoredTop sz="95966" autoAdjust="0"/>
  </p:normalViewPr>
  <p:slideViewPr>
    <p:cSldViewPr snapToGrid="0">
      <p:cViewPr varScale="1">
        <p:scale>
          <a:sx n="113" d="100"/>
          <a:sy n="113" d="100"/>
        </p:scale>
        <p:origin x="184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025A-E901-40C6-BCAB-64079914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Basics - Digital Signatures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625999-E9F6-4C76-9F26-58443E9F7483}"/>
              </a:ext>
            </a:extLst>
          </p:cNvPr>
          <p:cNvGrpSpPr/>
          <p:nvPr/>
        </p:nvGrpSpPr>
        <p:grpSpPr>
          <a:xfrm>
            <a:off x="6501465" y="1517280"/>
            <a:ext cx="4934712" cy="1302913"/>
            <a:chOff x="6501465" y="1517280"/>
            <a:chExt cx="4934712" cy="13029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05374D-5411-4999-B7D3-DF73BF58A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1465" y="1517280"/>
              <a:ext cx="4934712" cy="13029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C06713-EF5A-42CC-8952-E2A3508CF2B1}"/>
                </a:ext>
              </a:extLst>
            </p:cNvPr>
            <p:cNvSpPr/>
            <p:nvPr/>
          </p:nvSpPr>
          <p:spPr>
            <a:xfrm>
              <a:off x="7397704" y="2269706"/>
              <a:ext cx="1082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Create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0B5FE1-2F40-4F70-A3B5-A663C4854735}"/>
                </a:ext>
              </a:extLst>
            </p:cNvPr>
            <p:cNvSpPr/>
            <p:nvPr/>
          </p:nvSpPr>
          <p:spPr>
            <a:xfrm>
              <a:off x="9445375" y="2264423"/>
              <a:ext cx="976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Verify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19AEE7E-04AA-4A24-853B-FF760E414DB5}"/>
              </a:ext>
            </a:extLst>
          </p:cNvPr>
          <p:cNvSpPr/>
          <p:nvPr/>
        </p:nvSpPr>
        <p:spPr>
          <a:xfrm>
            <a:off x="6112565" y="2975965"/>
            <a:ext cx="5859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create(message,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verify(message, public key, signature)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08339-EDB2-4B57-973A-F65BB720EC2A}"/>
              </a:ext>
            </a:extLst>
          </p:cNvPr>
          <p:cNvGrpSpPr/>
          <p:nvPr/>
        </p:nvGrpSpPr>
        <p:grpSpPr>
          <a:xfrm>
            <a:off x="288944" y="1376799"/>
            <a:ext cx="5136016" cy="2031384"/>
            <a:chOff x="1268331" y="1231940"/>
            <a:chExt cx="5136016" cy="2031384"/>
          </a:xfrm>
        </p:grpSpPr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CDC2C1DB-3B40-4F35-B457-527EC0AF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282" y="1287442"/>
              <a:ext cx="1006336" cy="923330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 dirty="0">
                <a:solidFill>
                  <a:schemeClr val="tx1"/>
                </a:solidFill>
              </a:endParaRP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Input</a:t>
              </a:r>
              <a:br>
                <a:rPr lang="en-US" altLang="en-US" sz="1800" b="1" dirty="0">
                  <a:solidFill>
                    <a:schemeClr val="tx1"/>
                  </a:solidFill>
                </a:rPr>
              </a:br>
              <a:r>
                <a:rPr lang="en-US" altLang="en-US" sz="1800" b="1" dirty="0" err="1">
                  <a:solidFill>
                    <a:schemeClr val="tx1"/>
                  </a:solidFill>
                </a:rPr>
                <a:t>Msg</a:t>
              </a:r>
              <a:endParaRPr lang="en-US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F22AF5E4-3C25-49A3-88D7-1ACA53D4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241" y="1399609"/>
              <a:ext cx="1130979" cy="669925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Hash of input</a:t>
              </a:r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B3F06B4C-E54E-452E-9F0C-2F24325AC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321" y="1421036"/>
              <a:ext cx="1969026" cy="646331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Encrypt hash with private key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F794E465-2170-40DF-BAA4-FC17CB343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694" y="1742260"/>
              <a:ext cx="46577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59428B30-57FB-4A01-9C1C-EEECC7362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7188" y="1742260"/>
              <a:ext cx="46577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A75168-6270-4DB9-9C29-16890D27A182}"/>
                </a:ext>
              </a:extLst>
            </p:cNvPr>
            <p:cNvSpPr/>
            <p:nvPr/>
          </p:nvSpPr>
          <p:spPr>
            <a:xfrm>
              <a:off x="2501365" y="2124199"/>
              <a:ext cx="24121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Msg</a:t>
              </a:r>
              <a:r>
                <a:rPr lang="en-US" b="1" dirty="0">
                  <a:solidFill>
                    <a:srgbClr val="FF0000"/>
                  </a:solidFill>
                </a:rPr>
                <a:t>, Sig, </a:t>
              </a:r>
              <a:r>
                <a:rPr lang="en-US" b="1" dirty="0" err="1">
                  <a:solidFill>
                    <a:srgbClr val="FF0000"/>
                  </a:solidFill>
                </a:rPr>
                <a:t>PubKey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9F36A1-6B0D-42B6-AD52-A8DCE0F33C78}"/>
                </a:ext>
              </a:extLst>
            </p:cNvPr>
            <p:cNvSpPr/>
            <p:nvPr/>
          </p:nvSpPr>
          <p:spPr>
            <a:xfrm>
              <a:off x="1467565" y="1231940"/>
              <a:ext cx="6367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Alice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6680DE-67CB-40AC-84B6-9E642051FD34}"/>
                </a:ext>
              </a:extLst>
            </p:cNvPr>
            <p:cNvSpPr/>
            <p:nvPr/>
          </p:nvSpPr>
          <p:spPr>
            <a:xfrm>
              <a:off x="1933549" y="2869430"/>
              <a:ext cx="55335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Bob</a:t>
              </a:r>
            </a:p>
          </p:txBody>
        </p: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7740517D-B3E8-434F-BBB4-B75891E2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717" y="2893992"/>
              <a:ext cx="3897488" cy="369332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1 =? V(</a:t>
              </a:r>
              <a:r>
                <a:rPr lang="en-US" altLang="en-US" sz="1800" b="1" dirty="0" err="1">
                  <a:solidFill>
                    <a:schemeClr val="tx1"/>
                  </a:solidFill>
                </a:rPr>
                <a:t>msg</a:t>
              </a:r>
              <a:r>
                <a:rPr lang="en-US" altLang="en-US" sz="1800" b="1" dirty="0">
                  <a:solidFill>
                    <a:schemeClr val="tx1"/>
                  </a:solidFill>
                </a:rPr>
                <a:t>, sig, </a:t>
              </a:r>
              <a:r>
                <a:rPr lang="en-US" altLang="en-US" sz="1800" b="1" dirty="0" err="1">
                  <a:solidFill>
                    <a:schemeClr val="tx1"/>
                  </a:solidFill>
                </a:rPr>
                <a:t>pubKey</a:t>
              </a:r>
              <a:r>
                <a:rPr lang="en-US" altLang="en-US" sz="18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21DB7AFE-3D12-4369-B0CD-765901081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331" y="3072344"/>
              <a:ext cx="7272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6C857E4-6646-474E-86B4-FAC8BBA35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059" y="2060699"/>
              <a:ext cx="0" cy="4071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73B45FAE-0DBF-49BA-BA7D-24C8BED24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523" y="2465462"/>
              <a:ext cx="406390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E9A029EA-F39F-4EC9-89F2-F44EBC2AE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331" y="2467828"/>
              <a:ext cx="0" cy="6106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A885CE-4639-4890-BFE3-D348C01CCE10}"/>
              </a:ext>
            </a:extLst>
          </p:cNvPr>
          <p:cNvGrpSpPr/>
          <p:nvPr/>
        </p:nvGrpSpPr>
        <p:grpSpPr>
          <a:xfrm>
            <a:off x="460464" y="4303719"/>
            <a:ext cx="5934075" cy="235013"/>
            <a:chOff x="460464" y="4303719"/>
            <a:chExt cx="5934075" cy="23501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F71DECE-9E35-43EC-9350-931F035F1B1E}"/>
                </a:ext>
              </a:extLst>
            </p:cNvPr>
            <p:cNvCxnSpPr>
              <a:cxnSpLocks/>
            </p:cNvCxnSpPr>
            <p:nvPr/>
          </p:nvCxnSpPr>
          <p:spPr>
            <a:xfrm>
              <a:off x="460464" y="4418019"/>
              <a:ext cx="59340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412E4A17-C86F-4439-A3DD-17E06DBF116B}"/>
                </a:ext>
              </a:extLst>
            </p:cNvPr>
            <p:cNvSpPr/>
            <p:nvPr/>
          </p:nvSpPr>
          <p:spPr>
            <a:xfrm>
              <a:off x="1152614" y="4303719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FFF6DA6A-1743-48D8-AA94-39DE5F5BEABB}"/>
                </a:ext>
              </a:extLst>
            </p:cNvPr>
            <p:cNvSpPr/>
            <p:nvPr/>
          </p:nvSpPr>
          <p:spPr>
            <a:xfrm>
              <a:off x="3292564" y="4303719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E7AF1CC3-D7DF-4FBC-A4B3-829DC3B53A6D}"/>
                </a:ext>
              </a:extLst>
            </p:cNvPr>
            <p:cNvSpPr/>
            <p:nvPr/>
          </p:nvSpPr>
          <p:spPr>
            <a:xfrm>
              <a:off x="5508714" y="4310132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573FCE-A249-4204-9854-41E680E46181}"/>
              </a:ext>
            </a:extLst>
          </p:cNvPr>
          <p:cNvGrpSpPr/>
          <p:nvPr/>
        </p:nvGrpSpPr>
        <p:grpSpPr>
          <a:xfrm>
            <a:off x="460464" y="4688276"/>
            <a:ext cx="1555750" cy="1723643"/>
            <a:chOff x="2470150" y="5572507"/>
            <a:chExt cx="1555750" cy="17236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C37174-6623-4D2E-BB00-0924D3E0E47E}"/>
                </a:ext>
              </a:extLst>
            </p:cNvPr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493168268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605ECBA-81C1-4451-AB44-5C7E62ED5D00}"/>
                </a:ext>
              </a:extLst>
            </p:cNvPr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A1C86F-88EA-47D3-A231-CA29CC954857}"/>
              </a:ext>
            </a:extLst>
          </p:cNvPr>
          <p:cNvGrpSpPr/>
          <p:nvPr/>
        </p:nvGrpSpPr>
        <p:grpSpPr>
          <a:xfrm>
            <a:off x="2606764" y="4688276"/>
            <a:ext cx="1555750" cy="1723643"/>
            <a:chOff x="2470150" y="5572507"/>
            <a:chExt cx="1555750" cy="172364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4C2FEF-EE39-4CFE-9773-2F8058FDD150}"/>
                </a:ext>
              </a:extLst>
            </p:cNvPr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</a:t>
              </a:r>
              <a:r>
                <a:rPr lang="en-US" b="1" dirty="0">
                  <a:solidFill>
                    <a:srgbClr val="C00000"/>
                  </a:solidFill>
                </a:rPr>
                <a:t>7</a:t>
              </a:r>
              <a:r>
                <a:rPr lang="en-US" dirty="0">
                  <a:solidFill>
                    <a:schemeClr val="tx1"/>
                  </a:solidFill>
                </a:rPr>
                <a:t>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0D2144-0DD4-4EE9-83C7-4A6A76CEAE58}"/>
                </a:ext>
              </a:extLst>
            </p:cNvPr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B0C6D2-A5F3-4DDE-B4E3-751E7B5303FA}"/>
              </a:ext>
            </a:extLst>
          </p:cNvPr>
          <p:cNvGrpSpPr/>
          <p:nvPr/>
        </p:nvGrpSpPr>
        <p:grpSpPr>
          <a:xfrm>
            <a:off x="4838789" y="4665219"/>
            <a:ext cx="1555750" cy="1723643"/>
            <a:chOff x="2470150" y="5572507"/>
            <a:chExt cx="1555750" cy="1723643"/>
          </a:xfrm>
          <a:solidFill>
            <a:srgbClr val="FF0000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0206FD-C54E-4F8A-943A-B8AFBF45C888}"/>
                </a:ext>
              </a:extLst>
            </p:cNvPr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</a:t>
              </a:r>
              <a:r>
                <a:rPr lang="en-US" b="1" dirty="0">
                  <a:solidFill>
                    <a:srgbClr val="FFC000"/>
                  </a:solidFill>
                </a:rPr>
                <a:t>7</a:t>
              </a:r>
              <a:r>
                <a:rPr lang="en-US" dirty="0">
                  <a:solidFill>
                    <a:schemeClr val="tx1"/>
                  </a:solidFill>
                </a:rPr>
                <a:t>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4E3A33-1C56-4906-825E-A2DD4EA6F717}"/>
                </a:ext>
              </a:extLst>
            </p:cNvPr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92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0716-35CB-4EB4-9161-C31BCDA0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 Cryptographic Basics - Digital Signatures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0341B-85C2-45CD-9F33-07265BAA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3" descr="C:\Documents and Settings\compaq\Desktop\cca-pki\strip1.gif">
            <a:extLst>
              <a:ext uri="{FF2B5EF4-FFF2-40B4-BE49-F238E27FC236}">
                <a16:creationId xmlns:a16="http://schemas.microsoft.com/office/drawing/2014/main" id="{037A8A52-4831-4D65-BF72-5D5E5BD87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66" y="1003300"/>
            <a:ext cx="7620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31CE62-D200-4B3C-867B-3342180D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50" y="3000375"/>
            <a:ext cx="962025" cy="71913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FFFFCC"/>
              </a:gs>
              <a:gs pos="100000">
                <a:srgbClr val="0000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Message</a:t>
            </a:r>
          </a:p>
          <a:p>
            <a:pPr algn="ctr"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+</a:t>
            </a:r>
          </a:p>
          <a:p>
            <a:pPr algn="ctr"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Signature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6DD6D5-8F3F-4ED7-AD4B-FA11FC20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188" y="3914775"/>
            <a:ext cx="474662" cy="2921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FFFFCC"/>
              </a:gs>
              <a:gs pos="100000">
                <a:srgbClr val="0000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Hash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91E3C-1AA3-41DC-8F1E-DE96ED138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388" y="5362575"/>
            <a:ext cx="1308100" cy="99377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FFFFCC"/>
              </a:gs>
              <a:gs pos="100000">
                <a:srgbClr val="0000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Decrypt</a:t>
            </a:r>
          </a:p>
          <a:p>
            <a:pPr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Signature</a:t>
            </a:r>
          </a:p>
          <a:p>
            <a:pPr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With </a:t>
            </a:r>
            <a:r>
              <a:rPr lang="en-US" sz="1400" b="1" i="1">
                <a:solidFill>
                  <a:srgbClr val="CC0000"/>
                </a:solidFill>
                <a:latin typeface="Arial" pitchFamily="34" charset="0"/>
                <a:cs typeface="+mn-cs"/>
              </a:rPr>
              <a:t>Sender’s </a:t>
            </a:r>
          </a:p>
          <a:p>
            <a:pPr eaLnBrk="0" hangingPunct="0">
              <a:defRPr/>
            </a:pPr>
            <a:r>
              <a:rPr lang="en-US" sz="1400" b="1" i="1">
                <a:solidFill>
                  <a:srgbClr val="CC0000"/>
                </a:solidFill>
                <a:latin typeface="Arial" pitchFamily="34" charset="0"/>
                <a:cs typeface="+mn-cs"/>
              </a:rPr>
              <a:t>Public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31AA3-D968-4140-9857-8F1F1EE3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800" y="4524375"/>
            <a:ext cx="1325563" cy="9636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FFFFCC"/>
              </a:gs>
              <a:gs pos="100000">
                <a:srgbClr val="0000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SIGN hash</a:t>
            </a:r>
          </a:p>
          <a:p>
            <a:pPr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With </a:t>
            </a:r>
            <a:r>
              <a:rPr lang="en-US" sz="1400" b="1" i="1">
                <a:solidFill>
                  <a:srgbClr val="CC0000"/>
                </a:solidFill>
                <a:latin typeface="Arial" pitchFamily="34" charset="0"/>
                <a:cs typeface="+mn-cs"/>
              </a:rPr>
              <a:t>Sender’s </a:t>
            </a:r>
          </a:p>
          <a:p>
            <a:pPr eaLnBrk="0" hangingPunct="0">
              <a:defRPr/>
            </a:pPr>
            <a:r>
              <a:rPr lang="en-US" sz="1400" b="1" i="1">
                <a:solidFill>
                  <a:srgbClr val="CC0000"/>
                </a:solidFill>
                <a:latin typeface="Arial" pitchFamily="34" charset="0"/>
                <a:cs typeface="+mn-cs"/>
              </a:rPr>
              <a:t>Private key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81494D-FF9F-4080-AFCD-B5D450632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088" y="2876550"/>
            <a:ext cx="963612" cy="71913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FFFFCC"/>
              </a:gs>
              <a:gs pos="100000">
                <a:srgbClr val="0000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Message</a:t>
            </a:r>
          </a:p>
          <a:p>
            <a:pPr algn="ctr"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+</a:t>
            </a:r>
          </a:p>
          <a:p>
            <a:pPr algn="ctr"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signature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C68CC5-B1F9-4A84-8288-D5C60467D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900" y="3686175"/>
            <a:ext cx="1143000" cy="368300"/>
          </a:xfrm>
          <a:prstGeom prst="ellipse">
            <a:avLst/>
          </a:prstGeom>
          <a:gradFill rotWithShape="0">
            <a:gsLst>
              <a:gs pos="0">
                <a:srgbClr val="000099"/>
              </a:gs>
              <a:gs pos="50000">
                <a:srgbClr val="FFFFCC"/>
              </a:gs>
              <a:gs pos="100000">
                <a:srgbClr val="000099"/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COMPARE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1EA2D3-F0B1-42A5-BBC7-E776AFB90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325" y="1857375"/>
            <a:ext cx="976313" cy="5334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FFFFCC"/>
              </a:gs>
              <a:gs pos="100000">
                <a:srgbClr val="0000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Calculated </a:t>
            </a:r>
          </a:p>
          <a:p>
            <a:pPr algn="ctr" eaLnBrk="0" hangingPunct="0">
              <a:defRPr/>
            </a:pPr>
            <a:r>
              <a:rPr lang="en-US" sz="1400" b="1">
                <a:latin typeface="Arial" pitchFamily="34" charset="0"/>
                <a:cs typeface="+mn-cs"/>
              </a:rPr>
              <a:t>Hash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87CFE6-3EE1-47EE-AA2E-EEC094A9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63" y="2085975"/>
            <a:ext cx="1038225" cy="33337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FFFFCC"/>
              </a:gs>
              <a:gs pos="100000">
                <a:srgbClr val="0000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600" b="1">
                <a:latin typeface="Arial" pitchFamily="34" charset="0"/>
                <a:cs typeface="+mn-cs"/>
              </a:rPr>
              <a:t>Message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4569B7-2089-4847-A5EA-05654DE2E9BF}"/>
              </a:ext>
            </a:extLst>
          </p:cNvPr>
          <p:cNvGrpSpPr>
            <a:grpSpLocks/>
          </p:cNvGrpSpPr>
          <p:nvPr/>
        </p:nvGrpSpPr>
        <p:grpSpPr bwMode="auto">
          <a:xfrm>
            <a:off x="2659763" y="2390775"/>
            <a:ext cx="161925" cy="520700"/>
            <a:chOff x="695" y="1248"/>
            <a:chExt cx="102" cy="328"/>
          </a:xfrm>
        </p:grpSpPr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1BED68B8-F836-4F90-B77E-448DE1E62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" y="1248"/>
              <a:ext cx="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D44C906B-1686-456B-AFC5-1A18A4CE4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" y="1248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17">
            <a:extLst>
              <a:ext uri="{FF2B5EF4-FFF2-40B4-BE49-F238E27FC236}">
                <a16:creationId xmlns:a16="http://schemas.microsoft.com/office/drawing/2014/main" id="{49666041-CFF5-45CE-BE0D-5626F80BD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50" y="345757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65B3AE3E-45A6-467E-A0A0-DCB9D82C3F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8363" y="360997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D64B56-8844-4890-923B-69FA0E41AB0B}"/>
              </a:ext>
            </a:extLst>
          </p:cNvPr>
          <p:cNvGrpSpPr>
            <a:grpSpLocks/>
          </p:cNvGrpSpPr>
          <p:nvPr/>
        </p:nvGrpSpPr>
        <p:grpSpPr bwMode="auto">
          <a:xfrm>
            <a:off x="1726313" y="4235450"/>
            <a:ext cx="609600" cy="749300"/>
            <a:chOff x="107" y="2410"/>
            <a:chExt cx="384" cy="472"/>
          </a:xfrm>
        </p:grpSpPr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3C21B798-DCA2-4290-990E-3FE0B87E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" y="2410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3A761207-4D48-428D-BD7C-3CBD6A861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88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D6EA1F-D7D4-4538-BC01-D75E92748CCA}"/>
              </a:ext>
            </a:extLst>
          </p:cNvPr>
          <p:cNvGrpSpPr>
            <a:grpSpLocks/>
          </p:cNvGrpSpPr>
          <p:nvPr/>
        </p:nvGrpSpPr>
        <p:grpSpPr bwMode="auto">
          <a:xfrm>
            <a:off x="7544500" y="2314575"/>
            <a:ext cx="577850" cy="685800"/>
            <a:chOff x="4487" y="1200"/>
            <a:chExt cx="560" cy="432"/>
          </a:xfrm>
        </p:grpSpPr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13A20D9E-CA12-4B53-8A95-1A348A023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7" y="12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CE0A81CD-D71A-4905-B5CC-90163F4BB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" y="1200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Line 25">
            <a:extLst>
              <a:ext uri="{FF2B5EF4-FFF2-40B4-BE49-F238E27FC236}">
                <a16:creationId xmlns:a16="http://schemas.microsoft.com/office/drawing/2014/main" id="{040188C0-D142-4FF0-BDC6-96C57E15D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8450" y="2466975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6356F3-CB50-4264-9316-80710ACB55D5}"/>
              </a:ext>
            </a:extLst>
          </p:cNvPr>
          <p:cNvGrpSpPr>
            <a:grpSpLocks/>
          </p:cNvGrpSpPr>
          <p:nvPr/>
        </p:nvGrpSpPr>
        <p:grpSpPr bwMode="auto">
          <a:xfrm>
            <a:off x="7525450" y="3733800"/>
            <a:ext cx="527050" cy="2057400"/>
            <a:chOff x="4475" y="2094"/>
            <a:chExt cx="332" cy="1296"/>
          </a:xfrm>
        </p:grpSpPr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7422CF77-4948-4C99-BA97-658155270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2094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6FDBE3E2-0CC1-4293-8F7C-04CFC09C8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9" y="339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9">
            <a:extLst>
              <a:ext uri="{FF2B5EF4-FFF2-40B4-BE49-F238E27FC236}">
                <a16:creationId xmlns:a16="http://schemas.microsoft.com/office/drawing/2014/main" id="{79EBD4DD-1204-49A7-8E7E-50861B328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850" y="2466975"/>
            <a:ext cx="0" cy="145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4EC794-6F41-4E78-802B-92BE97A7F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50" y="5972175"/>
            <a:ext cx="10429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DAB3EB-663F-46D3-BCEF-C25018F5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50" y="6048375"/>
            <a:ext cx="1133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CC3300"/>
                </a:solidFill>
                <a:latin typeface="Arial" panose="020B0604020202020204" pitchFamily="34" charset="0"/>
              </a:rPr>
              <a:t>Receiver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1E859B-C1B7-4F72-B888-7F263CC12E6F}"/>
              </a:ext>
            </a:extLst>
          </p:cNvPr>
          <p:cNvGrpSpPr>
            <a:grpSpLocks/>
          </p:cNvGrpSpPr>
          <p:nvPr/>
        </p:nvGrpSpPr>
        <p:grpSpPr bwMode="auto">
          <a:xfrm>
            <a:off x="8427150" y="4067175"/>
            <a:ext cx="474663" cy="1301750"/>
            <a:chOff x="5063" y="2304"/>
            <a:chExt cx="299" cy="820"/>
          </a:xfrm>
        </p:grpSpPr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1B560502-7C6B-4292-9B11-7392183B3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304"/>
              <a:ext cx="0" cy="8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672382-06EF-47E8-9219-ED71BB138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2688"/>
              <a:ext cx="299" cy="184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FFFFCC"/>
                </a:gs>
                <a:gs pos="100000">
                  <a:srgbClr val="000099"/>
                </a:gs>
              </a:gsLst>
              <a:lin ang="2700000" scaled="1"/>
            </a:gra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 sz="1400" b="1">
                  <a:latin typeface="Arial" pitchFamily="34" charset="0"/>
                  <a:cs typeface="+mn-cs"/>
                </a:rPr>
                <a:t>Hash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4A234A-2877-4975-A9AA-E22ACE791B76}"/>
              </a:ext>
            </a:extLst>
          </p:cNvPr>
          <p:cNvGrpSpPr>
            <a:grpSpLocks/>
          </p:cNvGrpSpPr>
          <p:nvPr/>
        </p:nvGrpSpPr>
        <p:grpSpPr bwMode="auto">
          <a:xfrm>
            <a:off x="4083750" y="2619375"/>
            <a:ext cx="2239963" cy="1884363"/>
            <a:chOff x="2112" y="1392"/>
            <a:chExt cx="1411" cy="1187"/>
          </a:xfrm>
        </p:grpSpPr>
        <p:pic>
          <p:nvPicPr>
            <p:cNvPr id="37" name="Picture 36" descr="C:\Program Files\Microsoft Office\Clipart\standard\stddir1\BD04904_.WMF">
              <a:extLst>
                <a:ext uri="{FF2B5EF4-FFF2-40B4-BE49-F238E27FC236}">
                  <a16:creationId xmlns:a16="http://schemas.microsoft.com/office/drawing/2014/main" id="{33BDCE82-5223-4031-B78B-835049CD6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1392"/>
              <a:ext cx="1411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4782218-7017-493C-82A5-A76BAE8226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5557">
              <a:off x="2544" y="2256"/>
              <a:ext cx="77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6600"/>
                  </a:solidFill>
                  <a:latin typeface="Arial" panose="020B0604020202020204" pitchFamily="34" charset="0"/>
                </a:rPr>
                <a:t> Signed</a:t>
              </a:r>
            </a:p>
            <a:p>
              <a:pPr algn="ctr"/>
              <a:r>
                <a:rPr lang="en-US" altLang="en-US" sz="1200" b="1">
                  <a:solidFill>
                    <a:srgbClr val="006600"/>
                  </a:solidFill>
                  <a:latin typeface="Arial" panose="020B0604020202020204" pitchFamily="34" charset="0"/>
                </a:rPr>
                <a:t>  Message</a:t>
              </a:r>
            </a:p>
          </p:txBody>
        </p:sp>
      </p:grpSp>
      <p:sp>
        <p:nvSpPr>
          <p:cNvPr id="39" name="Line 38">
            <a:extLst>
              <a:ext uri="{FF2B5EF4-FFF2-40B4-BE49-F238E27FC236}">
                <a16:creationId xmlns:a16="http://schemas.microsoft.com/office/drawing/2014/main" id="{86E9DC44-987C-4444-B715-739D73835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5550" y="345757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B021DC38-E5A4-4C8C-B7DB-6BE15B740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650" y="2771775"/>
            <a:ext cx="258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FF0000"/>
                </a:solidFill>
                <a:latin typeface="Tahoma" panose="020B0604030504040204" pitchFamily="34" charset="0"/>
              </a:rPr>
              <a:t>Sent thru’ Internet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A23BB6D7-0177-4683-8B78-FDE62F4CE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038" y="3375025"/>
            <a:ext cx="100806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if</a:t>
            </a:r>
          </a:p>
          <a:p>
            <a:pPr algn="ctr" eaLnBrk="1" hangingPunct="1"/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OK</a:t>
            </a:r>
          </a:p>
          <a:p>
            <a:pPr algn="ctr" eaLnBrk="1" hangingPunct="1"/>
            <a:r>
              <a:rPr lang="en-US" altLang="en-US" sz="1400">
                <a:solidFill>
                  <a:srgbClr val="CC0000"/>
                </a:solidFill>
                <a:latin typeface="Tahoma" panose="020B0604030504040204" pitchFamily="34" charset="0"/>
              </a:rPr>
              <a:t>Signatures</a:t>
            </a:r>
          </a:p>
          <a:p>
            <a:pPr algn="ctr" eaLnBrk="1" hangingPunct="1"/>
            <a:r>
              <a:rPr lang="en-US" altLang="en-US" sz="1400">
                <a:solidFill>
                  <a:srgbClr val="CC0000"/>
                </a:solidFill>
                <a:latin typeface="Tahoma" panose="020B0604030504040204" pitchFamily="34" charset="0"/>
              </a:rPr>
              <a:t> verified</a:t>
            </a:r>
          </a:p>
        </p:txBody>
      </p:sp>
    </p:spTree>
    <p:extLst>
      <p:ext uri="{BB962C8B-B14F-4D97-AF65-F5344CB8AC3E}">
        <p14:creationId xmlns:p14="http://schemas.microsoft.com/office/powerpoint/2010/main" val="12711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Basics - Asymmetric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Public Key Encryption</a:t>
            </a:r>
          </a:p>
          <a:p>
            <a:pPr lvl="1"/>
            <a:r>
              <a:rPr lang="en-US" altLang="en-US" dirty="0"/>
              <a:t>Lock sensitive </a:t>
            </a:r>
            <a:r>
              <a:rPr lang="en-US" altLang="en-US" dirty="0" err="1"/>
              <a:t>msg</a:t>
            </a:r>
            <a:r>
              <a:rPr lang="en-US" altLang="en-US" dirty="0"/>
              <a:t> with public key, unlock with private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Digital Signatures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verify (via public key) that send by owner (private key)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0F88DF-4656-4307-BF14-57CCA076AC78}"/>
              </a:ext>
            </a:extLst>
          </p:cNvPr>
          <p:cNvGrpSpPr/>
          <p:nvPr/>
        </p:nvGrpSpPr>
        <p:grpSpPr>
          <a:xfrm>
            <a:off x="922935" y="2191876"/>
            <a:ext cx="7162800" cy="2424113"/>
            <a:chOff x="2010332" y="2191876"/>
            <a:chExt cx="7162800" cy="2424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010332" y="2709401"/>
              <a:ext cx="2057400" cy="404813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Input (plaintext)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77532" y="2725276"/>
              <a:ext cx="2260600" cy="385763"/>
            </a:xfrm>
            <a:prstGeom prst="rect">
              <a:avLst/>
            </a:prstGeom>
            <a:solidFill>
              <a:srgbClr val="66FF33"/>
            </a:solidFill>
            <a:ln w="19050" algn="ctr">
              <a:solidFill>
                <a:srgbClr val="9933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Output (ciphertext)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453495" y="2687176"/>
              <a:ext cx="1425575" cy="519113"/>
            </a:xfrm>
            <a:prstGeom prst="ellipse">
              <a:avLst/>
            </a:prstGeom>
            <a:noFill/>
            <a:ln w="38100" algn="ctr">
              <a:solidFill>
                <a:srgbClr val="292929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948670" y="2941176"/>
              <a:ext cx="533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744132" y="2950701"/>
              <a:ext cx="533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277532" y="3715876"/>
              <a:ext cx="2895600" cy="385763"/>
            </a:xfrm>
            <a:prstGeom prst="rect">
              <a:avLst/>
            </a:prstGeom>
            <a:solidFill>
              <a:srgbClr val="66FF33"/>
            </a:solidFill>
            <a:ln w="19050" algn="ctr">
              <a:solidFill>
                <a:srgbClr val="9933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Plaintext (same as input)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453495" y="3617451"/>
              <a:ext cx="1425575" cy="519113"/>
            </a:xfrm>
            <a:prstGeom prst="ellipse">
              <a:avLst/>
            </a:prstGeom>
            <a:noFill/>
            <a:ln w="38100" algn="ctr">
              <a:solidFill>
                <a:srgbClr val="292929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000932" y="3868276"/>
              <a:ext cx="1481138" cy="317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744132" y="3880976"/>
              <a:ext cx="533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420532" y="3106276"/>
              <a:ext cx="0" cy="304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000932" y="3411076"/>
              <a:ext cx="44196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000932" y="3411076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744132" y="2191876"/>
              <a:ext cx="2133600" cy="366713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Public key (k1)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515532" y="4249276"/>
              <a:ext cx="2133600" cy="366713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Private key (k2)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5363132" y="4173076"/>
              <a:ext cx="228600" cy="1524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5515532" y="2420476"/>
              <a:ext cx="304800" cy="2286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CBB54D5-A7FA-4A61-9E22-26F111BC6F91}"/>
              </a:ext>
            </a:extLst>
          </p:cNvPr>
          <p:cNvSpPr/>
          <p:nvPr/>
        </p:nvSpPr>
        <p:spPr>
          <a:xfrm>
            <a:off x="1630437" y="2265425"/>
            <a:ext cx="63671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3A539A-91CA-4F5A-A4AA-3FD8FBC24252}"/>
              </a:ext>
            </a:extLst>
          </p:cNvPr>
          <p:cNvSpPr/>
          <p:nvPr/>
        </p:nvSpPr>
        <p:spPr>
          <a:xfrm>
            <a:off x="6614341" y="3294336"/>
            <a:ext cx="55335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B6030A-9008-41A9-BF22-DC5762BCFED3}"/>
              </a:ext>
            </a:extLst>
          </p:cNvPr>
          <p:cNvGrpSpPr/>
          <p:nvPr/>
        </p:nvGrpSpPr>
        <p:grpSpPr>
          <a:xfrm>
            <a:off x="217430" y="5605201"/>
            <a:ext cx="9356760" cy="923330"/>
            <a:chOff x="304055" y="5605201"/>
            <a:chExt cx="9356760" cy="92333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54BEFDD-CB45-492C-A5DF-6431CDC3F702}"/>
                </a:ext>
              </a:extLst>
            </p:cNvPr>
            <p:cNvGrpSpPr/>
            <p:nvPr/>
          </p:nvGrpSpPr>
          <p:grpSpPr>
            <a:xfrm>
              <a:off x="1000897" y="5729725"/>
              <a:ext cx="4723722" cy="672663"/>
              <a:chOff x="2399956" y="5763227"/>
              <a:chExt cx="4723722" cy="672663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2399956" y="5789559"/>
                <a:ext cx="1006336" cy="646331"/>
              </a:xfrm>
              <a:prstGeom prst="rect">
                <a:avLst/>
              </a:prstGeom>
              <a:noFill/>
              <a:ln w="28575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chemeClr val="tx1"/>
                    </a:solidFill>
                  </a:rPr>
                  <a:t>Input doc</a:t>
                </a:r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3677671" y="5763227"/>
                <a:ext cx="1130979" cy="669925"/>
              </a:xfrm>
              <a:prstGeom prst="rect">
                <a:avLst/>
              </a:prstGeom>
              <a:noFill/>
              <a:ln w="28575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chemeClr val="tx1"/>
                    </a:solidFill>
                  </a:rPr>
                  <a:t>Hash of input</a:t>
                </a:r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5154652" y="5784654"/>
                <a:ext cx="1969026" cy="646331"/>
              </a:xfrm>
              <a:prstGeom prst="rect">
                <a:avLst/>
              </a:prstGeom>
              <a:noFill/>
              <a:ln w="28575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chemeClr val="tx1"/>
                    </a:solidFill>
                  </a:rPr>
                  <a:t>Encrypt hash with private key</a:t>
                </a:r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V="1">
                <a:off x="3208124" y="6105878"/>
                <a:ext cx="46577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 flipV="1">
                <a:off x="4676519" y="6105878"/>
                <a:ext cx="46577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929E0BC-E7D2-4F33-9E05-64FA14836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3658" y="6066866"/>
              <a:ext cx="1620043" cy="551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B172E6-D8C1-45B4-B06B-C7470F68E246}"/>
                </a:ext>
              </a:extLst>
            </p:cNvPr>
            <p:cNvSpPr/>
            <p:nvPr/>
          </p:nvSpPr>
          <p:spPr>
            <a:xfrm>
              <a:off x="6070621" y="5605201"/>
              <a:ext cx="89973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Doc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Sig</a:t>
              </a:r>
            </a:p>
            <a:p>
              <a:r>
                <a:rPr lang="en-US" b="1" dirty="0" err="1">
                  <a:solidFill>
                    <a:srgbClr val="FF0000"/>
                  </a:solidFill>
                </a:rPr>
                <a:t>PubKey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D17491-1556-4211-B29A-F1C62FF809B1}"/>
                </a:ext>
              </a:extLst>
            </p:cNvPr>
            <p:cNvSpPr/>
            <p:nvPr/>
          </p:nvSpPr>
          <p:spPr>
            <a:xfrm>
              <a:off x="304055" y="5880021"/>
              <a:ext cx="6367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4513DD-3AFE-4D4A-8951-F13EA6EF9A7B}"/>
                </a:ext>
              </a:extLst>
            </p:cNvPr>
            <p:cNvSpPr/>
            <p:nvPr/>
          </p:nvSpPr>
          <p:spPr>
            <a:xfrm>
              <a:off x="9107458" y="5908266"/>
              <a:ext cx="55335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Bob</a:t>
              </a: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3CAF87F3-343D-4AE5-AB8B-861D0537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459" y="5756056"/>
              <a:ext cx="1629082" cy="646331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1 =? V(doc, sig, </a:t>
              </a:r>
              <a:r>
                <a:rPr lang="en-US" altLang="en-US" sz="1800" b="1" dirty="0" err="1">
                  <a:solidFill>
                    <a:schemeClr val="tx1"/>
                  </a:solidFill>
                </a:rPr>
                <a:t>pubKey</a:t>
              </a:r>
              <a:r>
                <a:rPr lang="en-US" altLang="en-US" sz="18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2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 – Large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5"/>
            <a:ext cx="11818375" cy="1618226"/>
          </a:xfrm>
        </p:spPr>
        <p:txBody>
          <a:bodyPr/>
          <a:lstStyle/>
          <a:p>
            <a:r>
              <a:rPr lang="en-US" altLang="en-US" dirty="0"/>
              <a:t>Find a particular 256 bit (32 byte) number</a:t>
            </a:r>
          </a:p>
          <a:p>
            <a:r>
              <a:rPr lang="en-US" altLang="en-US" dirty="0"/>
              <a:t>Enumerate all numbers (finite) @ 1 billion/sec (1GHz)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713634"/>
              </p:ext>
            </p:extLst>
          </p:nvPr>
        </p:nvGraphicFramePr>
        <p:xfrm>
          <a:off x="1587500" y="2301479"/>
          <a:ext cx="9550400" cy="4054871"/>
        </p:xfrm>
        <a:graphic>
          <a:graphicData uri="http://schemas.openxmlformats.org/drawingml/2006/table">
            <a:tbl>
              <a:tblPr/>
              <a:tblGrid>
                <a:gridCol w="718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3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43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billion = giga 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9            1,073,741,824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sec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6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trillion = tera 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12   1,099,511,627,776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 mins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09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1,125,899,906,842,620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 days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3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1,152,921,504,606,850,000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 years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12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1*10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39 billion years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636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3*10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 million-trillion years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43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1*10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77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3*10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 years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1983" y="6324084"/>
            <a:ext cx="5967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Total Number of Atoms on Earth: </a:t>
            </a:r>
            <a:r>
              <a:rPr lang="en-US" altLang="en-US" sz="2800" b="1" dirty="0">
                <a:solidFill>
                  <a:srgbClr val="FF0000"/>
                </a:solidFill>
              </a:rPr>
              <a:t>2^160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264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Basics -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3109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600" b="1" dirty="0"/>
              <a:t>Nonce</a:t>
            </a:r>
            <a:r>
              <a:rPr lang="en-US" altLang="en-US" sz="3600" dirty="0"/>
              <a:t>: A large (&gt;128 bit) random number. No two </a:t>
            </a:r>
            <a:r>
              <a:rPr lang="en-US" altLang="en-US" sz="3600" dirty="0" err="1"/>
              <a:t>nonces</a:t>
            </a:r>
            <a:r>
              <a:rPr lang="en-US" altLang="en-US" sz="3600" dirty="0"/>
              <a:t> are equal</a:t>
            </a:r>
          </a:p>
          <a:p>
            <a:r>
              <a:rPr lang="en-US" altLang="en-US" sz="3600" dirty="0"/>
              <a:t>Cryptographic </a:t>
            </a:r>
            <a:r>
              <a:rPr lang="en-US" altLang="en-US" sz="3600" b="1" dirty="0"/>
              <a:t>Hash</a:t>
            </a:r>
          </a:p>
          <a:p>
            <a:endParaRPr lang="en-US" altLang="en-US" sz="3600" b="1" dirty="0"/>
          </a:p>
          <a:p>
            <a:endParaRPr lang="en-US" altLang="en-US" sz="3600" b="1" dirty="0"/>
          </a:p>
          <a:p>
            <a:endParaRPr lang="en-US" altLang="en-US" sz="3600" b="1" dirty="0"/>
          </a:p>
          <a:p>
            <a:pPr marL="0" indent="0">
              <a:buNone/>
            </a:pPr>
            <a:endParaRPr lang="en-US" altLang="en-US" sz="3600" b="1" dirty="0"/>
          </a:p>
          <a:p>
            <a:r>
              <a:rPr lang="en-US" altLang="en-US" sz="3600" dirty="0"/>
              <a:t>Not two inputs produce the same output hash!</a:t>
            </a:r>
          </a:p>
          <a:p>
            <a:pPr lvl="1"/>
            <a:r>
              <a:rPr lang="en-US" altLang="en-US" sz="3200" dirty="0"/>
              <a:t>If you know the input, you can easily compute the hash</a:t>
            </a:r>
          </a:p>
          <a:p>
            <a:pPr lvl="1"/>
            <a:r>
              <a:rPr lang="en-US" altLang="en-US" sz="3200" dirty="0"/>
              <a:t>You cannot find ANY input that produces a particular hash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56527" y="2997133"/>
            <a:ext cx="7418116" cy="1168539"/>
            <a:chOff x="1956527" y="2997133"/>
            <a:chExt cx="7418116" cy="11685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56527" y="3166585"/>
              <a:ext cx="2526156" cy="830997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Input Data Bits, large number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926810" y="3166583"/>
              <a:ext cx="1447833" cy="830997"/>
            </a:xfrm>
            <a:prstGeom prst="rect">
              <a:avLst/>
            </a:prstGeom>
            <a:solidFill>
              <a:srgbClr val="66FF33"/>
            </a:solidFill>
            <a:ln w="19050" algn="ctr">
              <a:solidFill>
                <a:srgbClr val="9933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</a:rPr>
                <a:t>256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</a:rPr>
                <a:t> bit hash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146248" y="2997133"/>
              <a:ext cx="2083266" cy="1168539"/>
            </a:xfrm>
            <a:prstGeom prst="ellipse">
              <a:avLst/>
            </a:prstGeom>
            <a:noFill/>
            <a:ln w="38100" algn="ctr">
              <a:solidFill>
                <a:srgbClr val="292929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</a:rPr>
                <a:t>Hash </a:t>
              </a:r>
              <a:br>
                <a:rPr lang="en-US" altLang="en-US" sz="2400" b="1" dirty="0">
                  <a:solidFill>
                    <a:schemeClr val="tx1"/>
                  </a:solidFill>
                </a:rPr>
              </a:br>
              <a:r>
                <a:rPr lang="en-US" altLang="en-US" sz="2400" b="1" dirty="0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464242" y="3574946"/>
              <a:ext cx="65492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267186" y="3586014"/>
              <a:ext cx="65492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9355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DE4A-9BDD-4EDC-B9F6-A8BDD139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Cryptographic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BF34-5BEA-43F3-8BD4-1F1EC7DF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Asymmetric encryption</a:t>
            </a:r>
          </a:p>
          <a:p>
            <a:r>
              <a:rPr lang="en-US" dirty="0"/>
              <a:t>Large Numbers</a:t>
            </a:r>
          </a:p>
          <a:p>
            <a:r>
              <a:rPr lang="en-US" dirty="0"/>
              <a:t>Hash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46067-A1B0-478F-A809-D7209785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8662</TotalTime>
  <Words>353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Tahoma</vt:lpstr>
      <vt:lpstr>Times New Roman</vt:lpstr>
      <vt:lpstr>Office Theme</vt:lpstr>
      <vt:lpstr>Cryptographic Basics - Digital Signatures</vt:lpstr>
      <vt:lpstr> Cryptographic Basics - Digital Signatures 2</vt:lpstr>
      <vt:lpstr>Cryptographic Basics - Asymmetric encryption</vt:lpstr>
      <vt:lpstr>Cryptographic Basic – Large Numbers</vt:lpstr>
      <vt:lpstr>Cryptographic Basics - Hash</vt:lpstr>
      <vt:lpstr>Cryptographic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259</cp:revision>
  <dcterms:created xsi:type="dcterms:W3CDTF">2017-05-28T02:47:33Z</dcterms:created>
  <dcterms:modified xsi:type="dcterms:W3CDTF">2017-06-07T07:56:40Z</dcterms:modified>
</cp:coreProperties>
</file>