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8" r:id="rId2"/>
    <p:sldId id="321" r:id="rId3"/>
    <p:sldId id="314" r:id="rId4"/>
    <p:sldId id="319" r:id="rId5"/>
    <p:sldId id="315" r:id="rId6"/>
    <p:sldId id="3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4" autoAdjust="0"/>
    <p:restoredTop sz="95966" autoAdjust="0"/>
  </p:normalViewPr>
  <p:slideViewPr>
    <p:cSldViewPr snapToGrid="0">
      <p:cViewPr varScale="1">
        <p:scale>
          <a:sx n="102" d="100"/>
          <a:sy n="102" d="100"/>
        </p:scale>
        <p:origin x="48" y="3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3BA1E05-BB29-4A8D-8376-44255F3C9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7501" y="1254785"/>
            <a:ext cx="4552939" cy="2859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85" y="1150374"/>
            <a:ext cx="11818375" cy="50265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E3501-985A-4CBD-880C-B7E38081C3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8998" y="5291374"/>
            <a:ext cx="1339529" cy="1508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A2A57D-B3AB-4959-AB68-24673357B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49876" y="5291374"/>
            <a:ext cx="1498720" cy="1508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5CCB61-8412-4576-A8E0-3462CCD346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01415" y="5291374"/>
            <a:ext cx="1506486" cy="15085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322184-CFB5-40A6-BDD4-3CE74D19F093}"/>
              </a:ext>
            </a:extLst>
          </p:cNvPr>
          <p:cNvSpPr/>
          <p:nvPr/>
        </p:nvSpPr>
        <p:spPr>
          <a:xfrm>
            <a:off x="8131809" y="3827956"/>
            <a:ext cx="1258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3028237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3028238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3028239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...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740E3B-C67B-46BF-A946-361CBB8A4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10880" y="5484577"/>
            <a:ext cx="303676" cy="3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B2AD93D-4E59-4593-8278-7D510F13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7681BA5-34EF-4C8F-87C8-5990284B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092A8C4-C18B-443A-AF07-7C79A335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B392EF-CE91-425E-A1CC-49AB3D777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038" y="5184694"/>
            <a:ext cx="1339529" cy="150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D84A6-EB22-42E0-8D8B-F5232601EC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4476" y="5184694"/>
            <a:ext cx="1498720" cy="1508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8C75CF-24E4-448B-A40F-1FA42A328A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1255" y="5184694"/>
            <a:ext cx="1506486" cy="15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422085-4301-4033-9EF1-D2A1E8D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E4023F-D9AA-4B97-86FF-29754C01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AE4821-880C-4983-8574-A7B931A5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155F6-E8FA-4457-9C6F-5210268A8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038" y="5184694"/>
            <a:ext cx="1339529" cy="1508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F7D8B-CF5D-4C17-88D0-A844006D3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4476" y="5184694"/>
            <a:ext cx="1498720" cy="150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23E572-59A4-4B5B-862A-E6640CFE14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1255" y="5184694"/>
            <a:ext cx="1506486" cy="15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743033-AB83-488E-960C-8E3D262D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B93C5FE-BFAF-49BD-BE6B-D6E3B672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5C850F4-92D8-461E-9A9D-6D251E38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ckchain.info/charts/hash-rate?timespan=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chain.info/charts/total-bitcoi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9.png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5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0.png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3F9AF90-C1B4-4A30-AA47-48FA917B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14" y="1811746"/>
            <a:ext cx="6256142" cy="4791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BEBB3-6054-4D49-9902-6DCBE6A5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F7E-C7BF-4BD8-AB97-E6CFA727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310" y="1150374"/>
            <a:ext cx="2482641" cy="1880693"/>
          </a:xfrm>
        </p:spPr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ASIC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0FFA16-CEF2-4C19-9833-B517A3C291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16" y="1811746"/>
            <a:ext cx="4643184" cy="34823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5BEE11-D25A-4CCD-9948-AE6348EA59F7}"/>
              </a:ext>
            </a:extLst>
          </p:cNvPr>
          <p:cNvSpPr/>
          <p:nvPr/>
        </p:nvSpPr>
        <p:spPr>
          <a:xfrm>
            <a:off x="1962482" y="4372266"/>
            <a:ext cx="1474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Links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2F0C6-5543-4EAF-897F-76F5FCC63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488" y="71781"/>
            <a:ext cx="3008488" cy="23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Destiny">
            <a:extLst/>
          </p:cNvPr>
          <p:cNvGrpSpPr/>
          <p:nvPr/>
        </p:nvGrpSpPr>
        <p:grpSpPr>
          <a:xfrm>
            <a:off x="3319443" y="92674"/>
            <a:ext cx="4187332" cy="1587435"/>
            <a:chOff x="6095195" y="3605961"/>
            <a:chExt cx="5851060" cy="2534847"/>
          </a:xfrm>
        </p:grpSpPr>
        <p:grpSp>
          <p:nvGrpSpPr>
            <p:cNvPr id="51" name="Group 50">
              <a:extLst/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54" name="Picture 1">
                <a:extLst/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54">
                <a:extLst/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/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52" name="Picture 51">
              <a:extLst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53" name="Picture 52">
              <a:extLst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5" y="1774791"/>
            <a:ext cx="7346398" cy="491628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75" y="4026786"/>
            <a:ext cx="720080" cy="562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62" y="3385499"/>
            <a:ext cx="632074" cy="529739"/>
          </a:xfrm>
          <a:prstGeom prst="rect">
            <a:avLst/>
          </a:prstGeom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3" y="4179520"/>
            <a:ext cx="518972" cy="532143"/>
          </a:xfrm>
          <a:prstGeom prst="rect">
            <a:avLst/>
          </a:prstGeom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47" y="4722326"/>
            <a:ext cx="518972" cy="532143"/>
          </a:xfrm>
          <a:prstGeom prst="rect">
            <a:avLst/>
          </a:prstGeom>
        </p:spPr>
      </p:pic>
      <p:cxnSp>
        <p:nvCxnSpPr>
          <p:cNvPr id="11" name="直接箭头连接符 11"/>
          <p:cNvCxnSpPr/>
          <p:nvPr/>
        </p:nvCxnSpPr>
        <p:spPr bwMode="auto">
          <a:xfrm flipH="1">
            <a:off x="3189962" y="4445591"/>
            <a:ext cx="316037" cy="266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3"/>
          <p:cNvCxnSpPr/>
          <p:nvPr/>
        </p:nvCxnSpPr>
        <p:spPr bwMode="auto">
          <a:xfrm flipH="1" flipV="1">
            <a:off x="2671371" y="3273951"/>
            <a:ext cx="648072" cy="7528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5"/>
          <p:cNvCxnSpPr/>
          <p:nvPr/>
        </p:nvCxnSpPr>
        <p:spPr bwMode="auto">
          <a:xfrm flipV="1">
            <a:off x="3967515" y="2946665"/>
            <a:ext cx="288032" cy="70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7"/>
          <p:cNvCxnSpPr/>
          <p:nvPr/>
        </p:nvCxnSpPr>
        <p:spPr bwMode="auto">
          <a:xfrm>
            <a:off x="4448323" y="4308067"/>
            <a:ext cx="671320" cy="1375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20"/>
          <p:cNvCxnSpPr/>
          <p:nvPr/>
        </p:nvCxnSpPr>
        <p:spPr bwMode="auto">
          <a:xfrm flipV="1">
            <a:off x="5592993" y="3437165"/>
            <a:ext cx="360040" cy="7037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22"/>
          <p:cNvCxnSpPr/>
          <p:nvPr/>
        </p:nvCxnSpPr>
        <p:spPr bwMode="auto">
          <a:xfrm>
            <a:off x="5437353" y="4722326"/>
            <a:ext cx="402370" cy="6436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24"/>
          <p:cNvCxnSpPr/>
          <p:nvPr/>
        </p:nvCxnSpPr>
        <p:spPr bwMode="auto">
          <a:xfrm>
            <a:off x="6315233" y="3388575"/>
            <a:ext cx="202240" cy="4004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93" y="3250848"/>
            <a:ext cx="518972" cy="532143"/>
          </a:xfrm>
          <a:prstGeom prst="rect">
            <a:avLst/>
          </a:prstGeom>
        </p:spPr>
      </p:pic>
      <p:cxnSp>
        <p:nvCxnSpPr>
          <p:cNvPr id="19" name="直接箭头连接符 27"/>
          <p:cNvCxnSpPr/>
          <p:nvPr/>
        </p:nvCxnSpPr>
        <p:spPr bwMode="auto">
          <a:xfrm flipH="1">
            <a:off x="4687595" y="4738659"/>
            <a:ext cx="656585" cy="7389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30"/>
          <p:cNvCxnSpPr/>
          <p:nvPr/>
        </p:nvCxnSpPr>
        <p:spPr bwMode="auto">
          <a:xfrm flipH="1">
            <a:off x="2278542" y="4875668"/>
            <a:ext cx="631205" cy="6018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32"/>
          <p:cNvCxnSpPr/>
          <p:nvPr/>
        </p:nvCxnSpPr>
        <p:spPr bwMode="auto">
          <a:xfrm flipH="1" flipV="1">
            <a:off x="1447235" y="5176616"/>
            <a:ext cx="631206" cy="4343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34"/>
          <p:cNvCxnSpPr/>
          <p:nvPr/>
        </p:nvCxnSpPr>
        <p:spPr bwMode="auto">
          <a:xfrm flipV="1">
            <a:off x="1600439" y="4152804"/>
            <a:ext cx="162399" cy="545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立方体 37"/>
          <p:cNvSpPr/>
          <p:nvPr/>
        </p:nvSpPr>
        <p:spPr bwMode="auto">
          <a:xfrm>
            <a:off x="693337" y="2047547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24" name="立方体 38"/>
          <p:cNvSpPr/>
          <p:nvPr/>
        </p:nvSpPr>
        <p:spPr bwMode="auto">
          <a:xfrm>
            <a:off x="1301920" y="2047547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25" name="直接箭头连接符 39"/>
          <p:cNvCxnSpPr>
            <a:stCxn id="24" idx="2"/>
            <a:endCxn id="23" idx="4"/>
          </p:cNvCxnSpPr>
          <p:nvPr/>
        </p:nvCxnSpPr>
        <p:spPr bwMode="auto">
          <a:xfrm flipH="1">
            <a:off x="974866" y="2227950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立方体 40"/>
          <p:cNvSpPr/>
          <p:nvPr/>
        </p:nvSpPr>
        <p:spPr bwMode="auto">
          <a:xfrm>
            <a:off x="1941158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27" name="立方体 41"/>
          <p:cNvSpPr/>
          <p:nvPr/>
        </p:nvSpPr>
        <p:spPr bwMode="auto">
          <a:xfrm>
            <a:off x="2549741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28" name="直接箭头连接符 42"/>
          <p:cNvCxnSpPr>
            <a:stCxn id="27" idx="2"/>
            <a:endCxn id="26" idx="4"/>
          </p:cNvCxnSpPr>
          <p:nvPr/>
        </p:nvCxnSpPr>
        <p:spPr bwMode="auto">
          <a:xfrm flipH="1">
            <a:off x="2222687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立方体 43"/>
          <p:cNvSpPr/>
          <p:nvPr/>
        </p:nvSpPr>
        <p:spPr bwMode="auto">
          <a:xfrm>
            <a:off x="3230850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30" name="立方体 44"/>
          <p:cNvSpPr/>
          <p:nvPr/>
        </p:nvSpPr>
        <p:spPr bwMode="auto">
          <a:xfrm>
            <a:off x="3839433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31" name="直接箭头连接符 45"/>
          <p:cNvCxnSpPr>
            <a:stCxn id="30" idx="2"/>
            <a:endCxn id="29" idx="4"/>
          </p:cNvCxnSpPr>
          <p:nvPr/>
        </p:nvCxnSpPr>
        <p:spPr bwMode="auto">
          <a:xfrm flipH="1">
            <a:off x="3512379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46"/>
          <p:cNvCxnSpPr/>
          <p:nvPr/>
        </p:nvCxnSpPr>
        <p:spPr bwMode="auto">
          <a:xfrm flipH="1">
            <a:off x="1614104" y="22277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47"/>
          <p:cNvCxnSpPr/>
          <p:nvPr/>
        </p:nvCxnSpPr>
        <p:spPr bwMode="auto">
          <a:xfrm flipH="1">
            <a:off x="2903431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立方体 48"/>
          <p:cNvSpPr/>
          <p:nvPr/>
        </p:nvSpPr>
        <p:spPr bwMode="auto">
          <a:xfrm>
            <a:off x="5013817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35" name="立方体 49"/>
          <p:cNvSpPr/>
          <p:nvPr/>
        </p:nvSpPr>
        <p:spPr bwMode="auto">
          <a:xfrm>
            <a:off x="5622400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36" name="直接箭头连接符 50"/>
          <p:cNvCxnSpPr>
            <a:stCxn id="35" idx="2"/>
            <a:endCxn id="34" idx="4"/>
          </p:cNvCxnSpPr>
          <p:nvPr/>
        </p:nvCxnSpPr>
        <p:spPr bwMode="auto">
          <a:xfrm flipH="1">
            <a:off x="5295346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连接符 51"/>
          <p:cNvCxnSpPr>
            <a:stCxn id="34" idx="2"/>
          </p:cNvCxnSpPr>
          <p:nvPr/>
        </p:nvCxnSpPr>
        <p:spPr bwMode="auto">
          <a:xfrm flipH="1">
            <a:off x="4193123" y="2226188"/>
            <a:ext cx="8206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文本框 52"/>
          <p:cNvSpPr txBox="1"/>
          <p:nvPr/>
        </p:nvSpPr>
        <p:spPr>
          <a:xfrm>
            <a:off x="685853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#0</a:t>
            </a:r>
            <a:endParaRPr lang="zh-CN" altLang="en-US" sz="1600" dirty="0"/>
          </a:p>
        </p:txBody>
      </p:sp>
      <p:sp>
        <p:nvSpPr>
          <p:cNvPr id="39" name="文本框 53"/>
          <p:cNvSpPr txBox="1"/>
          <p:nvPr/>
        </p:nvSpPr>
        <p:spPr>
          <a:xfrm>
            <a:off x="1295570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#1</a:t>
            </a:r>
            <a:endParaRPr lang="zh-CN" altLang="en-US" sz="1600" dirty="0"/>
          </a:p>
        </p:txBody>
      </p:sp>
      <p:sp>
        <p:nvSpPr>
          <p:cNvPr id="40" name="文本框 54"/>
          <p:cNvSpPr txBox="1"/>
          <p:nvPr/>
        </p:nvSpPr>
        <p:spPr>
          <a:xfrm>
            <a:off x="1943642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#2</a:t>
            </a:r>
            <a:endParaRPr lang="zh-CN" altLang="en-US" sz="1600" dirty="0"/>
          </a:p>
        </p:txBody>
      </p:sp>
      <p:sp>
        <p:nvSpPr>
          <p:cNvPr id="41" name="文本框 55"/>
          <p:cNvSpPr txBox="1"/>
          <p:nvPr/>
        </p:nvSpPr>
        <p:spPr>
          <a:xfrm>
            <a:off x="2578706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#3</a:t>
            </a:r>
            <a:endParaRPr lang="zh-CN" altLang="en-US" sz="1600" dirty="0"/>
          </a:p>
        </p:txBody>
      </p:sp>
      <p:sp>
        <p:nvSpPr>
          <p:cNvPr id="42" name="文本框 56"/>
          <p:cNvSpPr txBox="1"/>
          <p:nvPr/>
        </p:nvSpPr>
        <p:spPr>
          <a:xfrm>
            <a:off x="3226778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#4</a:t>
            </a:r>
            <a:endParaRPr lang="zh-CN" altLang="en-US" sz="1600" dirty="0"/>
          </a:p>
        </p:txBody>
      </p:sp>
      <p:sp>
        <p:nvSpPr>
          <p:cNvPr id="43" name="文本框 57"/>
          <p:cNvSpPr txBox="1"/>
          <p:nvPr/>
        </p:nvSpPr>
        <p:spPr>
          <a:xfrm>
            <a:off x="3858651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#5</a:t>
            </a:r>
            <a:endParaRPr lang="zh-CN" altLang="en-US" sz="1600" dirty="0"/>
          </a:p>
        </p:txBody>
      </p:sp>
      <p:sp>
        <p:nvSpPr>
          <p:cNvPr id="44" name="文本框 58"/>
          <p:cNvSpPr txBox="1"/>
          <p:nvPr/>
        </p:nvSpPr>
        <p:spPr>
          <a:xfrm>
            <a:off x="4790309" y="1774791"/>
            <a:ext cx="9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#38976</a:t>
            </a:r>
            <a:endParaRPr lang="zh-CN" altLang="en-US" sz="1400" dirty="0"/>
          </a:p>
        </p:txBody>
      </p:sp>
      <p:sp>
        <p:nvSpPr>
          <p:cNvPr id="45" name="文本框 60"/>
          <p:cNvSpPr txBox="1"/>
          <p:nvPr/>
        </p:nvSpPr>
        <p:spPr>
          <a:xfrm>
            <a:off x="5437353" y="1794560"/>
            <a:ext cx="9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#38977</a:t>
            </a:r>
            <a:endParaRPr lang="zh-CN" altLang="en-US" sz="1400" dirty="0"/>
          </a:p>
        </p:txBody>
      </p:sp>
      <p:sp>
        <p:nvSpPr>
          <p:cNvPr id="46" name="立方体 61"/>
          <p:cNvSpPr/>
          <p:nvPr/>
        </p:nvSpPr>
        <p:spPr bwMode="auto">
          <a:xfrm>
            <a:off x="6289908" y="2045761"/>
            <a:ext cx="353690" cy="288645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47" name="直接箭头连接符 62"/>
          <p:cNvCxnSpPr>
            <a:stCxn id="46" idx="2"/>
          </p:cNvCxnSpPr>
          <p:nvPr/>
        </p:nvCxnSpPr>
        <p:spPr bwMode="auto">
          <a:xfrm flipH="1">
            <a:off x="5962854" y="2226164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63"/>
          <p:cNvSpPr txBox="1"/>
          <p:nvPr/>
        </p:nvSpPr>
        <p:spPr>
          <a:xfrm>
            <a:off x="6104861" y="1794536"/>
            <a:ext cx="9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#38978</a:t>
            </a:r>
            <a:endParaRPr lang="zh-CN" altLang="en-US" sz="1400" dirty="0"/>
          </a:p>
        </p:txBody>
      </p:sp>
      <p:sp>
        <p:nvSpPr>
          <p:cNvPr id="49" name="文本框 36"/>
          <p:cNvSpPr txBox="1"/>
          <p:nvPr/>
        </p:nvSpPr>
        <p:spPr>
          <a:xfrm>
            <a:off x="393670" y="5997116"/>
            <a:ext cx="678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挖矿是一场竞赛，通常全网只有一个胜出者！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新挖出来的区块向全网广播</a:t>
            </a:r>
          </a:p>
        </p:txBody>
      </p:sp>
    </p:spTree>
    <p:extLst>
      <p:ext uri="{BB962C8B-B14F-4D97-AF65-F5344CB8AC3E}">
        <p14:creationId xmlns:p14="http://schemas.microsoft.com/office/powerpoint/2010/main" val="11962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7AC23F2A-DD98-41FC-81D9-5643CCA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60" y="1154214"/>
            <a:ext cx="7652567" cy="5703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Miner machine keeps unconfirmed transactions</a:t>
            </a:r>
          </a:p>
          <a:p>
            <a:r>
              <a:rPr lang="en-US" dirty="0">
                <a:solidFill>
                  <a:srgbClr val="0070C0"/>
                </a:solidFill>
              </a:rPr>
              <a:t>Mining process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Construct block, fill in unconfirmed transactions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txnHash</a:t>
            </a:r>
            <a:r>
              <a:rPr lang="en-US" dirty="0">
                <a:solidFill>
                  <a:srgbClr val="0070C0"/>
                </a:solidFill>
              </a:rPr>
              <a:t> = SHA256(transactions) 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0x  155c4f360……d2155c038264470eb71cdab81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blockID</a:t>
            </a:r>
            <a:r>
              <a:rPr lang="en-US" dirty="0">
                <a:solidFill>
                  <a:srgbClr val="0070C0"/>
                </a:solidFill>
              </a:rPr>
              <a:t> = SHA256(</a:t>
            </a:r>
            <a:r>
              <a:rPr lang="en-US" dirty="0" err="1">
                <a:solidFill>
                  <a:srgbClr val="0070C0"/>
                </a:solidFill>
              </a:rPr>
              <a:t>prev</a:t>
            </a:r>
            <a:r>
              <a:rPr lang="en-US" dirty="0">
                <a:solidFill>
                  <a:srgbClr val="0070C0"/>
                </a:solidFill>
              </a:rPr>
              <a:t> ID, </a:t>
            </a:r>
            <a:r>
              <a:rPr lang="en-US" dirty="0" err="1">
                <a:solidFill>
                  <a:srgbClr val="0070C0"/>
                </a:solidFill>
              </a:rPr>
              <a:t>txnHash</a:t>
            </a:r>
            <a:r>
              <a:rPr lang="en-US" dirty="0">
                <a:solidFill>
                  <a:srgbClr val="0070C0"/>
                </a:solidFill>
              </a:rPr>
              <a:t>, random number) 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0x 4470eb71……cdabc3d2155cb81f360385ac26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blockID</a:t>
            </a:r>
            <a:r>
              <a:rPr lang="en-US" dirty="0">
                <a:solidFill>
                  <a:srgbClr val="0070C0"/>
                </a:solidFill>
              </a:rPr>
              <a:t> &lt; target difficulty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</a:rPr>
              <a:t>Target: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0x 00000000……0000a1b7e0eb71cda55c4f70eb7</a:t>
            </a:r>
          </a:p>
          <a:p>
            <a:r>
              <a:rPr lang="en-US" dirty="0"/>
              <a:t>Award &amp; Fees</a:t>
            </a:r>
          </a:p>
          <a:p>
            <a:pPr lvl="1"/>
            <a:r>
              <a:rPr lang="en-US" sz="2800" dirty="0"/>
              <a:t>Every 4 years, award cut in half, </a:t>
            </a:r>
          </a:p>
          <a:p>
            <a:pPr lvl="2"/>
            <a:r>
              <a:rPr lang="en-US" sz="2400" dirty="0"/>
              <a:t>Start from 50 BTC / block</a:t>
            </a:r>
          </a:p>
          <a:p>
            <a:pPr lvl="2"/>
            <a:r>
              <a:rPr lang="en-US" sz="2400" dirty="0"/>
              <a:t>Current: 12.5 coins,  + transaction fees</a:t>
            </a:r>
          </a:p>
          <a:p>
            <a:pPr lvl="2"/>
            <a:r>
              <a:rPr lang="en-US" sz="2400" dirty="0"/>
              <a:t>Future: no award, depend on transactions</a:t>
            </a:r>
          </a:p>
          <a:p>
            <a:pPr lvl="1"/>
            <a:r>
              <a:rPr lang="en-US" sz="2800" dirty="0"/>
              <a:t>all 21 million in 2140,</a:t>
            </a:r>
            <a:r>
              <a:rPr lang="zh-CN" altLang="en-US" sz="2800" dirty="0"/>
              <a:t> </a:t>
            </a:r>
            <a:r>
              <a:rPr lang="en-US" sz="2800" dirty="0">
                <a:hlinkClick r:id="rId2"/>
              </a:rPr>
              <a:t>Current 16.3 million</a:t>
            </a:r>
            <a:endParaRPr lang="en-US" dirty="0"/>
          </a:p>
          <a:p>
            <a:r>
              <a:rPr lang="en-US" dirty="0"/>
              <a:t>System control one block every 10 minutes</a:t>
            </a:r>
          </a:p>
          <a:p>
            <a:pPr lvl="1"/>
            <a:r>
              <a:rPr lang="en-US" dirty="0"/>
              <a:t>Adjust difficulty every 2016 blocks</a:t>
            </a:r>
          </a:p>
        </p:txBody>
      </p:sp>
      <p:sp>
        <p:nvSpPr>
          <p:cNvPr id="9" name="newBlock_txn"/>
          <p:cNvSpPr/>
          <p:nvPr/>
        </p:nvSpPr>
        <p:spPr>
          <a:xfrm>
            <a:off x="9273298" y="2894158"/>
            <a:ext cx="68833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17" name="newBlock_prevID"/>
          <p:cNvSpPr/>
          <p:nvPr/>
        </p:nvSpPr>
        <p:spPr>
          <a:xfrm>
            <a:off x="9269349" y="2404217"/>
            <a:ext cx="68833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18" name="newBlock_randomNum"/>
          <p:cNvSpPr/>
          <p:nvPr/>
        </p:nvSpPr>
        <p:spPr>
          <a:xfrm>
            <a:off x="9245648" y="3830558"/>
            <a:ext cx="92987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1" name="newBlock_toCalculate"/>
          <p:cNvSpPr/>
          <p:nvPr/>
        </p:nvSpPr>
        <p:spPr>
          <a:xfrm>
            <a:off x="8972857" y="1850875"/>
            <a:ext cx="1281313" cy="3693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/>
              <a:t>To calculate</a:t>
            </a:r>
          </a:p>
        </p:txBody>
      </p:sp>
    </p:spTree>
    <p:extLst>
      <p:ext uri="{BB962C8B-B14F-4D97-AF65-F5344CB8AC3E}">
        <p14:creationId xmlns:p14="http://schemas.microsoft.com/office/powerpoint/2010/main" val="2390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7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_A_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9" y="3264033"/>
            <a:ext cx="648900" cy="288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– Longest Chain Competition</a:t>
            </a:r>
          </a:p>
        </p:txBody>
      </p:sp>
      <p:grpSp>
        <p:nvGrpSpPr>
          <p:cNvPr id="11" name="Destiny">
            <a:extLst>
              <a:ext uri="{FF2B5EF4-FFF2-40B4-BE49-F238E27FC236}">
                <a16:creationId xmlns:a16="http://schemas.microsoft.com/office/drawing/2014/main" id="{65329D0A-AA6C-4CAE-BF3E-BED2DF9D0646}"/>
              </a:ext>
            </a:extLst>
          </p:cNvPr>
          <p:cNvGrpSpPr/>
          <p:nvPr/>
        </p:nvGrpSpPr>
        <p:grpSpPr>
          <a:xfrm>
            <a:off x="541691" y="1002892"/>
            <a:ext cx="5846720" cy="2615434"/>
            <a:chOff x="6095195" y="3605961"/>
            <a:chExt cx="5851060" cy="2534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6E7CA-5CFF-4D2F-A273-75C1807FFDBC}"/>
                </a:ext>
              </a:extLst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15" name="Picture 1">
                <a:extLst>
                  <a:ext uri="{FF2B5EF4-FFF2-40B4-BE49-F238E27FC236}">
                    <a16:creationId xmlns:a16="http://schemas.microsoft.com/office/drawing/2014/main" id="{541960FF-B129-48E8-853F-A0067740B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E76366-F772-40ED-88C7-7467F8F9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2BF90F-4312-4E0E-8A79-44FC10BE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DBD38-B326-49B0-BA20-143D4826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7DAEFD-DE68-43DD-BA2A-7D12291E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  <p:pic>
        <p:nvPicPr>
          <p:cNvPr id="6" name="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34" y="4265141"/>
            <a:ext cx="480881" cy="536300"/>
          </a:xfrm>
          <a:prstGeom prst="rect">
            <a:avLst/>
          </a:prstGeom>
        </p:spPr>
      </p:pic>
      <p:pic>
        <p:nvPicPr>
          <p:cNvPr id="7" name="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51" y="4265141"/>
            <a:ext cx="805331" cy="536300"/>
          </a:xfrm>
          <a:prstGeom prst="rect">
            <a:avLst/>
          </a:prstGeom>
        </p:spPr>
      </p:pic>
      <p:pic>
        <p:nvPicPr>
          <p:cNvPr id="10" name="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412" y="4710545"/>
            <a:ext cx="805331" cy="536300"/>
          </a:xfrm>
          <a:prstGeom prst="rect">
            <a:avLst/>
          </a:prstGeom>
        </p:spPr>
      </p:pic>
      <p:pic>
        <p:nvPicPr>
          <p:cNvPr id="18" name="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026" y="3861799"/>
            <a:ext cx="695250" cy="697767"/>
          </a:xfrm>
          <a:prstGeom prst="rect">
            <a:avLst/>
          </a:prstGeom>
        </p:spPr>
      </p:pic>
      <p:pic>
        <p:nvPicPr>
          <p:cNvPr id="19" name="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6026" y="4533697"/>
            <a:ext cx="695250" cy="726600"/>
          </a:xfrm>
          <a:prstGeom prst="rect">
            <a:avLst/>
          </a:prstGeom>
        </p:spPr>
      </p:pic>
      <p:pic>
        <p:nvPicPr>
          <p:cNvPr id="21" name="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551" y="4710545"/>
            <a:ext cx="805331" cy="536300"/>
          </a:xfrm>
          <a:prstGeom prst="rect">
            <a:avLst/>
          </a:prstGeom>
        </p:spPr>
      </p:pic>
      <p:pic>
        <p:nvPicPr>
          <p:cNvPr id="22" name="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8018" y="4708583"/>
            <a:ext cx="805331" cy="536300"/>
          </a:xfrm>
          <a:prstGeom prst="rect">
            <a:avLst/>
          </a:prstGeom>
        </p:spPr>
      </p:pic>
      <p:pic>
        <p:nvPicPr>
          <p:cNvPr id="23" name="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1581" y="5236790"/>
            <a:ext cx="480881" cy="824633"/>
          </a:xfrm>
          <a:prstGeom prst="rect">
            <a:avLst/>
          </a:prstGeom>
        </p:spPr>
      </p:pic>
      <p:pic>
        <p:nvPicPr>
          <p:cNvPr id="24" name="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5293" y="4708583"/>
            <a:ext cx="805331" cy="536300"/>
          </a:xfrm>
          <a:prstGeom prst="rect">
            <a:avLst/>
          </a:prstGeom>
        </p:spPr>
      </p:pic>
      <p:pic>
        <p:nvPicPr>
          <p:cNvPr id="25" name="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7911" y="5504940"/>
            <a:ext cx="822713" cy="536300"/>
          </a:xfrm>
          <a:prstGeom prst="rect">
            <a:avLst/>
          </a:prstGeom>
        </p:spPr>
      </p:pic>
      <p:pic>
        <p:nvPicPr>
          <p:cNvPr id="26" name="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12876" y="4248535"/>
            <a:ext cx="730013" cy="738133"/>
          </a:xfrm>
          <a:prstGeom prst="rect">
            <a:avLst/>
          </a:prstGeom>
        </p:spPr>
      </p:pic>
      <p:pic>
        <p:nvPicPr>
          <p:cNvPr id="29" name="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2878" y="4951550"/>
            <a:ext cx="735806" cy="726600"/>
          </a:xfrm>
          <a:prstGeom prst="rect">
            <a:avLst/>
          </a:prstGeom>
        </p:spPr>
      </p:pic>
      <p:pic>
        <p:nvPicPr>
          <p:cNvPr id="28" name="P_C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24232" y="5689683"/>
            <a:ext cx="637313" cy="928433"/>
          </a:xfrm>
          <a:prstGeom prst="rect">
            <a:avLst/>
          </a:prstGeom>
        </p:spPr>
      </p:pic>
      <p:pic>
        <p:nvPicPr>
          <p:cNvPr id="30" name="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4489" y="5141850"/>
            <a:ext cx="822713" cy="536300"/>
          </a:xfrm>
          <a:prstGeom prst="rect">
            <a:avLst/>
          </a:prstGeom>
        </p:spPr>
      </p:pic>
      <p:pic>
        <p:nvPicPr>
          <p:cNvPr id="31" name="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1254" y="4237002"/>
            <a:ext cx="805331" cy="536300"/>
          </a:xfrm>
          <a:prstGeom prst="rect">
            <a:avLst/>
          </a:prstGeom>
        </p:spPr>
      </p:pic>
      <p:pic>
        <p:nvPicPr>
          <p:cNvPr id="32" name="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4393" y="4236042"/>
            <a:ext cx="805331" cy="536300"/>
          </a:xfrm>
          <a:prstGeom prst="rect">
            <a:avLst/>
          </a:prstGeom>
        </p:spPr>
      </p:pic>
      <p:pic>
        <p:nvPicPr>
          <p:cNvPr id="33" name="P_B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4006" y="5556790"/>
            <a:ext cx="643106" cy="928433"/>
          </a:xfrm>
          <a:prstGeom prst="rect">
            <a:avLst/>
          </a:prstGeom>
        </p:spPr>
      </p:pic>
      <p:pic>
        <p:nvPicPr>
          <p:cNvPr id="34" name="fail_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2722" y="3868538"/>
            <a:ext cx="822713" cy="536300"/>
          </a:xfrm>
          <a:prstGeom prst="rect">
            <a:avLst/>
          </a:prstGeom>
        </p:spPr>
      </p:pic>
      <p:pic>
        <p:nvPicPr>
          <p:cNvPr id="37" name="fail_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49743" y="6021296"/>
            <a:ext cx="480881" cy="813100"/>
          </a:xfrm>
          <a:prstGeom prst="rect">
            <a:avLst/>
          </a:prstGeom>
        </p:spPr>
      </p:pic>
      <p:pic>
        <p:nvPicPr>
          <p:cNvPr id="39" name="fail_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47202" y="5141850"/>
            <a:ext cx="822713" cy="536300"/>
          </a:xfrm>
          <a:prstGeom prst="rect">
            <a:avLst/>
          </a:prstGeom>
        </p:spPr>
      </p:pic>
      <p:pic>
        <p:nvPicPr>
          <p:cNvPr id="40" name="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1883" y="4246101"/>
            <a:ext cx="805331" cy="5363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727498" y="3106956"/>
            <a:ext cx="3113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Longest Chain </a:t>
            </a:r>
            <a:b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36943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7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_unconfir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19" y="2973493"/>
            <a:ext cx="4404991" cy="1957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with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8184210" cy="2219127"/>
          </a:xfrm>
        </p:spPr>
        <p:txBody>
          <a:bodyPr>
            <a:normAutofit/>
          </a:bodyPr>
          <a:lstStyle/>
          <a:p>
            <a:r>
              <a:rPr lang="en-US" sz="3200" dirty="0"/>
              <a:t>The Block Chain: Ordering Solution</a:t>
            </a:r>
          </a:p>
          <a:p>
            <a:r>
              <a:rPr lang="en-US" sz="3200" dirty="0"/>
              <a:t>Transactions: History of Ownership </a:t>
            </a:r>
          </a:p>
          <a:p>
            <a:pPr lvl="1"/>
            <a:r>
              <a:rPr lang="en-US" dirty="0"/>
              <a:t>Confirmed Transactions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added to blockchain</a:t>
            </a:r>
            <a:endParaRPr lang="en-US" dirty="0"/>
          </a:p>
          <a:p>
            <a:pPr lvl="1"/>
            <a:r>
              <a:rPr lang="en-US" sz="2800" dirty="0"/>
              <a:t>Unconfirmed Transactions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to add to blockchain</a:t>
            </a:r>
            <a:endParaRPr lang="en-US" sz="2800" dirty="0"/>
          </a:p>
        </p:txBody>
      </p:sp>
      <p:pic>
        <p:nvPicPr>
          <p:cNvPr id="9" name="pic_blockch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81" y="4931266"/>
            <a:ext cx="5131408" cy="1926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52510-7D85-4F2C-9025-36A6752E7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272" y="335630"/>
            <a:ext cx="3457105" cy="23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69172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0" y="3662152"/>
            <a:ext cx="2684684" cy="31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197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宋体</vt:lpstr>
      <vt:lpstr>微软雅黑</vt:lpstr>
      <vt:lpstr>等线</vt:lpstr>
      <vt:lpstr>Arial</vt:lpstr>
      <vt:lpstr>Arial Black</vt:lpstr>
      <vt:lpstr>Calibri</vt:lpstr>
      <vt:lpstr>Calibri Light</vt:lpstr>
      <vt:lpstr>Wingdings</vt:lpstr>
      <vt:lpstr>Office Theme</vt:lpstr>
      <vt:lpstr>Mining</vt:lpstr>
      <vt:lpstr>Mining</vt:lpstr>
      <vt:lpstr>Blockchain</vt:lpstr>
      <vt:lpstr>Blockchain – Longest Chain Competition</vt:lpstr>
      <vt:lpstr>Blockchain with transaction</vt:lpstr>
      <vt:lpstr>Block Header 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350</cp:revision>
  <dcterms:created xsi:type="dcterms:W3CDTF">2017-05-28T02:47:33Z</dcterms:created>
  <dcterms:modified xsi:type="dcterms:W3CDTF">2017-06-07T05:59:22Z</dcterms:modified>
</cp:coreProperties>
</file>