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7" r:id="rId2"/>
    <p:sldId id="283" r:id="rId3"/>
    <p:sldId id="284" r:id="rId4"/>
    <p:sldId id="266" r:id="rId5"/>
    <p:sldId id="308" r:id="rId6"/>
    <p:sldId id="309" r:id="rId7"/>
    <p:sldId id="285" r:id="rId8"/>
    <p:sldId id="263" r:id="rId9"/>
    <p:sldId id="265" r:id="rId10"/>
    <p:sldId id="269" r:id="rId11"/>
    <p:sldId id="31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88" y="4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_Blockchain"/>
          <p:cNvGrpSpPr/>
          <p:nvPr userDrawn="1"/>
        </p:nvGrpSpPr>
        <p:grpSpPr>
          <a:xfrm>
            <a:off x="7291138" y="4990328"/>
            <a:ext cx="4816764" cy="1809586"/>
            <a:chOff x="7810880" y="5291374"/>
            <a:chExt cx="4297021" cy="1508539"/>
          </a:xfrm>
        </p:grpSpPr>
        <p:pic>
          <p:nvPicPr>
            <p:cNvPr id="10" name="Picture 9">
              <a:extLst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8998" y="5291374"/>
              <a:ext cx="1339529" cy="1508539"/>
            </a:xfrm>
            <a:prstGeom prst="rect">
              <a:avLst/>
            </a:prstGeom>
          </p:spPr>
        </p:pic>
        <p:pic>
          <p:nvPicPr>
            <p:cNvPr id="11" name="Picture 10">
              <a:extLst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9876" y="5291374"/>
              <a:ext cx="1498720" cy="1508539"/>
            </a:xfrm>
            <a:prstGeom prst="rect">
              <a:avLst/>
            </a:prstGeom>
          </p:spPr>
        </p:pic>
        <p:pic>
          <p:nvPicPr>
            <p:cNvPr id="12" name="Picture 11">
              <a:extLst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1415" y="5291374"/>
              <a:ext cx="1506486" cy="1508539"/>
            </a:xfrm>
            <a:prstGeom prst="rect">
              <a:avLst/>
            </a:prstGeom>
          </p:spPr>
        </p:pic>
        <p:pic>
          <p:nvPicPr>
            <p:cNvPr id="13" name="Picture 12">
              <a:extLst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0880" y="5484577"/>
              <a:ext cx="303676" cy="33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etgenerator.ne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ow_01_Cryptographic_Basics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ow_09_BlockChain_with_Tnx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hyperlink" Target="blockchain.inf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n.info/" TargetMode="External"/><Relationship Id="rId4" Type="http://schemas.openxmlformats.org/officeDocument/2006/relationships/hyperlink" Target="How_09_BlockChain_with_Tnx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84800" y="4666397"/>
            <a:ext cx="5084493" cy="217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7" descr="Distributed consensus 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029" y="3537518"/>
            <a:ext cx="3746383" cy="325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pic>
        <p:nvPicPr>
          <p:cNvPr id="7" name="圖片 3" descr="ba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0" y="1618520"/>
            <a:ext cx="2022613" cy="14076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610600" y="71100"/>
            <a:ext cx="3367444" cy="3330222"/>
            <a:chOff x="6413500" y="689809"/>
            <a:chExt cx="3254358" cy="31208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  <a:stCxn id="12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endCxn id="14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6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5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04" y="3873133"/>
            <a:ext cx="2256166" cy="22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80" y="145260"/>
            <a:ext cx="4759200" cy="3518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35630"/>
            <a:ext cx="6127942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info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Anonymity: bitcoin address: 2^160</a:t>
            </a:r>
          </a:p>
          <a:p>
            <a:pPr lvl="1"/>
            <a:r>
              <a:rPr lang="en-US" dirty="0">
                <a:hlinkClick r:id="rId3"/>
              </a:rPr>
              <a:t>Wallet Generator</a:t>
            </a:r>
            <a:endParaRPr lang="en-US" dirty="0"/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5F0AF-3476-41D4-8BAA-FB4349C61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" y="3122228"/>
            <a:ext cx="4543875" cy="36578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494860" y="2974238"/>
            <a:ext cx="4486301" cy="1946077"/>
            <a:chOff x="691804" y="4396220"/>
            <a:chExt cx="4676012" cy="20017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804" y="4577385"/>
              <a:ext cx="4676012" cy="182057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65464" y="4396220"/>
              <a:ext cx="919770" cy="455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Wallet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8" y="1427486"/>
            <a:ext cx="4454842" cy="265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5" y="4626067"/>
            <a:ext cx="6016867" cy="19304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6520" y="4650764"/>
            <a:ext cx="4121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Wait for several block for safety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00" y="161213"/>
            <a:ext cx="4759200" cy="35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03" y="5392694"/>
            <a:ext cx="1015619" cy="122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120" y="382669"/>
            <a:ext cx="2772516" cy="15394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45805" y="5327388"/>
            <a:ext cx="3259661" cy="1530612"/>
            <a:chOff x="245805" y="5327388"/>
            <a:chExt cx="3259661" cy="1530612"/>
          </a:xfrm>
        </p:grpSpPr>
        <p:sp>
          <p:nvSpPr>
            <p:cNvPr id="21" name="矩形 4"/>
            <p:cNvSpPr/>
            <p:nvPr/>
          </p:nvSpPr>
          <p:spPr>
            <a:xfrm>
              <a:off x="639833" y="5675300"/>
              <a:ext cx="572897" cy="636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1613439" y="5675301"/>
              <a:ext cx="572897" cy="636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2586908" y="5675301"/>
              <a:ext cx="572897" cy="636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1237190" y="5990142"/>
              <a:ext cx="350489" cy="820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2210659" y="5990142"/>
              <a:ext cx="350489" cy="820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257750" y="5998426"/>
              <a:ext cx="350489" cy="820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245805" y="6462508"/>
              <a:ext cx="3259661" cy="25570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980190" y="6487063"/>
              <a:ext cx="1718688" cy="370937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1008804" y="5327388"/>
              <a:ext cx="1718688" cy="370937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59805" y="5281517"/>
            <a:ext cx="1768029" cy="1027090"/>
            <a:chOff x="3159805" y="5281517"/>
            <a:chExt cx="1768029" cy="1027090"/>
          </a:xfrm>
        </p:grpSpPr>
        <p:sp>
          <p:nvSpPr>
            <p:cNvPr id="29" name="矩形 12"/>
            <p:cNvSpPr/>
            <p:nvPr/>
          </p:nvSpPr>
          <p:spPr>
            <a:xfrm>
              <a:off x="3710512" y="5671677"/>
              <a:ext cx="586459" cy="6369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3159805" y="5281517"/>
              <a:ext cx="1768029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329" y="2506274"/>
            <a:ext cx="1723489" cy="1668039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67259" y="1152394"/>
            <a:ext cx="9482610" cy="4174994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084800" y="4666397"/>
            <a:ext cx="5084493" cy="217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grpSp>
        <p:nvGrpSpPr>
          <p:cNvPr id="5" name="tree_broadTree"/>
          <p:cNvGrpSpPr/>
          <p:nvPr/>
        </p:nvGrpSpPr>
        <p:grpSpPr>
          <a:xfrm>
            <a:off x="529085" y="1274623"/>
            <a:ext cx="5814004" cy="2915142"/>
            <a:chOff x="529085" y="1274623"/>
            <a:chExt cx="5814004" cy="2915142"/>
          </a:xfrm>
        </p:grpSpPr>
        <p:sp>
          <p:nvSpPr>
            <p:cNvPr id="7" name="Flowchart: Connector 6"/>
            <p:cNvSpPr/>
            <p:nvPr/>
          </p:nvSpPr>
          <p:spPr>
            <a:xfrm>
              <a:off x="2218698" y="326771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460248" y="2502333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682087" y="3961165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2466" y="1979372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cxnSpLocks/>
              <a:endCxn id="7" idx="2"/>
            </p:cNvCxnSpPr>
            <p:nvPr/>
          </p:nvCxnSpPr>
          <p:spPr>
            <a:xfrm>
              <a:off x="529085" y="3382012"/>
              <a:ext cx="168961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2434598" y="2697455"/>
              <a:ext cx="2057268" cy="6845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7" idx="6"/>
              <a:endCxn id="9" idx="2"/>
            </p:cNvCxnSpPr>
            <p:nvPr/>
          </p:nvCxnSpPr>
          <p:spPr>
            <a:xfrm>
              <a:off x="2434598" y="3382012"/>
              <a:ext cx="3247489" cy="693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1557" y="1274623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9807" y="2768801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_txn_2"/>
          <p:cNvSpPr/>
          <p:nvPr/>
        </p:nvSpPr>
        <p:spPr>
          <a:xfrm>
            <a:off x="572541" y="3521069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3" name="txt_cng_1_balance"/>
          <p:cNvSpPr txBox="1"/>
          <p:nvPr/>
        </p:nvSpPr>
        <p:spPr>
          <a:xfrm>
            <a:off x="2345566" y="220458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xt_cng_2_balance"/>
          <p:cNvSpPr txBox="1"/>
          <p:nvPr/>
        </p:nvSpPr>
        <p:spPr>
          <a:xfrm>
            <a:off x="4676148" y="149973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xt_cng_3_balance"/>
          <p:cNvSpPr txBox="1"/>
          <p:nvPr/>
        </p:nvSpPr>
        <p:spPr>
          <a:xfrm>
            <a:off x="5920484" y="299678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353026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7" name="rect_txn_3"/>
          <p:cNvSpPr/>
          <p:nvPr/>
        </p:nvSpPr>
        <p:spPr>
          <a:xfrm>
            <a:off x="2007527" y="3538216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9" name="txt_alice_to_bob"/>
          <p:cNvSpPr>
            <a:spLocks noGrp="1"/>
          </p:cNvSpPr>
          <p:nvPr>
            <p:ph idx="1"/>
          </p:nvPr>
        </p:nvSpPr>
        <p:spPr>
          <a:xfrm>
            <a:off x="425130" y="1280379"/>
            <a:ext cx="3368945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Alice </a:t>
            </a:r>
            <a:r>
              <a:rPr lang="en-US" sz="2400" dirty="0">
                <a:sym typeface="Wingdings" panose="05000000000000000000" pitchFamily="2" charset="2"/>
              </a:rPr>
              <a:t> Bob       5  BTC</a:t>
            </a:r>
            <a:endParaRPr lang="en-US" sz="2400" dirty="0"/>
          </a:p>
        </p:txBody>
      </p:sp>
      <p:sp>
        <p:nvSpPr>
          <p:cNvPr id="60" name="Rect_all_trans"/>
          <p:cNvSpPr/>
          <p:nvPr/>
        </p:nvSpPr>
        <p:spPr>
          <a:xfrm>
            <a:off x="340746" y="5233639"/>
            <a:ext cx="2551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  </a:t>
            </a:r>
            <a:r>
              <a:rPr lang="en-US" dirty="0">
                <a:sym typeface="Wingdings" panose="05000000000000000000" pitchFamily="2" charset="2"/>
              </a:rPr>
              <a:t>  Bob	5 BTC</a:t>
            </a:r>
          </a:p>
          <a:p>
            <a:r>
              <a:rPr lang="en-US" dirty="0">
                <a:sym typeface="Wingdings" panose="05000000000000000000" pitchFamily="2" charset="2"/>
              </a:rPr>
              <a:t>June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Kaven</a:t>
            </a:r>
            <a:r>
              <a:rPr lang="en-US" dirty="0">
                <a:sym typeface="Wingdings" panose="05000000000000000000" pitchFamily="2" charset="2"/>
              </a:rPr>
              <a:t>	8 BTC</a:t>
            </a:r>
          </a:p>
          <a:p>
            <a:r>
              <a:rPr lang="en-US" dirty="0">
                <a:sym typeface="Wingdings" panose="05000000000000000000" pitchFamily="2" charset="2"/>
              </a:rPr>
              <a:t>Sam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Tayler	8 BTC</a:t>
            </a:r>
          </a:p>
          <a:p>
            <a:r>
              <a:rPr lang="en-US" dirty="0">
                <a:sym typeface="Wingdings" panose="05000000000000000000" pitchFamily="2" charset="2"/>
              </a:rPr>
              <a:t>…		…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3369931" y="547265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185302" y="5049704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48966" y="586919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3585831" y="5244826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3554213" y="5667775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4932719" y="5445855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4896383" y="6265342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4333248" y="5640977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4301630" y="6063926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5599086" y="583532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4999615" y="6030448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_passing"/>
          <p:cNvSpPr/>
          <p:nvPr/>
        </p:nvSpPr>
        <p:spPr>
          <a:xfrm>
            <a:off x="5821485" y="4889625"/>
            <a:ext cx="1961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pic>
        <p:nvPicPr>
          <p:cNvPr id="41" name="圖片 7" descr="Distributed consensus 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62" y="3535315"/>
            <a:ext cx="3746383" cy="325017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610600" y="71100"/>
            <a:ext cx="3367444" cy="3330222"/>
            <a:chOff x="6413500" y="689809"/>
            <a:chExt cx="3254358" cy="312084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cxnSpLocks/>
              <a:stCxn id="45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  <a:stCxn id="46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endCxn id="47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  <a:stCxn id="49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stCxn id="48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10229238" y="4902628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1771 0.002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0.18346 -0.1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1.85185E-6 L 0.28281 0.10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9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25E-6 1.85185E-6 C 0.0082 -0.01875 0.01641 -0.03982 0.02448 -0.06621 C 0.04649 -0.14167 0.05248 -0.21528 0.03607 -0.22639 C 0.01979 -0.24005 -0.01185 -0.18704 -0.03385 -0.11111 C -0.0457 -0.0713 -0.0526 -0.03426 -0.05495 -0.00533 C -0.05833 0.01713 -0.05963 0.03958 -0.05963 0.06597 C -0.05963 0.15139 -0.0444 0.22106 -0.02682 0.22106 C -0.00937 0.22106 0.00573 0.15139 0.00573 0.06597 C 0.00573 0.02616 0.00221 -0.01134 -0.00364 -0.03773 C -0.00586 -0.06019 -0.01185 -0.08472 -0.01875 -0.10949 C -0.04193 -0.18704 -0.07357 -0.24005 -0.08984 -0.22639 C -0.10625 -0.21296 -0.10026 -0.14167 -0.07721 -0.06389 C -0.06758 -0.02847 -0.05495 0.00208 -0.04193 0.02245 C -0.03268 0.04166 -0.02226 0.05856 -0.0082 0.07546 C 0.03386 0.13009 0.07578 0.1544 0.0875 0.13171 C 0.09792 0.10926 0.07461 0.04722 0.03255 -0.00533 C 0.01524 -0.02847 -0.00364 -0.04537 -0.01875 -0.05671 C -0.03268 -0.06806 -0.05013 -0.07732 -0.06901 -0.0831 C -0.12031 -0.10185 -0.16471 -0.09584 -0.16797 -0.06621 C -0.17292 -0.03773 -0.13411 1.85185E-6 -0.08294 0.01852 C -0.05963 0.02616 -0.0375 0.03009 -0.02005 0.02824 C -0.00469 0.02824 0.01159 0.02454 0.02917 0.01852 C 0.08034 1.85185E-6 0.11901 -0.03982 0.11419 -0.06806 C 0.11094 -0.09584 0.06654 -0.10394 0.01524 -0.08472 C -0.00937 -0.0757 -0.03151 -0.0625 -0.04661 -0.04699 C -0.05963 -0.03588 -0.07239 -0.02246 -0.08633 -0.00533 C -0.12734 0.04884 -0.15156 0.10926 -0.1401 0.13171 C -0.12956 0.1544 -0.08633 0.13009 -0.0457 0.07708 C -0.02565 0.05092 -0.00937 0.02454 -1.25E-6 1.85185E-6 Z " pathEditMode="relative" rAng="0" ptsTypes="AAAAAAAAAAAAAAAAAAAAAAAAAAAAA">
                                      <p:cBhvr>
                                        <p:cTn id="9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4" grpId="0" animBg="1"/>
      <p:bldP spid="36" grpId="0" animBg="1"/>
      <p:bldP spid="38" grpId="0" animBg="1"/>
      <p:bldP spid="38" grpId="1" animBg="1"/>
      <p:bldP spid="37" grpId="0" animBg="1"/>
      <p:bldP spid="37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_wallet"/>
          <p:cNvGrpSpPr/>
          <p:nvPr/>
        </p:nvGrpSpPr>
        <p:grpSpPr>
          <a:xfrm>
            <a:off x="3495102" y="1571342"/>
            <a:ext cx="2331898" cy="2000929"/>
            <a:chOff x="3495102" y="1531237"/>
            <a:chExt cx="2331898" cy="20009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5403" y="1531237"/>
              <a:ext cx="1101597" cy="1133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495102" y="2024061"/>
              <a:ext cx="1989188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Digital Signature</a:t>
              </a:r>
            </a:p>
            <a:p>
              <a:r>
                <a:rPr lang="en-US" dirty="0"/>
                <a:t>Bf853d30272138df448817512c8de9cc3f75849eac1234cc</a:t>
              </a:r>
              <a:br>
                <a:rPr lang="en-US" dirty="0"/>
              </a:br>
              <a:r>
                <a:rPr lang="en-US" dirty="0"/>
                <a:t>…</a:t>
              </a:r>
            </a:p>
          </p:txBody>
        </p:sp>
      </p:grpSp>
      <p:sp>
        <p:nvSpPr>
          <p:cNvPr id="9" name="R_txns"/>
          <p:cNvSpPr/>
          <p:nvPr/>
        </p:nvSpPr>
        <p:spPr>
          <a:xfrm>
            <a:off x="6621719" y="1466632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_txns_diff"/>
          <p:cNvSpPr/>
          <p:nvPr/>
        </p:nvSpPr>
        <p:spPr>
          <a:xfrm>
            <a:off x="10514097" y="2249419"/>
            <a:ext cx="1461851" cy="586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pic>
        <p:nvPicPr>
          <p:cNvPr id="3" name="P_Tra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_Alice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7" name="R_Basics"/>
          <p:cNvSpPr/>
          <p:nvPr/>
        </p:nvSpPr>
        <p:spPr>
          <a:xfrm>
            <a:off x="1965865" y="1156125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linkClick r:id="rId4" action="ppaction://hlinkpres?slideindex=1&amp;slidetitle="/>
              </a:rPr>
              <a:t>Cryptographic Basics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R_How_Much"/>
          <p:cNvSpPr/>
          <p:nvPr/>
        </p:nvSpPr>
        <p:spPr>
          <a:xfrm>
            <a:off x="8359407" y="4240868"/>
            <a:ext cx="3280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How Can We know how much </a:t>
            </a: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alice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 have ?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C 0.00586 -1.85185E-6 0.0108 0.00695 0.0108 0.01574 C 0.0108 0.025 0.00586 0.03218 4.375E-6 0.03218 C -0.00599 0.03218 -0.01068 0.03935 -0.01068 0.04792 C -0.01068 0.05671 -0.00599 0.06389 4.375E-6 0.06389 C 0.00586 0.06389 0.0108 0.07107 0.0108 0.07986 C 0.0108 0.08843 0.00586 0.0956 4.375E-6 0.0956 C -0.00599 0.0956 -0.01068 0.10278 -0.01068 0.11204 C -0.01068 0.12084 -0.00599 0.12801 4.375E-6 0.12801 C 0.00586 0.12801 0.0108 0.12084 0.0108 0.11204 C 0.0108 0.10278 0.00586 0.0956 4.375E-6 0.0956 C -0.00599 0.0956 -0.01068 0.08843 -0.01068 0.07986 C -0.01068 0.07107 -0.00599 0.06389 4.375E-6 0.06389 C 0.00586 0.06389 0.0108 0.05671 0.0108 0.04792 C 0.0108 0.03935 0.00586 0.03218 4.375E-6 0.03218 C -0.00599 0.03218 -0.01068 0.025 -0.01068 0.01574 C -0.01068 0.00695 -0.00599 -1.85185E-6 4.375E-6 -1.85185E-6 Z " pathEditMode="relative" rAng="0" ptsTypes="AAAAAAAAAAAAAAA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5" grpId="0"/>
      <p:bldP spid="5" grpId="1"/>
      <p:bldP spid="7" grpId="0"/>
      <p:bldP spid="7" grpId="1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96" y="45329"/>
            <a:ext cx="3881603" cy="3815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0126" y="4148874"/>
            <a:ext cx="2653720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Balance:  16</a:t>
            </a:r>
          </a:p>
        </p:txBody>
      </p:sp>
      <p:pic>
        <p:nvPicPr>
          <p:cNvPr id="4" name="P_Transaction Li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8" y="1338522"/>
            <a:ext cx="5914354" cy="4315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45728"/>
            <a:ext cx="7540306" cy="3048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5"/>
            <a:ext cx="3693743" cy="36076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Alice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Bob</a:t>
            </a:r>
            <a:r>
              <a:rPr lang="en-US" sz="2000" b="1" dirty="0">
                <a:solidFill>
                  <a:srgbClr val="C00000"/>
                </a:solidFill>
              </a:rPr>
              <a:t>:  139.606 BTC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53" y="3590569"/>
            <a:ext cx="7628536" cy="13387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rect_txn_2"/>
          <p:cNvSpPr/>
          <p:nvPr/>
        </p:nvSpPr>
        <p:spPr>
          <a:xfrm>
            <a:off x="35134" y="3088208"/>
            <a:ext cx="670722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139 BTC</a:t>
            </a:r>
          </a:p>
        </p:txBody>
      </p:sp>
      <p:sp>
        <p:nvSpPr>
          <p:cNvPr id="29" name="rect_txn_3"/>
          <p:cNvSpPr/>
          <p:nvPr/>
        </p:nvSpPr>
        <p:spPr>
          <a:xfrm>
            <a:off x="1470120" y="3105355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139 BTC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70119" y="3097406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139 BTC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84486" y="1854070"/>
            <a:ext cx="4635498" cy="1913797"/>
            <a:chOff x="184486" y="1717440"/>
            <a:chExt cx="4635498" cy="1913797"/>
          </a:xfrm>
        </p:grpSpPr>
        <p:sp>
          <p:nvSpPr>
            <p:cNvPr id="15" name="Flowchart: Connector 14"/>
            <p:cNvSpPr/>
            <p:nvPr/>
          </p:nvSpPr>
          <p:spPr>
            <a:xfrm>
              <a:off x="1681291" y="2698221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2841" y="193284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54459" y="3163074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3945" y="1889033"/>
              <a:ext cx="607333" cy="73108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cxnSpLocks/>
              <a:endCxn id="15" idx="2"/>
            </p:cNvCxnSpPr>
            <p:nvPr/>
          </p:nvCxnSpPr>
          <p:spPr>
            <a:xfrm>
              <a:off x="184486" y="2812521"/>
              <a:ext cx="149680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5" idx="6"/>
              <a:endCxn id="16" idx="3"/>
            </p:cNvCxnSpPr>
            <p:nvPr/>
          </p:nvCxnSpPr>
          <p:spPr>
            <a:xfrm flipV="1">
              <a:off x="1897191" y="2127964"/>
              <a:ext cx="2057268" cy="6845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5" idx="6"/>
            </p:cNvCxnSpPr>
            <p:nvPr/>
          </p:nvCxnSpPr>
          <p:spPr>
            <a:xfrm>
              <a:off x="1897191" y="2812521"/>
              <a:ext cx="2081255" cy="4279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195944" y="1717440"/>
              <a:ext cx="607333" cy="73108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12651" y="2900151"/>
              <a:ext cx="607333" cy="73108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9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36476" y="311117"/>
            <a:ext cx="1422184" cy="3150470"/>
            <a:chOff x="6536476" y="311117"/>
            <a:chExt cx="1422184" cy="3150470"/>
          </a:xfrm>
        </p:grpSpPr>
        <p:sp>
          <p:nvSpPr>
            <p:cNvPr id="54" name="Rectangle 53"/>
            <p:cNvSpPr/>
            <p:nvPr/>
          </p:nvSpPr>
          <p:spPr>
            <a:xfrm>
              <a:off x="6737131" y="311117"/>
              <a:ext cx="714703" cy="2782820"/>
            </a:xfrm>
            <a:prstGeom prst="rect">
              <a:avLst/>
            </a:prstGeom>
            <a:noFill/>
            <a:ln w="476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36476" y="2999922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= 139.616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69531" y="3685078"/>
            <a:ext cx="3821007" cy="1365329"/>
            <a:chOff x="5869531" y="3685078"/>
            <a:chExt cx="3821007" cy="1365329"/>
          </a:xfrm>
        </p:grpSpPr>
        <p:sp>
          <p:nvSpPr>
            <p:cNvPr id="59" name="Rectangle 58"/>
            <p:cNvSpPr/>
            <p:nvPr/>
          </p:nvSpPr>
          <p:spPr>
            <a:xfrm>
              <a:off x="6799783" y="4031790"/>
              <a:ext cx="2890755" cy="193786"/>
            </a:xfrm>
            <a:prstGeom prst="rect">
              <a:avLst/>
            </a:prstGeom>
            <a:noFill/>
            <a:ln w="476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53611" y="4062586"/>
              <a:ext cx="8883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0.011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69531" y="4588742"/>
              <a:ext cx="11993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139.606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71613" y="3685078"/>
              <a:ext cx="2058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back to sender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21058" y="5458617"/>
            <a:ext cx="69086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hlinkClick r:id="rId4" action="ppaction://hlinkpres?slideindex=1&amp;slidetitle="/>
              </a:rPr>
              <a:t>Added One more </a:t>
            </a:r>
            <a:r>
              <a:rPr lang="en-US" sz="2800" b="1" dirty="0" err="1">
                <a:solidFill>
                  <a:srgbClr val="C00000"/>
                </a:solidFill>
                <a:hlinkClick r:id="rId4" action="ppaction://hlinkpres?slideindex=1&amp;slidetitle="/>
              </a:rPr>
              <a:t>txn</a:t>
            </a:r>
            <a:r>
              <a:rPr lang="en-US" sz="2800" b="1" dirty="0">
                <a:solidFill>
                  <a:srgbClr val="C00000"/>
                </a:solidFill>
                <a:hlinkClick r:id="rId4" action="ppaction://hlinkpres?slideindex=1&amp;slidetitle="/>
              </a:rPr>
              <a:t> record in the next Block</a:t>
            </a:r>
          </a:p>
          <a:p>
            <a:r>
              <a:rPr lang="en-US" sz="2800" b="1" dirty="0">
                <a:solidFill>
                  <a:srgbClr val="C00000"/>
                </a:solidFill>
                <a:hlinkClick r:id="rId4" action="ppaction://hlinkpres?slideindex=1&amp;slidetitle="/>
              </a:rPr>
              <a:t>But How?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11771 0.0025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18346 -0.1050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0.17877 0.07129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4" grpId="1" animBg="1"/>
      <p:bldP spid="29" grpId="0" animBg="1"/>
      <p:bldP spid="29" grpId="1" animBg="1"/>
      <p:bldP spid="28" grpId="0" animBg="1"/>
      <p:bldP spid="28" grpId="1" animBg="1"/>
      <p:bldP spid="65" grpId="0"/>
      <p:bldP spid="6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974126" y="1233456"/>
            <a:ext cx="4010702" cy="2376264"/>
            <a:chOff x="5974126" y="1233456"/>
            <a:chExt cx="4010702" cy="2376264"/>
          </a:xfrm>
        </p:grpSpPr>
        <p:sp>
          <p:nvSpPr>
            <p:cNvPr id="5" name="矩形 4"/>
            <p:cNvSpPr/>
            <p:nvPr/>
          </p:nvSpPr>
          <p:spPr bwMode="auto">
            <a:xfrm>
              <a:off x="5974126" y="1233456"/>
              <a:ext cx="3888432" cy="23762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262158" y="1665504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7702318" y="2205564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8" name="直接连接符 8"/>
            <p:cNvCxnSpPr>
              <a:cxnSpLocks/>
            </p:cNvCxnSpPr>
            <p:nvPr/>
          </p:nvCxnSpPr>
          <p:spPr bwMode="auto">
            <a:xfrm>
              <a:off x="7702318" y="2391444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矩形 9"/>
            <p:cNvSpPr/>
            <p:nvPr/>
          </p:nvSpPr>
          <p:spPr bwMode="auto">
            <a:xfrm>
              <a:off x="6478182" y="2035592"/>
              <a:ext cx="1008112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4262" y="2031544"/>
              <a:ext cx="1234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“来自于小明，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被小明签名“</a:t>
              </a:r>
            </a:p>
          </p:txBody>
        </p:sp>
        <p:sp>
          <p:nvSpPr>
            <p:cNvPr id="11" name="矩形 12"/>
            <p:cNvSpPr/>
            <p:nvPr/>
          </p:nvSpPr>
          <p:spPr bwMode="auto">
            <a:xfrm>
              <a:off x="8638422" y="1737512"/>
              <a:ext cx="1008112" cy="6257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58518" y="1770343"/>
              <a:ext cx="9779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latin typeface="+mj-lt"/>
                  <a:ea typeface="微软雅黑" pitchFamily="34" charset="-122"/>
                </a:rPr>
                <a:t>To </a:t>
              </a:r>
              <a:r>
                <a:rPr lang="zh-CN" altLang="en-US" sz="1400" b="1" dirty="0">
                  <a:latin typeface="+mj-lt"/>
                  <a:ea typeface="微软雅黑" pitchFamily="34" charset="-122"/>
                </a:rPr>
                <a:t>小红”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</p:txBody>
        </p:sp>
        <p:sp>
          <p:nvSpPr>
            <p:cNvPr id="13" name="矩形 14"/>
            <p:cNvSpPr/>
            <p:nvPr/>
          </p:nvSpPr>
          <p:spPr bwMode="auto">
            <a:xfrm>
              <a:off x="8638422" y="2682976"/>
              <a:ext cx="1008112" cy="6257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58518" y="2613881"/>
              <a:ext cx="977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1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latin typeface="+mj-lt"/>
                  <a:ea typeface="微软雅黑" pitchFamily="34" charset="-122"/>
                </a:rPr>
                <a:t>To </a:t>
              </a:r>
              <a:r>
                <a:rPr lang="zh-CN" altLang="en-US" sz="1400" b="1" dirty="0">
                  <a:latin typeface="+mj-lt"/>
                  <a:ea typeface="微软雅黑" pitchFamily="34" charset="-122"/>
                </a:rPr>
                <a:t>小明”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（找零）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3398" y="1233456"/>
              <a:ext cx="3871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一对一（有找零）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81638" y="3957200"/>
            <a:ext cx="3888432" cy="2376264"/>
            <a:chOff x="1581638" y="3957200"/>
            <a:chExt cx="3888432" cy="2376264"/>
          </a:xfrm>
        </p:grpSpPr>
        <p:sp>
          <p:nvSpPr>
            <p:cNvPr id="16" name="矩形 17"/>
            <p:cNvSpPr/>
            <p:nvPr/>
          </p:nvSpPr>
          <p:spPr bwMode="auto">
            <a:xfrm>
              <a:off x="1581638" y="3957200"/>
              <a:ext cx="3888432" cy="2376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7" name="矩形 18"/>
            <p:cNvSpPr/>
            <p:nvPr/>
          </p:nvSpPr>
          <p:spPr bwMode="auto">
            <a:xfrm>
              <a:off x="1869670" y="4389248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18" name="右箭头 19"/>
            <p:cNvSpPr/>
            <p:nvPr/>
          </p:nvSpPr>
          <p:spPr bwMode="auto">
            <a:xfrm>
              <a:off x="3309830" y="4929308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19" name="直接连接符 20"/>
            <p:cNvCxnSpPr>
              <a:cxnSpLocks/>
            </p:cNvCxnSpPr>
            <p:nvPr/>
          </p:nvCxnSpPr>
          <p:spPr bwMode="auto">
            <a:xfrm>
              <a:off x="3309830" y="5115188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矩形 21"/>
            <p:cNvSpPr/>
            <p:nvPr/>
          </p:nvSpPr>
          <p:spPr bwMode="auto">
            <a:xfrm>
              <a:off x="1996215" y="4537436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079" y="4542609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</p:txBody>
        </p:sp>
        <p:sp>
          <p:nvSpPr>
            <p:cNvPr id="22" name="矩形 23"/>
            <p:cNvSpPr/>
            <p:nvPr/>
          </p:nvSpPr>
          <p:spPr bwMode="auto">
            <a:xfrm>
              <a:off x="4139594" y="5084453"/>
              <a:ext cx="1008112" cy="384915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86119" y="5138765"/>
              <a:ext cx="1116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9669" y="3978686"/>
              <a:ext cx="3468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组合交易（多对一）</a:t>
              </a:r>
            </a:p>
          </p:txBody>
        </p:sp>
        <p:sp>
          <p:nvSpPr>
            <p:cNvPr id="25" name="矩形 28"/>
            <p:cNvSpPr/>
            <p:nvPr/>
          </p:nvSpPr>
          <p:spPr bwMode="auto">
            <a:xfrm>
              <a:off x="1996215" y="4949474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38079" y="4954647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1</a:t>
              </a:r>
            </a:p>
          </p:txBody>
        </p:sp>
        <p:sp>
          <p:nvSpPr>
            <p:cNvPr id="27" name="矩形 30"/>
            <p:cNvSpPr/>
            <p:nvPr/>
          </p:nvSpPr>
          <p:spPr bwMode="auto">
            <a:xfrm>
              <a:off x="1996215" y="5345055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29068" y="5350228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2</a:t>
              </a:r>
            </a:p>
          </p:txBody>
        </p:sp>
        <p:sp>
          <p:nvSpPr>
            <p:cNvPr id="29" name="矩形 32"/>
            <p:cNvSpPr/>
            <p:nvPr/>
          </p:nvSpPr>
          <p:spPr bwMode="auto">
            <a:xfrm>
              <a:off x="1996215" y="5810613"/>
              <a:ext cx="1151041" cy="29410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22171" y="5815786"/>
              <a:ext cx="108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n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74126" y="3957200"/>
            <a:ext cx="3888432" cy="2376264"/>
            <a:chOff x="5974126" y="3957200"/>
            <a:chExt cx="3888432" cy="2376264"/>
          </a:xfrm>
        </p:grpSpPr>
        <p:sp>
          <p:nvSpPr>
            <p:cNvPr id="31" name="矩形 34"/>
            <p:cNvSpPr/>
            <p:nvPr/>
          </p:nvSpPr>
          <p:spPr bwMode="auto">
            <a:xfrm>
              <a:off x="5974126" y="3957200"/>
              <a:ext cx="3888432" cy="2376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2" name="矩形 35"/>
            <p:cNvSpPr/>
            <p:nvPr/>
          </p:nvSpPr>
          <p:spPr bwMode="auto">
            <a:xfrm>
              <a:off x="6262158" y="4389248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3" name="右箭头 36"/>
            <p:cNvSpPr/>
            <p:nvPr/>
          </p:nvSpPr>
          <p:spPr bwMode="auto">
            <a:xfrm>
              <a:off x="7702318" y="4929308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34" name="直接连接符 37"/>
            <p:cNvCxnSpPr>
              <a:cxnSpLocks/>
            </p:cNvCxnSpPr>
            <p:nvPr/>
          </p:nvCxnSpPr>
          <p:spPr bwMode="auto">
            <a:xfrm>
              <a:off x="7702318" y="5115188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矩形 40"/>
            <p:cNvSpPr/>
            <p:nvPr/>
          </p:nvSpPr>
          <p:spPr bwMode="auto">
            <a:xfrm>
              <a:off x="6478182" y="5084453"/>
              <a:ext cx="1008112" cy="384915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98278" y="5138765"/>
              <a:ext cx="977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11794" y="3978686"/>
              <a:ext cx="3420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分配交易（一对多）</a:t>
              </a:r>
            </a:p>
          </p:txBody>
        </p:sp>
        <p:sp>
          <p:nvSpPr>
            <p:cNvPr id="38" name="矩形 49"/>
            <p:cNvSpPr/>
            <p:nvPr/>
          </p:nvSpPr>
          <p:spPr bwMode="auto">
            <a:xfrm>
              <a:off x="8494406" y="4517270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36270" y="4522443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</p:txBody>
        </p:sp>
        <p:sp>
          <p:nvSpPr>
            <p:cNvPr id="40" name="矩形 51"/>
            <p:cNvSpPr/>
            <p:nvPr/>
          </p:nvSpPr>
          <p:spPr bwMode="auto">
            <a:xfrm>
              <a:off x="8494406" y="4929308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36270" y="4934481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1</a:t>
              </a:r>
            </a:p>
          </p:txBody>
        </p:sp>
        <p:sp>
          <p:nvSpPr>
            <p:cNvPr id="42" name="矩形 53"/>
            <p:cNvSpPr/>
            <p:nvPr/>
          </p:nvSpPr>
          <p:spPr bwMode="auto">
            <a:xfrm>
              <a:off x="8494406" y="5324889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27259" y="5330062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2</a:t>
              </a:r>
            </a:p>
          </p:txBody>
        </p:sp>
        <p:sp>
          <p:nvSpPr>
            <p:cNvPr id="44" name="矩形 55"/>
            <p:cNvSpPr/>
            <p:nvPr/>
          </p:nvSpPr>
          <p:spPr bwMode="auto">
            <a:xfrm>
              <a:off x="8494406" y="5790447"/>
              <a:ext cx="1008112" cy="2711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20362" y="5795620"/>
              <a:ext cx="952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n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581638" y="1233456"/>
            <a:ext cx="4327784" cy="2376264"/>
            <a:chOff x="1581638" y="1233456"/>
            <a:chExt cx="4327784" cy="2376264"/>
          </a:xfrm>
        </p:grpSpPr>
        <p:sp>
          <p:nvSpPr>
            <p:cNvPr id="46" name="矩形 45"/>
            <p:cNvSpPr/>
            <p:nvPr/>
          </p:nvSpPr>
          <p:spPr bwMode="auto">
            <a:xfrm>
              <a:off x="1581638" y="1233456"/>
              <a:ext cx="3888432" cy="23762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869670" y="1665504"/>
              <a:ext cx="1440160" cy="1800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48" name="右箭头 47"/>
            <p:cNvSpPr/>
            <p:nvPr/>
          </p:nvSpPr>
          <p:spPr bwMode="auto">
            <a:xfrm>
              <a:off x="3309830" y="2205564"/>
              <a:ext cx="504056" cy="684076"/>
            </a:xfrm>
            <a:prstGeom prst="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>
              <a:cxnSpLocks/>
            </p:cNvCxnSpPr>
            <p:nvPr/>
          </p:nvCxnSpPr>
          <p:spPr bwMode="auto">
            <a:xfrm>
              <a:off x="3309830" y="2391444"/>
              <a:ext cx="0" cy="324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矩形 57"/>
            <p:cNvSpPr/>
            <p:nvPr/>
          </p:nvSpPr>
          <p:spPr bwMode="auto">
            <a:xfrm>
              <a:off x="2085694" y="2035592"/>
              <a:ext cx="1008112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51" name="TextBox 10"/>
            <p:cNvSpPr txBox="1"/>
            <p:nvPr/>
          </p:nvSpPr>
          <p:spPr>
            <a:xfrm>
              <a:off x="1961774" y="2031544"/>
              <a:ext cx="1234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Input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“来自于小明，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被小明签名“</a:t>
              </a:r>
            </a:p>
          </p:txBody>
        </p:sp>
        <p:sp>
          <p:nvSpPr>
            <p:cNvPr id="52" name="矩形 59"/>
            <p:cNvSpPr/>
            <p:nvPr/>
          </p:nvSpPr>
          <p:spPr bwMode="auto">
            <a:xfrm>
              <a:off x="4245934" y="2221159"/>
              <a:ext cx="1008112" cy="6257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4266030" y="2243480"/>
              <a:ext cx="9779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itchFamily="34" charset="-122"/>
                </a:rPr>
                <a:t>Output 0</a:t>
              </a:r>
            </a:p>
            <a:p>
              <a:pPr algn="ctr"/>
              <a:r>
                <a:rPr lang="zh-CN" altLang="en-US" sz="1400" b="1" dirty="0">
                  <a:latin typeface="+mj-lt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latin typeface="+mj-lt"/>
                  <a:ea typeface="微软雅黑" pitchFamily="34" charset="-122"/>
                </a:rPr>
                <a:t>To </a:t>
              </a:r>
              <a:r>
                <a:rPr lang="zh-CN" altLang="en-US" sz="1400" b="1" dirty="0">
                  <a:latin typeface="+mj-lt"/>
                  <a:ea typeface="微软雅黑" pitchFamily="34" charset="-122"/>
                </a:rPr>
                <a:t>小红”</a:t>
              </a:r>
              <a:endParaRPr lang="en-US" altLang="zh-CN" sz="1400" b="1" dirty="0">
                <a:latin typeface="+mj-lt"/>
                <a:ea typeface="微软雅黑" pitchFamily="34" charset="-122"/>
              </a:endParaRPr>
            </a:p>
          </p:txBody>
        </p:sp>
        <p:sp>
          <p:nvSpPr>
            <p:cNvPr id="54" name="TextBox 11"/>
            <p:cNvSpPr txBox="1"/>
            <p:nvPr/>
          </p:nvSpPr>
          <p:spPr>
            <a:xfrm>
              <a:off x="1869669" y="1233456"/>
              <a:ext cx="4039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一对一（无找零）</a:t>
              </a:r>
            </a:p>
          </p:txBody>
        </p:sp>
      </p:grpSp>
      <p:sp>
        <p:nvSpPr>
          <p:cNvPr id="63" name="Slide Number Placeholder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038" y="1002892"/>
            <a:ext cx="5255688" cy="3471996"/>
          </a:xfrm>
        </p:spPr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400" dirty="0"/>
              <a:t>being sent to the recipient.</a:t>
            </a:r>
            <a:endParaRPr lang="en-US" sz="1600" dirty="0"/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Change: </a:t>
            </a:r>
            <a:r>
              <a:rPr lang="en-US" sz="1600" dirty="0"/>
              <a:t>being sent back to the original sender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" y="1095161"/>
            <a:ext cx="3573802" cy="437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54" y="1063223"/>
            <a:ext cx="2018570" cy="440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88" y="1074792"/>
            <a:ext cx="2447785" cy="44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>
            <a:extLst/>
          </p:cNvPr>
          <p:cNvGrpSpPr/>
          <p:nvPr/>
        </p:nvGrpSpPr>
        <p:grpSpPr>
          <a:xfrm>
            <a:off x="741726" y="5601086"/>
            <a:ext cx="4934712" cy="1302913"/>
            <a:chOff x="6501465" y="1517280"/>
            <a:chExt cx="4934712" cy="1302913"/>
          </a:xfrm>
        </p:grpSpPr>
        <p:pic>
          <p:nvPicPr>
            <p:cNvPr id="16" name="Picture 15">
              <a:extLst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1465" y="1517280"/>
              <a:ext cx="4934712" cy="1302913"/>
            </a:xfrm>
            <a:prstGeom prst="rect">
              <a:avLst/>
            </a:prstGeom>
          </p:spPr>
        </p:pic>
        <p:sp>
          <p:nvSpPr>
            <p:cNvPr id="17" name="Rectangle 16">
              <a:extLst/>
            </p:cNvPr>
            <p:cNvSpPr/>
            <p:nvPr/>
          </p:nvSpPr>
          <p:spPr>
            <a:xfrm>
              <a:off x="7397704" y="2269706"/>
              <a:ext cx="1082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Create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18" name="Rectangle 17">
              <a:extLst/>
            </p:cNvPr>
            <p:cNvSpPr/>
            <p:nvPr/>
          </p:nvSpPr>
          <p:spPr>
            <a:xfrm>
              <a:off x="9445375" y="2264423"/>
              <a:ext cx="976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Verify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3F4464F-8E7E-4CA7-94F6-1063C4B0C677}"/>
              </a:ext>
            </a:extLst>
          </p:cNvPr>
          <p:cNvSpPr/>
          <p:nvPr/>
        </p:nvSpPr>
        <p:spPr>
          <a:xfrm>
            <a:off x="6473103" y="4396796"/>
            <a:ext cx="2704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7" action="ppaction://hlinkfile"/>
              </a:rPr>
              <a:t>blockchain.info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69" y="2622936"/>
            <a:ext cx="5219699" cy="4187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5"/>
            <a:ext cx="7882995" cy="1371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Check &amp; index all transactions first time run mining</a:t>
            </a:r>
          </a:p>
          <a:p>
            <a:pPr lvl="1"/>
            <a:r>
              <a:rPr lang="en-US" dirty="0"/>
              <a:t>1 week download</a:t>
            </a:r>
          </a:p>
          <a:p>
            <a:pPr lvl="1"/>
            <a:r>
              <a:rPr lang="en-US" dirty="0"/>
              <a:t>~24 hours index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43303" y="2127191"/>
            <a:ext cx="47310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Why check &amp; index 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all transactions in blockchain ?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" y="2146682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00" y="35760"/>
            <a:ext cx="3261000" cy="323886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7027996" y="3412231"/>
            <a:ext cx="5238427" cy="992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4" action="ppaction://hlinkpres?slideindex=1&amp;slidetitle="/>
              </a:rPr>
              <a:t>Recap: Blockchain &amp; transaction</a:t>
            </a:r>
            <a:endParaRPr lang="en-US" sz="2000" dirty="0">
              <a:hlinkClick r:id="rId5"/>
            </a:endParaRPr>
          </a:p>
          <a:p>
            <a:r>
              <a:rPr lang="en-US" sz="2000" dirty="0">
                <a:hlinkClick r:id="rId5"/>
              </a:rPr>
              <a:t>Blockchain.info</a:t>
            </a:r>
            <a:endParaRPr lang="en-US" sz="2000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1594" y="4325781"/>
            <a:ext cx="4430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the User info is kept in blockchain?</a:t>
            </a:r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9384</TotalTime>
  <Words>556</Words>
  <Application>Microsoft Office PowerPoint</Application>
  <PresentationFormat>Widescreen</PresentationFormat>
  <Paragraphs>216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新細明體</vt:lpstr>
      <vt:lpstr>宋体</vt:lpstr>
      <vt:lpstr>微软雅黑</vt:lpstr>
      <vt:lpstr>等线</vt:lpstr>
      <vt:lpstr>Arial</vt:lpstr>
      <vt:lpstr>Arial Black</vt:lpstr>
      <vt:lpstr>Calibri</vt:lpstr>
      <vt:lpstr>Calibri Light</vt:lpstr>
      <vt:lpstr>Wingdings</vt:lpstr>
      <vt:lpstr>Office Theme</vt:lpstr>
      <vt:lpstr>Transactions</vt:lpstr>
      <vt:lpstr>Transactions</vt:lpstr>
      <vt:lpstr>Authentication</vt:lpstr>
      <vt:lpstr>Balance Calculation</vt:lpstr>
      <vt:lpstr>Real Transactions</vt:lpstr>
      <vt:lpstr>Transaction Types</vt:lpstr>
      <vt:lpstr>Transactions in more detail</vt:lpstr>
      <vt:lpstr>Transaction and Ledger</vt:lpstr>
      <vt:lpstr>Transaction Verification</vt:lpstr>
      <vt:lpstr>User info &amp; Security</vt:lpstr>
      <vt:lpstr>Double Spending Prevention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346</cp:revision>
  <dcterms:created xsi:type="dcterms:W3CDTF">2017-05-28T02:47:33Z</dcterms:created>
  <dcterms:modified xsi:type="dcterms:W3CDTF">2017-06-07T08:26:43Z</dcterms:modified>
</cp:coreProperties>
</file>