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3" r:id="rId2"/>
    <p:sldId id="312" r:id="rId3"/>
    <p:sldId id="309" r:id="rId4"/>
    <p:sldId id="306" r:id="rId5"/>
    <p:sldId id="307" r:id="rId6"/>
    <p:sldId id="31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2781BE-91B6-423E-BBF6-7C2F44E8C1A7}">
          <p14:sldIdLst>
            <p14:sldId id="313"/>
            <p14:sldId id="312"/>
            <p14:sldId id="309"/>
            <p14:sldId id="306"/>
            <p14:sldId id="307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733" autoAdjust="0"/>
    <p:restoredTop sz="95966" autoAdjust="0"/>
  </p:normalViewPr>
  <p:slideViewPr>
    <p:cSldViewPr snapToGrid="0">
      <p:cViewPr varScale="1">
        <p:scale>
          <a:sx n="103" d="100"/>
          <a:sy n="103" d="100"/>
        </p:scale>
        <p:origin x="92" y="29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025A-E901-40C6-BCAB-64079914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Cryptographic Basics - Digital Signatures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0B58F-A6F2-499A-9208-8A822899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308FB-54A6-4CF0-8159-D3C5E232F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68" y="4317269"/>
            <a:ext cx="6450638" cy="1250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C06713-EF5A-42CC-8952-E2A3508CF2B1}"/>
              </a:ext>
            </a:extLst>
          </p:cNvPr>
          <p:cNvSpPr/>
          <p:nvPr/>
        </p:nvSpPr>
        <p:spPr>
          <a:xfrm>
            <a:off x="2118305" y="5071155"/>
            <a:ext cx="1082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Create</a:t>
            </a:r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0B5FE1-2F40-4F70-A3B5-A663C4854735}"/>
              </a:ext>
            </a:extLst>
          </p:cNvPr>
          <p:cNvSpPr/>
          <p:nvPr/>
        </p:nvSpPr>
        <p:spPr>
          <a:xfrm>
            <a:off x="4606171" y="5077471"/>
            <a:ext cx="976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Verify</a:t>
            </a:r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9AEE7E-04AA-4A24-853B-FF760E414DB5}"/>
              </a:ext>
            </a:extLst>
          </p:cNvPr>
          <p:cNvSpPr/>
          <p:nvPr/>
        </p:nvSpPr>
        <p:spPr>
          <a:xfrm>
            <a:off x="960606" y="574647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Signature = f(message, private key)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1=? V(message, public key, signature)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208339-EDB2-4B57-973A-F65BB720EC2A}"/>
              </a:ext>
            </a:extLst>
          </p:cNvPr>
          <p:cNvGrpSpPr/>
          <p:nvPr/>
        </p:nvGrpSpPr>
        <p:grpSpPr>
          <a:xfrm>
            <a:off x="834181" y="1399609"/>
            <a:ext cx="5570166" cy="1863715"/>
            <a:chOff x="834181" y="1399609"/>
            <a:chExt cx="5570166" cy="1863715"/>
          </a:xfrm>
        </p:grpSpPr>
        <p:sp>
          <p:nvSpPr>
            <p:cNvPr id="16" name="Rectangle 21">
              <a:extLst>
                <a:ext uri="{FF2B5EF4-FFF2-40B4-BE49-F238E27FC236}">
                  <a16:creationId xmlns:a16="http://schemas.microsoft.com/office/drawing/2014/main" id="{CDC2C1DB-3B40-4F35-B457-527EC0AF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282" y="1425941"/>
              <a:ext cx="1006336" cy="646331"/>
            </a:xfrm>
            <a:prstGeom prst="rect">
              <a:avLst/>
            </a:prstGeom>
            <a:noFill/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chemeClr val="tx1"/>
                  </a:solidFill>
                </a:rPr>
                <a:t>Input doc</a:t>
              </a:r>
            </a:p>
          </p:txBody>
        </p:sp>
        <p:sp>
          <p:nvSpPr>
            <p:cNvPr id="17" name="Rectangle 22">
              <a:extLst>
                <a:ext uri="{FF2B5EF4-FFF2-40B4-BE49-F238E27FC236}">
                  <a16:creationId xmlns:a16="http://schemas.microsoft.com/office/drawing/2014/main" id="{F22AF5E4-3C25-49A3-88D7-1ACA53D49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241" y="1399609"/>
              <a:ext cx="1130979" cy="669925"/>
            </a:xfrm>
            <a:prstGeom prst="rect">
              <a:avLst/>
            </a:prstGeom>
            <a:noFill/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chemeClr val="tx1"/>
                  </a:solidFill>
                </a:rPr>
                <a:t>Hash of input</a:t>
              </a:r>
            </a:p>
          </p:txBody>
        </p: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B3F06B4C-E54E-452E-9F0C-2F24325AC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321" y="1421036"/>
              <a:ext cx="1969026" cy="646331"/>
            </a:xfrm>
            <a:prstGeom prst="rect">
              <a:avLst/>
            </a:prstGeom>
            <a:noFill/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chemeClr val="tx1"/>
                  </a:solidFill>
                </a:rPr>
                <a:t>Encrypt hash with private key</a:t>
              </a:r>
            </a:p>
          </p:txBody>
        </p:sp>
        <p:sp>
          <p:nvSpPr>
            <p:cNvPr id="19" name="Line 24">
              <a:extLst>
                <a:ext uri="{FF2B5EF4-FFF2-40B4-BE49-F238E27FC236}">
                  <a16:creationId xmlns:a16="http://schemas.microsoft.com/office/drawing/2014/main" id="{F794E465-2170-40DF-BAA4-FC17CB343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6694" y="1742260"/>
              <a:ext cx="46577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0" name="Line 25">
              <a:extLst>
                <a:ext uri="{FF2B5EF4-FFF2-40B4-BE49-F238E27FC236}">
                  <a16:creationId xmlns:a16="http://schemas.microsoft.com/office/drawing/2014/main" id="{59428B30-57FB-4A01-9C1C-EEECC7362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7188" y="1742260"/>
              <a:ext cx="46577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A75168-6270-4DB9-9C29-16890D27A182}"/>
                </a:ext>
              </a:extLst>
            </p:cNvPr>
            <p:cNvSpPr/>
            <p:nvPr/>
          </p:nvSpPr>
          <p:spPr>
            <a:xfrm>
              <a:off x="2118305" y="2096130"/>
              <a:ext cx="24121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Doc, Sig, </a:t>
              </a:r>
              <a:r>
                <a:rPr lang="en-US" b="1" dirty="0" err="1">
                  <a:solidFill>
                    <a:srgbClr val="FF0000"/>
                  </a:solidFill>
                </a:rPr>
                <a:t>PubKey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9F36A1-6B0D-42B6-AD52-A8DCE0F33C78}"/>
                </a:ext>
              </a:extLst>
            </p:cNvPr>
            <p:cNvSpPr/>
            <p:nvPr/>
          </p:nvSpPr>
          <p:spPr>
            <a:xfrm>
              <a:off x="834181" y="1550694"/>
              <a:ext cx="636713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Alice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6680DE-67CB-40AC-84B6-9E642051FD34}"/>
                </a:ext>
              </a:extLst>
            </p:cNvPr>
            <p:cNvSpPr/>
            <p:nvPr/>
          </p:nvSpPr>
          <p:spPr>
            <a:xfrm>
              <a:off x="1933549" y="2869430"/>
              <a:ext cx="55335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Bob</a:t>
              </a:r>
            </a:p>
          </p:txBody>
        </p: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7740517D-B3E8-434F-BBB4-B75891E20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0717" y="2893992"/>
              <a:ext cx="3897488" cy="369332"/>
            </a:xfrm>
            <a:prstGeom prst="rect">
              <a:avLst/>
            </a:prstGeom>
            <a:noFill/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chemeClr val="tx1"/>
                  </a:solidFill>
                </a:rPr>
                <a:t>1 =? V(doc, sig, </a:t>
              </a:r>
              <a:r>
                <a:rPr lang="en-US" altLang="en-US" sz="1800" b="1" dirty="0" err="1">
                  <a:solidFill>
                    <a:schemeClr val="tx1"/>
                  </a:solidFill>
                </a:rPr>
                <a:t>pubKey</a:t>
              </a:r>
              <a:r>
                <a:rPr lang="en-US" altLang="en-US" sz="1800" b="1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21DB7AFE-3D12-4369-B0CD-765901081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8331" y="3072344"/>
              <a:ext cx="72728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E6C857E4-6646-474E-86B4-FAC8BBA35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6059" y="2060699"/>
              <a:ext cx="0" cy="40712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73B45FAE-0DBF-49BA-BA7D-24C8BED24E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8331" y="2467828"/>
              <a:ext cx="406390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E9A029EA-F39F-4EC9-89F2-F44EBC2AE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8331" y="2467828"/>
              <a:ext cx="0" cy="61069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592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248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Signature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714397" y="1041331"/>
            <a:ext cx="4170965" cy="121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Digital Signature Math in Bitcoin</a:t>
            </a:r>
          </a:p>
          <a:p>
            <a:r>
              <a:rPr lang="en-US" sz="2000" dirty="0" err="1"/>
              <a:t>ecdsa</a:t>
            </a:r>
            <a:r>
              <a:rPr lang="en-US" sz="2000" dirty="0"/>
              <a:t>  </a:t>
            </a:r>
            <a:r>
              <a:rPr lang="en-US" sz="1400" dirty="0"/>
              <a:t>(elliptic curve digital signature algorithm)</a:t>
            </a:r>
            <a:endParaRPr lang="en-US" sz="2000" dirty="0"/>
          </a:p>
          <a:p>
            <a:r>
              <a:rPr lang="en-US" sz="2000" dirty="0"/>
              <a:t>”mathematical trap door”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07370" y="1276350"/>
            <a:ext cx="2653330" cy="2286000"/>
            <a:chOff x="407370" y="1276350"/>
            <a:chExt cx="2653330" cy="2286000"/>
          </a:xfrm>
        </p:grpSpPr>
        <p:sp>
          <p:nvSpPr>
            <p:cNvPr id="9" name="Rectangle 8"/>
            <p:cNvSpPr/>
            <p:nvPr/>
          </p:nvSpPr>
          <p:spPr>
            <a:xfrm>
              <a:off x="443530" y="1276350"/>
              <a:ext cx="1333500" cy="611882"/>
            </a:xfrm>
            <a:prstGeom prst="rect">
              <a:avLst/>
            </a:prstGeom>
            <a:solidFill>
              <a:srgbClr val="FF000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Transaction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Message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27200" y="1338513"/>
              <a:ext cx="1333500" cy="611882"/>
            </a:xfrm>
            <a:prstGeom prst="rect">
              <a:avLst/>
            </a:prstGeom>
            <a:solidFill>
              <a:srgbClr val="FF000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Transaction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Message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36988" y="2895865"/>
              <a:ext cx="1333500" cy="611882"/>
            </a:xfrm>
            <a:prstGeom prst="rect">
              <a:avLst/>
            </a:prstGeom>
            <a:solidFill>
              <a:srgbClr val="FF000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Transaction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Message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7370" y="2950468"/>
              <a:ext cx="1333500" cy="611882"/>
            </a:xfrm>
            <a:prstGeom prst="rect">
              <a:avLst/>
            </a:prstGeom>
            <a:solidFill>
              <a:srgbClr val="FF0000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Transaction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Message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469900" y="2140330"/>
            <a:ext cx="1333500" cy="611882"/>
          </a:xfrm>
          <a:prstGeom prst="rect">
            <a:avLst/>
          </a:prstGeom>
          <a:solidFill>
            <a:srgbClr val="00B05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Transaction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57016" y="2217861"/>
            <a:ext cx="1754584" cy="4568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Digital Signature</a:t>
            </a:r>
          </a:p>
        </p:txBody>
      </p:sp>
      <p:cxnSp>
        <p:nvCxnSpPr>
          <p:cNvPr id="20" name="Straight Arrow Connector 19"/>
          <p:cNvCxnSpPr>
            <a:cxnSpLocks/>
            <a:stCxn id="18" idx="3"/>
            <a:endCxn id="19" idx="1"/>
          </p:cNvCxnSpPr>
          <p:nvPr/>
        </p:nvCxnSpPr>
        <p:spPr>
          <a:xfrm>
            <a:off x="1803400" y="2446271"/>
            <a:ext cx="353616" cy="0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316508" y="4330700"/>
            <a:ext cx="7208242" cy="235013"/>
            <a:chOff x="316508" y="4330700"/>
            <a:chExt cx="7208242" cy="235013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316508" y="4445000"/>
              <a:ext cx="7208242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lowchart: Connector 24"/>
            <p:cNvSpPr/>
            <p:nvPr/>
          </p:nvSpPr>
          <p:spPr>
            <a:xfrm>
              <a:off x="1498600" y="4330700"/>
              <a:ext cx="2159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3638550" y="4330700"/>
              <a:ext cx="2159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5854700" y="4337113"/>
              <a:ext cx="2159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06450" y="4715257"/>
            <a:ext cx="1555750" cy="1723643"/>
            <a:chOff x="2470150" y="5572507"/>
            <a:chExt cx="1555750" cy="1723643"/>
          </a:xfrm>
        </p:grpSpPr>
        <p:sp>
          <p:nvSpPr>
            <p:cNvPr id="28" name="Rectangle 27"/>
            <p:cNvSpPr/>
            <p:nvPr/>
          </p:nvSpPr>
          <p:spPr>
            <a:xfrm>
              <a:off x="2470150" y="5572507"/>
              <a:ext cx="1555750" cy="172364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Transaction </a:t>
              </a:r>
            </a:p>
            <a:p>
              <a:pPr algn="ctr"/>
              <a:endParaRPr lang="en-US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493830493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493168268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…</a:t>
              </a:r>
              <a:br>
                <a:rPr lang="en-US" dirty="0">
                  <a:solidFill>
                    <a:schemeClr val="tx1"/>
                  </a:solidFill>
                </a:rPr>
              </a:b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50133" y="6893554"/>
              <a:ext cx="1240234" cy="32232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Dig Signature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52750" y="4715257"/>
            <a:ext cx="1555750" cy="1723643"/>
            <a:chOff x="2470150" y="5572507"/>
            <a:chExt cx="1555750" cy="1723643"/>
          </a:xfrm>
        </p:grpSpPr>
        <p:sp>
          <p:nvSpPr>
            <p:cNvPr id="32" name="Rectangle 31"/>
            <p:cNvSpPr/>
            <p:nvPr/>
          </p:nvSpPr>
          <p:spPr>
            <a:xfrm>
              <a:off x="2470150" y="5572507"/>
              <a:ext cx="1555750" cy="172364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Transaction </a:t>
              </a:r>
            </a:p>
            <a:p>
              <a:pPr algn="ctr"/>
              <a:endParaRPr lang="en-US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493830493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4931</a:t>
              </a:r>
              <a:r>
                <a:rPr lang="en-US" b="1" dirty="0">
                  <a:solidFill>
                    <a:srgbClr val="C00000"/>
                  </a:solidFill>
                </a:rPr>
                <a:t>7</a:t>
              </a:r>
              <a:r>
                <a:rPr lang="en-US" dirty="0">
                  <a:solidFill>
                    <a:schemeClr val="tx1"/>
                  </a:solidFill>
                </a:rPr>
                <a:t>8268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…</a:t>
              </a:r>
              <a:br>
                <a:rPr lang="en-US" dirty="0">
                  <a:solidFill>
                    <a:schemeClr val="tx1"/>
                  </a:solidFill>
                </a:rPr>
              </a:b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50133" y="6893554"/>
              <a:ext cx="1240234" cy="32232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Dig Signature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84775" y="4692200"/>
            <a:ext cx="1555750" cy="1723643"/>
            <a:chOff x="2470150" y="5572507"/>
            <a:chExt cx="1555750" cy="1723643"/>
          </a:xfrm>
          <a:solidFill>
            <a:srgbClr val="FF0000"/>
          </a:solidFill>
        </p:grpSpPr>
        <p:sp>
          <p:nvSpPr>
            <p:cNvPr id="35" name="Rectangle 34"/>
            <p:cNvSpPr/>
            <p:nvPr/>
          </p:nvSpPr>
          <p:spPr>
            <a:xfrm>
              <a:off x="2470150" y="5572507"/>
              <a:ext cx="1555750" cy="1723643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Transaction </a:t>
              </a:r>
            </a:p>
            <a:p>
              <a:pPr algn="ctr"/>
              <a:endParaRPr lang="en-US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493830493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4931</a:t>
              </a:r>
              <a:r>
                <a:rPr lang="en-US" b="1" dirty="0">
                  <a:solidFill>
                    <a:srgbClr val="FFC000"/>
                  </a:solidFill>
                </a:rPr>
                <a:t>7</a:t>
              </a:r>
              <a:r>
                <a:rPr lang="en-US" dirty="0">
                  <a:solidFill>
                    <a:schemeClr val="tx1"/>
                  </a:solidFill>
                </a:rPr>
                <a:t>8268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…</a:t>
              </a:r>
              <a:br>
                <a:rPr lang="en-US" dirty="0">
                  <a:solidFill>
                    <a:schemeClr val="tx1"/>
                  </a:solidFill>
                </a:rPr>
              </a:b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50133" y="6893554"/>
              <a:ext cx="1240234" cy="322328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Dig Signature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701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Cryptographic Basics - Asymmetric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Public Key Encryption</a:t>
            </a:r>
          </a:p>
          <a:p>
            <a:pPr lvl="1"/>
            <a:r>
              <a:rPr lang="en-US" altLang="en-US" dirty="0"/>
              <a:t>Lock sensitive </a:t>
            </a:r>
            <a:r>
              <a:rPr lang="en-US" altLang="en-US" dirty="0" err="1"/>
              <a:t>msg</a:t>
            </a:r>
            <a:r>
              <a:rPr lang="en-US" altLang="en-US" dirty="0"/>
              <a:t> with public key, unlock with private key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en-US" dirty="0"/>
              <a:t>Digital Signatures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verify (via public key) that send by owner (private key)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0F88DF-4656-4307-BF14-57CCA076AC78}"/>
              </a:ext>
            </a:extLst>
          </p:cNvPr>
          <p:cNvGrpSpPr/>
          <p:nvPr/>
        </p:nvGrpSpPr>
        <p:grpSpPr>
          <a:xfrm>
            <a:off x="922935" y="2191876"/>
            <a:ext cx="7162800" cy="2424113"/>
            <a:chOff x="2010332" y="2191876"/>
            <a:chExt cx="7162800" cy="242411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010332" y="2709401"/>
              <a:ext cx="2057400" cy="404813"/>
            </a:xfrm>
            <a:prstGeom prst="rect">
              <a:avLst/>
            </a:prstGeom>
            <a:solidFill>
              <a:srgbClr val="00CCFF"/>
            </a:solidFill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</a:rPr>
                <a:t>Input (plaintext)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277532" y="2725276"/>
              <a:ext cx="2260600" cy="385763"/>
            </a:xfrm>
            <a:prstGeom prst="rect">
              <a:avLst/>
            </a:prstGeom>
            <a:solidFill>
              <a:srgbClr val="66FF33"/>
            </a:solidFill>
            <a:ln w="19050" algn="ctr">
              <a:solidFill>
                <a:srgbClr val="993300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</a:rPr>
                <a:t>Output (ciphertext)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453495" y="2687176"/>
              <a:ext cx="1425575" cy="519113"/>
            </a:xfrm>
            <a:prstGeom prst="ellipse">
              <a:avLst/>
            </a:prstGeom>
            <a:noFill/>
            <a:ln w="38100" algn="ctr">
              <a:solidFill>
                <a:srgbClr val="292929"/>
              </a:solidFill>
              <a:round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</a:rPr>
                <a:t>Encrypt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948670" y="2941176"/>
              <a:ext cx="5334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5744132" y="2950701"/>
              <a:ext cx="5334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6277532" y="3715876"/>
              <a:ext cx="2895600" cy="385763"/>
            </a:xfrm>
            <a:prstGeom prst="rect">
              <a:avLst/>
            </a:prstGeom>
            <a:solidFill>
              <a:srgbClr val="66FF33"/>
            </a:solidFill>
            <a:ln w="19050" algn="ctr">
              <a:solidFill>
                <a:srgbClr val="993300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</a:rPr>
                <a:t>Plaintext (same as input)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4453495" y="3617451"/>
              <a:ext cx="1425575" cy="519113"/>
            </a:xfrm>
            <a:prstGeom prst="ellipse">
              <a:avLst/>
            </a:prstGeom>
            <a:noFill/>
            <a:ln w="38100" algn="ctr">
              <a:solidFill>
                <a:srgbClr val="292929"/>
              </a:solidFill>
              <a:round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</a:rPr>
                <a:t>Encrypt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000932" y="3868276"/>
              <a:ext cx="1481138" cy="317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5744132" y="3880976"/>
              <a:ext cx="5334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7420532" y="3106276"/>
              <a:ext cx="0" cy="3048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3000932" y="3411076"/>
              <a:ext cx="44196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000932" y="3411076"/>
              <a:ext cx="0" cy="4572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5744132" y="2191876"/>
              <a:ext cx="2133600" cy="366713"/>
            </a:xfrm>
            <a:prstGeom prst="rect">
              <a:avLst/>
            </a:prstGeom>
            <a:noFill/>
            <a:ln>
              <a:noFill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Public key (k1)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5515532" y="4249276"/>
              <a:ext cx="2133600" cy="366713"/>
            </a:xfrm>
            <a:prstGeom prst="rect">
              <a:avLst/>
            </a:prstGeom>
            <a:noFill/>
            <a:ln>
              <a:noFill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Private key (k2)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 flipV="1">
              <a:off x="5363132" y="4173076"/>
              <a:ext cx="228600" cy="1524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5515532" y="2420476"/>
              <a:ext cx="304800" cy="2286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CBB54D5-A7FA-4A61-9E22-26F111BC6F91}"/>
              </a:ext>
            </a:extLst>
          </p:cNvPr>
          <p:cNvSpPr/>
          <p:nvPr/>
        </p:nvSpPr>
        <p:spPr>
          <a:xfrm>
            <a:off x="1630437" y="2265425"/>
            <a:ext cx="63671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3A539A-91CA-4F5A-A4AA-3FD8FBC24252}"/>
              </a:ext>
            </a:extLst>
          </p:cNvPr>
          <p:cNvSpPr/>
          <p:nvPr/>
        </p:nvSpPr>
        <p:spPr>
          <a:xfrm>
            <a:off x="6614341" y="3294336"/>
            <a:ext cx="55335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Bob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FB6030A-9008-41A9-BF22-DC5762BCFED3}"/>
              </a:ext>
            </a:extLst>
          </p:cNvPr>
          <p:cNvGrpSpPr/>
          <p:nvPr/>
        </p:nvGrpSpPr>
        <p:grpSpPr>
          <a:xfrm>
            <a:off x="217430" y="5605201"/>
            <a:ext cx="9356760" cy="923330"/>
            <a:chOff x="304055" y="5605201"/>
            <a:chExt cx="9356760" cy="92333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54BEFDD-CB45-492C-A5DF-6431CDC3F702}"/>
                </a:ext>
              </a:extLst>
            </p:cNvPr>
            <p:cNvGrpSpPr/>
            <p:nvPr/>
          </p:nvGrpSpPr>
          <p:grpSpPr>
            <a:xfrm>
              <a:off x="1000897" y="5729725"/>
              <a:ext cx="4723722" cy="672663"/>
              <a:chOff x="2399956" y="5763227"/>
              <a:chExt cx="4723722" cy="672663"/>
            </a:xfrm>
          </p:grpSpPr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2399956" y="5789559"/>
                <a:ext cx="1006336" cy="646331"/>
              </a:xfrm>
              <a:prstGeom prst="rect">
                <a:avLst/>
              </a:prstGeom>
              <a:noFill/>
              <a:ln w="28575" algn="ctr">
                <a:solidFill>
                  <a:schemeClr val="accent2"/>
                </a:solidFill>
                <a:miter lim="800000"/>
                <a:headEnd/>
                <a:tailEnd/>
              </a:ln>
              <a:effectLst>
                <a:prstShdw prst="shdw13" dist="53882" dir="13500000">
                  <a:schemeClr val="bg2">
                    <a:alpha val="50000"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 dirty="0">
                    <a:solidFill>
                      <a:schemeClr val="tx1"/>
                    </a:solidFill>
                  </a:rPr>
                  <a:t>Input doc</a:t>
                </a:r>
              </a:p>
            </p:txBody>
          </p:sp>
          <p:sp>
            <p:nvSpPr>
              <p:cNvPr id="22" name="Rectangle 22"/>
              <p:cNvSpPr>
                <a:spLocks noChangeArrowheads="1"/>
              </p:cNvSpPr>
              <p:nvPr/>
            </p:nvSpPr>
            <p:spPr bwMode="auto">
              <a:xfrm>
                <a:off x="3677671" y="5763227"/>
                <a:ext cx="1130979" cy="669925"/>
              </a:xfrm>
              <a:prstGeom prst="rect">
                <a:avLst/>
              </a:prstGeom>
              <a:noFill/>
              <a:ln w="28575" algn="ctr">
                <a:solidFill>
                  <a:schemeClr val="accent2"/>
                </a:solidFill>
                <a:miter lim="800000"/>
                <a:headEnd/>
                <a:tailEnd/>
              </a:ln>
              <a:effectLst>
                <a:prstShdw prst="shdw13" dist="53882" dir="13500000">
                  <a:schemeClr val="bg2">
                    <a:alpha val="50000"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solidFill>
                      <a:schemeClr val="tx1"/>
                    </a:solidFill>
                  </a:rPr>
                  <a:t>Hash of input</a:t>
                </a:r>
              </a:p>
            </p:txBody>
          </p:sp>
          <p:sp>
            <p:nvSpPr>
              <p:cNvPr id="23" name="Rectangle 23"/>
              <p:cNvSpPr>
                <a:spLocks noChangeArrowheads="1"/>
              </p:cNvSpPr>
              <p:nvPr/>
            </p:nvSpPr>
            <p:spPr bwMode="auto">
              <a:xfrm>
                <a:off x="5154652" y="5784654"/>
                <a:ext cx="1969026" cy="646331"/>
              </a:xfrm>
              <a:prstGeom prst="rect">
                <a:avLst/>
              </a:prstGeom>
              <a:noFill/>
              <a:ln w="28575" algn="ctr">
                <a:solidFill>
                  <a:schemeClr val="accent2"/>
                </a:solidFill>
                <a:miter lim="800000"/>
                <a:headEnd/>
                <a:tailEnd/>
              </a:ln>
              <a:effectLst>
                <a:prstShdw prst="shdw13" dist="53882" dir="13500000">
                  <a:schemeClr val="bg2">
                    <a:alpha val="50000"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 dirty="0">
                    <a:solidFill>
                      <a:schemeClr val="tx1"/>
                    </a:solidFill>
                  </a:rPr>
                  <a:t>Encrypt hash with private key</a:t>
                </a:r>
              </a:p>
            </p:txBody>
          </p:sp>
          <p:sp>
            <p:nvSpPr>
              <p:cNvPr id="24" name="Line 24"/>
              <p:cNvSpPr>
                <a:spLocks noChangeShapeType="1"/>
              </p:cNvSpPr>
              <p:nvPr/>
            </p:nvSpPr>
            <p:spPr bwMode="auto">
              <a:xfrm flipV="1">
                <a:off x="3208124" y="6105878"/>
                <a:ext cx="465774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ffectLst>
                <a:prstShdw prst="shdw13" dist="53882" dir="13500000">
                  <a:schemeClr val="bg2">
                    <a:alpha val="50000"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 flipV="1">
                <a:off x="4676519" y="6105878"/>
                <a:ext cx="465774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ffectLst>
                <a:prstShdw prst="shdw13" dist="53882" dir="13500000">
                  <a:schemeClr val="bg2">
                    <a:alpha val="50000"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D929E0BC-E7D2-4F33-9E05-64FA14836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3658" y="6066866"/>
              <a:ext cx="1620043" cy="551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7B172E6-D8C1-45B4-B06B-C7470F68E246}"/>
                </a:ext>
              </a:extLst>
            </p:cNvPr>
            <p:cNvSpPr/>
            <p:nvPr/>
          </p:nvSpPr>
          <p:spPr>
            <a:xfrm>
              <a:off x="6070621" y="5605201"/>
              <a:ext cx="89973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Doc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Sig</a:t>
              </a:r>
            </a:p>
            <a:p>
              <a:r>
                <a:rPr lang="en-US" b="1" dirty="0" err="1">
                  <a:solidFill>
                    <a:srgbClr val="FF0000"/>
                  </a:solidFill>
                </a:rPr>
                <a:t>PubKey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ED17491-1556-4211-B29A-F1C62FF809B1}"/>
                </a:ext>
              </a:extLst>
            </p:cNvPr>
            <p:cNvSpPr/>
            <p:nvPr/>
          </p:nvSpPr>
          <p:spPr>
            <a:xfrm>
              <a:off x="304055" y="5880021"/>
              <a:ext cx="636713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Alice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24513DD-3AFE-4D4A-8951-F13EA6EF9A7B}"/>
                </a:ext>
              </a:extLst>
            </p:cNvPr>
            <p:cNvSpPr/>
            <p:nvPr/>
          </p:nvSpPr>
          <p:spPr>
            <a:xfrm>
              <a:off x="9107458" y="5908266"/>
              <a:ext cx="55335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Bob</a:t>
              </a:r>
            </a:p>
          </p:txBody>
        </p: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3CAF87F3-343D-4AE5-AB8B-861D0537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459" y="5756056"/>
              <a:ext cx="1629082" cy="646331"/>
            </a:xfrm>
            <a:prstGeom prst="rect">
              <a:avLst/>
            </a:prstGeom>
            <a:noFill/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chemeClr val="tx1"/>
                  </a:solidFill>
                </a:rPr>
                <a:t>1 =? V(doc, sig, </a:t>
              </a:r>
              <a:r>
                <a:rPr lang="en-US" altLang="en-US" sz="1800" b="1" dirty="0" err="1">
                  <a:solidFill>
                    <a:schemeClr val="tx1"/>
                  </a:solidFill>
                </a:rPr>
                <a:t>pubKey</a:t>
              </a:r>
              <a:r>
                <a:rPr lang="en-US" altLang="en-US" sz="1800" b="1" dirty="0">
                  <a:solidFill>
                    <a:schemeClr val="tx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421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Cryptographic Basic – Large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5"/>
            <a:ext cx="11818375" cy="1618226"/>
          </a:xfrm>
        </p:spPr>
        <p:txBody>
          <a:bodyPr/>
          <a:lstStyle/>
          <a:p>
            <a:r>
              <a:rPr lang="en-US" altLang="en-US" dirty="0"/>
              <a:t>Find a particular 256 bit (32 byte) number</a:t>
            </a:r>
          </a:p>
          <a:p>
            <a:r>
              <a:rPr lang="en-US" altLang="en-US" dirty="0"/>
              <a:t>Enumerate all numbers (finite) @ 1 billion/sec (1GHz)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Group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6713634"/>
              </p:ext>
            </p:extLst>
          </p:nvPr>
        </p:nvGraphicFramePr>
        <p:xfrm>
          <a:off x="1587500" y="2301479"/>
          <a:ext cx="9550400" cy="4054871"/>
        </p:xfrm>
        <a:graphic>
          <a:graphicData uri="http://schemas.openxmlformats.org/drawingml/2006/table">
            <a:tbl>
              <a:tblPr/>
              <a:tblGrid>
                <a:gridCol w="718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3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8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1438">
                <a:tc>
                  <a:txBody>
                    <a:bodyPr/>
                    <a:lstStyle/>
                    <a:p>
                      <a:pPr marL="0" marR="0" lvl="0" indent="0" algn="l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billion = giga 10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^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9            1,073,741,824 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 sec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68">
                <a:tc>
                  <a:txBody>
                    <a:bodyPr/>
                    <a:lstStyle/>
                    <a:p>
                      <a:pPr marL="0" marR="0" lvl="0" indent="0" algn="l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trillion = tera 10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^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12   1,099,511,627,776 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 mins 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109">
                <a:tc>
                  <a:txBody>
                    <a:bodyPr/>
                    <a:lstStyle/>
                    <a:p>
                      <a:pPr marL="0" marR="0" lvl="0" indent="0" algn="l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1,125,899,906,842,620 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 days 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438">
                <a:tc>
                  <a:txBody>
                    <a:bodyPr/>
                    <a:lstStyle/>
                    <a:p>
                      <a:pPr marL="0" marR="0" lvl="0" indent="0" algn="l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1,152,921,504,606,850,000 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36 years 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312">
                <a:tc>
                  <a:txBody>
                    <a:bodyPr/>
                    <a:lstStyle/>
                    <a:p>
                      <a:pPr marL="0" marR="0" lvl="0" indent="0" algn="l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1*10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^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27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39 billion years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6368">
                <a:tc>
                  <a:txBody>
                    <a:bodyPr/>
                    <a:lstStyle/>
                    <a:p>
                      <a:pPr marL="0" marR="0" lvl="0" indent="0" algn="l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3*10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^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38 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 million-trillion years 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438">
                <a:tc>
                  <a:txBody>
                    <a:bodyPr/>
                    <a:lstStyle/>
                    <a:p>
                      <a:pPr marL="0" marR="0" lvl="0" indent="0" algn="l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1*10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^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77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3*10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^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60 years 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11983" y="6324084"/>
            <a:ext cx="59679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/>
              <a:t>Total Number of Atoms on Earth: </a:t>
            </a:r>
            <a:r>
              <a:rPr lang="en-US" altLang="en-US" sz="2800" b="1" dirty="0">
                <a:solidFill>
                  <a:srgbClr val="FF0000"/>
                </a:solidFill>
              </a:rPr>
              <a:t>2^160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264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Cryptographic Basics -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31093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3600" b="1" dirty="0"/>
              <a:t>Nonce</a:t>
            </a:r>
            <a:r>
              <a:rPr lang="en-US" altLang="en-US" sz="3600" dirty="0"/>
              <a:t>: A large (&gt;128 bit) random number. No two </a:t>
            </a:r>
            <a:r>
              <a:rPr lang="en-US" altLang="en-US" sz="3600" dirty="0" err="1"/>
              <a:t>nonces</a:t>
            </a:r>
            <a:r>
              <a:rPr lang="en-US" altLang="en-US" sz="3600" dirty="0"/>
              <a:t> are equal</a:t>
            </a:r>
          </a:p>
          <a:p>
            <a:r>
              <a:rPr lang="en-US" altLang="en-US" sz="3600" dirty="0"/>
              <a:t>Cryptographic </a:t>
            </a:r>
            <a:r>
              <a:rPr lang="en-US" altLang="en-US" sz="3600" b="1" dirty="0"/>
              <a:t>Hash</a:t>
            </a:r>
          </a:p>
          <a:p>
            <a:endParaRPr lang="en-US" altLang="en-US" sz="3600" b="1" dirty="0"/>
          </a:p>
          <a:p>
            <a:endParaRPr lang="en-US" altLang="en-US" sz="3600" b="1" dirty="0"/>
          </a:p>
          <a:p>
            <a:endParaRPr lang="en-US" altLang="en-US" sz="3600" b="1" dirty="0"/>
          </a:p>
          <a:p>
            <a:pPr marL="0" indent="0">
              <a:buNone/>
            </a:pPr>
            <a:endParaRPr lang="en-US" altLang="en-US" sz="3600" b="1" dirty="0"/>
          </a:p>
          <a:p>
            <a:r>
              <a:rPr lang="en-US" altLang="en-US" sz="3600" dirty="0"/>
              <a:t>Not two inputs produce the same output hash!</a:t>
            </a:r>
          </a:p>
          <a:p>
            <a:pPr lvl="1"/>
            <a:r>
              <a:rPr lang="en-US" altLang="en-US" sz="3200" dirty="0"/>
              <a:t>If you know the input, you can easily compute the hash</a:t>
            </a:r>
          </a:p>
          <a:p>
            <a:pPr lvl="1"/>
            <a:r>
              <a:rPr lang="en-US" altLang="en-US" sz="3200" dirty="0"/>
              <a:t>You cannot find ANY input that produces a particular hash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956527" y="2997133"/>
            <a:ext cx="7418116" cy="1168539"/>
            <a:chOff x="1956527" y="2997133"/>
            <a:chExt cx="7418116" cy="116853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56527" y="3166585"/>
              <a:ext cx="2526156" cy="830997"/>
            </a:xfrm>
            <a:prstGeom prst="rect">
              <a:avLst/>
            </a:prstGeom>
            <a:solidFill>
              <a:srgbClr val="00CCFF"/>
            </a:solidFill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tx1"/>
                  </a:solidFill>
                </a:rPr>
                <a:t>Input Data Bits, large number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926810" y="3166583"/>
              <a:ext cx="1447833" cy="830997"/>
            </a:xfrm>
            <a:prstGeom prst="rect">
              <a:avLst/>
            </a:prstGeom>
            <a:solidFill>
              <a:srgbClr val="66FF33"/>
            </a:solidFill>
            <a:ln w="19050" algn="ctr">
              <a:solidFill>
                <a:srgbClr val="993300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solidFill>
                    <a:schemeClr val="tx1"/>
                  </a:solidFill>
                </a:rPr>
                <a:t>256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solidFill>
                    <a:schemeClr val="tx1"/>
                  </a:solidFill>
                </a:rPr>
                <a:t> bit hash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146248" y="2997133"/>
              <a:ext cx="2083266" cy="1168539"/>
            </a:xfrm>
            <a:prstGeom prst="ellipse">
              <a:avLst/>
            </a:prstGeom>
            <a:noFill/>
            <a:ln w="38100" algn="ctr">
              <a:solidFill>
                <a:srgbClr val="292929"/>
              </a:solidFill>
              <a:round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solidFill>
                    <a:schemeClr val="tx1"/>
                  </a:solidFill>
                </a:rPr>
                <a:t>Hash </a:t>
              </a:r>
              <a:br>
                <a:rPr lang="en-US" altLang="en-US" sz="2400" b="1" dirty="0">
                  <a:solidFill>
                    <a:schemeClr val="tx1"/>
                  </a:solidFill>
                </a:rPr>
              </a:br>
              <a:r>
                <a:rPr lang="en-US" altLang="en-US" sz="2400" b="1" dirty="0">
                  <a:solidFill>
                    <a:schemeClr val="tx1"/>
                  </a:solidFill>
                </a:rPr>
                <a:t>Function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464242" y="3574946"/>
              <a:ext cx="65492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 sz="2400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7267186" y="3586014"/>
              <a:ext cx="65492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69355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DE4A-9BDD-4EDC-B9F6-A8BDD139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Cryptographic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9BF34-5BEA-43F3-8BD4-1F1EC7DFA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Asymmetric encryption</a:t>
            </a:r>
          </a:p>
          <a:p>
            <a:r>
              <a:rPr lang="en-US" dirty="0"/>
              <a:t>Large Numbers</a:t>
            </a:r>
          </a:p>
          <a:p>
            <a:r>
              <a:rPr lang="en-US" dirty="0"/>
              <a:t>Hash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46067-A1B0-478F-A809-D7209785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48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8528</TotalTime>
  <Words>336</Words>
  <Application>Microsoft Office PowerPoint</Application>
  <PresentationFormat>Widescreen</PresentationFormat>
  <Paragraphs>111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Times New Roman</vt:lpstr>
      <vt:lpstr>Office Theme</vt:lpstr>
      <vt:lpstr>Cryptographic Basics - Digital Signatures</vt:lpstr>
      <vt:lpstr>Digital Signature</vt:lpstr>
      <vt:lpstr>Cryptographic Basics - Asymmetric encryption</vt:lpstr>
      <vt:lpstr>Cryptographic Basic – Large Numbers</vt:lpstr>
      <vt:lpstr>Cryptographic Basics - Hash</vt:lpstr>
      <vt:lpstr>Cryptographic 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244</cp:revision>
  <dcterms:created xsi:type="dcterms:W3CDTF">2017-05-28T02:47:33Z</dcterms:created>
  <dcterms:modified xsi:type="dcterms:W3CDTF">2017-06-05T04:02:49Z</dcterms:modified>
</cp:coreProperties>
</file>