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8" r:id="rId2"/>
    <p:sldId id="314" r:id="rId3"/>
    <p:sldId id="319" r:id="rId4"/>
    <p:sldId id="315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318"/>
            <p14:sldId id="314"/>
            <p14:sldId id="319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95966" autoAdjust="0"/>
  </p:normalViewPr>
  <p:slideViewPr>
    <p:cSldViewPr snapToGrid="0">
      <p:cViewPr varScale="1">
        <p:scale>
          <a:sx n="103" d="100"/>
          <a:sy n="103" d="100"/>
        </p:scale>
        <p:origin x="92" y="2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hash-rate?timespan=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ckchain.info/charts/hash-rate?timespan=al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blockchain.info/charts/total-bitcoins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EBB3-6054-4D49-9902-6DCBE6A5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8F7E-C7BF-4BD8-AB97-E6CFA727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150374"/>
            <a:ext cx="3597146" cy="5026589"/>
          </a:xfrm>
        </p:spPr>
        <p:txBody>
          <a:bodyPr/>
          <a:lstStyle/>
          <a:p>
            <a:r>
              <a:rPr lang="en-US" dirty="0"/>
              <a:t>CPU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ASIC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F290-C9A6-4603-9A33-BF1C94E1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0FFA16-CEF2-4C19-9833-B517A3C291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78" y="937798"/>
            <a:ext cx="6985553" cy="5239165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3F9AF90-C1B4-4A30-AA47-48FA917B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6" y="3188043"/>
            <a:ext cx="4613819" cy="35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3F2A-DD98-41FC-81D9-5643CCA9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280" y="520395"/>
            <a:ext cx="6128951" cy="43543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Mines 1 block every 10 minutes</a:t>
            </a:r>
          </a:p>
          <a:p>
            <a:pPr lvl="1"/>
            <a:r>
              <a:rPr lang="en-US" dirty="0"/>
              <a:t>Adjust difficulty every 2016 blocks</a:t>
            </a:r>
          </a:p>
          <a:p>
            <a:pPr lvl="1"/>
            <a:r>
              <a:rPr lang="en-US" dirty="0"/>
              <a:t>Hash value &lt; target difficulty</a:t>
            </a:r>
          </a:p>
          <a:p>
            <a:r>
              <a:rPr lang="en-US" dirty="0"/>
              <a:t>New block keeps transactions of 10 minutes</a:t>
            </a:r>
          </a:p>
          <a:p>
            <a:r>
              <a:rPr lang="en-US" dirty="0"/>
              <a:t>Block Puzzle: SHA256</a:t>
            </a:r>
          </a:p>
          <a:p>
            <a:pPr lvl="1"/>
            <a:r>
              <a:rPr lang="en-US" dirty="0"/>
              <a:t>Target: 000000000000A1B7E…</a:t>
            </a:r>
          </a:p>
          <a:p>
            <a:r>
              <a:rPr lang="en-US" dirty="0">
                <a:solidFill>
                  <a:srgbClr val="0070C0"/>
                </a:solidFill>
              </a:rPr>
              <a:t>SHA256(“short sentence”)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0x 155c4f360385ac264470eb71cdab81c3d2155c4f360385ac264470eb71cdab81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3BD675A-A9BE-4012-9435-A37D0909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073801"/>
            <a:ext cx="5132173" cy="202240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F9D1138-16F8-4F25-8FF0-42B66766FA90}"/>
              </a:ext>
            </a:extLst>
          </p:cNvPr>
          <p:cNvGrpSpPr/>
          <p:nvPr/>
        </p:nvGrpSpPr>
        <p:grpSpPr>
          <a:xfrm>
            <a:off x="343526" y="3330750"/>
            <a:ext cx="4842197" cy="3463947"/>
            <a:chOff x="368238" y="3528462"/>
            <a:chExt cx="4842197" cy="346394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D354563-D64E-4A78-81FE-5A592DE1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CA543AB-8DB9-42E2-A328-B9E134C49DD1}"/>
                </a:ext>
              </a:extLst>
            </p:cNvPr>
            <p:cNvSpPr/>
            <p:nvPr/>
          </p:nvSpPr>
          <p:spPr>
            <a:xfrm>
              <a:off x="697820" y="6038302"/>
              <a:ext cx="12583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3028238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3028239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1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C7F-6C73-4216-B87A-4D59EA8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– longest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F080-BF37-43C1-BA35-AAF7E37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3BD675A-A9BE-4012-9435-A37D0909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073801"/>
            <a:ext cx="5132173" cy="202240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F9D1138-16F8-4F25-8FF0-42B66766FA90}"/>
              </a:ext>
            </a:extLst>
          </p:cNvPr>
          <p:cNvGrpSpPr/>
          <p:nvPr/>
        </p:nvGrpSpPr>
        <p:grpSpPr>
          <a:xfrm>
            <a:off x="343526" y="3330750"/>
            <a:ext cx="4842197" cy="3463947"/>
            <a:chOff x="368238" y="3528462"/>
            <a:chExt cx="4842197" cy="346394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D354563-D64E-4A78-81FE-5A592DE1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CA543AB-8DB9-42E2-A328-B9E134C49DD1}"/>
                </a:ext>
              </a:extLst>
            </p:cNvPr>
            <p:cNvSpPr/>
            <p:nvPr/>
          </p:nvSpPr>
          <p:spPr>
            <a:xfrm>
              <a:off x="697820" y="6038302"/>
              <a:ext cx="125832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3028238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3028239</a:t>
              </a:r>
              <a:endParaRPr lang="zh-CN" altLang="en-US" sz="14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329D0A-AA6C-4CAE-BF3E-BED2DF9D0646}"/>
              </a:ext>
            </a:extLst>
          </p:cNvPr>
          <p:cNvGrpSpPr/>
          <p:nvPr/>
        </p:nvGrpSpPr>
        <p:grpSpPr>
          <a:xfrm>
            <a:off x="6009588" y="715316"/>
            <a:ext cx="5846720" cy="2615434"/>
            <a:chOff x="6095195" y="3605961"/>
            <a:chExt cx="5851060" cy="25348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C6E7CA-5CFF-4D2F-A273-75C1807FFDBC}"/>
                </a:ext>
              </a:extLst>
            </p:cNvPr>
            <p:cNvGrpSpPr/>
            <p:nvPr/>
          </p:nvGrpSpPr>
          <p:grpSpPr>
            <a:xfrm>
              <a:off x="6095195" y="3605961"/>
              <a:ext cx="5401208" cy="2133753"/>
              <a:chOff x="6108965" y="3605961"/>
              <a:chExt cx="5862351" cy="2149489"/>
            </a:xfrm>
          </p:grpSpPr>
          <p:pic>
            <p:nvPicPr>
              <p:cNvPr id="15" name="Picture 1">
                <a:extLst>
                  <a:ext uri="{FF2B5EF4-FFF2-40B4-BE49-F238E27FC236}">
                    <a16:creationId xmlns:a16="http://schemas.microsoft.com/office/drawing/2014/main" id="{541960FF-B129-48E8-853F-A0067740B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8965" y="3729716"/>
                <a:ext cx="5862351" cy="2025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FE76366-F772-40ED-88C7-7467F8F9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8002780" y="3605961"/>
                <a:ext cx="488259" cy="56059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B2BF90F-4312-4E0E-8A79-44FC10BE7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1380962" y="5055820"/>
                <a:ext cx="488259" cy="56059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7DBD38-B326-49B0-BA20-143D4826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1496403" y="3884206"/>
              <a:ext cx="449852" cy="556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7DAEFD-DE68-43DD-BA2A-7D12291E0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690257" y="5584318"/>
              <a:ext cx="449852" cy="556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34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</a:t>
            </a:r>
            <a:r>
              <a:rPr lang="en-US"/>
              <a:t>with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/>
              <a:t>Potential next blocks</a:t>
            </a:r>
          </a:p>
          <a:p>
            <a:r>
              <a:rPr lang="en-US" dirty="0"/>
              <a:t>Transaction Chain: History of Ownership</a:t>
            </a:r>
          </a:p>
          <a:p>
            <a:pPr lvl="1"/>
            <a:r>
              <a:rPr lang="en-US" dirty="0"/>
              <a:t>Unconfirmed Transactions</a:t>
            </a:r>
          </a:p>
          <a:p>
            <a:pPr lvl="1"/>
            <a:r>
              <a:rPr lang="en-US" dirty="0"/>
              <a:t>Add to new Block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56" y="2638940"/>
            <a:ext cx="4404991" cy="1957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80" y="4664449"/>
            <a:ext cx="4808109" cy="1805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F8253-6EB5-432A-A582-CF719DFBA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26" y="181715"/>
            <a:ext cx="5132173" cy="20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83" y="1383329"/>
            <a:ext cx="4787466" cy="3666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974" y="67235"/>
            <a:ext cx="3457105" cy="2369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2" y="1108177"/>
            <a:ext cx="7468070" cy="4316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 purpose:</a:t>
            </a:r>
          </a:p>
          <a:p>
            <a:pPr lvl="1"/>
            <a:r>
              <a:rPr lang="en-US" dirty="0"/>
              <a:t>Verify transactions</a:t>
            </a:r>
          </a:p>
          <a:p>
            <a:pPr lvl="1"/>
            <a:r>
              <a:rPr lang="en-US" dirty="0"/>
              <a:t>Safeguard the block chain</a:t>
            </a:r>
          </a:p>
          <a:p>
            <a:r>
              <a:rPr lang="en-US" dirty="0"/>
              <a:t>Mining: </a:t>
            </a:r>
          </a:p>
          <a:p>
            <a:pPr lvl="1"/>
            <a:r>
              <a:rPr lang="en-US" dirty="0"/>
              <a:t>Every 4 years, cut in half, every 10 minutes</a:t>
            </a:r>
          </a:p>
          <a:p>
            <a:pPr lvl="1"/>
            <a:r>
              <a:rPr lang="en-US" dirty="0"/>
              <a:t>all 21 million in 2140</a:t>
            </a:r>
          </a:p>
          <a:p>
            <a:pPr lvl="1"/>
            <a:r>
              <a:rPr lang="en-US" dirty="0">
                <a:hlinkClick r:id="rId5"/>
              </a:rPr>
              <a:t>Current 16.3 million</a:t>
            </a:r>
            <a:endParaRPr lang="en-US" dirty="0"/>
          </a:p>
          <a:p>
            <a:pPr lvl="1"/>
            <a:r>
              <a:rPr lang="en-US" dirty="0"/>
              <a:t>Smallest: 1/100,000,000 </a:t>
            </a:r>
            <a:r>
              <a:rPr lang="en-US" dirty="0" err="1"/>
              <a:t>BitCoin</a:t>
            </a:r>
            <a:r>
              <a:rPr lang="en-US" dirty="0"/>
              <a:t>  = 1 Satoshi</a:t>
            </a:r>
          </a:p>
          <a:p>
            <a:pPr lvl="1"/>
            <a:r>
              <a:rPr lang="en-US" dirty="0"/>
              <a:t>Future: transactions</a:t>
            </a:r>
          </a:p>
          <a:p>
            <a:r>
              <a:rPr lang="en-US" dirty="0"/>
              <a:t>How 10 minutes:</a:t>
            </a:r>
          </a:p>
          <a:p>
            <a:pPr lvl="1"/>
            <a:r>
              <a:rPr lang="en-US" dirty="0"/>
              <a:t>Adjust difficulty every 2016 blocks, (around 2 weeks)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8719" y="4729241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3414" y="4359909"/>
            <a:ext cx="874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Links</a:t>
            </a:r>
            <a:endParaRPr lang="en-US" sz="2400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47" y="99843"/>
            <a:ext cx="4341942" cy="150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7E155D-2CE3-4941-B9A9-E19887EF7808}"/>
              </a:ext>
            </a:extLst>
          </p:cNvPr>
          <p:cNvGrpSpPr/>
          <p:nvPr/>
        </p:nvGrpSpPr>
        <p:grpSpPr>
          <a:xfrm>
            <a:off x="3470430" y="5585890"/>
            <a:ext cx="8284832" cy="1006444"/>
            <a:chOff x="599440" y="1245878"/>
            <a:chExt cx="8209280" cy="1838538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E0029E8C-1F69-46D9-8287-B08A761F0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EA1E1FB-9BF0-45C2-B86C-77831A5D5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F08EFE-6EDC-4DD1-8A60-C1910D61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115D8AB-57F5-43A8-A01A-F8590B1F8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4B0EE2B0-5615-4C61-8B82-9B356FDC1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57652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364CE2D-5C61-4F46-A071-9EFF0CF8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75151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F165079-62AF-45C4-AFBB-F5A33931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88757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D00B38C8-95FB-4213-887B-3EA8BCA6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13633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4B38FD5D-4AAC-4A70-988F-1752D731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239" y="1257652"/>
              <a:ext cx="554664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FB286F78-3229-4C7F-AA7E-2B7400CF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901892A-27BB-45E9-932D-CFA329C8C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342" y="1844610"/>
              <a:ext cx="48445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30618DFE-AA68-476C-A446-84F36500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BC056C5-C021-4E73-B29E-716C929C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13" y="2745041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DC36F376-F20A-4989-BFDA-C8BC0AA58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695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C36E1CAC-4FA5-472D-BB57-63F87DE75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93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28A995C5-FE9D-4C04-9A49-31D62349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7974" y="2745039"/>
              <a:ext cx="517813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2857A80E-F935-4B83-AC8A-40D39B7E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359" y="1257652"/>
              <a:ext cx="686182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3D6BC183-EA8D-4594-89E0-9FB6BA091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42F70466-A00A-4405-9CCD-97B27C92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396" y="1844610"/>
              <a:ext cx="5321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DE73A711-768B-4030-8C01-2660BF91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503D5AD-3E65-4859-A635-CBAD01364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50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0A78B131-53ED-4625-B0DF-BC77A0310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347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AC97D7C-3E00-4797-B905-FF3A426F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6588" y="2370390"/>
              <a:ext cx="406627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9E581EF1-38D0-4C90-A0E9-36B9F1210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287" y="1257652"/>
              <a:ext cx="581349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077AB4F2-B233-480E-B811-C3BD70D3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3219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839C5729-E54F-42A1-B486-D106BC5BF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904" y="1844609"/>
              <a:ext cx="586115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71A3F803-FD50-4654-9EB9-3FA2F3A80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70670"/>
              <a:ext cx="1435608" cy="33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4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EF51C06-A0EB-4C2B-8BE5-C89F2AB2B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6B07F35C-1A7D-41B9-83F2-FD78A302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9C2E091B-9CD3-4A63-9AEE-B3D2BFA79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084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8666</TotalTime>
  <Words>221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Gill Sans</vt:lpstr>
      <vt:lpstr>Gill Sans Light</vt:lpstr>
      <vt:lpstr>等线</vt:lpstr>
      <vt:lpstr>Arial</vt:lpstr>
      <vt:lpstr>Calibri</vt:lpstr>
      <vt:lpstr>Calibri Light</vt:lpstr>
      <vt:lpstr>Office Theme</vt:lpstr>
      <vt:lpstr>Mining</vt:lpstr>
      <vt:lpstr>Blockchain</vt:lpstr>
      <vt:lpstr>Blockchain – longest chain</vt:lpstr>
      <vt:lpstr>Blockchain with transaction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273</cp:revision>
  <dcterms:created xsi:type="dcterms:W3CDTF">2017-05-28T02:47:33Z</dcterms:created>
  <dcterms:modified xsi:type="dcterms:W3CDTF">2017-06-05T08:00:15Z</dcterms:modified>
</cp:coreProperties>
</file>