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279" r:id="rId3"/>
    <p:sldId id="257" r:id="rId4"/>
    <p:sldId id="283" r:id="rId5"/>
    <p:sldId id="284" r:id="rId6"/>
    <p:sldId id="262" r:id="rId7"/>
    <p:sldId id="285" r:id="rId8"/>
    <p:sldId id="287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5" r:id="rId18"/>
    <p:sldId id="276" r:id="rId19"/>
    <p:sldId id="277" r:id="rId20"/>
    <p:sldId id="278" r:id="rId21"/>
    <p:sldId id="281" r:id="rId22"/>
    <p:sldId id="28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2781BE-91B6-423E-BBF6-7C2F44E8C1A7}">
          <p14:sldIdLst>
            <p14:sldId id="280"/>
            <p14:sldId id="279"/>
          </p14:sldIdLst>
        </p14:section>
        <p14:section name="2. What is Bitcoin at high level" id="{680B4F1C-FF86-488C-A37F-72DBD0105249}">
          <p14:sldIdLst>
            <p14:sldId id="257"/>
          </p14:sldIdLst>
        </p14:section>
        <p14:section name="3. How Sending Money in Bitcoin Networks" id="{F8410F5B-64BC-48ED-93F2-422696031076}">
          <p14:sldIdLst>
            <p14:sldId id="283"/>
            <p14:sldId id="284"/>
            <p14:sldId id="262"/>
            <p14:sldId id="285"/>
            <p14:sldId id="287"/>
          </p14:sldIdLst>
        </p14:section>
        <p14:section name="4. Bitcoin Transactions and Ledger in Detail" id="{5E4F5886-6015-4D3E-AC39-63624ADCC409}">
          <p14:sldIdLst>
            <p14:sldId id="263"/>
            <p14:sldId id="264"/>
            <p14:sldId id="265"/>
            <p14:sldId id="266"/>
            <p14:sldId id="267"/>
          </p14:sldIdLst>
        </p14:section>
        <p14:section name="5. Double Spending" id="{4B7EE568-04BC-4AFD-94A4-01005FE15E75}">
          <p14:sldIdLst>
            <p14:sldId id="269"/>
          </p14:sldIdLst>
        </p14:section>
        <p14:section name="7. The Block Chain: an Ordering of Transactions" id="{7944E45A-1017-468A-BBC8-62C079BE05AA}">
          <p14:sldIdLst>
            <p14:sldId id="270"/>
            <p14:sldId id="271"/>
          </p14:sldIdLst>
        </p14:section>
        <p14:section name="9. Double Spend Prevention" id="{E2DBD715-AF53-421D-9B85-36EE2043A7E8}">
          <p14:sldIdLst>
            <p14:sldId id="275"/>
            <p14:sldId id="276"/>
          </p14:sldIdLst>
        </p14:section>
        <p14:section name="9. Mining" id="{1A716732-F556-4C79-984D-C2AB355C5893}">
          <p14:sldIdLst>
            <p14:sldId id="277"/>
            <p14:sldId id="278"/>
            <p14:sldId id="281"/>
            <p14:sldId id="28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84339" autoAdjust="0"/>
  </p:normalViewPr>
  <p:slideViewPr>
    <p:cSldViewPr snapToGrid="0">
      <p:cViewPr varScale="1">
        <p:scale>
          <a:sx n="100" d="100"/>
          <a:sy n="100" d="100"/>
        </p:scale>
        <p:origin x="1148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Public –Private Key Encryption</a:t>
            </a:r>
          </a:p>
          <a:p>
            <a:r>
              <a:rPr lang="en-US" dirty="0"/>
              <a:t>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bitcoin is transferred, How the bitcoin is flowed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Bitcoin core </a:t>
            </a:r>
            <a:r>
              <a:rPr lang="en-US"/>
              <a:t>code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  <a:p>
            <a:r>
              <a:rPr lang="en-US" dirty="0"/>
              <a:t>Satoshi Nakamoto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7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 How the process pay 1.2, 2.5, 3.4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charts/total-bitcoins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blockchain.info/charts/hash-rate?timespan=a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比特币</a:t>
            </a:r>
            <a:br>
              <a:rPr lang="en-US" altLang="zh-CN" b="1" dirty="0"/>
            </a:br>
            <a:r>
              <a:rPr lang="zh-CN" altLang="en-US" b="1" dirty="0"/>
              <a:t>实现技术解析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208" y="45039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altLang="zh-CN" sz="3200" dirty="0"/>
          </a:p>
          <a:p>
            <a:r>
              <a:rPr lang="en-US" sz="3200" dirty="0"/>
              <a:t>2017</a:t>
            </a:r>
            <a:r>
              <a:rPr lang="zh-CN" altLang="en-US" sz="3200" dirty="0"/>
              <a:t>－</a:t>
            </a:r>
            <a:r>
              <a:rPr lang="en-US" altLang="zh-CN" sz="3200" dirty="0"/>
              <a:t>05</a:t>
            </a:r>
            <a:r>
              <a:rPr lang="zh-CN" altLang="en-US" sz="3200" dirty="0"/>
              <a:t>－</a:t>
            </a:r>
            <a:r>
              <a:rPr lang="en-US" altLang="zh-CN" sz="3200" dirty="0"/>
              <a:t>29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157007" y="365183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31" y="1541402"/>
            <a:ext cx="1727059" cy="171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223147" y="3086605"/>
            <a:ext cx="5569527" cy="975732"/>
          </a:xfrm>
        </p:spPr>
        <p:txBody>
          <a:bodyPr/>
          <a:lstStyle/>
          <a:p>
            <a:r>
              <a:rPr lang="en-US" dirty="0"/>
              <a:t>Real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76" y="0"/>
            <a:ext cx="11294352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589809"/>
            <a:ext cx="11818375" cy="4587154"/>
          </a:xfrm>
        </p:spPr>
        <p:txBody>
          <a:bodyPr/>
          <a:lstStyle/>
          <a:p>
            <a:r>
              <a:rPr lang="en-US" dirty="0"/>
              <a:t>Each Transaction Can Only be Used Once as an input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87" y="2431474"/>
            <a:ext cx="6020794" cy="4218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5" y="2431474"/>
            <a:ext cx="4246830" cy="42180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330" y="706582"/>
            <a:ext cx="955964" cy="470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6" y="2462645"/>
            <a:ext cx="5914354" cy="4315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994" y="2234919"/>
            <a:ext cx="4389902" cy="4315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460" y="108790"/>
            <a:ext cx="3066941" cy="11677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Transactions: Mathematical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338522"/>
            <a:ext cx="8139658" cy="2506114"/>
          </a:xfrm>
        </p:spPr>
        <p:txBody>
          <a:bodyPr>
            <a:normAutofit/>
          </a:bodyPr>
          <a:lstStyle/>
          <a:p>
            <a:r>
              <a:rPr lang="en-US" dirty="0"/>
              <a:t>Transactions: Mathematical Puzzles with locker</a:t>
            </a:r>
          </a:p>
          <a:p>
            <a:pPr lvl="1"/>
            <a:r>
              <a:rPr lang="en-US" dirty="0"/>
              <a:t>Defined with special Scripting language</a:t>
            </a:r>
          </a:p>
          <a:p>
            <a:pPr lvl="1"/>
            <a:r>
              <a:rPr lang="en-US" dirty="0"/>
              <a:t>Only owner can solve it</a:t>
            </a:r>
          </a:p>
          <a:p>
            <a:pPr lvl="1"/>
            <a:r>
              <a:rPr lang="en-US" dirty="0"/>
              <a:t>Support more complex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" y="3106877"/>
            <a:ext cx="6244936" cy="175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42" y="1918358"/>
            <a:ext cx="3076993" cy="2460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13" y="21698"/>
            <a:ext cx="2032939" cy="3126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885" y="5498697"/>
            <a:ext cx="6647296" cy="12239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6885" y="5102038"/>
            <a:ext cx="357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Transaction: 2009, Jan 3, 50BTC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12" y="2847108"/>
            <a:ext cx="5425362" cy="4010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5365286" cy="4086644"/>
          </a:xfrm>
        </p:spPr>
        <p:txBody>
          <a:bodyPr>
            <a:normAutofit/>
          </a:bodyPr>
          <a:lstStyle/>
          <a:p>
            <a:r>
              <a:rPr lang="en-US" dirty="0"/>
              <a:t>Anonymity</a:t>
            </a:r>
          </a:p>
          <a:p>
            <a:pPr lvl="1"/>
            <a:r>
              <a:rPr lang="en-US" dirty="0"/>
              <a:t>Possible bitcoin address: 2^160</a:t>
            </a:r>
          </a:p>
          <a:p>
            <a:r>
              <a:rPr lang="en-US" dirty="0"/>
              <a:t>Bitcoin transaction Security:</a:t>
            </a:r>
          </a:p>
          <a:p>
            <a:pPr lvl="1"/>
            <a:r>
              <a:rPr lang="en-US" dirty="0"/>
              <a:t>Digital Signatures</a:t>
            </a:r>
          </a:p>
          <a:p>
            <a:pPr lvl="1"/>
            <a:r>
              <a:rPr lang="en-US" dirty="0"/>
              <a:t>Referenced Transactions</a:t>
            </a:r>
          </a:p>
          <a:p>
            <a:r>
              <a:rPr lang="en-US" dirty="0"/>
              <a:t>Security Hole: Transaction Order</a:t>
            </a:r>
          </a:p>
          <a:p>
            <a:pPr lvl="1"/>
            <a:r>
              <a:rPr lang="en-US" dirty="0"/>
              <a:t>Double  Spending Fraud</a:t>
            </a:r>
          </a:p>
          <a:p>
            <a:r>
              <a:rPr lang="en-US" dirty="0"/>
              <a:t>Nodes need to agree on transaction order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68710" y="95748"/>
            <a:ext cx="5195470" cy="2396559"/>
            <a:chOff x="402314" y="4156703"/>
            <a:chExt cx="5195470" cy="23965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14" y="4530436"/>
              <a:ext cx="5195470" cy="20228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43709" y="4156703"/>
              <a:ext cx="12923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Wallet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4" y="5139206"/>
            <a:ext cx="3983297" cy="1602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105" y="4842929"/>
            <a:ext cx="3671504" cy="200500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2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10872468" cy="5032217"/>
          </a:xfrm>
        </p:spPr>
        <p:txBody>
          <a:bodyPr/>
          <a:lstStyle/>
          <a:p>
            <a:r>
              <a:rPr lang="en-US" dirty="0"/>
              <a:t>The Block Chain: Ordering Solution</a:t>
            </a:r>
          </a:p>
          <a:p>
            <a:r>
              <a:rPr lang="en-US" dirty="0"/>
              <a:t>Transaction Chain: History of Ownership</a:t>
            </a:r>
          </a:p>
          <a:p>
            <a:pPr lvl="1"/>
            <a:r>
              <a:rPr lang="en-US" dirty="0"/>
              <a:t>Unconfirmed Transactions</a:t>
            </a:r>
          </a:p>
          <a:p>
            <a:pPr lvl="1"/>
            <a:r>
              <a:rPr lang="en-US" dirty="0"/>
              <a:t>Add to new Block</a:t>
            </a:r>
          </a:p>
          <a:p>
            <a:r>
              <a:rPr lang="en-US" dirty="0"/>
              <a:t>Potential next blocks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169" y="112269"/>
            <a:ext cx="5327012" cy="2339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699" y="2675615"/>
            <a:ext cx="3979718" cy="1768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755" y="4941972"/>
            <a:ext cx="4468424" cy="1677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" y="3723757"/>
            <a:ext cx="7112186" cy="310306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2" y="3293914"/>
            <a:ext cx="5058013" cy="3547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259" y="6019572"/>
            <a:ext cx="6016921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Cryptographic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Puzzle: SHA256</a:t>
            </a:r>
          </a:p>
          <a:p>
            <a:pPr lvl="1"/>
            <a:r>
              <a:rPr lang="en-US" dirty="0"/>
              <a:t>Target: 000000000000A1B7E…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3087" y="93519"/>
            <a:ext cx="27911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Block Puzzle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014" y="749450"/>
            <a:ext cx="7110076" cy="4016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3514" y="4051885"/>
            <a:ext cx="1767993" cy="172226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06" y="72736"/>
            <a:ext cx="6054474" cy="41563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Spending Prevention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71" y="602210"/>
            <a:ext cx="5450229" cy="330518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377545" y="4540827"/>
            <a:ext cx="4686635" cy="1636136"/>
          </a:xfrm>
        </p:spPr>
        <p:txBody>
          <a:bodyPr/>
          <a:lstStyle/>
          <a:p>
            <a:r>
              <a:rPr lang="en-US" dirty="0"/>
              <a:t>Only vulnerable at end of the chain: wait for several blocks before final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3" y="4592782"/>
            <a:ext cx="6911939" cy="22176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32674" y="4844534"/>
            <a:ext cx="437703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 attacker must out space </a:t>
            </a:r>
            <a:br>
              <a:rPr lang="en-US" sz="2800" dirty="0"/>
            </a:br>
            <a:r>
              <a:rPr lang="en-US" sz="2800" dirty="0"/>
              <a:t>or “out luck” the network”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3" y="72736"/>
            <a:ext cx="5913632" cy="352074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3245" y="1150374"/>
            <a:ext cx="4800935" cy="5026589"/>
          </a:xfrm>
        </p:spPr>
        <p:txBody>
          <a:bodyPr/>
          <a:lstStyle/>
          <a:p>
            <a:r>
              <a:rPr lang="en-US" dirty="0"/>
              <a:t>Next: </a:t>
            </a:r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0970" y="4239250"/>
            <a:ext cx="4166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Block Chain Orders Transactions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0680" y="773323"/>
            <a:ext cx="4192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Block Chain Orders Transactions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21" y="4700915"/>
            <a:ext cx="3951214" cy="762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21" y="1365149"/>
            <a:ext cx="2835253" cy="157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9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45" y="159688"/>
            <a:ext cx="3457105" cy="2369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2" y="1108177"/>
            <a:ext cx="5926283" cy="55604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 purpose:</a:t>
            </a:r>
          </a:p>
          <a:p>
            <a:pPr lvl="1"/>
            <a:r>
              <a:rPr lang="en-US" dirty="0"/>
              <a:t>Verify transactions</a:t>
            </a:r>
          </a:p>
          <a:p>
            <a:pPr lvl="1"/>
            <a:r>
              <a:rPr lang="en-US" dirty="0"/>
              <a:t>Safeguard the block chain</a:t>
            </a:r>
          </a:p>
          <a:p>
            <a:r>
              <a:rPr lang="en-US" dirty="0"/>
              <a:t>Mining: </a:t>
            </a:r>
          </a:p>
          <a:p>
            <a:pPr lvl="1"/>
            <a:r>
              <a:rPr lang="en-US" dirty="0"/>
              <a:t>Every 4 years, cut in half, every 10 minutes</a:t>
            </a:r>
          </a:p>
          <a:p>
            <a:pPr lvl="1"/>
            <a:r>
              <a:rPr lang="en-US" dirty="0"/>
              <a:t>all 21 million in 2140</a:t>
            </a:r>
          </a:p>
          <a:p>
            <a:pPr lvl="1"/>
            <a:r>
              <a:rPr lang="en-US" dirty="0">
                <a:hlinkClick r:id="rId3"/>
              </a:rPr>
              <a:t>Current 16.3 million</a:t>
            </a:r>
            <a:endParaRPr lang="en-US" dirty="0"/>
          </a:p>
          <a:p>
            <a:pPr lvl="1"/>
            <a:r>
              <a:rPr lang="en-US" dirty="0"/>
              <a:t>Smallest: 1/100,000,000 </a:t>
            </a:r>
            <a:r>
              <a:rPr lang="en-US" dirty="0" err="1"/>
              <a:t>BitCoin</a:t>
            </a:r>
            <a:r>
              <a:rPr lang="en-US" dirty="0"/>
              <a:t>  = 1 Satoshi</a:t>
            </a:r>
          </a:p>
          <a:p>
            <a:pPr lvl="1"/>
            <a:r>
              <a:rPr lang="en-US" dirty="0"/>
              <a:t>Future: transactions</a:t>
            </a:r>
          </a:p>
          <a:p>
            <a:r>
              <a:rPr lang="en-US" dirty="0"/>
              <a:t>How 10 minutes:</a:t>
            </a:r>
          </a:p>
          <a:p>
            <a:pPr lvl="1"/>
            <a:r>
              <a:rPr lang="en-US" dirty="0"/>
              <a:t>Adjust difficulty every 2016 blocks, (around 2 weeks)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400" y="3158348"/>
            <a:ext cx="4787466" cy="366641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95295" y="5987018"/>
            <a:ext cx="874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Links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553" y="3512058"/>
            <a:ext cx="3465698" cy="22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8727"/>
          </a:xfrm>
        </p:spPr>
        <p:txBody>
          <a:bodyPr/>
          <a:lstStyle/>
          <a:p>
            <a:r>
              <a:rPr lang="en-US" b="1" dirty="0"/>
              <a:t>How Bitcoin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750"/>
            <a:ext cx="9144000" cy="1287049"/>
          </a:xfrm>
        </p:spPr>
        <p:txBody>
          <a:bodyPr>
            <a:normAutofit/>
          </a:bodyPr>
          <a:lstStyle/>
          <a:p>
            <a:r>
              <a:rPr lang="en-US" sz="3600" dirty="0"/>
              <a:t>Andy Wu (</a:t>
            </a:r>
            <a:r>
              <a:rPr lang="zh-CN" altLang="en-US" sz="3600" dirty="0"/>
              <a:t>吴增德）</a:t>
            </a:r>
            <a:endParaRPr lang="en-US" altLang="zh-CN" sz="3600" dirty="0"/>
          </a:p>
          <a:p>
            <a:r>
              <a:rPr lang="en-US" sz="3600" dirty="0"/>
              <a:t>2017</a:t>
            </a:r>
            <a:r>
              <a:rPr lang="zh-CN" altLang="en-US" sz="3600" dirty="0"/>
              <a:t>－</a:t>
            </a:r>
            <a:r>
              <a:rPr lang="en-US" altLang="zh-CN" sz="3600" dirty="0"/>
              <a:t>05</a:t>
            </a:r>
            <a:r>
              <a:rPr lang="zh-CN" altLang="en-US" sz="3600" dirty="0"/>
              <a:t>－</a:t>
            </a:r>
            <a:r>
              <a:rPr lang="en-US" altLang="zh-CN" sz="3600" dirty="0"/>
              <a:t>29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31" y="1541402"/>
            <a:ext cx="1727059" cy="171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513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Mathematically protected digital currency</a:t>
            </a:r>
          </a:p>
          <a:p>
            <a:r>
              <a:rPr lang="en-US" dirty="0"/>
              <a:t>Maintained by a network of peers</a:t>
            </a:r>
          </a:p>
          <a:p>
            <a:endParaRPr lang="en-US" dirty="0"/>
          </a:p>
          <a:p>
            <a:r>
              <a:rPr lang="en-US" dirty="0"/>
              <a:t>Digital Signature:</a:t>
            </a:r>
          </a:p>
          <a:p>
            <a:pPr lvl="1"/>
            <a:r>
              <a:rPr lang="en-US" dirty="0"/>
              <a:t>Safeguard money</a:t>
            </a:r>
          </a:p>
          <a:p>
            <a:r>
              <a:rPr lang="en-US" dirty="0"/>
              <a:t>Transaction chains</a:t>
            </a:r>
          </a:p>
          <a:p>
            <a:pPr lvl="1"/>
            <a:r>
              <a:rPr lang="en-US" dirty="0"/>
              <a:t>Store history of ownership</a:t>
            </a:r>
          </a:p>
          <a:p>
            <a:r>
              <a:rPr lang="en-US" dirty="0"/>
              <a:t>Block Chain</a:t>
            </a:r>
          </a:p>
          <a:p>
            <a:pPr lvl="1"/>
            <a:r>
              <a:rPr lang="en-US" dirty="0"/>
              <a:t>Hold transaction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3984"/>
            <a:ext cx="5793658" cy="61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Benefits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Government can’t print money</a:t>
            </a:r>
            <a:br>
              <a:rPr lang="en-US" dirty="0"/>
            </a:br>
            <a:r>
              <a:rPr lang="en-US" dirty="0"/>
              <a:t>or manipulate currency</a:t>
            </a:r>
          </a:p>
          <a:p>
            <a:r>
              <a:rPr lang="en-US" dirty="0"/>
              <a:t>Anonymity</a:t>
            </a:r>
          </a:p>
          <a:p>
            <a:r>
              <a:rPr lang="en-US" dirty="0"/>
              <a:t>Lower global transaction costs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Challenges</a:t>
            </a:r>
            <a:endParaRPr lang="en-US" sz="3600" dirty="0"/>
          </a:p>
          <a:p>
            <a:r>
              <a:rPr lang="en-US" dirty="0"/>
              <a:t>Difficult to exchange</a:t>
            </a:r>
          </a:p>
          <a:p>
            <a:r>
              <a:rPr lang="en-US" dirty="0"/>
              <a:t>Used for illegal activity (Government can’t track</a:t>
            </a:r>
          </a:p>
          <a:p>
            <a:r>
              <a:rPr lang="en-US" dirty="0"/>
              <a:t>Mining, or solving blocks</a:t>
            </a:r>
            <a:br>
              <a:rPr lang="en-US" dirty="0"/>
            </a:br>
            <a:r>
              <a:rPr lang="en-US" dirty="0"/>
              <a:t>use large amount of energy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44" y="3522765"/>
            <a:ext cx="9702882" cy="618101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Bitcoin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798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Spending in the Block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150374"/>
            <a:ext cx="4874222" cy="269779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Bitcoin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01527"/>
              </p:ext>
            </p:extLst>
          </p:nvPr>
        </p:nvGraphicFramePr>
        <p:xfrm>
          <a:off x="486912" y="1718511"/>
          <a:ext cx="3608838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4419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1804419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Alice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Frank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Carlos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0.0000001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456398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0620" y="1187358"/>
            <a:ext cx="178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Ledger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413500" y="689809"/>
            <a:ext cx="3254358" cy="3120841"/>
            <a:chOff x="6413500" y="689809"/>
            <a:chExt cx="3254358" cy="31208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800"/>
                </a:lnSpc>
              </a:pPr>
              <a:r>
                <a:rPr lang="en-US" sz="1400" b="1" dirty="0">
                  <a:solidFill>
                    <a:schemeClr val="tx1"/>
                  </a:solidFill>
                </a:rPr>
                <a:t>____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cxnSpLocks/>
              <a:stCxn id="53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cxnSpLocks/>
              <a:stCxn id="54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cxnSpLocks/>
              <a:endCxn id="55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  <a:stCxn id="57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  <a:stCxn id="56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96480" y="4466991"/>
            <a:ext cx="2099070" cy="2169369"/>
            <a:chOff x="6413500" y="689809"/>
            <a:chExt cx="3254358" cy="3120841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br>
                <a:rPr lang="en-US" sz="900" b="1" dirty="0">
                  <a:solidFill>
                    <a:schemeClr val="tx1"/>
                  </a:solidFill>
                </a:rPr>
              </a:b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br>
                <a:rPr lang="en-US" sz="900" b="1" dirty="0">
                  <a:solidFill>
                    <a:schemeClr val="tx1"/>
                  </a:solidFill>
                </a:rPr>
              </a:b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br>
                <a:rPr lang="en-US" sz="900" b="1" dirty="0">
                  <a:solidFill>
                    <a:schemeClr val="tx1"/>
                  </a:solidFill>
                </a:rPr>
              </a:b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br>
                <a:rPr lang="en-US" sz="900" b="1" dirty="0">
                  <a:solidFill>
                    <a:schemeClr val="tx1"/>
                  </a:solidFill>
                </a:rPr>
              </a:b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br>
                <a:rPr lang="en-US" sz="900" b="1" dirty="0">
                  <a:solidFill>
                    <a:schemeClr val="tx1"/>
                  </a:solidFill>
                </a:rPr>
              </a:b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br>
                <a:rPr lang="en-US" sz="900" b="1" dirty="0">
                  <a:solidFill>
                    <a:schemeClr val="tx1"/>
                  </a:solidFill>
                </a:rPr>
              </a:b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/>
            <p:cNvCxnSpPr>
              <a:cxnSpLocks/>
              <a:stCxn id="88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/>
              <a:stCxn id="89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cxnSpLocks/>
              <a:endCxn id="90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cxnSpLocks/>
              <a:stCxn id="92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  <a:stCxn id="91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06" y="5411148"/>
            <a:ext cx="998650" cy="67572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165" y="4593899"/>
            <a:ext cx="2197742" cy="204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5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Sending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86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218698" y="4527550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460248" y="376217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8498" y="5613463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72466" y="3239210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cxnSpLocks/>
            <a:endCxn id="7" idx="2"/>
          </p:cNvCxnSpPr>
          <p:nvPr/>
        </p:nvCxnSpPr>
        <p:spPr>
          <a:xfrm>
            <a:off x="529085" y="4641850"/>
            <a:ext cx="168961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7" idx="6"/>
            <a:endCxn id="8" idx="3"/>
          </p:cNvCxnSpPr>
          <p:nvPr/>
        </p:nvCxnSpPr>
        <p:spPr>
          <a:xfrm flipV="1">
            <a:off x="2434598" y="3957293"/>
            <a:ext cx="2057268" cy="68455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7" idx="6"/>
            <a:endCxn id="9" idx="2"/>
          </p:cNvCxnSpPr>
          <p:nvPr/>
        </p:nvCxnSpPr>
        <p:spPr>
          <a:xfrm>
            <a:off x="2434598" y="4641850"/>
            <a:ext cx="3263900" cy="108591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31557" y="2534461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69807" y="4299571"/>
            <a:ext cx="1073282" cy="115326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tx1"/>
                </a:solidFill>
              </a:rPr>
              <a:t>Ledger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Alice  25</a:t>
            </a:r>
          </a:p>
          <a:p>
            <a:pPr algn="ctr">
              <a:lnSpc>
                <a:spcPts val="2200"/>
              </a:lnSpc>
            </a:pPr>
            <a:r>
              <a:rPr lang="en-US" dirty="0">
                <a:solidFill>
                  <a:schemeClr val="tx1"/>
                </a:solidFill>
              </a:rPr>
              <a:t>Bob  10</a:t>
            </a:r>
          </a:p>
          <a:p>
            <a:pPr algn="ctr">
              <a:lnSpc>
                <a:spcPts val="1200"/>
              </a:lnSpc>
            </a:pP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____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2541" y="4780907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45566" y="3464425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6148" y="2759575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0484" y="4527550"/>
            <a:ext cx="336682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  <a:p>
            <a:r>
              <a:rPr lang="en-US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07527" y="4798054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07526" y="4790105"/>
            <a:ext cx="657291" cy="4229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B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1"/>
                </a:solidFill>
              </a:rPr>
              <a:t>50 BTC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556365" y="1519162"/>
            <a:ext cx="4678019" cy="728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Alice  </a:t>
            </a:r>
            <a:r>
              <a:rPr lang="en-US" dirty="0">
                <a:sym typeface="Wingdings" panose="05000000000000000000" pitchFamily="2" charset="2"/>
              </a:rPr>
              <a:t>  Bob       5.0  BTC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565709" y="121519"/>
            <a:ext cx="2099070" cy="2169369"/>
            <a:chOff x="6413500" y="689809"/>
            <a:chExt cx="3254358" cy="312084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2534" y="1323960"/>
              <a:ext cx="2267364" cy="2213409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6413500" y="1145003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br>
                <a:rPr lang="en-US" sz="900" b="1" dirty="0">
                  <a:solidFill>
                    <a:schemeClr val="tx1"/>
                  </a:solidFill>
                </a:rPr>
              </a:b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85496" y="689809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br>
                <a:rPr lang="en-US" sz="900" b="1" dirty="0">
                  <a:solidFill>
                    <a:schemeClr val="tx1"/>
                  </a:solidFill>
                </a:rPr>
              </a:b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13500" y="2341186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br>
                <a:rPr lang="en-US" sz="900" b="1" dirty="0">
                  <a:solidFill>
                    <a:schemeClr val="tx1"/>
                  </a:solidFill>
                </a:rPr>
              </a:b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93226" y="3016899"/>
              <a:ext cx="582990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br>
                <a:rPr lang="en-US" sz="900" b="1" dirty="0">
                  <a:solidFill>
                    <a:schemeClr val="tx1"/>
                  </a:solidFill>
                </a:rPr>
              </a:b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987695" y="2832475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br>
                <a:rPr lang="en-US" sz="900" b="1" dirty="0">
                  <a:solidFill>
                    <a:schemeClr val="tx1"/>
                  </a:solidFill>
                </a:rPr>
              </a:b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090010" y="1483560"/>
              <a:ext cx="577848" cy="7937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>
                <a:lnSpc>
                  <a:spcPts val="1400"/>
                </a:lnSpc>
              </a:pPr>
              <a:r>
                <a:rPr lang="en-US" sz="900" dirty="0">
                  <a:solidFill>
                    <a:schemeClr val="tx1"/>
                  </a:solidFill>
                </a:rPr>
                <a:t>Ledger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br>
                <a:rPr lang="en-US" sz="900" b="1" dirty="0">
                  <a:solidFill>
                    <a:schemeClr val="tx1"/>
                  </a:solidFill>
                </a:rPr>
              </a:b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 ____</a:t>
              </a:r>
            </a:p>
            <a:p>
              <a:pPr algn="ctr">
                <a:lnSpc>
                  <a:spcPts val="4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____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>
              <a:cxnSpLocks/>
              <a:stCxn id="45" idx="2"/>
            </p:cNvCxnSpPr>
            <p:nvPr/>
          </p:nvCxnSpPr>
          <p:spPr>
            <a:xfrm flipH="1">
              <a:off x="7976216" y="1483560"/>
              <a:ext cx="298204" cy="545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  <a:stCxn id="46" idx="3"/>
            </p:cNvCxnSpPr>
            <p:nvPr/>
          </p:nvCxnSpPr>
          <p:spPr>
            <a:xfrm flipV="1">
              <a:off x="6991348" y="2442186"/>
              <a:ext cx="424764" cy="2958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  <a:endCxn id="47" idx="0"/>
            </p:cNvCxnSpPr>
            <p:nvPr/>
          </p:nvCxnSpPr>
          <p:spPr>
            <a:xfrm flipH="1">
              <a:off x="7684721" y="2360558"/>
              <a:ext cx="84662" cy="6563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  <a:stCxn id="49" idx="1"/>
            </p:cNvCxnSpPr>
            <p:nvPr/>
          </p:nvCxnSpPr>
          <p:spPr>
            <a:xfrm flipH="1">
              <a:off x="8742214" y="1880436"/>
              <a:ext cx="347796" cy="63252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  <a:stCxn id="48" idx="1"/>
            </p:cNvCxnSpPr>
            <p:nvPr/>
          </p:nvCxnSpPr>
          <p:spPr>
            <a:xfrm flipH="1" flipV="1">
              <a:off x="8585817" y="2638801"/>
              <a:ext cx="401878" cy="5905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/>
          </p:nvCxnSpPr>
          <p:spPr>
            <a:xfrm>
              <a:off x="6989005" y="1541878"/>
              <a:ext cx="551068" cy="666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135" y="1065676"/>
            <a:ext cx="998650" cy="67572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21" y="70719"/>
            <a:ext cx="2166069" cy="2188458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920493" y="2641587"/>
            <a:ext cx="26660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Alice  </a:t>
            </a:r>
            <a:r>
              <a:rPr lang="en-US" sz="2000" dirty="0">
                <a:sym typeface="Wingdings" panose="05000000000000000000" pitchFamily="2" charset="2"/>
              </a:rPr>
              <a:t>  Bob	5  BTC</a:t>
            </a:r>
          </a:p>
          <a:p>
            <a:r>
              <a:rPr lang="en-US" sz="2000" dirty="0">
                <a:sym typeface="Wingdings" panose="05000000000000000000" pitchFamily="2" charset="2"/>
              </a:rPr>
              <a:t>June 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Dave	8 BTC</a:t>
            </a:r>
          </a:p>
          <a:p>
            <a:r>
              <a:rPr lang="en-US" sz="2000" dirty="0">
                <a:sym typeface="Wingdings" panose="05000000000000000000" pitchFamily="2" charset="2"/>
              </a:rPr>
              <a:t>Andy  Juan	6 BTC</a:t>
            </a:r>
          </a:p>
          <a:p>
            <a:r>
              <a:rPr lang="en-US" sz="2000" dirty="0"/>
              <a:t>Sam  </a:t>
            </a:r>
            <a:r>
              <a:rPr lang="en-US" sz="2000" dirty="0">
                <a:sym typeface="Wingdings" panose="05000000000000000000" pitchFamily="2" charset="2"/>
              </a:rPr>
              <a:t> John	4 BTC</a:t>
            </a:r>
            <a:endParaRPr lang="en-US" sz="20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6862340" y="4332428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7677711" y="3909479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7641375" y="4728966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cxnSpLocks/>
            <a:stCxn id="61" idx="6"/>
            <a:endCxn id="64" idx="3"/>
          </p:cNvCxnSpPr>
          <p:nvPr/>
        </p:nvCxnSpPr>
        <p:spPr>
          <a:xfrm flipV="1">
            <a:off x="7078240" y="4104601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61" idx="5"/>
            <a:endCxn id="65" idx="2"/>
          </p:cNvCxnSpPr>
          <p:nvPr/>
        </p:nvCxnSpPr>
        <p:spPr>
          <a:xfrm>
            <a:off x="7046622" y="4527550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8425128" y="4305630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8388792" y="5125117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cxnSpLocks/>
            <a:endCxn id="78" idx="3"/>
          </p:cNvCxnSpPr>
          <p:nvPr/>
        </p:nvCxnSpPr>
        <p:spPr>
          <a:xfrm flipV="1">
            <a:off x="7825657" y="4500752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  <a:endCxn id="79" idx="2"/>
          </p:cNvCxnSpPr>
          <p:nvPr/>
        </p:nvCxnSpPr>
        <p:spPr>
          <a:xfrm>
            <a:off x="7794039" y="4923701"/>
            <a:ext cx="594753" cy="315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9091495" y="4695101"/>
            <a:ext cx="2159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cxnSpLocks/>
            <a:endCxn id="82" idx="3"/>
          </p:cNvCxnSpPr>
          <p:nvPr/>
        </p:nvCxnSpPr>
        <p:spPr>
          <a:xfrm flipV="1">
            <a:off x="8492024" y="4890223"/>
            <a:ext cx="631089" cy="3421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690966" y="3762499"/>
            <a:ext cx="1388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Passing other’s transactions along</a:t>
            </a:r>
          </a:p>
        </p:txBody>
      </p:sp>
    </p:spTree>
    <p:extLst>
      <p:ext uri="{BB962C8B-B14F-4D97-AF65-F5344CB8AC3E}">
        <p14:creationId xmlns:p14="http://schemas.microsoft.com/office/powerpoint/2010/main" val="11607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14127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4.07407E-6 L 0.18346 -0.105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3.33333E-6 L 0.28554 0.169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71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5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60" grpId="0"/>
      <p:bldP spid="61" grpId="0" animBg="1"/>
      <p:bldP spid="64" grpId="0" animBg="1"/>
      <p:bldP spid="65" grpId="0" animBg="1"/>
      <p:bldP spid="78" grpId="0" animBg="1"/>
      <p:bldP spid="79" grpId="0" animBg="1"/>
      <p:bldP spid="82" grpId="0" animBg="1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2" y="4338160"/>
            <a:ext cx="6450638" cy="1250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Sending Money &amp;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403" y="1531237"/>
            <a:ext cx="1101597" cy="113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95102" y="2024061"/>
            <a:ext cx="19891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Digital Signature</a:t>
            </a:r>
          </a:p>
          <a:p>
            <a:r>
              <a:rPr lang="en-US" dirty="0"/>
              <a:t>Bf853d30272138df448817512c8de9cc3f75849eac1234cc</a:t>
            </a:r>
            <a:br>
              <a:rPr lang="en-US" dirty="0"/>
            </a:b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9420" y="1531005"/>
            <a:ext cx="4547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Transaction Messages</a:t>
            </a:r>
          </a:p>
          <a:p>
            <a:r>
              <a:rPr lang="en-US" dirty="0"/>
              <a:t>                                                   Digital Signature</a:t>
            </a:r>
          </a:p>
          <a:p>
            <a:r>
              <a:rPr lang="en-US" sz="2000" dirty="0"/>
              <a:t>Alice  </a:t>
            </a:r>
            <a:r>
              <a:rPr lang="en-US" sz="2000" dirty="0">
                <a:sym typeface="Wingdings" panose="05000000000000000000" pitchFamily="2" charset="2"/>
              </a:rPr>
              <a:t>  Bob	5  BTC	</a:t>
            </a:r>
            <a:r>
              <a:rPr lang="en-US" sz="2000" dirty="0"/>
              <a:t>d302721…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June 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Dave	8 BTC	</a:t>
            </a:r>
            <a:r>
              <a:rPr lang="en-US" sz="2000" dirty="0"/>
              <a:t>81758de…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Andy  Juan	6 BTC	</a:t>
            </a:r>
            <a:r>
              <a:rPr lang="en-US" sz="2000" dirty="0"/>
              <a:t>17512c8…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/>
              <a:t>Sam  </a:t>
            </a:r>
            <a:r>
              <a:rPr lang="en-US" sz="2000" dirty="0">
                <a:sym typeface="Wingdings" panose="05000000000000000000" pitchFamily="2" charset="2"/>
              </a:rPr>
              <a:t> John	4 BTC	</a:t>
            </a:r>
            <a:r>
              <a:rPr lang="en-US" sz="2000" dirty="0"/>
              <a:t>9eac123…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2329" y="2249419"/>
            <a:ext cx="1134558" cy="83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rgbClr val="FF0000"/>
                </a:solidFill>
              </a:rPr>
              <a:t>different every 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8769" y="5092046"/>
            <a:ext cx="108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96635" y="5098362"/>
            <a:ext cx="97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1070" y="576736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f(message,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V(message, public key, signature)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3" y="2152768"/>
            <a:ext cx="2026013" cy="886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790045">
            <a:off x="699012" y="1755952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 Alice ?</a:t>
            </a:r>
          </a:p>
        </p:txBody>
      </p:sp>
    </p:spTree>
    <p:extLst>
      <p:ext uri="{BB962C8B-B14F-4D97-AF65-F5344CB8AC3E}">
        <p14:creationId xmlns:p14="http://schemas.microsoft.com/office/powerpoint/2010/main" val="23074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48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Signature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132733" y="1041331"/>
            <a:ext cx="4170965" cy="121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Digital Signature Math</a:t>
            </a:r>
          </a:p>
          <a:p>
            <a:r>
              <a:rPr lang="en-US" sz="2000" dirty="0" err="1"/>
              <a:t>ecdsa</a:t>
            </a:r>
            <a:r>
              <a:rPr lang="en-US" sz="2000" dirty="0"/>
              <a:t>  </a:t>
            </a:r>
            <a:r>
              <a:rPr lang="en-US" sz="1400" dirty="0"/>
              <a:t>(elliptic curve digital signature algorithm)</a:t>
            </a:r>
            <a:endParaRPr lang="en-US" sz="2000" dirty="0"/>
          </a:p>
          <a:p>
            <a:r>
              <a:rPr lang="en-US" sz="2000" dirty="0"/>
              <a:t>”mathematical trap door”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07370" y="1276350"/>
            <a:ext cx="2653330" cy="2286000"/>
            <a:chOff x="407370" y="1276350"/>
            <a:chExt cx="2653330" cy="2286000"/>
          </a:xfrm>
        </p:grpSpPr>
        <p:sp>
          <p:nvSpPr>
            <p:cNvPr id="9" name="Rectangle 8"/>
            <p:cNvSpPr/>
            <p:nvPr/>
          </p:nvSpPr>
          <p:spPr>
            <a:xfrm>
              <a:off x="443530" y="1276350"/>
              <a:ext cx="1333500" cy="611882"/>
            </a:xfrm>
            <a:prstGeom prst="rect">
              <a:avLst/>
            </a:prstGeom>
            <a:solidFill>
              <a:srgbClr val="FF000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Message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27200" y="1338513"/>
              <a:ext cx="1333500" cy="611882"/>
            </a:xfrm>
            <a:prstGeom prst="rect">
              <a:avLst/>
            </a:prstGeom>
            <a:solidFill>
              <a:srgbClr val="FF000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Message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36988" y="2895865"/>
              <a:ext cx="1333500" cy="611882"/>
            </a:xfrm>
            <a:prstGeom prst="rect">
              <a:avLst/>
            </a:prstGeom>
            <a:solidFill>
              <a:srgbClr val="FF000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Message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370" y="2950468"/>
              <a:ext cx="1333500" cy="611882"/>
            </a:xfrm>
            <a:prstGeom prst="rect">
              <a:avLst/>
            </a:prstGeom>
            <a:solidFill>
              <a:srgbClr val="FF000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Message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69900" y="2140330"/>
            <a:ext cx="1333500" cy="611882"/>
          </a:xfrm>
          <a:prstGeom prst="rect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57016" y="2217861"/>
            <a:ext cx="1754584" cy="4568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 Signature</a:t>
            </a:r>
          </a:p>
        </p:txBody>
      </p:sp>
      <p:cxnSp>
        <p:nvCxnSpPr>
          <p:cNvPr id="20" name="Straight Arrow Connector 19"/>
          <p:cNvCxnSpPr>
            <a:cxnSpLocks/>
            <a:stCxn id="18" idx="3"/>
            <a:endCxn id="19" idx="1"/>
          </p:cNvCxnSpPr>
          <p:nvPr/>
        </p:nvCxnSpPr>
        <p:spPr>
          <a:xfrm>
            <a:off x="1803400" y="2446271"/>
            <a:ext cx="353616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16508" y="4330700"/>
            <a:ext cx="7208242" cy="235013"/>
            <a:chOff x="316508" y="4330700"/>
            <a:chExt cx="7208242" cy="23501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16508" y="4445000"/>
              <a:ext cx="7208242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1498600" y="4330700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638550" y="4330700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5854700" y="4337113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06450" y="4715257"/>
            <a:ext cx="1555750" cy="1723643"/>
            <a:chOff x="2470150" y="5572507"/>
            <a:chExt cx="1555750" cy="1723643"/>
          </a:xfrm>
        </p:grpSpPr>
        <p:sp>
          <p:nvSpPr>
            <p:cNvPr id="28" name="Rectangle 27"/>
            <p:cNvSpPr/>
            <p:nvPr/>
          </p:nvSpPr>
          <p:spPr>
            <a:xfrm>
              <a:off x="2470150" y="5572507"/>
              <a:ext cx="1555750" cy="172364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493830493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493168268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…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50133" y="6893554"/>
              <a:ext cx="1240234" cy="32232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Dig Signature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52750" y="4715257"/>
            <a:ext cx="1555750" cy="1723643"/>
            <a:chOff x="2470150" y="5572507"/>
            <a:chExt cx="1555750" cy="1723643"/>
          </a:xfrm>
        </p:grpSpPr>
        <p:sp>
          <p:nvSpPr>
            <p:cNvPr id="32" name="Rectangle 31"/>
            <p:cNvSpPr/>
            <p:nvPr/>
          </p:nvSpPr>
          <p:spPr>
            <a:xfrm>
              <a:off x="2470150" y="5572507"/>
              <a:ext cx="1555750" cy="172364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493830493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4931</a:t>
              </a:r>
              <a:r>
                <a:rPr lang="en-US" b="1" dirty="0">
                  <a:solidFill>
                    <a:srgbClr val="C00000"/>
                  </a:solidFill>
                </a:rPr>
                <a:t>7</a:t>
              </a:r>
              <a:r>
                <a:rPr lang="en-US" dirty="0">
                  <a:solidFill>
                    <a:schemeClr val="tx1"/>
                  </a:solidFill>
                </a:rPr>
                <a:t>8268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…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50133" y="6893554"/>
              <a:ext cx="1240234" cy="32232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Dig Signature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84775" y="4692200"/>
            <a:ext cx="1555750" cy="1723643"/>
            <a:chOff x="2470150" y="5572507"/>
            <a:chExt cx="1555750" cy="1723643"/>
          </a:xfrm>
          <a:solidFill>
            <a:srgbClr val="FF0000"/>
          </a:solidFill>
        </p:grpSpPr>
        <p:sp>
          <p:nvSpPr>
            <p:cNvPr id="35" name="Rectangle 34"/>
            <p:cNvSpPr/>
            <p:nvPr/>
          </p:nvSpPr>
          <p:spPr>
            <a:xfrm>
              <a:off x="2470150" y="5572507"/>
              <a:ext cx="1555750" cy="1723643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493830493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4931</a:t>
              </a:r>
              <a:r>
                <a:rPr lang="en-US" b="1" dirty="0">
                  <a:solidFill>
                    <a:srgbClr val="FFC000"/>
                  </a:solidFill>
                </a:rPr>
                <a:t>7</a:t>
              </a:r>
              <a:r>
                <a:rPr lang="en-US" dirty="0">
                  <a:solidFill>
                    <a:schemeClr val="tx1"/>
                  </a:solidFill>
                </a:rPr>
                <a:t>8268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…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50133" y="6893554"/>
              <a:ext cx="1240234" cy="322328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Dig Signature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01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1274" y="2530663"/>
            <a:ext cx="5812905" cy="41908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A public key</a:t>
            </a:r>
          </a:p>
          <a:p>
            <a:pPr lvl="2"/>
            <a:r>
              <a:rPr lang="en-US" dirty="0"/>
              <a:t>that belongs to the redeemer of the output transaction. </a:t>
            </a:r>
          </a:p>
          <a:p>
            <a:pPr lvl="1"/>
            <a:r>
              <a:rPr lang="en-US" dirty="0"/>
              <a:t>2) An ECDSA hash</a:t>
            </a:r>
          </a:p>
          <a:p>
            <a:r>
              <a:rPr lang="en-US" dirty="0"/>
              <a:t>Output contains</a:t>
            </a:r>
          </a:p>
          <a:p>
            <a:pPr lvl="1"/>
            <a:r>
              <a:rPr lang="en-US" dirty="0"/>
              <a:t>Amount: </a:t>
            </a:r>
            <a:r>
              <a:rPr lang="en-US" sz="1600" dirty="0"/>
              <a:t>being sent to the recipient.</a:t>
            </a:r>
          </a:p>
          <a:p>
            <a:pPr lvl="1"/>
            <a:r>
              <a:rPr lang="en-US" dirty="0"/>
              <a:t>Change</a:t>
            </a:r>
          </a:p>
          <a:p>
            <a:pPr lvl="2"/>
            <a:r>
              <a:rPr lang="en-US" dirty="0"/>
              <a:t>being sent back to the original sender (if any) </a:t>
            </a:r>
          </a:p>
          <a:p>
            <a:pPr lvl="1"/>
            <a:r>
              <a:rPr lang="en-US" dirty="0"/>
              <a:t>Voluntary transaction fee</a:t>
            </a:r>
          </a:p>
          <a:p>
            <a:r>
              <a:rPr lang="en-US" dirty="0"/>
              <a:t>Block chain </a:t>
            </a:r>
          </a:p>
          <a:p>
            <a:pPr lvl="1"/>
            <a:r>
              <a:rPr lang="en-US" dirty="0"/>
              <a:t>prevents the double spend attack </a:t>
            </a:r>
          </a:p>
          <a:p>
            <a:pPr lvl="2"/>
            <a:r>
              <a:rPr lang="en-US" dirty="0"/>
              <a:t>by giving other nodes the power to verify that transaction inputs were not already spent somewhere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57760" y="2369389"/>
            <a:ext cx="5674983" cy="4453543"/>
            <a:chOff x="12700" y="1998663"/>
            <a:chExt cx="5016500" cy="3984625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" y="2027238"/>
              <a:ext cx="3159125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825" y="1998663"/>
              <a:ext cx="1784350" cy="394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438" y="2016125"/>
              <a:ext cx="2163762" cy="396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05" y="1004836"/>
            <a:ext cx="5951605" cy="1153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62481" y="1724216"/>
            <a:ext cx="896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43311" y="1742034"/>
            <a:ext cx="80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6190" y="1002892"/>
            <a:ext cx="5347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f(message,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V(message, public key, signature)</a:t>
            </a:r>
          </a:p>
        </p:txBody>
      </p:sp>
    </p:spTree>
    <p:extLst>
      <p:ext uri="{BB962C8B-B14F-4D97-AF65-F5344CB8AC3E}">
        <p14:creationId xmlns:p14="http://schemas.microsoft.com/office/powerpoint/2010/main" val="367156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5" y="2817025"/>
            <a:ext cx="8366035" cy="3904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Coins flow from Inputs to Outputs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1177" y="2753260"/>
            <a:ext cx="31342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coin owner transfers coins by digitally signing (via ECDSA) a hash digest of the previous transaction and the public key of the next owner. This signature is then appended to the end of the coin.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4" y="1301273"/>
            <a:ext cx="5951605" cy="1153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03070" y="2020653"/>
            <a:ext cx="896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83900" y="2038471"/>
            <a:ext cx="80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078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757"/>
          </a:xfrm>
        </p:spPr>
        <p:txBody>
          <a:bodyPr>
            <a:normAutofit fontScale="90000"/>
          </a:bodyPr>
          <a:lstStyle/>
          <a:p>
            <a:r>
              <a:rPr lang="en-US" dirty="0"/>
              <a:t>Account Balances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025526"/>
            <a:ext cx="5656118" cy="4351338"/>
          </a:xfrm>
        </p:spPr>
        <p:txBody>
          <a:bodyPr/>
          <a:lstStyle/>
          <a:p>
            <a:r>
              <a:rPr lang="en-US" dirty="0"/>
              <a:t>Ownership via previous transactions</a:t>
            </a:r>
          </a:p>
          <a:p>
            <a:r>
              <a:rPr lang="en-US" dirty="0"/>
              <a:t>Check previous transactions ~ 24h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98226" y="1025526"/>
            <a:ext cx="5133109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Blockchain.info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3" y="2486459"/>
            <a:ext cx="6519114" cy="4278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55" y="2439101"/>
            <a:ext cx="5219699" cy="41876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708</Words>
  <Application>Microsoft Office PowerPoint</Application>
  <PresentationFormat>Widescreen</PresentationFormat>
  <Paragraphs>298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Arial</vt:lpstr>
      <vt:lpstr>Arial Black</vt:lpstr>
      <vt:lpstr>Calibri</vt:lpstr>
      <vt:lpstr>Calibri Light</vt:lpstr>
      <vt:lpstr>Wingdings</vt:lpstr>
      <vt:lpstr>Office Theme</vt:lpstr>
      <vt:lpstr>比特币 实现技术解析</vt:lpstr>
      <vt:lpstr>How Bitcoin Works</vt:lpstr>
      <vt:lpstr>What is Bitcoin</vt:lpstr>
      <vt:lpstr>Sending Money</vt:lpstr>
      <vt:lpstr>Sending Money &amp; Authentication</vt:lpstr>
      <vt:lpstr>Digital Signature</vt:lpstr>
      <vt:lpstr>Transactions in more detail</vt:lpstr>
      <vt:lpstr>Coins flow from Inputs to Outputs</vt:lpstr>
      <vt:lpstr>Account Balances</vt:lpstr>
      <vt:lpstr>Real Transactions</vt:lpstr>
      <vt:lpstr>Transaction Verification</vt:lpstr>
      <vt:lpstr>Balance Calculation</vt:lpstr>
      <vt:lpstr>Complex Transactions: Mathematical Puzzles</vt:lpstr>
      <vt:lpstr>Transaction Security</vt:lpstr>
      <vt:lpstr>Block Chain</vt:lpstr>
      <vt:lpstr>Cryptographic Hash</vt:lpstr>
      <vt:lpstr>Double Spending Prevention</vt:lpstr>
      <vt:lpstr>Recap</vt:lpstr>
      <vt:lpstr>Mining</vt:lpstr>
      <vt:lpstr>Summery</vt:lpstr>
      <vt:lpstr>Q &amp; A</vt:lpstr>
      <vt:lpstr>PowerPoint Presentation</vt:lpstr>
      <vt:lpstr>Double Spending in the Block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148</cp:revision>
  <dcterms:created xsi:type="dcterms:W3CDTF">2017-05-28T02:47:33Z</dcterms:created>
  <dcterms:modified xsi:type="dcterms:W3CDTF">2017-05-31T07:49:21Z</dcterms:modified>
</cp:coreProperties>
</file>