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279" r:id="rId4"/>
    <p:sldId id="347" r:id="rId5"/>
    <p:sldId id="297" r:id="rId6"/>
    <p:sldId id="323" r:id="rId7"/>
    <p:sldId id="354" r:id="rId8"/>
    <p:sldId id="308" r:id="rId9"/>
    <p:sldId id="314" r:id="rId10"/>
    <p:sldId id="287" r:id="rId11"/>
    <p:sldId id="299" r:id="rId12"/>
    <p:sldId id="280" r:id="rId13"/>
    <p:sldId id="281" r:id="rId14"/>
    <p:sldId id="339" r:id="rId15"/>
    <p:sldId id="337" r:id="rId16"/>
    <p:sldId id="329" r:id="rId17"/>
    <p:sldId id="330" r:id="rId18"/>
    <p:sldId id="331" r:id="rId19"/>
    <p:sldId id="353" r:id="rId20"/>
    <p:sldId id="301" r:id="rId21"/>
    <p:sldId id="282" r:id="rId22"/>
    <p:sldId id="257" r:id="rId23"/>
    <p:sldId id="283" r:id="rId24"/>
    <p:sldId id="315" r:id="rId25"/>
    <p:sldId id="313" r:id="rId26"/>
    <p:sldId id="276" r:id="rId27"/>
    <p:sldId id="266" r:id="rId28"/>
    <p:sldId id="261" r:id="rId29"/>
    <p:sldId id="267" r:id="rId30"/>
    <p:sldId id="265" r:id="rId31"/>
    <p:sldId id="269" r:id="rId32"/>
    <p:sldId id="260" r:id="rId33"/>
    <p:sldId id="263" r:id="rId34"/>
    <p:sldId id="264" r:id="rId35"/>
    <p:sldId id="268" r:id="rId36"/>
    <p:sldId id="271" r:id="rId37"/>
    <p:sldId id="272" r:id="rId38"/>
    <p:sldId id="273" r:id="rId39"/>
    <p:sldId id="274" r:id="rId40"/>
    <p:sldId id="275" r:id="rId41"/>
    <p:sldId id="311" r:id="rId42"/>
    <p:sldId id="316" r:id="rId43"/>
    <p:sldId id="259" r:id="rId44"/>
    <p:sldId id="321" r:id="rId45"/>
    <p:sldId id="352" r:id="rId46"/>
    <p:sldId id="320" r:id="rId47"/>
    <p:sldId id="258" r:id="rId48"/>
    <p:sldId id="319" r:id="rId49"/>
    <p:sldId id="318" r:id="rId50"/>
    <p:sldId id="324" r:id="rId51"/>
    <p:sldId id="325" r:id="rId52"/>
    <p:sldId id="317" r:id="rId53"/>
    <p:sldId id="277" r:id="rId54"/>
    <p:sldId id="312" r:id="rId55"/>
    <p:sldId id="322" r:id="rId56"/>
    <p:sldId id="336" r:id="rId57"/>
    <p:sldId id="286" r:id="rId58"/>
    <p:sldId id="285" r:id="rId59"/>
    <p:sldId id="284" r:id="rId60"/>
    <p:sldId id="303" r:id="rId61"/>
    <p:sldId id="341" r:id="rId62"/>
    <p:sldId id="343" r:id="rId63"/>
    <p:sldId id="355" r:id="rId64"/>
    <p:sldId id="346" r:id="rId65"/>
    <p:sldId id="340" r:id="rId66"/>
    <p:sldId id="344" r:id="rId67"/>
    <p:sldId id="342" r:id="rId68"/>
    <p:sldId id="305" r:id="rId69"/>
    <p:sldId id="302" r:id="rId70"/>
    <p:sldId id="304" r:id="rId71"/>
    <p:sldId id="278" r:id="rId72"/>
    <p:sldId id="288" r:id="rId73"/>
    <p:sldId id="290" r:id="rId74"/>
    <p:sldId id="289" r:id="rId75"/>
    <p:sldId id="293" r:id="rId76"/>
    <p:sldId id="294" r:id="rId77"/>
    <p:sldId id="295" r:id="rId78"/>
    <p:sldId id="296" r:id="rId79"/>
    <p:sldId id="332" r:id="rId80"/>
    <p:sldId id="306" r:id="rId81"/>
    <p:sldId id="307" r:id="rId82"/>
    <p:sldId id="356" r:id="rId83"/>
    <p:sldId id="327" r:id="rId84"/>
    <p:sldId id="310" r:id="rId85"/>
    <p:sldId id="309" r:id="rId86"/>
    <p:sldId id="333" r:id="rId87"/>
    <p:sldId id="334" r:id="rId88"/>
    <p:sldId id="349" r:id="rId89"/>
    <p:sldId id="335" r:id="rId90"/>
    <p:sldId id="338" r:id="rId91"/>
    <p:sldId id="345" r:id="rId92"/>
    <p:sldId id="348" r:id="rId93"/>
    <p:sldId id="350" r:id="rId94"/>
    <p:sldId id="351" r:id="rId9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92" autoAdjust="0"/>
  </p:normalViewPr>
  <p:slideViewPr>
    <p:cSldViewPr>
      <p:cViewPr varScale="1">
        <p:scale>
          <a:sx n="112" d="100"/>
          <a:sy n="112" d="100"/>
        </p:scale>
        <p:origin x="15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5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C4BB-2E79-49CD-A944-440F37A05EE3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51A6-8E89-4FB9-9E9F-EBD25FF9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8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C4BB-2E79-49CD-A944-440F37A05EE3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51A6-8E89-4FB9-9E9F-EBD25FF9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4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C4BB-2E79-49CD-A944-440F37A05EE3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51A6-8E89-4FB9-9E9F-EBD25FF9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C4BB-2E79-49CD-A944-440F37A05EE3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51A6-8E89-4FB9-9E9F-EBD25FF9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C4BB-2E79-49CD-A944-440F37A05EE3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51A6-8E89-4FB9-9E9F-EBD25FF9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C4BB-2E79-49CD-A944-440F37A05EE3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51A6-8E89-4FB9-9E9F-EBD25FF9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3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C4BB-2E79-49CD-A944-440F37A05EE3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51A6-8E89-4FB9-9E9F-EBD25FF9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3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C4BB-2E79-49CD-A944-440F37A05EE3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51A6-8E89-4FB9-9E9F-EBD25FF9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3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C4BB-2E79-49CD-A944-440F37A05EE3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51A6-8E89-4FB9-9E9F-EBD25FF9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4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C4BB-2E79-49CD-A944-440F37A05EE3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51A6-8E89-4FB9-9E9F-EBD25FF9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0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C4BB-2E79-49CD-A944-440F37A05EE3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51A6-8E89-4FB9-9E9F-EBD25FF9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5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6C4BB-2E79-49CD-A944-440F37A05EE3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F51A6-8E89-4FB9-9E9F-EBD25FF9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8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Bitcoins</a:t>
            </a:r>
            <a:r>
              <a:rPr lang="en-US" dirty="0"/>
              <a:t>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083" y="0"/>
            <a:ext cx="2900547" cy="287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0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All-electronic</a:t>
            </a:r>
          </a:p>
          <a:p>
            <a:r>
              <a:rPr lang="en-US" dirty="0"/>
              <a:t>Provable value</a:t>
            </a:r>
          </a:p>
          <a:p>
            <a:r>
              <a:rPr lang="en-US" dirty="0"/>
              <a:t>Fast transactions</a:t>
            </a:r>
          </a:p>
          <a:p>
            <a:r>
              <a:rPr lang="en-US" dirty="0"/>
              <a:t>Low-cost transactions</a:t>
            </a:r>
          </a:p>
          <a:p>
            <a:r>
              <a:rPr lang="en-US" dirty="0"/>
              <a:t>Divisible down to 0.00000001 BTC</a:t>
            </a:r>
          </a:p>
          <a:p>
            <a:r>
              <a:rPr lang="en-US" dirty="0"/>
              <a:t>No third-party trust required</a:t>
            </a:r>
          </a:p>
          <a:p>
            <a:r>
              <a:rPr lang="en-US" dirty="0"/>
              <a:t>Uncontrollable (Decentralized)</a:t>
            </a:r>
          </a:p>
          <a:p>
            <a:r>
              <a:rPr lang="en-US" dirty="0"/>
              <a:t>Irreversible trades</a:t>
            </a:r>
          </a:p>
          <a:p>
            <a:r>
              <a:rPr lang="en-US" dirty="0"/>
              <a:t>No double-spending</a:t>
            </a:r>
          </a:p>
          <a:p>
            <a:r>
              <a:rPr lang="en-US" dirty="0"/>
              <a:t>Some anonymity (</a:t>
            </a:r>
            <a:r>
              <a:rPr lang="en-US" dirty="0" err="1"/>
              <a:t>pseudonymity</a:t>
            </a:r>
            <a:r>
              <a:rPr lang="en-US" dirty="0"/>
              <a:t>)</a:t>
            </a:r>
          </a:p>
          <a:p>
            <a:r>
              <a:rPr lang="en-US" dirty="0"/>
              <a:t>Inflation resistant</a:t>
            </a:r>
          </a:p>
          <a:p>
            <a:r>
              <a:rPr lang="en-US" dirty="0"/>
              <a:t>Deflationary (Maximum of 21M issued)</a:t>
            </a:r>
          </a:p>
          <a:p>
            <a:r>
              <a:rPr lang="en-US" dirty="0"/>
              <a:t>International</a:t>
            </a:r>
          </a:p>
          <a:p>
            <a:r>
              <a:rPr lang="en-US" dirty="0"/>
              <a:t>Widely accepted as a currency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1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For </a:t>
            </a:r>
            <a:r>
              <a:rPr lang="en-US" dirty="0" err="1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Convenient online purchases</a:t>
            </a:r>
          </a:p>
          <a:p>
            <a:r>
              <a:rPr lang="en-US" dirty="0"/>
              <a:t>Tips and donations</a:t>
            </a:r>
          </a:p>
          <a:p>
            <a:r>
              <a:rPr lang="en-US" dirty="0"/>
              <a:t>Micro-payments</a:t>
            </a:r>
          </a:p>
          <a:p>
            <a:r>
              <a:rPr lang="en-US" dirty="0"/>
              <a:t>Transactions that must be irreversible</a:t>
            </a:r>
          </a:p>
          <a:p>
            <a:pPr lvl="1"/>
            <a:r>
              <a:rPr lang="en-US" dirty="0"/>
              <a:t>When information is transferred</a:t>
            </a:r>
          </a:p>
          <a:p>
            <a:pPr lvl="1"/>
            <a:r>
              <a:rPr lang="en-US" dirty="0"/>
              <a:t>When an irreversible action is performed</a:t>
            </a:r>
          </a:p>
          <a:p>
            <a:r>
              <a:rPr lang="en-US" dirty="0"/>
              <a:t>Embarrassing transactions</a:t>
            </a:r>
          </a:p>
          <a:p>
            <a:r>
              <a:rPr lang="en-US" dirty="0"/>
              <a:t>Black-market transactions</a:t>
            </a:r>
          </a:p>
          <a:p>
            <a:r>
              <a:rPr lang="en-US" dirty="0"/>
              <a:t>A store of value</a:t>
            </a:r>
          </a:p>
          <a:p>
            <a:r>
              <a:rPr lang="en-US" dirty="0"/>
              <a:t>Investment</a:t>
            </a:r>
          </a:p>
          <a:p>
            <a:r>
              <a:rPr lang="en-US" dirty="0"/>
              <a:t>A place to hide money</a:t>
            </a:r>
          </a:p>
          <a:p>
            <a:r>
              <a:rPr lang="en-US" dirty="0"/>
              <a:t>Gambling</a:t>
            </a:r>
          </a:p>
          <a:p>
            <a:r>
              <a:rPr lang="en-US" dirty="0"/>
              <a:t>Ransom</a:t>
            </a:r>
          </a:p>
          <a:p>
            <a:r>
              <a:rPr lang="en-US" dirty="0"/>
              <a:t>Escape currencies that are in trouble</a:t>
            </a:r>
          </a:p>
          <a:p>
            <a:r>
              <a:rPr lang="en-US" dirty="0"/>
              <a:t>International transactions and financing</a:t>
            </a:r>
          </a:p>
          <a:p>
            <a:r>
              <a:rPr lang="en-US" dirty="0"/>
              <a:t>Buying foreign goods (currency lingua franca)</a:t>
            </a:r>
          </a:p>
          <a:p>
            <a:r>
              <a:rPr lang="en-US" dirty="0"/>
              <a:t>Paying foreign employees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5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US Dollar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 Dollar (Cash)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5307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Backed by United States?</a:t>
            </a:r>
          </a:p>
          <a:p>
            <a:r>
              <a:rPr lang="en-US" dirty="0"/>
              <a:t>Controlled by US</a:t>
            </a:r>
          </a:p>
          <a:p>
            <a:r>
              <a:rPr lang="en-US" dirty="0"/>
              <a:t>Primarily US-only</a:t>
            </a:r>
          </a:p>
          <a:p>
            <a:r>
              <a:rPr lang="en-US" dirty="0"/>
              <a:t>Created by government</a:t>
            </a:r>
          </a:p>
          <a:p>
            <a:r>
              <a:rPr lang="en-US" dirty="0"/>
              <a:t>Supply controlled by politics</a:t>
            </a:r>
          </a:p>
          <a:p>
            <a:r>
              <a:rPr lang="en-US" dirty="0"/>
              <a:t>Easy to steal by muggers</a:t>
            </a:r>
          </a:p>
          <a:p>
            <a:r>
              <a:rPr lang="en-US" dirty="0"/>
              <a:t>Hard to steal by hackers</a:t>
            </a:r>
          </a:p>
          <a:p>
            <a:r>
              <a:rPr lang="en-US" dirty="0"/>
              <a:t>Hard to transmit</a:t>
            </a:r>
          </a:p>
          <a:p>
            <a:r>
              <a:rPr lang="en-US" dirty="0"/>
              <a:t>Hard to trace</a:t>
            </a:r>
          </a:p>
          <a:p>
            <a:r>
              <a:rPr lang="en-US" dirty="0"/>
              <a:t>Non-refundable</a:t>
            </a:r>
          </a:p>
          <a:p>
            <a:r>
              <a:rPr lang="en-US" dirty="0"/>
              <a:t>Used for crime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194175" cy="4454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Backed only by other users</a:t>
            </a:r>
          </a:p>
          <a:p>
            <a:r>
              <a:rPr lang="en-US" dirty="0"/>
              <a:t>Controlled by users</a:t>
            </a:r>
          </a:p>
          <a:p>
            <a:r>
              <a:rPr lang="en-US" dirty="0"/>
              <a:t>International</a:t>
            </a:r>
          </a:p>
          <a:p>
            <a:r>
              <a:rPr lang="en-US" dirty="0"/>
              <a:t>Created based on work done</a:t>
            </a:r>
          </a:p>
          <a:p>
            <a:r>
              <a:rPr lang="en-US" dirty="0"/>
              <a:t>Fixed number issued</a:t>
            </a:r>
          </a:p>
          <a:p>
            <a:r>
              <a:rPr lang="en-US" dirty="0"/>
              <a:t>Hard to steal by muggers</a:t>
            </a:r>
          </a:p>
          <a:p>
            <a:r>
              <a:rPr lang="en-US" dirty="0"/>
              <a:t>Easier to steal by hackers</a:t>
            </a:r>
          </a:p>
          <a:p>
            <a:r>
              <a:rPr lang="en-US" dirty="0"/>
              <a:t>Easy to transmit</a:t>
            </a:r>
          </a:p>
          <a:p>
            <a:r>
              <a:rPr lang="en-US" dirty="0"/>
              <a:t>Hard to trace</a:t>
            </a:r>
          </a:p>
          <a:p>
            <a:r>
              <a:rPr lang="en-US" dirty="0"/>
              <a:t>Non-refundable</a:t>
            </a:r>
          </a:p>
          <a:p>
            <a:r>
              <a:rPr lang="en-US" dirty="0"/>
              <a:t>Used for crime</a:t>
            </a:r>
          </a:p>
        </p:txBody>
      </p:sp>
    </p:spTree>
    <p:extLst>
      <p:ext uri="{BB962C8B-B14F-4D97-AF65-F5344CB8AC3E}">
        <p14:creationId xmlns:p14="http://schemas.microsoft.com/office/powerpoint/2010/main" val="3308953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Gold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14800" cy="39973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Backed by itself?</a:t>
            </a:r>
          </a:p>
          <a:p>
            <a:r>
              <a:rPr lang="en-US" dirty="0"/>
              <a:t>Internationally accepted</a:t>
            </a:r>
          </a:p>
          <a:p>
            <a:r>
              <a:rPr lang="en-US" dirty="0"/>
              <a:t>Supply controlled by miners</a:t>
            </a:r>
          </a:p>
          <a:p>
            <a:r>
              <a:rPr lang="en-US" dirty="0"/>
              <a:t>Difficult/expensive to store</a:t>
            </a:r>
          </a:p>
          <a:p>
            <a:r>
              <a:rPr lang="en-US" dirty="0"/>
              <a:t>Not easy to divide</a:t>
            </a:r>
          </a:p>
          <a:p>
            <a:r>
              <a:rPr lang="en-US" dirty="0"/>
              <a:t>Difficult to use for transactions</a:t>
            </a:r>
          </a:p>
          <a:p>
            <a:r>
              <a:rPr lang="en-US" dirty="0"/>
              <a:t>Can make jewelry out of it</a:t>
            </a:r>
          </a:p>
          <a:p>
            <a:r>
              <a:rPr lang="en-US" dirty="0"/>
              <a:t>Easy to steal by muggers/invaders</a:t>
            </a:r>
          </a:p>
          <a:p>
            <a:r>
              <a:rPr lang="en-US" dirty="0"/>
              <a:t>Hard to steal by hackers</a:t>
            </a:r>
          </a:p>
          <a:p>
            <a:r>
              <a:rPr lang="en-US" dirty="0"/>
              <a:t>Hard to trace</a:t>
            </a:r>
          </a:p>
          <a:p>
            <a:r>
              <a:rPr lang="en-US" dirty="0"/>
              <a:t>Non-refundable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973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Backed only by other users</a:t>
            </a:r>
          </a:p>
          <a:p>
            <a:r>
              <a:rPr lang="en-US" dirty="0"/>
              <a:t>Internationally accepted</a:t>
            </a:r>
          </a:p>
          <a:p>
            <a:r>
              <a:rPr lang="en-US" dirty="0"/>
              <a:t>Supply is fixed</a:t>
            </a:r>
          </a:p>
          <a:p>
            <a:r>
              <a:rPr lang="en-US" dirty="0"/>
              <a:t>Easy to store</a:t>
            </a:r>
          </a:p>
          <a:p>
            <a:r>
              <a:rPr lang="en-US" dirty="0"/>
              <a:t>Easy to divide</a:t>
            </a:r>
          </a:p>
          <a:p>
            <a:r>
              <a:rPr lang="en-US" dirty="0"/>
              <a:t>Easy to use for transactions</a:t>
            </a:r>
          </a:p>
          <a:p>
            <a:r>
              <a:rPr lang="en-US" dirty="0"/>
              <a:t>Easy to make backups</a:t>
            </a:r>
          </a:p>
          <a:p>
            <a:r>
              <a:rPr lang="en-US" dirty="0"/>
              <a:t>Hard to steal by muggers/invaders</a:t>
            </a:r>
          </a:p>
          <a:p>
            <a:r>
              <a:rPr lang="en-US" dirty="0"/>
              <a:t>Easy to steal by hackers</a:t>
            </a:r>
          </a:p>
          <a:p>
            <a:r>
              <a:rPr lang="en-US" dirty="0"/>
              <a:t>Hard to trace</a:t>
            </a:r>
          </a:p>
          <a:p>
            <a:r>
              <a:rPr lang="en-US" dirty="0"/>
              <a:t>Non-refundable</a:t>
            </a:r>
          </a:p>
        </p:txBody>
      </p:sp>
    </p:spTree>
    <p:extLst>
      <p:ext uri="{BB962C8B-B14F-4D97-AF65-F5344CB8AC3E}">
        <p14:creationId xmlns:p14="http://schemas.microsoft.com/office/powerpoint/2010/main" val="410077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Money Supply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03413"/>
            <a:ext cx="8553450" cy="56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79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 </a:t>
            </a:r>
            <a:r>
              <a:rPr lang="en-US" dirty="0" err="1"/>
              <a:t>MilliBits</a:t>
            </a:r>
            <a:r>
              <a:rPr lang="en-US" dirty="0"/>
              <a:t> = 1 BTC</a:t>
            </a:r>
          </a:p>
          <a:p>
            <a:r>
              <a:rPr lang="en-US" dirty="0" err="1"/>
              <a:t>MilliBits</a:t>
            </a:r>
            <a:r>
              <a:rPr lang="en-US" dirty="0"/>
              <a:t> is abbreviated </a:t>
            </a:r>
            <a:r>
              <a:rPr lang="en-US" dirty="0" err="1"/>
              <a:t>mBTC</a:t>
            </a:r>
            <a:endParaRPr lang="en-US" dirty="0"/>
          </a:p>
          <a:p>
            <a:r>
              <a:rPr lang="en-US" dirty="0"/>
              <a:t>For the time being, sandwiches are likely to be priced in </a:t>
            </a:r>
            <a:r>
              <a:rPr lang="en-US" dirty="0" err="1"/>
              <a:t>millibit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Bitcoin</a:t>
            </a:r>
            <a:r>
              <a:rPr lang="en-US" dirty="0"/>
              <a:t> are eventually worth $1,000,000, the lowest amount of money you will be able to transact is $0.01 worth</a:t>
            </a:r>
          </a:p>
        </p:txBody>
      </p:sp>
    </p:spTree>
    <p:extLst>
      <p:ext uri="{BB962C8B-B14F-4D97-AF65-F5344CB8AC3E}">
        <p14:creationId xmlns:p14="http://schemas.microsoft.com/office/powerpoint/2010/main" val="116834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728" y="381000"/>
            <a:ext cx="1414272" cy="220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dirty="0"/>
              <a:t>Reversible Transactions are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Take the form of chargebacks</a:t>
            </a:r>
          </a:p>
          <a:p>
            <a:r>
              <a:rPr lang="en-US" dirty="0"/>
              <a:t>Reversibility “protects consumers” by allowing for an authority (ultimately the government) to mediate transactions</a:t>
            </a:r>
          </a:p>
          <a:p>
            <a:r>
              <a:rPr lang="en-US" dirty="0"/>
              <a:t>Protection from unscrupulous vendors</a:t>
            </a:r>
          </a:p>
          <a:p>
            <a:r>
              <a:rPr lang="en-US" dirty="0"/>
              <a:t>Recovery from identity theft</a:t>
            </a:r>
          </a:p>
          <a:p>
            <a:r>
              <a:rPr lang="en-US" dirty="0"/>
              <a:t>Accidental transfers can be fixed</a:t>
            </a:r>
          </a:p>
          <a:p>
            <a:r>
              <a:rPr lang="en-US" dirty="0"/>
              <a:t>Although they are expensive, most people demand reversible transactions from their governments</a:t>
            </a:r>
          </a:p>
          <a:p>
            <a:r>
              <a:rPr lang="en-US" dirty="0"/>
              <a:t>The US government thinks chargebacks are important</a:t>
            </a:r>
          </a:p>
          <a:p>
            <a:r>
              <a:rPr lang="en-US" dirty="0"/>
              <a:t>In the US, nearly all non-cash transactions are reversible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15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86" y="304800"/>
            <a:ext cx="1554226" cy="220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804150" cy="1143000"/>
          </a:xfrm>
        </p:spPr>
        <p:txBody>
          <a:bodyPr/>
          <a:lstStyle/>
          <a:p>
            <a:r>
              <a:rPr lang="en-US" dirty="0"/>
              <a:t>Reversible Transactions are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/>
              <a:t>They allow vendors to get scammed, increasing costs for everyone</a:t>
            </a:r>
          </a:p>
          <a:p>
            <a:r>
              <a:rPr lang="en-US" dirty="0"/>
              <a:t>Require extensive work by vendors to coordinate</a:t>
            </a:r>
          </a:p>
          <a:p>
            <a:r>
              <a:rPr lang="en-US" dirty="0"/>
              <a:t>Require extensive government oversight</a:t>
            </a:r>
          </a:p>
          <a:p>
            <a:r>
              <a:rPr lang="en-US" dirty="0"/>
              <a:t>Obviates the need for extensive consumer data collection for credit checking</a:t>
            </a:r>
          </a:p>
          <a:p>
            <a:r>
              <a:rPr lang="en-US" dirty="0"/>
              <a:t>Expensive and slow</a:t>
            </a:r>
          </a:p>
          <a:p>
            <a:r>
              <a:rPr lang="en-US" dirty="0"/>
              <a:t>Prevents micro-payments</a:t>
            </a:r>
          </a:p>
          <a:p>
            <a:r>
              <a:rPr lang="en-US" dirty="0"/>
              <a:t>Locks the poor out of many credit transactions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69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Irreversible Transactions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Bitcoin</a:t>
            </a:r>
            <a:r>
              <a:rPr lang="en-US" dirty="0"/>
              <a:t> transactions are all irreversible</a:t>
            </a:r>
          </a:p>
          <a:p>
            <a:r>
              <a:rPr lang="en-US" dirty="0"/>
              <a:t>But, for some transactions, people don’t want the baggage of the government oversight</a:t>
            </a:r>
          </a:p>
          <a:p>
            <a:r>
              <a:rPr lang="en-US" dirty="0"/>
              <a:t>If you use banknotes or coins, you are familiar with irreversibility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77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Bitcoin</a:t>
            </a:r>
            <a:r>
              <a:rPr lang="en-US" dirty="0"/>
              <a:t> provides some anonymity (</a:t>
            </a:r>
            <a:r>
              <a:rPr lang="en-US" dirty="0" err="1"/>
              <a:t>pseudonymity</a:t>
            </a:r>
            <a:r>
              <a:rPr lang="en-US" dirty="0"/>
              <a:t>)</a:t>
            </a:r>
          </a:p>
          <a:p>
            <a:r>
              <a:rPr lang="en-US" dirty="0" err="1"/>
              <a:t>Bitcoin</a:t>
            </a:r>
            <a:r>
              <a:rPr lang="en-US" dirty="0"/>
              <a:t> addresses are like numbered bank accounts with a password</a:t>
            </a:r>
          </a:p>
          <a:p>
            <a:r>
              <a:rPr lang="en-US" dirty="0"/>
              <a:t>The flow of money from address to address is completely public</a:t>
            </a:r>
          </a:p>
          <a:p>
            <a:r>
              <a:rPr lang="en-US" dirty="0"/>
              <a:t>You can try to deny that you “have” BTC</a:t>
            </a:r>
          </a:p>
          <a:p>
            <a:r>
              <a:rPr lang="en-US" dirty="0"/>
              <a:t>You can try to deny knowing where BTC went</a:t>
            </a:r>
          </a:p>
          <a:p>
            <a:r>
              <a:rPr lang="en-US" dirty="0"/>
              <a:t>There are ways to increase anonymity</a:t>
            </a:r>
          </a:p>
        </p:txBody>
      </p:sp>
    </p:spTree>
    <p:extLst>
      <p:ext uri="{BB962C8B-B14F-4D97-AF65-F5344CB8AC3E}">
        <p14:creationId xmlns:p14="http://schemas.microsoft.com/office/powerpoint/2010/main" val="295978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Jim Coman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james@coman.com</a:t>
            </a:r>
          </a:p>
          <a:p>
            <a:r>
              <a:rPr lang="en-US" dirty="0"/>
              <a:t>www.coman.com/bitcoin</a:t>
            </a:r>
          </a:p>
          <a:p>
            <a:r>
              <a:rPr lang="en-US" u="sng" dirty="0"/>
              <a:t>Not licensed to give financial advice; There is no financial advice contained herein</a:t>
            </a:r>
          </a:p>
          <a:p>
            <a:r>
              <a:rPr lang="en-US" u="sng" dirty="0"/>
              <a:t>Not a lawyer; There is no legal or tax advice herein</a:t>
            </a:r>
          </a:p>
          <a:p>
            <a:r>
              <a:rPr lang="en-US" u="sng" dirty="0"/>
              <a:t>Nothing here is designed to help you avoid paying taxes</a:t>
            </a:r>
          </a:p>
          <a:p>
            <a:r>
              <a:rPr lang="en-US" u="sng" dirty="0"/>
              <a:t>I do not represent my company; these opinions are my own</a:t>
            </a:r>
          </a:p>
          <a:p>
            <a:r>
              <a:rPr lang="en-US" u="sng" dirty="0"/>
              <a:t>I own some </a:t>
            </a:r>
            <a:r>
              <a:rPr lang="en-US" u="sng" dirty="0" err="1"/>
              <a:t>Bitcoin</a:t>
            </a:r>
            <a:r>
              <a:rPr lang="en-US" u="sng" dirty="0"/>
              <a:t> so I have a vested interested in </a:t>
            </a:r>
            <a:r>
              <a:rPr lang="en-US" u="sng" dirty="0" err="1"/>
              <a:t>Bitcoin</a:t>
            </a:r>
            <a:endParaRPr lang="en-US" u="sng" dirty="0"/>
          </a:p>
          <a:p>
            <a:r>
              <a:rPr lang="en-US" dirty="0"/>
              <a:t>Undergrad: Purdue Computer Science</a:t>
            </a:r>
          </a:p>
          <a:p>
            <a:r>
              <a:rPr lang="en-US" dirty="0"/>
              <a:t>Graduate: Northwestern Kellogg MBA: Finance</a:t>
            </a:r>
          </a:p>
          <a:p>
            <a:r>
              <a:rPr lang="en-US" dirty="0"/>
              <a:t>Programming professionally since 1989: Unix and Windows</a:t>
            </a:r>
          </a:p>
          <a:p>
            <a:r>
              <a:rPr lang="en-US" dirty="0"/>
              <a:t>Banking experience</a:t>
            </a:r>
          </a:p>
          <a:p>
            <a:r>
              <a:rPr lang="en-US" dirty="0"/>
              <a:t>Hedge fund experience</a:t>
            </a:r>
          </a:p>
          <a:p>
            <a:r>
              <a:rPr lang="en-US" dirty="0"/>
              <a:t>Derivatives (equities) trading experience</a:t>
            </a:r>
          </a:p>
          <a:p>
            <a:r>
              <a:rPr lang="en-US" dirty="0"/>
              <a:t>Bond trading experience</a:t>
            </a:r>
          </a:p>
          <a:p>
            <a:r>
              <a:rPr lang="en-US" dirty="0"/>
              <a:t>Asset backed and structured securities experience</a:t>
            </a:r>
          </a:p>
          <a:p>
            <a:r>
              <a:rPr lang="en-US" dirty="0"/>
              <a:t>Start-up experience</a:t>
            </a:r>
          </a:p>
          <a:p>
            <a:r>
              <a:rPr lang="en-US" dirty="0"/>
              <a:t>Currently managing software developers making banking software (11 products)</a:t>
            </a:r>
          </a:p>
          <a:p>
            <a:r>
              <a:rPr lang="en-US" dirty="0"/>
              <a:t>Advisory board member New Money Systems Board of the Lifeboat Foundation</a:t>
            </a:r>
          </a:p>
        </p:txBody>
      </p:sp>
    </p:spTree>
    <p:extLst>
      <p:ext uri="{BB962C8B-B14F-4D97-AF65-F5344CB8AC3E}">
        <p14:creationId xmlns:p14="http://schemas.microsoft.com/office/powerpoint/2010/main" val="2058656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Silk Road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black market website that began on the TOR network starting in February of 2011</a:t>
            </a:r>
          </a:p>
          <a:p>
            <a:r>
              <a:rPr lang="en-US" dirty="0" err="1"/>
              <a:t>Bitcoin</a:t>
            </a:r>
            <a:r>
              <a:rPr lang="en-US" dirty="0"/>
              <a:t> predates Silk Road</a:t>
            </a:r>
          </a:p>
          <a:p>
            <a:r>
              <a:rPr lang="en-US" dirty="0"/>
              <a:t>Transactions are paid for with </a:t>
            </a:r>
            <a:r>
              <a:rPr lang="en-US" dirty="0" err="1"/>
              <a:t>Bitcoin</a:t>
            </a:r>
            <a:endParaRPr lang="en-US" dirty="0"/>
          </a:p>
          <a:p>
            <a:r>
              <a:rPr lang="en-US" dirty="0"/>
              <a:t>Uses an escrow system to reduce abuse</a:t>
            </a:r>
          </a:p>
          <a:p>
            <a:r>
              <a:rPr lang="en-US" dirty="0"/>
              <a:t>Looks like eBay, but most things are illegal—most notably, drugs</a:t>
            </a:r>
          </a:p>
          <a:p>
            <a:r>
              <a:rPr lang="en-US" dirty="0"/>
              <a:t>Shut down by the FBI on 10/2/2013 and a suspected leader (Dread Pirate Roberts) was arrested </a:t>
            </a:r>
          </a:p>
          <a:p>
            <a:r>
              <a:rPr lang="en-US" dirty="0"/>
              <a:t>Many millions of dollars worth of BTC were confiscated from people all over the world, even if they broke no laws</a:t>
            </a:r>
          </a:p>
          <a:p>
            <a:r>
              <a:rPr lang="en-US" dirty="0"/>
              <a:t>On 11/6/2013 the website re-opened as 2.0, apparently with new management, but he calls himself DPR</a:t>
            </a:r>
          </a:p>
          <a:p>
            <a:r>
              <a:rPr lang="en-US" dirty="0"/>
              <a:t>Silk Road is only the most successful marketplace for black market goods. There are others</a:t>
            </a:r>
          </a:p>
        </p:txBody>
      </p:sp>
    </p:spTree>
    <p:extLst>
      <p:ext uri="{BB962C8B-B14F-4D97-AF65-F5344CB8AC3E}">
        <p14:creationId xmlns:p14="http://schemas.microsoft.com/office/powerpoint/2010/main" val="1020625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Technology Behind BTC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Hashing (double-SHA256, RIPEMD-160)</a:t>
            </a:r>
          </a:p>
          <a:p>
            <a:r>
              <a:rPr lang="en-US" dirty="0"/>
              <a:t>Proof-of-work (</a:t>
            </a:r>
            <a:r>
              <a:rPr lang="en-US" dirty="0" err="1"/>
              <a:t>hashcash</a:t>
            </a:r>
            <a:r>
              <a:rPr lang="en-US" dirty="0"/>
              <a:t> proof)</a:t>
            </a:r>
          </a:p>
          <a:p>
            <a:r>
              <a:rPr lang="en-US" dirty="0"/>
              <a:t>Dual key encryption (Elliptical Curve Digital Signature Algorithm, </a:t>
            </a:r>
            <a:r>
              <a:rPr lang="en-US" dirty="0" err="1"/>
              <a:t>Merkle</a:t>
            </a:r>
            <a:r>
              <a:rPr lang="en-US" dirty="0"/>
              <a:t> Trees )</a:t>
            </a:r>
          </a:p>
          <a:p>
            <a:r>
              <a:rPr lang="en-US" dirty="0"/>
              <a:t>Peer-To-Peer Networking (similar to IRC Internet Relay Chat)</a:t>
            </a:r>
          </a:p>
        </p:txBody>
      </p:sp>
    </p:spTree>
    <p:extLst>
      <p:ext uri="{BB962C8B-B14F-4D97-AF65-F5344CB8AC3E}">
        <p14:creationId xmlns:p14="http://schemas.microsoft.com/office/powerpoint/2010/main" val="2408956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Hashing is applying an algorithm to find </a:t>
            </a:r>
            <a:r>
              <a:rPr lang="en-US"/>
              <a:t>a short number </a:t>
            </a:r>
            <a:r>
              <a:rPr lang="en-US" dirty="0"/>
              <a:t>(digest) of a block of data</a:t>
            </a:r>
          </a:p>
          <a:p>
            <a:r>
              <a:rPr lang="en-US" dirty="0"/>
              <a:t>A checksum is an example hashing algorithm</a:t>
            </a:r>
          </a:p>
          <a:p>
            <a:r>
              <a:rPr lang="en-US" dirty="0"/>
              <a:t>Every time you apply a hash to some data, you get the same hash number</a:t>
            </a:r>
          </a:p>
          <a:p>
            <a:r>
              <a:rPr lang="en-US" dirty="0"/>
              <a:t>Hashes are one-way. If you have the data, you can find the hash. But, if you have the hash, you can’t figure out the data.</a:t>
            </a:r>
          </a:p>
          <a:p>
            <a:r>
              <a:rPr lang="en-US" dirty="0"/>
              <a:t>Hashes are useful for verifying data</a:t>
            </a:r>
          </a:p>
        </p:txBody>
      </p:sp>
    </p:spTree>
    <p:extLst>
      <p:ext uri="{BB962C8B-B14F-4D97-AF65-F5344CB8AC3E}">
        <p14:creationId xmlns:p14="http://schemas.microsoft.com/office/powerpoint/2010/main" val="3482198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Checksum (type of hash)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up numbers</a:t>
            </a:r>
          </a:p>
          <a:p>
            <a:r>
              <a:rPr lang="en-US" dirty="0"/>
              <a:t>Take the least significant digits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2971800"/>
            <a:ext cx="3276600" cy="30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u="sng" dirty="0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43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Oval 4"/>
          <p:cNvSpPr/>
          <p:nvPr/>
        </p:nvSpPr>
        <p:spPr>
          <a:xfrm>
            <a:off x="3200400" y="5715000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9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Checksum as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Checksums are a bad (but easy to do) hash</a:t>
            </a:r>
          </a:p>
          <a:p>
            <a:r>
              <a:rPr lang="en-US" dirty="0"/>
              <a:t>SHA256 is a “secure hashing algorithm” that produces 256 bits of output (equivalent to a 78-digit number)</a:t>
            </a:r>
          </a:p>
          <a:p>
            <a:r>
              <a:rPr lang="en-US" dirty="0"/>
              <a:t>A checksum doesn’t care about the order of the numbers</a:t>
            </a:r>
          </a:p>
          <a:p>
            <a:r>
              <a:rPr lang="en-US" dirty="0"/>
              <a:t>With SHA256, any tiny change to the data being hashed will completely change the output hash value</a:t>
            </a:r>
          </a:p>
        </p:txBody>
      </p:sp>
    </p:spTree>
    <p:extLst>
      <p:ext uri="{BB962C8B-B14F-4D97-AF65-F5344CB8AC3E}">
        <p14:creationId xmlns:p14="http://schemas.microsoft.com/office/powerpoint/2010/main" val="1912148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Proof-of-Work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Hashcash</a:t>
            </a:r>
            <a:r>
              <a:rPr lang="en-US" dirty="0"/>
              <a:t> algorithm designed to prevent spam</a:t>
            </a:r>
          </a:p>
          <a:p>
            <a:r>
              <a:rPr lang="en-US" dirty="0"/>
              <a:t>A hash is an apparently random set of 256 bits</a:t>
            </a:r>
          </a:p>
          <a:p>
            <a:r>
              <a:rPr lang="en-US" dirty="0"/>
              <a:t>Every time you change something being hashed (for example, with a nonce) the hash completely changes</a:t>
            </a:r>
          </a:p>
          <a:p>
            <a:r>
              <a:rPr lang="en-US" dirty="0"/>
              <a:t>There is a 50% chance the first bit might be 0</a:t>
            </a:r>
          </a:p>
          <a:p>
            <a:r>
              <a:rPr lang="en-US" dirty="0"/>
              <a:t>If you change the thing-to-be-hashed a little bit, you could try a few times and get one with the first bit of 0</a:t>
            </a:r>
          </a:p>
          <a:p>
            <a:r>
              <a:rPr lang="en-US" dirty="0"/>
              <a:t>First 2 bits: 25%</a:t>
            </a:r>
          </a:p>
          <a:p>
            <a:r>
              <a:rPr lang="en-US" dirty="0"/>
              <a:t>First 10 bits: 0.0977%</a:t>
            </a:r>
          </a:p>
          <a:p>
            <a:r>
              <a:rPr lang="en-US" dirty="0"/>
              <a:t>Find a hash with the first 63 bits as 0 (0.00000000000000001%), and you can publish a block and win 25 </a:t>
            </a:r>
            <a:r>
              <a:rPr lang="en-US" dirty="0" err="1"/>
              <a:t>Bitcoins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15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to understanding virtual currencies</a:t>
            </a:r>
          </a:p>
          <a:p>
            <a:r>
              <a:rPr lang="en-US" dirty="0"/>
              <a:t>Encrypting with a password is single-key</a:t>
            </a:r>
          </a:p>
          <a:p>
            <a:r>
              <a:rPr lang="en-US" dirty="0"/>
              <a:t>Dual-key encryption uses two keys</a:t>
            </a:r>
          </a:p>
          <a:p>
            <a:r>
              <a:rPr lang="en-US" dirty="0"/>
              <a:t>If one key is used to encrypt, the other key can be used to decrypt</a:t>
            </a:r>
          </a:p>
          <a:p>
            <a:r>
              <a:rPr lang="en-US" dirty="0"/>
              <a:t>And vice-versa</a:t>
            </a:r>
          </a:p>
          <a:p>
            <a:r>
              <a:rPr lang="en-US" dirty="0"/>
              <a:t>The key that encrypted CANNOT decrypt</a:t>
            </a:r>
          </a:p>
        </p:txBody>
      </p:sp>
    </p:spTree>
    <p:extLst>
      <p:ext uri="{BB962C8B-B14F-4D97-AF65-F5344CB8AC3E}">
        <p14:creationId xmlns:p14="http://schemas.microsoft.com/office/powerpoint/2010/main" val="4022512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 (like a password) can encrypt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0" y="2365972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4343400"/>
            <a:ext cx="32004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Unencrypted data</a:t>
            </a:r>
          </a:p>
        </p:txBody>
      </p:sp>
    </p:spTree>
    <p:extLst>
      <p:ext uri="{BB962C8B-B14F-4D97-AF65-F5344CB8AC3E}">
        <p14:creationId xmlns:p14="http://schemas.microsoft.com/office/powerpoint/2010/main" val="2391593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key to encrypt some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0" y="2365972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4343400"/>
            <a:ext cx="32004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Unencrypted data</a:t>
            </a: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 flipH="1">
            <a:off x="3581400" y="3127972"/>
            <a:ext cx="838200" cy="121542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49228" y="4343400"/>
            <a:ext cx="3200400" cy="762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Encrypted data</a:t>
            </a:r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>
            <a:off x="3810000" y="4724400"/>
            <a:ext cx="1139228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91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Use the same key to unencrypt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But, I have to give away the key</a:t>
            </a:r>
          </a:p>
          <a:p>
            <a:r>
              <a:rPr lang="en-US" dirty="0"/>
              <a:t>And, I have to transmit that key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0" y="2365972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4343400"/>
            <a:ext cx="32004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Unencrypted data</a:t>
            </a: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4419600" y="3127972"/>
            <a:ext cx="838200" cy="121542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49228" y="4343400"/>
            <a:ext cx="3200400" cy="762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Encrypted data</a:t>
            </a:r>
          </a:p>
        </p:txBody>
      </p:sp>
      <p:cxnSp>
        <p:nvCxnSpPr>
          <p:cNvPr id="12" name="Straight Arrow Connector 11"/>
          <p:cNvCxnSpPr>
            <a:stCxn id="11" idx="1"/>
            <a:endCxn id="6" idx="3"/>
          </p:cNvCxnSpPr>
          <p:nvPr/>
        </p:nvCxnSpPr>
        <p:spPr>
          <a:xfrm flipH="1">
            <a:off x="3810000" y="4724400"/>
            <a:ext cx="1139228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30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Is a global currency (symbol BTC)</a:t>
            </a:r>
          </a:p>
          <a:p>
            <a:r>
              <a:rPr lang="en-US" dirty="0"/>
              <a:t>Very different from fiat currencies</a:t>
            </a:r>
          </a:p>
          <a:p>
            <a:r>
              <a:rPr lang="en-US" dirty="0"/>
              <a:t>Around since January of 2009</a:t>
            </a:r>
          </a:p>
          <a:p>
            <a:r>
              <a:rPr lang="en-US" dirty="0"/>
              <a:t>Not issued by any entity</a:t>
            </a:r>
          </a:p>
          <a:p>
            <a:r>
              <a:rPr lang="en-US" dirty="0"/>
              <a:t>Peer-to-peer / decentralized</a:t>
            </a:r>
          </a:p>
          <a:p>
            <a:r>
              <a:rPr lang="en-US" dirty="0"/>
              <a:t>Trading over the internet</a:t>
            </a:r>
          </a:p>
          <a:p>
            <a:r>
              <a:rPr lang="en-US" dirty="0"/>
              <a:t>Protocol is open source</a:t>
            </a:r>
          </a:p>
          <a:p>
            <a:r>
              <a:rPr lang="en-US" dirty="0"/>
              <a:t>Somewhat anonymous</a:t>
            </a:r>
          </a:p>
          <a:p>
            <a:r>
              <a:rPr lang="en-US" dirty="0"/>
              <a:t>Protected by strong encryption (</a:t>
            </a:r>
            <a:r>
              <a:rPr lang="en-US" dirty="0" err="1"/>
              <a:t>cryptoCurrency</a:t>
            </a:r>
            <a:r>
              <a:rPr lang="en-US" dirty="0"/>
              <a:t>)</a:t>
            </a:r>
          </a:p>
          <a:p>
            <a:r>
              <a:rPr lang="en-US" dirty="0"/>
              <a:t>If you know the secret “account number” the coins are yours</a:t>
            </a:r>
          </a:p>
          <a:p>
            <a:r>
              <a:rPr lang="en-US" dirty="0"/>
              <a:t>People who transmit transactions are called miners</a:t>
            </a:r>
          </a:p>
          <a:p>
            <a:r>
              <a:rPr lang="en-US" dirty="0"/>
              <a:t>The maximum number of </a:t>
            </a:r>
            <a:r>
              <a:rPr lang="en-US" dirty="0" err="1"/>
              <a:t>Bitcoins</a:t>
            </a:r>
            <a:r>
              <a:rPr lang="en-US" dirty="0"/>
              <a:t> will be about 21 million</a:t>
            </a:r>
          </a:p>
          <a:p>
            <a:r>
              <a:rPr lang="en-US" dirty="0"/>
              <a:t>A </a:t>
            </a:r>
            <a:r>
              <a:rPr lang="en-US" dirty="0" err="1"/>
              <a:t>bitcoin</a:t>
            </a:r>
            <a:r>
              <a:rPr lang="en-US" dirty="0"/>
              <a:t> is a unit of measurement</a:t>
            </a:r>
          </a:p>
          <a:p>
            <a:r>
              <a:rPr lang="en-US" dirty="0"/>
              <a:t>Not completely illegal yet</a:t>
            </a:r>
          </a:p>
          <a:p>
            <a:r>
              <a:rPr lang="en-US" dirty="0"/>
              <a:t>Not a scam or get-rich-quick scheme</a:t>
            </a:r>
          </a:p>
          <a:p>
            <a:r>
              <a:rPr lang="en-US" dirty="0"/>
              <a:t>May change money forever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1600"/>
            <a:ext cx="2900547" cy="287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98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keys (like special passwords)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2362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1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2362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2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4343400"/>
            <a:ext cx="32004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Unencrypted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0775" y="2558534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keys are big numbers</a:t>
            </a:r>
          </a:p>
        </p:txBody>
      </p:sp>
    </p:spTree>
    <p:extLst>
      <p:ext uri="{BB962C8B-B14F-4D97-AF65-F5344CB8AC3E}">
        <p14:creationId xmlns:p14="http://schemas.microsoft.com/office/powerpoint/2010/main" val="1188175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Keys are generated in pairs. They go together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key can’t be used to find the other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2362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1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2362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2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4343400"/>
            <a:ext cx="32004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Unencrypted data</a:t>
            </a:r>
          </a:p>
        </p:txBody>
      </p:sp>
      <p:sp>
        <p:nvSpPr>
          <p:cNvPr id="7" name="Oval 6"/>
          <p:cNvSpPr/>
          <p:nvPr/>
        </p:nvSpPr>
        <p:spPr>
          <a:xfrm>
            <a:off x="1828800" y="2133600"/>
            <a:ext cx="5257800" cy="12192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62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with Key 1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2362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1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2362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2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4343400"/>
            <a:ext cx="32004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Unencrypted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4949228" y="4343400"/>
            <a:ext cx="3200400" cy="762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Encrypted data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81400" y="3124200"/>
            <a:ext cx="0" cy="121920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3810000" y="4724400"/>
            <a:ext cx="1139228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487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Decrypt with Key 2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2362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1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2362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2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4343400"/>
            <a:ext cx="32004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Unencrypted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4949228" y="4343400"/>
            <a:ext cx="3200400" cy="762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Encrypted data</a:t>
            </a:r>
          </a:p>
        </p:txBody>
      </p:sp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10000" y="4724400"/>
            <a:ext cx="1139228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81600" y="3124200"/>
            <a:ext cx="0" cy="121920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573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with Key 2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2362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1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2362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4343400"/>
            <a:ext cx="3200400" cy="762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Encrypted data</a:t>
            </a:r>
          </a:p>
        </p:txBody>
      </p:sp>
      <p:cxnSp>
        <p:nvCxnSpPr>
          <p:cNvPr id="10" name="Straight Arrow Connector 9"/>
          <p:cNvCxnSpPr>
            <a:stCxn id="12" idx="1"/>
            <a:endCxn id="8" idx="3"/>
          </p:cNvCxnSpPr>
          <p:nvPr/>
        </p:nvCxnSpPr>
        <p:spPr>
          <a:xfrm flipH="1">
            <a:off x="3810000" y="4724400"/>
            <a:ext cx="11430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81600" y="3124200"/>
            <a:ext cx="0" cy="121920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53000" y="4343400"/>
            <a:ext cx="32004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Unencrypted data</a:t>
            </a:r>
          </a:p>
        </p:txBody>
      </p:sp>
    </p:spTree>
    <p:extLst>
      <p:ext uri="{BB962C8B-B14F-4D97-AF65-F5344CB8AC3E}">
        <p14:creationId xmlns:p14="http://schemas.microsoft.com/office/powerpoint/2010/main" val="3469877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Decrypt with Key 1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2362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1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2362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2</a:t>
            </a:r>
          </a:p>
        </p:txBody>
      </p:sp>
      <p:sp>
        <p:nvSpPr>
          <p:cNvPr id="8" name="Rectangle 7"/>
          <p:cNvSpPr/>
          <p:nvPr/>
        </p:nvSpPr>
        <p:spPr>
          <a:xfrm>
            <a:off x="615636" y="4345663"/>
            <a:ext cx="3200400" cy="762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Encrypted</a:t>
            </a:r>
          </a:p>
        </p:txBody>
      </p:sp>
      <p:cxnSp>
        <p:nvCxnSpPr>
          <p:cNvPr id="10" name="Straight Arrow Connector 9"/>
          <p:cNvCxnSpPr>
            <a:endCxn id="12" idx="1"/>
          </p:cNvCxnSpPr>
          <p:nvPr/>
        </p:nvCxnSpPr>
        <p:spPr>
          <a:xfrm>
            <a:off x="3828861" y="4726663"/>
            <a:ext cx="1124139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81400" y="3106093"/>
            <a:ext cx="0" cy="121920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53000" y="4345663"/>
            <a:ext cx="32004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Unencrypted</a:t>
            </a:r>
          </a:p>
        </p:txBody>
      </p:sp>
    </p:spTree>
    <p:extLst>
      <p:ext uri="{BB962C8B-B14F-4D97-AF65-F5344CB8AC3E}">
        <p14:creationId xmlns:p14="http://schemas.microsoft.com/office/powerpoint/2010/main" val="2840564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only have one key, you can’t unencrypt your own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28956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1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4325293"/>
            <a:ext cx="3200400" cy="762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53000" y="4325293"/>
            <a:ext cx="32004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Unencrypted</a:t>
            </a:r>
          </a:p>
        </p:txBody>
      </p:sp>
    </p:spTree>
    <p:extLst>
      <p:ext uri="{BB962C8B-B14F-4D97-AF65-F5344CB8AC3E}">
        <p14:creationId xmlns:p14="http://schemas.microsoft.com/office/powerpoint/2010/main" val="86198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and Public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keys are symmetrical, usually one key is kept private, while the other one is considered public.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36576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48768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2</a:t>
            </a:r>
          </a:p>
        </p:txBody>
      </p:sp>
      <p:sp>
        <p:nvSpPr>
          <p:cNvPr id="6" name="Oval 5"/>
          <p:cNvSpPr/>
          <p:nvPr/>
        </p:nvSpPr>
        <p:spPr>
          <a:xfrm>
            <a:off x="762000" y="3200400"/>
            <a:ext cx="2362200" cy="16002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Private</a:t>
            </a: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667000" y="48768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21390" y="5791200"/>
            <a:ext cx="75521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18034" y="5813079"/>
            <a:ext cx="0" cy="89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46595" y="5395488"/>
            <a:ext cx="911005" cy="395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93718" y="5813079"/>
            <a:ext cx="339882" cy="89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99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and Public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someone to sent you an encrypted file, tell them to use your public key to encrypt it.</a:t>
            </a:r>
          </a:p>
          <a:p>
            <a:pPr marL="3657600"/>
            <a:r>
              <a:rPr lang="en-US" dirty="0"/>
              <a:t>That way, nobody (not even the person who encrypted it) can read the encrypted data, except you.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36576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48768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2</a:t>
            </a:r>
          </a:p>
        </p:txBody>
      </p:sp>
      <p:sp>
        <p:nvSpPr>
          <p:cNvPr id="6" name="Oval 5"/>
          <p:cNvSpPr/>
          <p:nvPr/>
        </p:nvSpPr>
        <p:spPr>
          <a:xfrm>
            <a:off x="762000" y="3200400"/>
            <a:ext cx="2362200" cy="16002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Private</a:t>
            </a: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667000" y="48768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21390" y="5791200"/>
            <a:ext cx="75521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18034" y="5813079"/>
            <a:ext cx="0" cy="89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46595" y="5395488"/>
            <a:ext cx="911005" cy="395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93718" y="5813079"/>
            <a:ext cx="339882" cy="89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415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and Public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And, if you want to send someone a file so only they can read it, you can just use their public key. It’s probably on their website even.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36576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48768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2</a:t>
            </a:r>
          </a:p>
        </p:txBody>
      </p:sp>
      <p:sp>
        <p:nvSpPr>
          <p:cNvPr id="6" name="Oval 5"/>
          <p:cNvSpPr/>
          <p:nvPr/>
        </p:nvSpPr>
        <p:spPr>
          <a:xfrm>
            <a:off x="762000" y="3200400"/>
            <a:ext cx="2362200" cy="16002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Private</a:t>
            </a: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667000" y="48768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21390" y="5791200"/>
            <a:ext cx="75521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18034" y="5813079"/>
            <a:ext cx="0" cy="89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46595" y="5395488"/>
            <a:ext cx="911005" cy="395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93718" y="5813079"/>
            <a:ext cx="339882" cy="89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45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Transactions are published to the </a:t>
            </a:r>
            <a:r>
              <a:rPr lang="en-US" dirty="0" err="1"/>
              <a:t>Bitcoin</a:t>
            </a:r>
            <a:r>
              <a:rPr lang="en-US" dirty="0"/>
              <a:t> P2P network</a:t>
            </a:r>
          </a:p>
          <a:p>
            <a:r>
              <a:rPr lang="en-US" dirty="0"/>
              <a:t>Miners (computers) compete to solve a proof-of-work problem on average every 10 minutes</a:t>
            </a:r>
          </a:p>
          <a:p>
            <a:r>
              <a:rPr lang="en-US" dirty="0"/>
              <a:t>The winning miner publishes a summary of recent transactions in a block</a:t>
            </a:r>
          </a:p>
          <a:p>
            <a:r>
              <a:rPr lang="en-US" dirty="0"/>
              <a:t>Miners are rewarded with new coins for having published a valid block</a:t>
            </a:r>
          </a:p>
          <a:p>
            <a:r>
              <a:rPr lang="en-US" dirty="0"/>
              <a:t>Blocks are linked to previous blocks, creating a block chain</a:t>
            </a:r>
          </a:p>
          <a:p>
            <a:r>
              <a:rPr lang="en-US" dirty="0"/>
              <a:t>The value of every account is evident on the </a:t>
            </a:r>
            <a:r>
              <a:rPr lang="en-US" dirty="0" err="1"/>
              <a:t>blockchain</a:t>
            </a:r>
            <a:endParaRPr lang="en-US" dirty="0"/>
          </a:p>
          <a:p>
            <a:r>
              <a:rPr lang="en-US" dirty="0"/>
              <a:t>Everyone is expected to know the whole </a:t>
            </a:r>
            <a:r>
              <a:rPr lang="en-US" dirty="0" err="1"/>
              <a:t>blockchain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63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Digital signatures prove that data came from the person with the private key</a:t>
            </a:r>
          </a:p>
          <a:p>
            <a:r>
              <a:rPr lang="en-US" dirty="0"/>
              <a:t>For me to sign some text</a:t>
            </a:r>
          </a:p>
          <a:p>
            <a:pPr lvl="1"/>
            <a:r>
              <a:rPr lang="en-US" dirty="0"/>
              <a:t>Do a hash of the text</a:t>
            </a:r>
          </a:p>
          <a:p>
            <a:pPr lvl="1"/>
            <a:r>
              <a:rPr lang="en-US" dirty="0"/>
              <a:t>Encrypt the hash with my private key</a:t>
            </a:r>
          </a:p>
          <a:p>
            <a:pPr lvl="1"/>
            <a:r>
              <a:rPr lang="en-US" dirty="0"/>
              <a:t>Send the encrypted hash with the text</a:t>
            </a:r>
          </a:p>
          <a:p>
            <a:r>
              <a:rPr lang="en-US" dirty="0"/>
              <a:t>To prove that I signed it</a:t>
            </a:r>
          </a:p>
          <a:p>
            <a:pPr lvl="1"/>
            <a:r>
              <a:rPr lang="en-US" dirty="0"/>
              <a:t>Do a hash of the text (same as I did)</a:t>
            </a:r>
          </a:p>
          <a:p>
            <a:pPr lvl="1"/>
            <a:r>
              <a:rPr lang="en-US" dirty="0"/>
              <a:t>Unencrypt the encrypted hash with my public key</a:t>
            </a:r>
          </a:p>
          <a:p>
            <a:pPr lvl="1"/>
            <a:r>
              <a:rPr lang="en-US" dirty="0"/>
              <a:t>Check that it matches the calculated value</a:t>
            </a:r>
          </a:p>
        </p:txBody>
      </p:sp>
    </p:spTree>
    <p:extLst>
      <p:ext uri="{BB962C8B-B14F-4D97-AF65-F5344CB8AC3E}">
        <p14:creationId xmlns:p14="http://schemas.microsoft.com/office/powerpoint/2010/main" val="2302141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Lose My Key?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blockchain</a:t>
            </a:r>
            <a:r>
              <a:rPr lang="en-US" dirty="0"/>
              <a:t> will store your address forever in case you later find it</a:t>
            </a:r>
          </a:p>
          <a:p>
            <a:r>
              <a:rPr lang="en-US" dirty="0"/>
              <a:t>Ask Buddha for help</a:t>
            </a:r>
          </a:p>
          <a:p>
            <a:r>
              <a:rPr lang="en-US" dirty="0"/>
              <a:t>The real number of </a:t>
            </a:r>
            <a:r>
              <a:rPr lang="en-US" dirty="0" err="1"/>
              <a:t>Bitcoins</a:t>
            </a:r>
            <a:r>
              <a:rPr lang="en-US" dirty="0"/>
              <a:t> will be less than 21 million because some of them are already lost</a:t>
            </a:r>
          </a:p>
        </p:txBody>
      </p:sp>
    </p:spTree>
    <p:extLst>
      <p:ext uri="{BB962C8B-B14F-4D97-AF65-F5344CB8AC3E}">
        <p14:creationId xmlns:p14="http://schemas.microsoft.com/office/powerpoint/2010/main" val="460826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Peer-to-Peer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originally used Internet Relay Chat</a:t>
            </a:r>
          </a:p>
          <a:p>
            <a:r>
              <a:rPr lang="en-US" dirty="0"/>
              <a:t>When a peer starts up, they get a list of other peers and go looking for a few peers who aren’t so busy</a:t>
            </a:r>
          </a:p>
          <a:p>
            <a:r>
              <a:rPr lang="en-US" dirty="0"/>
              <a:t>Peers share information about recent transactions and historical blocks</a:t>
            </a:r>
          </a:p>
          <a:p>
            <a:r>
              <a:rPr lang="en-US" dirty="0"/>
              <a:t>Blocks are verified with </a:t>
            </a:r>
            <a:r>
              <a:rPr lang="en-US" dirty="0" err="1"/>
              <a:t>Merkle</a:t>
            </a:r>
            <a:r>
              <a:rPr lang="en-US" dirty="0"/>
              <a:t> </a:t>
            </a:r>
            <a:r>
              <a:rPr lang="en-US"/>
              <a:t>tree signature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18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</a:t>
            </a:r>
            <a:r>
              <a:rPr lang="en-US" dirty="0" err="1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Competing currencies (Network effects)</a:t>
            </a:r>
          </a:p>
          <a:p>
            <a:r>
              <a:rPr lang="en-US" dirty="0" err="1"/>
              <a:t>Blockchain</a:t>
            </a:r>
            <a:r>
              <a:rPr lang="en-US" dirty="0"/>
              <a:t> forking due to philosophical conflicts</a:t>
            </a:r>
          </a:p>
          <a:p>
            <a:r>
              <a:rPr lang="en-US" dirty="0"/>
              <a:t>Government attacks</a:t>
            </a:r>
          </a:p>
          <a:p>
            <a:r>
              <a:rPr lang="en-US" dirty="0"/>
              <a:t>Denial of service attacks (Probably temporary)</a:t>
            </a:r>
          </a:p>
          <a:p>
            <a:r>
              <a:rPr lang="en-US" dirty="0"/>
              <a:t>Hackers stealing currency</a:t>
            </a:r>
          </a:p>
          <a:p>
            <a:r>
              <a:rPr lang="en-US" dirty="0"/>
              <a:t>Unrecoverable bug in the protocol</a:t>
            </a:r>
          </a:p>
          <a:p>
            <a:r>
              <a:rPr lang="en-US" dirty="0"/>
              <a:t>Cryptography breakthrough (quantum computers?)</a:t>
            </a:r>
          </a:p>
          <a:p>
            <a:r>
              <a:rPr lang="en-US" dirty="0"/>
              <a:t>Loss of confidence due to volatility</a:t>
            </a:r>
          </a:p>
          <a:p>
            <a:r>
              <a:rPr lang="en-US" dirty="0"/>
              <a:t>Early adopters dumping</a:t>
            </a:r>
          </a:p>
          <a:p>
            <a:r>
              <a:rPr lang="en-US" dirty="0" err="1"/>
              <a:t>Redlisting</a:t>
            </a:r>
            <a:endParaRPr lang="en-US" dirty="0"/>
          </a:p>
          <a:p>
            <a:r>
              <a:rPr lang="en-US" dirty="0"/>
              <a:t>Processing power takeover</a:t>
            </a:r>
          </a:p>
          <a:p>
            <a:r>
              <a:rPr lang="en-US" dirty="0"/>
              <a:t>Pressure from Visa/MasterCard</a:t>
            </a:r>
          </a:p>
          <a:p>
            <a:r>
              <a:rPr lang="en-US" dirty="0"/>
              <a:t>Pressure from Internet providers</a:t>
            </a:r>
          </a:p>
          <a:p>
            <a:r>
              <a:rPr lang="en-US" dirty="0"/>
              <a:t>Crushing increase in volume</a:t>
            </a:r>
          </a:p>
          <a:p>
            <a:r>
              <a:rPr lang="en-US" dirty="0"/>
              <a:t>Selfish Miners problem</a:t>
            </a:r>
          </a:p>
          <a:p>
            <a:r>
              <a:rPr lang="en-US" dirty="0"/>
              <a:t>Mutable transactions</a:t>
            </a:r>
          </a:p>
          <a:p>
            <a:r>
              <a:rPr lang="en-US" dirty="0"/>
              <a:t>Byzantine Generals Problem</a:t>
            </a:r>
          </a:p>
          <a:p>
            <a:r>
              <a:rPr lang="en-US" dirty="0"/>
              <a:t>Maybe lack of regulation really is bad</a:t>
            </a:r>
          </a:p>
          <a:p>
            <a:r>
              <a:rPr lang="en-US" dirty="0"/>
              <a:t>Maybe free markets/capitalism just don’t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37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Regulation of </a:t>
            </a:r>
            <a:r>
              <a:rPr lang="en-US" dirty="0" err="1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 lack of regulation is preventing big institutions from entering the market</a:t>
            </a:r>
          </a:p>
          <a:p>
            <a:r>
              <a:rPr lang="en-US" dirty="0" err="1"/>
              <a:t>Bitcoin</a:t>
            </a:r>
            <a:r>
              <a:rPr lang="en-US" dirty="0"/>
              <a:t> is a distributed peer-to-peer system (hard to seize)</a:t>
            </a:r>
          </a:p>
          <a:p>
            <a:r>
              <a:rPr lang="en-US" dirty="0" err="1"/>
              <a:t>Bitcoins</a:t>
            </a:r>
            <a:r>
              <a:rPr lang="en-US" dirty="0"/>
              <a:t> aren’t even tied to it’s current network protocol</a:t>
            </a:r>
          </a:p>
          <a:p>
            <a:r>
              <a:rPr lang="en-US" dirty="0" err="1"/>
              <a:t>Bitcoin</a:t>
            </a:r>
            <a:r>
              <a:rPr lang="en-US" dirty="0"/>
              <a:t> is mostly not in the US – there are no major exchanges in the US</a:t>
            </a:r>
          </a:p>
          <a:p>
            <a:r>
              <a:rPr lang="en-US" dirty="0"/>
              <a:t>To stop </a:t>
            </a:r>
            <a:r>
              <a:rPr lang="en-US" dirty="0" err="1"/>
              <a:t>bitcoin</a:t>
            </a:r>
            <a:r>
              <a:rPr lang="en-US" dirty="0"/>
              <a:t> trading, the US will have to be ON your computer</a:t>
            </a:r>
          </a:p>
          <a:p>
            <a:r>
              <a:rPr lang="en-US" dirty="0"/>
              <a:t>Blocking the US from </a:t>
            </a:r>
            <a:r>
              <a:rPr lang="en-US" dirty="0" err="1"/>
              <a:t>Bitcoins</a:t>
            </a:r>
            <a:r>
              <a:rPr lang="en-US" dirty="0"/>
              <a:t> will hinder our participation in a possible technology revolution; American companies will lose contracts</a:t>
            </a:r>
          </a:p>
          <a:p>
            <a:r>
              <a:rPr lang="en-US" dirty="0"/>
              <a:t>America has an established network of drug dealers</a:t>
            </a:r>
          </a:p>
          <a:p>
            <a:pPr lvl="1"/>
            <a:r>
              <a:rPr lang="en-US" dirty="0"/>
              <a:t>Paying for drugs with </a:t>
            </a:r>
            <a:r>
              <a:rPr lang="en-US" dirty="0" err="1"/>
              <a:t>bitcoin</a:t>
            </a:r>
            <a:r>
              <a:rPr lang="en-US" dirty="0"/>
              <a:t> makes a lot of sense</a:t>
            </a:r>
          </a:p>
          <a:p>
            <a:pPr lvl="1"/>
            <a:r>
              <a:rPr lang="en-US" dirty="0"/>
              <a:t>Accepting </a:t>
            </a:r>
            <a:r>
              <a:rPr lang="en-US" dirty="0" err="1"/>
              <a:t>bitcoins</a:t>
            </a:r>
            <a:r>
              <a:rPr lang="en-US" dirty="0"/>
              <a:t> for drugs makes a lot of sense</a:t>
            </a:r>
          </a:p>
          <a:p>
            <a:pPr lvl="1"/>
            <a:r>
              <a:rPr lang="en-US" dirty="0"/>
              <a:t>Drug dealers are probably going to have </a:t>
            </a:r>
            <a:r>
              <a:rPr lang="en-US" dirty="0" err="1"/>
              <a:t>Bitcoin</a:t>
            </a:r>
            <a:r>
              <a:rPr lang="en-US" dirty="0"/>
              <a:t> for sale</a:t>
            </a:r>
          </a:p>
          <a:p>
            <a:pPr lvl="1"/>
            <a:r>
              <a:rPr lang="en-US" dirty="0"/>
              <a:t>Organized crime wouldn’t turn down a new way to make money (</a:t>
            </a:r>
            <a:r>
              <a:rPr lang="en-US" dirty="0" err="1"/>
              <a:t>Bitcoin</a:t>
            </a:r>
            <a:r>
              <a:rPr lang="en-US" dirty="0"/>
              <a:t> trade)</a:t>
            </a:r>
          </a:p>
          <a:p>
            <a:r>
              <a:rPr lang="en-US" dirty="0"/>
              <a:t>It is possible to curtail legal usage of </a:t>
            </a:r>
            <a:r>
              <a:rPr lang="en-US" dirty="0" err="1"/>
              <a:t>Bitcoin</a:t>
            </a:r>
            <a:r>
              <a:rPr lang="en-US" dirty="0"/>
              <a:t> within dedicated countries, but very difficult to catch </a:t>
            </a:r>
            <a:r>
              <a:rPr lang="en-US" dirty="0" err="1"/>
              <a:t>bitcoin</a:t>
            </a:r>
            <a:r>
              <a:rPr lang="en-US" dirty="0"/>
              <a:t> criminals</a:t>
            </a:r>
          </a:p>
          <a:p>
            <a:r>
              <a:rPr lang="en-US" dirty="0" err="1"/>
              <a:t>Bitcoin</a:t>
            </a:r>
            <a:r>
              <a:rPr lang="en-US" dirty="0"/>
              <a:t> can adapt around regulation</a:t>
            </a:r>
          </a:p>
          <a:p>
            <a:r>
              <a:rPr lang="en-US" dirty="0"/>
              <a:t>America already has $1.5 Trillion cash overseas. How did it get there?</a:t>
            </a:r>
          </a:p>
          <a:p>
            <a:r>
              <a:rPr lang="en-US" dirty="0"/>
              <a:t>Pandora’s box is already open</a:t>
            </a:r>
          </a:p>
          <a:p>
            <a:r>
              <a:rPr lang="en-US" dirty="0"/>
              <a:t>Virtual currencies pose a credible threat to the ability of sovereign nations to govern</a:t>
            </a:r>
          </a:p>
        </p:txBody>
      </p:sp>
    </p:spTree>
    <p:extLst>
      <p:ext uri="{BB962C8B-B14F-4D97-AF65-F5344CB8AC3E}">
        <p14:creationId xmlns:p14="http://schemas.microsoft.com/office/powerpoint/2010/main" val="15880507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Bitcoin</a:t>
            </a:r>
            <a:r>
              <a:rPr lang="en-US" dirty="0"/>
              <a:t> is hard to regulate</a:t>
            </a:r>
            <a:br>
              <a:rPr lang="en-US" dirty="0"/>
            </a:br>
            <a:r>
              <a:rPr lang="en-US" dirty="0"/>
              <a:t>because it 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Decentralized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Flexible</a:t>
            </a:r>
          </a:p>
          <a:p>
            <a:r>
              <a:rPr lang="en-US" dirty="0"/>
              <a:t>Popular</a:t>
            </a:r>
          </a:p>
        </p:txBody>
      </p:sp>
    </p:spTree>
    <p:extLst>
      <p:ext uri="{BB962C8B-B14F-4D97-AF65-F5344CB8AC3E}">
        <p14:creationId xmlns:p14="http://schemas.microsoft.com/office/powerpoint/2010/main" val="3606110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" y="26719"/>
            <a:ext cx="2686050" cy="1695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7467600" cy="988744"/>
          </a:xfrm>
        </p:spPr>
        <p:txBody>
          <a:bodyPr/>
          <a:lstStyle/>
          <a:p>
            <a:r>
              <a:rPr lang="en-US" dirty="0"/>
              <a:t>The People’s Republic of China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Like some Americans, some Chinese have a desire to hide some of their wealth</a:t>
            </a:r>
          </a:p>
          <a:p>
            <a:r>
              <a:rPr lang="en-US" dirty="0"/>
              <a:t>The Chinese government probably won’t ban </a:t>
            </a:r>
            <a:r>
              <a:rPr lang="en-US" dirty="0" err="1"/>
              <a:t>Bitcoins</a:t>
            </a:r>
            <a:r>
              <a:rPr lang="en-US" dirty="0"/>
              <a:t>—Are </a:t>
            </a:r>
            <a:r>
              <a:rPr lang="en-US" dirty="0" err="1"/>
              <a:t>Bitcoins</a:t>
            </a:r>
            <a:r>
              <a:rPr lang="en-US" dirty="0"/>
              <a:t> worse than USD to them?</a:t>
            </a:r>
          </a:p>
          <a:p>
            <a:r>
              <a:rPr lang="en-US" dirty="0"/>
              <a:t>Like the US, the regulatory environment in China is ambiguous</a:t>
            </a:r>
          </a:p>
          <a:p>
            <a:r>
              <a:rPr lang="en-US" dirty="0"/>
              <a:t>Chinese people (possibly </a:t>
            </a:r>
            <a:r>
              <a:rPr lang="en-US" dirty="0" err="1"/>
              <a:t>moreso</a:t>
            </a:r>
            <a:r>
              <a:rPr lang="en-US" dirty="0"/>
              <a:t> than Americans) like to gamble</a:t>
            </a:r>
          </a:p>
          <a:p>
            <a:r>
              <a:rPr lang="en-US" dirty="0"/>
              <a:t>Chinese citizens are already moving into </a:t>
            </a:r>
            <a:r>
              <a:rPr lang="en-US" dirty="0" err="1"/>
              <a:t>Bitcoins</a:t>
            </a:r>
            <a:r>
              <a:rPr lang="en-US" dirty="0"/>
              <a:t> in a big way</a:t>
            </a:r>
          </a:p>
          <a:p>
            <a:r>
              <a:rPr lang="en-US" dirty="0"/>
              <a:t>Some of the biggest exchanges are in China</a:t>
            </a:r>
          </a:p>
          <a:p>
            <a:r>
              <a:rPr lang="en-US" dirty="0"/>
              <a:t>Chinese exchanges publish fake trading information</a:t>
            </a:r>
          </a:p>
          <a:p>
            <a:r>
              <a:rPr lang="en-US" dirty="0"/>
              <a:t>More full nodes are running in China than any other country</a:t>
            </a:r>
          </a:p>
          <a:p>
            <a:r>
              <a:rPr lang="en-US" dirty="0"/>
              <a:t>Chinese people can buy </a:t>
            </a:r>
            <a:r>
              <a:rPr lang="en-US" dirty="0" err="1"/>
              <a:t>Bitcoins</a:t>
            </a:r>
            <a:r>
              <a:rPr lang="en-US" dirty="0"/>
              <a:t> with </a:t>
            </a:r>
            <a:r>
              <a:rPr lang="en-US" dirty="0" err="1"/>
              <a:t>Renminbi</a:t>
            </a:r>
            <a:r>
              <a:rPr lang="en-US" dirty="0"/>
              <a:t> or USD</a:t>
            </a:r>
          </a:p>
          <a:p>
            <a:r>
              <a:rPr lang="en-US" dirty="0"/>
              <a:t>Chinese people hold a LOT of USD</a:t>
            </a:r>
          </a:p>
          <a:p>
            <a:r>
              <a:rPr lang="en-US" dirty="0"/>
              <a:t>China won’t have much sympathy if the US bans </a:t>
            </a:r>
            <a:r>
              <a:rPr lang="en-US" dirty="0" err="1"/>
              <a:t>bitcoins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994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Byproduct of publishing the </a:t>
            </a:r>
            <a:r>
              <a:rPr lang="en-US" dirty="0" err="1"/>
              <a:t>blockchain</a:t>
            </a:r>
            <a:endParaRPr lang="en-US" dirty="0"/>
          </a:p>
          <a:p>
            <a:r>
              <a:rPr lang="en-US" dirty="0"/>
              <a:t>This is the way new </a:t>
            </a:r>
            <a:r>
              <a:rPr lang="en-US" dirty="0" err="1"/>
              <a:t>Bitcoins</a:t>
            </a:r>
            <a:r>
              <a:rPr lang="en-US" dirty="0"/>
              <a:t> are created</a:t>
            </a:r>
          </a:p>
          <a:p>
            <a:pPr lvl="1"/>
            <a:r>
              <a:rPr lang="en-US" dirty="0"/>
              <a:t>Miners publish blocks on the </a:t>
            </a:r>
            <a:r>
              <a:rPr lang="en-US" dirty="0" err="1"/>
              <a:t>blockchain</a:t>
            </a:r>
            <a:endParaRPr lang="en-US" dirty="0"/>
          </a:p>
          <a:p>
            <a:pPr lvl="1"/>
            <a:r>
              <a:rPr lang="en-US" dirty="0"/>
              <a:t>As a reward for publishing blocks, they get to keep </a:t>
            </a:r>
            <a:r>
              <a:rPr lang="en-US" dirty="0" err="1"/>
              <a:t>Bitcoins</a:t>
            </a:r>
            <a:r>
              <a:rPr lang="en-US" dirty="0"/>
              <a:t>. (50 for the first 4 years, 25 now, halving every four years)</a:t>
            </a:r>
          </a:p>
          <a:p>
            <a:pPr lvl="1"/>
            <a:r>
              <a:rPr lang="en-US" dirty="0"/>
              <a:t>Miners also get transaction fees</a:t>
            </a:r>
          </a:p>
          <a:p>
            <a:r>
              <a:rPr lang="en-US" dirty="0"/>
              <a:t>Race to find a conforming hash every 10 minutes</a:t>
            </a:r>
          </a:p>
          <a:p>
            <a:r>
              <a:rPr lang="en-US" dirty="0"/>
              <a:t>Don’t do it (unless you have cash, time, and an underutilized electrical engineering skill)</a:t>
            </a:r>
          </a:p>
          <a:p>
            <a:r>
              <a:rPr lang="en-US" dirty="0"/>
              <a:t>Incredibly competitive</a:t>
            </a:r>
          </a:p>
          <a:p>
            <a:r>
              <a:rPr lang="en-US" dirty="0"/>
              <a:t>Risky</a:t>
            </a:r>
          </a:p>
          <a:p>
            <a:r>
              <a:rPr lang="en-US" dirty="0"/>
              <a:t>High upfront investment</a:t>
            </a:r>
          </a:p>
          <a:p>
            <a:r>
              <a:rPr lang="en-US" dirty="0"/>
              <a:t>Technology is changing rapidly</a:t>
            </a:r>
          </a:p>
          <a:p>
            <a:r>
              <a:rPr lang="en-US" dirty="0"/>
              <a:t>Now requires specialized hardware (ASIC chip)</a:t>
            </a:r>
          </a:p>
          <a:p>
            <a:r>
              <a:rPr lang="en-US" dirty="0"/>
              <a:t>Miners reasonably must join a guild</a:t>
            </a:r>
          </a:p>
          <a:p>
            <a:r>
              <a:rPr lang="en-US" dirty="0"/>
              <a:t>The combined computing power of the miners is thousands of times more powerful than the most powerful super computers in the world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847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055450" cy="5105400"/>
          </a:xfrm>
        </p:spPr>
      </p:pic>
    </p:spTree>
    <p:extLst>
      <p:ext uri="{BB962C8B-B14F-4D97-AF65-F5344CB8AC3E}">
        <p14:creationId xmlns:p14="http://schemas.microsoft.com/office/powerpoint/2010/main" val="618156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7082"/>
            <a:ext cx="8153399" cy="611504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</a:t>
            </a:r>
          </a:p>
        </p:txBody>
      </p:sp>
    </p:spTree>
    <p:extLst>
      <p:ext uri="{BB962C8B-B14F-4D97-AF65-F5344CB8AC3E}">
        <p14:creationId xmlns:p14="http://schemas.microsoft.com/office/powerpoint/2010/main" val="229916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Genesis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original version of the </a:t>
            </a:r>
            <a:r>
              <a:rPr lang="en-US" dirty="0" err="1"/>
              <a:t>Bitcoin</a:t>
            </a:r>
            <a:r>
              <a:rPr lang="en-US" dirty="0"/>
              <a:t>-QT program was apparently written and published by a person going by the name </a:t>
            </a:r>
            <a:r>
              <a:rPr lang="en-US" u="sng" dirty="0"/>
              <a:t>Satoshi </a:t>
            </a:r>
            <a:r>
              <a:rPr lang="en-US" u="sng" dirty="0" err="1"/>
              <a:t>Nakamoto</a:t>
            </a:r>
            <a:r>
              <a:rPr lang="en-US" dirty="0"/>
              <a:t>.</a:t>
            </a:r>
          </a:p>
          <a:p>
            <a:r>
              <a:rPr lang="en-US" dirty="0"/>
              <a:t>Some time after starting up the software, Mr. </a:t>
            </a:r>
            <a:r>
              <a:rPr lang="en-US" dirty="0" err="1"/>
              <a:t>Nakamoto</a:t>
            </a:r>
            <a:r>
              <a:rPr lang="en-US" dirty="0"/>
              <a:t> stopped communicating with the developers who took over the project.</a:t>
            </a:r>
          </a:p>
          <a:p>
            <a:r>
              <a:rPr lang="en-US" dirty="0"/>
              <a:t>Nobody knows who Satoshi really is, but his English is really good as well as his programming</a:t>
            </a:r>
          </a:p>
          <a:p>
            <a:r>
              <a:rPr lang="en-US" dirty="0"/>
              <a:t>Satoshi owns nearly 1M </a:t>
            </a:r>
            <a:r>
              <a:rPr lang="en-US" dirty="0" err="1"/>
              <a:t>bitcoins</a:t>
            </a:r>
            <a:endParaRPr lang="en-US" dirty="0"/>
          </a:p>
          <a:p>
            <a:r>
              <a:rPr lang="en-US" dirty="0"/>
              <a:t>He/she delivered the </a:t>
            </a:r>
            <a:r>
              <a:rPr lang="en-US" dirty="0" err="1"/>
              <a:t>Bitcoin</a:t>
            </a:r>
            <a:r>
              <a:rPr lang="en-US" dirty="0"/>
              <a:t> software with some incredibly insightful design decisions, but has so far declined to take credit.</a:t>
            </a:r>
          </a:p>
          <a:p>
            <a:r>
              <a:rPr lang="en-US" dirty="0"/>
              <a:t>The software is open source and royalty free</a:t>
            </a:r>
          </a:p>
        </p:txBody>
      </p:sp>
    </p:spTree>
    <p:extLst>
      <p:ext uri="{BB962C8B-B14F-4D97-AF65-F5344CB8AC3E}">
        <p14:creationId xmlns:p14="http://schemas.microsoft.com/office/powerpoint/2010/main" val="1900211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Bitcoins</a:t>
            </a:r>
            <a:r>
              <a:rPr lang="en-US" dirty="0"/>
              <a:t> are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10 minutes (average), miners try to solve a proof-of-work problem</a:t>
            </a:r>
          </a:p>
          <a:p>
            <a:r>
              <a:rPr lang="en-US" dirty="0"/>
              <a:t>The first one to solve the problem publishes a “block” on the “</a:t>
            </a:r>
            <a:r>
              <a:rPr lang="en-US" dirty="0" err="1"/>
              <a:t>blockchain</a:t>
            </a:r>
            <a:r>
              <a:rPr lang="en-US" dirty="0"/>
              <a:t>” that includes all transactions from the last 10 minutes</a:t>
            </a:r>
          </a:p>
          <a:p>
            <a:r>
              <a:rPr lang="en-US" dirty="0"/>
              <a:t>In 2009, the reward for publishing a block was 50 </a:t>
            </a:r>
            <a:r>
              <a:rPr lang="en-US" dirty="0" err="1"/>
              <a:t>Bitcoins</a:t>
            </a:r>
            <a:r>
              <a:rPr lang="en-US" dirty="0"/>
              <a:t>. Now it is 25. In 2016 it will be 12.5 </a:t>
            </a:r>
            <a:r>
              <a:rPr lang="en-US" dirty="0" err="1"/>
              <a:t>Bitcoins</a:t>
            </a:r>
            <a:endParaRPr lang="en-US" dirty="0"/>
          </a:p>
          <a:p>
            <a:r>
              <a:rPr lang="en-US" dirty="0"/>
              <a:t>With the constant halving, eventually there will only be about 21 million </a:t>
            </a:r>
            <a:r>
              <a:rPr lang="en-US" dirty="0" err="1"/>
              <a:t>Bitcoins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29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Bitcoins</a:t>
            </a:r>
            <a:r>
              <a:rPr lang="en-US" dirty="0"/>
              <a:t> are NOT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can’t pay to create extra coins. They can only be mined</a:t>
            </a:r>
          </a:p>
          <a:p>
            <a:r>
              <a:rPr lang="en-US" dirty="0"/>
              <a:t>There is no central bank to make them</a:t>
            </a:r>
          </a:p>
          <a:p>
            <a:r>
              <a:rPr lang="en-US" dirty="0"/>
              <a:t>The developers can’t add extra </a:t>
            </a:r>
            <a:r>
              <a:rPr lang="en-US" dirty="0" err="1"/>
              <a:t>Bitcoins</a:t>
            </a:r>
            <a:r>
              <a:rPr lang="en-US" dirty="0"/>
              <a:t>. Other users would rebel and not take the new version of the software (</a:t>
            </a:r>
            <a:r>
              <a:rPr lang="en-US" dirty="0" err="1"/>
              <a:t>Litecoin</a:t>
            </a:r>
            <a:r>
              <a:rPr lang="en-US" dirty="0"/>
              <a:t>)</a:t>
            </a:r>
          </a:p>
          <a:p>
            <a:r>
              <a:rPr lang="en-US" dirty="0"/>
              <a:t>Miners can’t mine extra or faster in response to market forces</a:t>
            </a:r>
          </a:p>
        </p:txBody>
      </p:sp>
    </p:spTree>
    <p:extLst>
      <p:ext uri="{BB962C8B-B14F-4D97-AF65-F5344CB8AC3E}">
        <p14:creationId xmlns:p14="http://schemas.microsoft.com/office/powerpoint/2010/main" val="32848532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Miners publish a block of recent transactions every 10 minutes on average</a:t>
            </a:r>
          </a:p>
          <a:p>
            <a:r>
              <a:rPr lang="en-US" dirty="0"/>
              <a:t>Each block is provably related to the previous </a:t>
            </a:r>
          </a:p>
          <a:p>
            <a:r>
              <a:rPr lang="en-US" dirty="0"/>
              <a:t>Every transaction ever is stored in the </a:t>
            </a:r>
            <a:r>
              <a:rPr lang="en-US" dirty="0" err="1"/>
              <a:t>blockchain</a:t>
            </a:r>
            <a:endParaRPr lang="en-US" dirty="0"/>
          </a:p>
          <a:p>
            <a:r>
              <a:rPr lang="en-US" dirty="0"/>
              <a:t>If there are disagreements about valid blocks, the </a:t>
            </a:r>
            <a:r>
              <a:rPr lang="en-US" dirty="0" err="1"/>
              <a:t>blockchain</a:t>
            </a:r>
            <a:r>
              <a:rPr lang="en-US" dirty="0"/>
              <a:t> can fork</a:t>
            </a:r>
          </a:p>
          <a:p>
            <a:r>
              <a:rPr lang="en-US" dirty="0"/>
              <a:t>Miners add to the longest good chain</a:t>
            </a:r>
          </a:p>
          <a:p>
            <a:r>
              <a:rPr lang="en-US" dirty="0"/>
              <a:t>Searching the </a:t>
            </a:r>
            <a:r>
              <a:rPr lang="en-US" dirty="0" err="1"/>
              <a:t>blockchain</a:t>
            </a:r>
            <a:r>
              <a:rPr lang="en-US" dirty="0"/>
              <a:t> can reveal interesting things</a:t>
            </a:r>
          </a:p>
        </p:txBody>
      </p:sp>
    </p:spTree>
    <p:extLst>
      <p:ext uri="{BB962C8B-B14F-4D97-AF65-F5344CB8AC3E}">
        <p14:creationId xmlns:p14="http://schemas.microsoft.com/office/powerpoint/2010/main" val="763094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EXTRA! </a:t>
            </a:r>
            <a:r>
              <a:rPr lang="en-US" dirty="0" err="1"/>
              <a:t>EXTRA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/>
              <a:t>Bitcoins</a:t>
            </a:r>
            <a:r>
              <a:rPr lang="en-US" dirty="0"/>
              <a:t> Hacked!</a:t>
            </a:r>
          </a:p>
          <a:p>
            <a:r>
              <a:rPr lang="en-US" dirty="0"/>
              <a:t>Real </a:t>
            </a:r>
            <a:r>
              <a:rPr lang="en-US" dirty="0" err="1"/>
              <a:t>Bigfood</a:t>
            </a:r>
            <a:r>
              <a:rPr lang="en-US" dirty="0"/>
              <a:t> Found!</a:t>
            </a:r>
          </a:p>
          <a:p>
            <a:r>
              <a:rPr lang="en-US" dirty="0"/>
              <a:t>Vaccines Really do Cause Autism!</a:t>
            </a:r>
          </a:p>
          <a:p>
            <a:r>
              <a:rPr lang="en-US" dirty="0"/>
              <a:t>Scientists Discover Proof of God!</a:t>
            </a:r>
          </a:p>
          <a:p>
            <a:r>
              <a:rPr lang="en-US" dirty="0"/>
              <a:t>Psychic Solves Crime!</a:t>
            </a:r>
          </a:p>
          <a:p>
            <a:r>
              <a:rPr lang="en-US" dirty="0"/>
              <a:t>Life On Mars!</a:t>
            </a:r>
          </a:p>
          <a:p>
            <a:r>
              <a:rPr lang="en-US" dirty="0"/>
              <a:t>Alcohol Makes People Live Longer!</a:t>
            </a:r>
          </a:p>
          <a:p>
            <a:r>
              <a:rPr lang="en-US" dirty="0"/>
              <a:t>Vitamins Cure Cancer!</a:t>
            </a:r>
          </a:p>
        </p:txBody>
      </p:sp>
    </p:spTree>
    <p:extLst>
      <p:ext uri="{BB962C8B-B14F-4D97-AF65-F5344CB8AC3E}">
        <p14:creationId xmlns:p14="http://schemas.microsoft.com/office/powerpoint/2010/main" val="2310761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Bitcoins</a:t>
            </a:r>
            <a:r>
              <a:rPr lang="en-US" dirty="0"/>
              <a:t> Have Been Stolen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big heists have been pulled of with very large numbers of </a:t>
            </a:r>
            <a:r>
              <a:rPr lang="en-US" dirty="0" err="1"/>
              <a:t>Bitcoins</a:t>
            </a:r>
            <a:r>
              <a:rPr lang="en-US" dirty="0"/>
              <a:t> stolen</a:t>
            </a:r>
          </a:p>
          <a:p>
            <a:r>
              <a:rPr lang="en-US" dirty="0"/>
              <a:t>The thieves are usually hackers, not burglars</a:t>
            </a:r>
          </a:p>
          <a:p>
            <a:r>
              <a:rPr lang="en-US" dirty="0"/>
              <a:t>Generally, the stolen </a:t>
            </a:r>
            <a:r>
              <a:rPr lang="en-US" dirty="0" err="1"/>
              <a:t>Bitcoins</a:t>
            </a:r>
            <a:r>
              <a:rPr lang="en-US" dirty="0"/>
              <a:t> are never seen again on the </a:t>
            </a:r>
            <a:r>
              <a:rPr lang="en-US" dirty="0" err="1"/>
              <a:t>blockchain</a:t>
            </a:r>
            <a:endParaRPr lang="en-US" dirty="0"/>
          </a:p>
          <a:p>
            <a:r>
              <a:rPr lang="en-US" dirty="0"/>
              <a:t>It is very important to protect your private key</a:t>
            </a:r>
          </a:p>
          <a:p>
            <a:r>
              <a:rPr lang="en-US" dirty="0"/>
              <a:t>Viruses can steal your </a:t>
            </a:r>
            <a:r>
              <a:rPr lang="en-US" dirty="0" err="1"/>
              <a:t>Bitcoins</a:t>
            </a:r>
            <a:endParaRPr lang="en-US" dirty="0"/>
          </a:p>
          <a:p>
            <a:r>
              <a:rPr lang="en-US" dirty="0"/>
              <a:t>Other viruses can encrypt your hard drive and only decrypt if you provide </a:t>
            </a:r>
            <a:r>
              <a:rPr lang="en-US" dirty="0" err="1"/>
              <a:t>Bitcoins</a:t>
            </a:r>
            <a:endParaRPr lang="en-US" dirty="0"/>
          </a:p>
          <a:p>
            <a:r>
              <a:rPr lang="en-US" dirty="0"/>
              <a:t>Botnets have mined </a:t>
            </a:r>
            <a:r>
              <a:rPr lang="en-US" dirty="0" err="1"/>
              <a:t>Bitcoins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704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Wallet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Keep keys offline if you can</a:t>
            </a:r>
          </a:p>
          <a:p>
            <a:r>
              <a:rPr lang="en-US" dirty="0"/>
              <a:t>Encrypt your wallet</a:t>
            </a:r>
          </a:p>
          <a:p>
            <a:r>
              <a:rPr lang="en-US" dirty="0"/>
              <a:t>Make backup copies of your wallet</a:t>
            </a:r>
          </a:p>
          <a:p>
            <a:r>
              <a:rPr lang="en-US" dirty="0"/>
              <a:t>If you are going to keep your savings at home, put them on a computer you ONLY use for </a:t>
            </a:r>
            <a:r>
              <a:rPr lang="en-US" dirty="0" err="1"/>
              <a:t>bitcoins</a:t>
            </a:r>
            <a:endParaRPr lang="en-US" dirty="0"/>
          </a:p>
          <a:p>
            <a:r>
              <a:rPr lang="en-US" dirty="0"/>
              <a:t>Keep multiple wallets</a:t>
            </a:r>
          </a:p>
          <a:p>
            <a:r>
              <a:rPr lang="en-US" dirty="0"/>
              <a:t>Always receive money to a new address</a:t>
            </a:r>
          </a:p>
          <a:p>
            <a:r>
              <a:rPr lang="en-US" dirty="0"/>
              <a:t>Online wallets: use 2-factor authentication</a:t>
            </a:r>
          </a:p>
          <a:p>
            <a:r>
              <a:rPr lang="en-US" dirty="0"/>
              <a:t>Don’t spend from your “savings” address(</a:t>
            </a:r>
            <a:r>
              <a:rPr lang="en-US" dirty="0" err="1"/>
              <a:t>es</a:t>
            </a:r>
            <a:r>
              <a:rPr lang="en-US" dirty="0"/>
              <a:t>)</a:t>
            </a:r>
          </a:p>
          <a:p>
            <a:r>
              <a:rPr lang="en-US" dirty="0"/>
              <a:t>Don’t brag about how many coins you have or where you stash them</a:t>
            </a:r>
          </a:p>
        </p:txBody>
      </p:sp>
    </p:spTree>
    <p:extLst>
      <p:ext uri="{BB962C8B-B14F-4D97-AF65-F5344CB8AC3E}">
        <p14:creationId xmlns:p14="http://schemas.microsoft.com/office/powerpoint/2010/main" val="35658988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Doom and Gloom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people say </a:t>
            </a:r>
            <a:r>
              <a:rPr lang="en-US" dirty="0" err="1"/>
              <a:t>Bitcoin</a:t>
            </a:r>
            <a:r>
              <a:rPr lang="en-US" dirty="0"/>
              <a:t> is not a currency and is doomed to fail</a:t>
            </a:r>
          </a:p>
          <a:p>
            <a:r>
              <a:rPr lang="en-US" dirty="0"/>
              <a:t>Almost everyone predicting the downfall of </a:t>
            </a:r>
            <a:r>
              <a:rPr lang="en-US" dirty="0" err="1"/>
              <a:t>Bitcoin</a:t>
            </a:r>
            <a:r>
              <a:rPr lang="en-US" dirty="0"/>
              <a:t> doesn’t really understand </a:t>
            </a:r>
            <a:r>
              <a:rPr lang="en-US" dirty="0" err="1"/>
              <a:t>bitcoin</a:t>
            </a:r>
            <a:endParaRPr lang="en-US" dirty="0"/>
          </a:p>
          <a:p>
            <a:r>
              <a:rPr lang="en-US" dirty="0"/>
              <a:t>The arguments generally fall into the following categories</a:t>
            </a:r>
          </a:p>
        </p:txBody>
      </p:sp>
    </p:spTree>
    <p:extLst>
      <p:ext uri="{BB962C8B-B14F-4D97-AF65-F5344CB8AC3E}">
        <p14:creationId xmlns:p14="http://schemas.microsoft.com/office/powerpoint/2010/main" val="26258310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Bitcoins</a:t>
            </a:r>
            <a:r>
              <a:rPr lang="en-US" dirty="0"/>
              <a:t> have No Intrinsic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intrinsic value of a US Dollar?</a:t>
            </a:r>
          </a:p>
          <a:p>
            <a:r>
              <a:rPr lang="en-US" dirty="0"/>
              <a:t>What is the intrinsic value of gold? Does jewelry and electrical contacts give it its value?</a:t>
            </a:r>
          </a:p>
          <a:p>
            <a:r>
              <a:rPr lang="en-US" dirty="0"/>
              <a:t>Classic chicken/egg problem</a:t>
            </a:r>
          </a:p>
          <a:p>
            <a:r>
              <a:rPr lang="en-US" dirty="0"/>
              <a:t>Most currency has value because people value it</a:t>
            </a:r>
          </a:p>
          <a:p>
            <a:r>
              <a:rPr lang="en-US" dirty="0"/>
              <a:t>What is the intrinsic value of eBay? None because they don’t sell anything themselves?</a:t>
            </a:r>
          </a:p>
          <a:p>
            <a:r>
              <a:rPr lang="en-US" dirty="0"/>
              <a:t>Doesn’t the merits of the protocol have intrinsic value?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219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187700"/>
            <a:ext cx="2489200" cy="3670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</a:t>
            </a:r>
            <a:r>
              <a:rPr lang="en-US" dirty="0" err="1"/>
              <a:t>Bitcoins</a:t>
            </a:r>
            <a:r>
              <a:rPr lang="en-US" dirty="0"/>
              <a:t> a Ponzi Scheme?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629" y="1600200"/>
            <a:ext cx="8124371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Charles Ponzi in 1920s defrauded investors</a:t>
            </a:r>
          </a:p>
          <a:p>
            <a:r>
              <a:rPr lang="en-US" dirty="0"/>
              <a:t>Bernie Madoff did the same thing in 2008</a:t>
            </a:r>
          </a:p>
          <a:p>
            <a:r>
              <a:rPr lang="en-US" dirty="0"/>
              <a:t>Very common</a:t>
            </a:r>
          </a:p>
          <a:p>
            <a:r>
              <a:rPr lang="en-US" dirty="0"/>
              <a:t>Ponzi Scheme:</a:t>
            </a:r>
          </a:p>
          <a:p>
            <a:pPr lvl="1"/>
            <a:r>
              <a:rPr lang="en-US" dirty="0"/>
              <a:t>Unreasonable returns are promised in                           a “confidence trick”</a:t>
            </a:r>
          </a:p>
          <a:p>
            <a:pPr lvl="1"/>
            <a:r>
              <a:rPr lang="en-US" dirty="0"/>
              <a:t>Early withdrawals are paid with other              investor’s money</a:t>
            </a:r>
          </a:p>
          <a:p>
            <a:r>
              <a:rPr lang="en-US" dirty="0"/>
              <a:t>Depends on opaqueness of finances</a:t>
            </a:r>
          </a:p>
          <a:p>
            <a:r>
              <a:rPr lang="en-US" dirty="0"/>
              <a:t>Everyone can see your </a:t>
            </a:r>
            <a:r>
              <a:rPr lang="en-US" dirty="0" err="1"/>
              <a:t>Bitcoins</a:t>
            </a:r>
            <a:endParaRPr lang="en-US" dirty="0"/>
          </a:p>
          <a:p>
            <a:r>
              <a:rPr lang="en-US" dirty="0"/>
              <a:t>There have been </a:t>
            </a:r>
            <a:r>
              <a:rPr lang="en-US" dirty="0" err="1"/>
              <a:t>Bitcoin</a:t>
            </a:r>
            <a:r>
              <a:rPr lang="en-US" dirty="0"/>
              <a:t>-denominated</a:t>
            </a:r>
            <a:br>
              <a:rPr lang="en-US" dirty="0"/>
            </a:br>
            <a:r>
              <a:rPr lang="en-US" dirty="0"/>
              <a:t>Ponzi-schemes</a:t>
            </a:r>
          </a:p>
        </p:txBody>
      </p:sp>
    </p:spTree>
    <p:extLst>
      <p:ext uri="{BB962C8B-B14F-4D97-AF65-F5344CB8AC3E}">
        <p14:creationId xmlns:p14="http://schemas.microsoft.com/office/powerpoint/2010/main" val="27732180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083836"/>
            <a:ext cx="2438400" cy="37741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</a:t>
            </a:r>
            <a:r>
              <a:rPr lang="en-US" dirty="0" err="1"/>
              <a:t>Bitcoins</a:t>
            </a:r>
            <a:r>
              <a:rPr lang="en-US" dirty="0"/>
              <a:t> a Tulip Mania?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Tulip Mania happened in Netherlands in the 1630s and is a classic asset price bubble story</a:t>
            </a:r>
          </a:p>
          <a:p>
            <a:r>
              <a:rPr lang="en-US" dirty="0"/>
              <a:t>If the definition of tulip mania is rapidly increasing prices, then maybe </a:t>
            </a:r>
            <a:r>
              <a:rPr lang="en-US" dirty="0" err="1"/>
              <a:t>Bitcoins</a:t>
            </a:r>
            <a:r>
              <a:rPr lang="en-US" dirty="0"/>
              <a:t> are a tulip mania, because the price is going up</a:t>
            </a:r>
          </a:p>
          <a:p>
            <a:r>
              <a:rPr lang="en-US" dirty="0"/>
              <a:t>There is no control on the supply of tulips</a:t>
            </a:r>
          </a:p>
          <a:p>
            <a:r>
              <a:rPr lang="en-US" dirty="0"/>
              <a:t>Tulips aren’t great as a medium of exchange.</a:t>
            </a:r>
          </a:p>
          <a:p>
            <a:pPr lvl="1"/>
            <a:r>
              <a:rPr lang="en-US" dirty="0"/>
              <a:t>They die</a:t>
            </a:r>
          </a:p>
          <a:p>
            <a:pPr lvl="1"/>
            <a:r>
              <a:rPr lang="en-US" dirty="0"/>
              <a:t>They are not easily divisible</a:t>
            </a:r>
          </a:p>
          <a:p>
            <a:pPr lvl="1"/>
            <a:r>
              <a:rPr lang="en-US" dirty="0"/>
              <a:t>They are not easy to value</a:t>
            </a:r>
          </a:p>
          <a:p>
            <a:pPr lvl="1"/>
            <a:r>
              <a:rPr lang="en-US" dirty="0"/>
              <a:t>They are not uniform</a:t>
            </a:r>
          </a:p>
          <a:p>
            <a:pPr lvl="1"/>
            <a:r>
              <a:rPr lang="en-US" dirty="0"/>
              <a:t>You can’t prove the value of any particular bulb</a:t>
            </a:r>
          </a:p>
          <a:p>
            <a:r>
              <a:rPr lang="en-US" dirty="0"/>
              <a:t>They do have intrinsic value</a:t>
            </a:r>
          </a:p>
          <a:p>
            <a:r>
              <a:rPr lang="en-US" dirty="0"/>
              <a:t>So do Beanie Babies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7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Core Developers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developers who wrote the core </a:t>
            </a:r>
            <a:r>
              <a:rPr lang="en-US" dirty="0" err="1"/>
              <a:t>Bitcoin</a:t>
            </a:r>
            <a:r>
              <a:rPr lang="en-US" dirty="0"/>
              <a:t>-QT program are still mostly working on the software</a:t>
            </a:r>
          </a:p>
          <a:p>
            <a:r>
              <a:rPr lang="en-US" dirty="0"/>
              <a:t>They are passionate about </a:t>
            </a:r>
            <a:r>
              <a:rPr lang="en-US" dirty="0" err="1"/>
              <a:t>Bitcoin</a:t>
            </a:r>
            <a:endParaRPr lang="en-US" dirty="0"/>
          </a:p>
          <a:p>
            <a:r>
              <a:rPr lang="en-US" dirty="0"/>
              <a:t>There are many other developers and tools that emulate protocol</a:t>
            </a:r>
          </a:p>
          <a:p>
            <a:pPr lvl="1"/>
            <a:r>
              <a:rPr lang="en-US" dirty="0"/>
              <a:t>Higher-security wallets</a:t>
            </a:r>
          </a:p>
          <a:p>
            <a:pPr lvl="1"/>
            <a:r>
              <a:rPr lang="en-US" dirty="0"/>
              <a:t>Miners</a:t>
            </a:r>
          </a:p>
          <a:p>
            <a:pPr lvl="1"/>
            <a:r>
              <a:rPr lang="en-US" dirty="0"/>
              <a:t>Exchanges</a:t>
            </a:r>
          </a:p>
          <a:p>
            <a:pPr lvl="1"/>
            <a:r>
              <a:rPr lang="en-US" dirty="0"/>
              <a:t>Currency exchangers/transmitters</a:t>
            </a:r>
          </a:p>
          <a:p>
            <a:r>
              <a:rPr lang="en-US" dirty="0"/>
              <a:t>Nobody is really “in control” but some people have a lot more influence than others</a:t>
            </a:r>
          </a:p>
          <a:p>
            <a:r>
              <a:rPr lang="en-US" dirty="0"/>
              <a:t>It is possible for developers to alienate themselves and become irrelevant</a:t>
            </a:r>
          </a:p>
        </p:txBody>
      </p:sp>
    </p:spTree>
    <p:extLst>
      <p:ext uri="{BB962C8B-B14F-4D97-AF65-F5344CB8AC3E}">
        <p14:creationId xmlns:p14="http://schemas.microsoft.com/office/powerpoint/2010/main" val="628877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Asset Bubble?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Maybe</a:t>
            </a:r>
          </a:p>
          <a:p>
            <a:r>
              <a:rPr lang="en-US" dirty="0"/>
              <a:t>Will the price shoot up and then fall back down rapidly?</a:t>
            </a:r>
          </a:p>
          <a:p>
            <a:r>
              <a:rPr lang="en-US" dirty="0"/>
              <a:t>Offshore US Dollars</a:t>
            </a:r>
          </a:p>
          <a:p>
            <a:pPr lvl="1"/>
            <a:r>
              <a:rPr lang="en-US" dirty="0"/>
              <a:t>Americans keep $1.5 Trillion outside the US</a:t>
            </a:r>
          </a:p>
          <a:p>
            <a:pPr lvl="1"/>
            <a:r>
              <a:rPr lang="en-US" dirty="0"/>
              <a:t>If they stored 5% of that in </a:t>
            </a:r>
            <a:r>
              <a:rPr lang="en-US" dirty="0" err="1"/>
              <a:t>Bitcoin</a:t>
            </a:r>
            <a:r>
              <a:rPr lang="en-US" dirty="0"/>
              <a:t>, BTC=$3,740</a:t>
            </a:r>
          </a:p>
          <a:p>
            <a:r>
              <a:rPr lang="en-US" dirty="0"/>
              <a:t>Foreigners with US Dollars</a:t>
            </a:r>
          </a:p>
          <a:p>
            <a:pPr lvl="1"/>
            <a:r>
              <a:rPr lang="en-US" dirty="0"/>
              <a:t>Foreigners hold $3.4 trillion</a:t>
            </a:r>
          </a:p>
          <a:p>
            <a:pPr lvl="1"/>
            <a:r>
              <a:rPr lang="en-US" dirty="0"/>
              <a:t>5% would be BTC=$8,095</a:t>
            </a:r>
          </a:p>
          <a:p>
            <a:r>
              <a:rPr lang="en-US" dirty="0"/>
              <a:t>US-based prepaid debit cards $77 billion/year</a:t>
            </a:r>
          </a:p>
          <a:p>
            <a:r>
              <a:rPr lang="en-US" dirty="0"/>
              <a:t>Western Union makes $5B/year on money transfers</a:t>
            </a:r>
          </a:p>
          <a:p>
            <a:r>
              <a:rPr lang="en-US" dirty="0"/>
              <a:t>Currently, millions of dollars worth of </a:t>
            </a:r>
            <a:r>
              <a:rPr lang="en-US" dirty="0" err="1"/>
              <a:t>Bitcoin</a:t>
            </a:r>
            <a:r>
              <a:rPr lang="en-US" dirty="0"/>
              <a:t> are being created each day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832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Bitcoins</a:t>
            </a:r>
            <a:r>
              <a:rPr lang="en-US" dirty="0"/>
              <a:t> are Too Expensive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Yogi Berra: “Nobody goes to that restaurant anymore. It’s too crowded.”</a:t>
            </a:r>
          </a:p>
          <a:p>
            <a:r>
              <a:rPr lang="en-US" dirty="0" err="1"/>
              <a:t>Bitcoins</a:t>
            </a:r>
            <a:r>
              <a:rPr lang="en-US" dirty="0"/>
              <a:t> are divisible down to 0.000000001</a:t>
            </a:r>
          </a:p>
          <a:p>
            <a:r>
              <a:rPr lang="en-US" dirty="0"/>
              <a:t>Unlike physical coins, you can buy a fraction of a </a:t>
            </a:r>
            <a:r>
              <a:rPr lang="en-US" dirty="0" err="1"/>
              <a:t>Bitcoin</a:t>
            </a:r>
            <a:r>
              <a:rPr lang="en-US" dirty="0"/>
              <a:t> without a problem</a:t>
            </a:r>
          </a:p>
        </p:txBody>
      </p:sp>
    </p:spTree>
    <p:extLst>
      <p:ext uri="{BB962C8B-B14F-4D97-AF65-F5344CB8AC3E}">
        <p14:creationId xmlns:p14="http://schemas.microsoft.com/office/powerpoint/2010/main" val="40125464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Aren’t Enough </a:t>
            </a:r>
            <a:r>
              <a:rPr lang="en-US" dirty="0" err="1"/>
              <a:t>Bitcoins</a:t>
            </a:r>
            <a:r>
              <a:rPr lang="en-US" dirty="0"/>
              <a:t> To Go 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Yogi Berra:</a:t>
            </a:r>
          </a:p>
          <a:p>
            <a:pPr lvl="1"/>
            <a:r>
              <a:rPr lang="en-US" dirty="0"/>
              <a:t>Waitress: “Would you like your pizza in 4 or 6 slices?”</a:t>
            </a:r>
          </a:p>
          <a:p>
            <a:pPr lvl="1"/>
            <a:r>
              <a:rPr lang="en-US" dirty="0"/>
              <a:t>Berra: “Better make it 4. I don’t think I can eat 6.”</a:t>
            </a:r>
          </a:p>
          <a:p>
            <a:r>
              <a:rPr lang="en-US" dirty="0"/>
              <a:t>7,000 million people can’t each have one of 21 million </a:t>
            </a:r>
            <a:r>
              <a:rPr lang="en-US" dirty="0" err="1"/>
              <a:t>Bitcoins</a:t>
            </a:r>
            <a:endParaRPr lang="en-US" dirty="0"/>
          </a:p>
          <a:p>
            <a:r>
              <a:rPr lang="en-US" dirty="0"/>
              <a:t>If/when they become common, few individuals will have a “full” </a:t>
            </a:r>
            <a:r>
              <a:rPr lang="en-US" dirty="0" err="1"/>
              <a:t>bitcoin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2976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Bitcoin</a:t>
            </a:r>
            <a:r>
              <a:rPr lang="en-US" dirty="0"/>
              <a:t> Market is Illiquid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Bitcoin</a:t>
            </a:r>
            <a:r>
              <a:rPr lang="en-US" dirty="0"/>
              <a:t> market is currently about $7 billion</a:t>
            </a:r>
          </a:p>
          <a:p>
            <a:r>
              <a:rPr lang="en-US" dirty="0"/>
              <a:t>But, if someone wanted to buy all of it, they would find that the market got much bigger before they acquired a substantial proportion</a:t>
            </a:r>
          </a:p>
          <a:p>
            <a:r>
              <a:rPr lang="en-US" dirty="0"/>
              <a:t>Liquidity will increase as the market (and price) expands</a:t>
            </a:r>
          </a:p>
        </p:txBody>
      </p:sp>
    </p:spTree>
    <p:extLst>
      <p:ext uri="{BB962C8B-B14F-4D97-AF65-F5344CB8AC3E}">
        <p14:creationId xmlns:p14="http://schemas.microsoft.com/office/powerpoint/2010/main" val="10266818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is Too Complicated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Credit Default Swap market was complicated: $62.2 Trillian at peak</a:t>
            </a:r>
          </a:p>
          <a:p>
            <a:r>
              <a:rPr lang="en-US" dirty="0"/>
              <a:t>The Eurodollar market is $20+Trillion</a:t>
            </a:r>
          </a:p>
          <a:p>
            <a:r>
              <a:rPr lang="en-US" dirty="0"/>
              <a:t>The Clearing House Interbank Payments System moves $1 Trillian/day</a:t>
            </a:r>
          </a:p>
          <a:p>
            <a:r>
              <a:rPr lang="en-US" dirty="0"/>
              <a:t>Gold is a very simple system, but you probably never buy anything in gold</a:t>
            </a:r>
          </a:p>
          <a:p>
            <a:r>
              <a:rPr lang="en-US" dirty="0"/>
              <a:t>Download the app</a:t>
            </a:r>
          </a:p>
        </p:txBody>
      </p:sp>
    </p:spTree>
    <p:extLst>
      <p:ext uri="{BB962C8B-B14F-4D97-AF65-F5344CB8AC3E}">
        <p14:creationId xmlns:p14="http://schemas.microsoft.com/office/powerpoint/2010/main" val="19566310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Prices are Too Volatile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Bitcoin</a:t>
            </a:r>
            <a:r>
              <a:rPr lang="en-US" dirty="0"/>
              <a:t> is a very young technology and is very likely to stabilize</a:t>
            </a:r>
          </a:p>
          <a:p>
            <a:r>
              <a:rPr lang="en-US" dirty="0"/>
              <a:t>Gold prices are volatile</a:t>
            </a:r>
          </a:p>
          <a:p>
            <a:r>
              <a:rPr lang="en-US" dirty="0"/>
              <a:t>You don’t see it, but USD is pretty volatile compared with other currencies and commodities</a:t>
            </a:r>
          </a:p>
          <a:p>
            <a:r>
              <a:rPr lang="en-US" dirty="0"/>
              <a:t>The price is volatile because people are buying and selling it</a:t>
            </a:r>
          </a:p>
          <a:p>
            <a:r>
              <a:rPr lang="en-US" dirty="0" err="1"/>
              <a:t>Bitcoin</a:t>
            </a:r>
            <a:r>
              <a:rPr lang="en-US" dirty="0"/>
              <a:t> is attractive to traders </a:t>
            </a:r>
            <a:r>
              <a:rPr lang="en-US" u="sng" dirty="0"/>
              <a:t>because</a:t>
            </a:r>
            <a:r>
              <a:rPr lang="en-US" dirty="0"/>
              <a:t> it is volatile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964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Mining is Wasteful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Hashcash</a:t>
            </a:r>
            <a:r>
              <a:rPr lang="en-US" dirty="0"/>
              <a:t> algorithm is almost useless except for within </a:t>
            </a:r>
            <a:r>
              <a:rPr lang="en-US" dirty="0" err="1"/>
              <a:t>Bitcoin</a:t>
            </a:r>
            <a:endParaRPr lang="en-US" dirty="0"/>
          </a:p>
          <a:p>
            <a:pPr lvl="1"/>
            <a:r>
              <a:rPr lang="en-US" dirty="0"/>
              <a:t>Must show that work was done</a:t>
            </a:r>
          </a:p>
          <a:p>
            <a:pPr lvl="1"/>
            <a:r>
              <a:rPr lang="en-US" dirty="0"/>
              <a:t>Must be based on the previous block</a:t>
            </a:r>
          </a:p>
          <a:p>
            <a:pPr lvl="1"/>
            <a:r>
              <a:rPr lang="en-US" dirty="0"/>
              <a:t>Must be easily checkable</a:t>
            </a:r>
          </a:p>
          <a:p>
            <a:r>
              <a:rPr lang="en-US" dirty="0"/>
              <a:t>If the algorithm is useful to someone, that someone probably has an advantage</a:t>
            </a:r>
          </a:p>
          <a:p>
            <a:r>
              <a:rPr lang="en-US" dirty="0"/>
              <a:t>Changing the algorithm would be very disruptive to </a:t>
            </a:r>
            <a:r>
              <a:rPr lang="en-US" dirty="0" err="1"/>
              <a:t>Bitcoin</a:t>
            </a:r>
            <a:endParaRPr lang="en-US" dirty="0"/>
          </a:p>
          <a:p>
            <a:r>
              <a:rPr lang="en-US" dirty="0"/>
              <a:t>Some </a:t>
            </a:r>
            <a:r>
              <a:rPr lang="en-US" dirty="0" err="1"/>
              <a:t>altcoins</a:t>
            </a:r>
            <a:r>
              <a:rPr lang="en-US" dirty="0"/>
              <a:t> attempt to solve this problem, but open vulnerabilities to do so</a:t>
            </a:r>
          </a:p>
          <a:p>
            <a:r>
              <a:rPr lang="en-US" dirty="0"/>
              <a:t>Nobody has found an acceptable alternative</a:t>
            </a:r>
          </a:p>
        </p:txBody>
      </p:sp>
    </p:spTree>
    <p:extLst>
      <p:ext uri="{BB962C8B-B14F-4D97-AF65-F5344CB8AC3E}">
        <p14:creationId xmlns:p14="http://schemas.microsoft.com/office/powerpoint/2010/main" val="23201456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Bitcoin</a:t>
            </a:r>
            <a:r>
              <a:rPr lang="en-US" dirty="0"/>
              <a:t> Won’t Work Because it is Deflationary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“Crack Cocaine won’t become popular because it is too addictive.”</a:t>
            </a:r>
          </a:p>
          <a:p>
            <a:r>
              <a:rPr lang="en-US" dirty="0"/>
              <a:t>Deflation is when prices for goods become less expensive over time.</a:t>
            </a:r>
          </a:p>
          <a:p>
            <a:r>
              <a:rPr lang="en-US" dirty="0"/>
              <a:t>Deflation is also when the value of money goes up over time.</a:t>
            </a:r>
          </a:p>
          <a:p>
            <a:r>
              <a:rPr lang="en-US" dirty="0"/>
              <a:t>If people don’t desire to have </a:t>
            </a:r>
            <a:r>
              <a:rPr lang="en-US" dirty="0" err="1"/>
              <a:t>Bitcoins</a:t>
            </a:r>
            <a:r>
              <a:rPr lang="en-US" dirty="0"/>
              <a:t>, it won’t be deflationary</a:t>
            </a:r>
          </a:p>
          <a:p>
            <a:r>
              <a:rPr lang="en-US" dirty="0"/>
              <a:t>People will likely be able to choose among currencies, and will likely set prices in the most stable currency</a:t>
            </a:r>
          </a:p>
          <a:p>
            <a:r>
              <a:rPr lang="en-US" dirty="0"/>
              <a:t>Tight money supply isn’t the only reason for deflation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309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896035"/>
            <a:ext cx="6172200" cy="4901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Adoption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 new things are adopted, the normal pattern is:</a:t>
            </a:r>
          </a:p>
          <a:p>
            <a:pPr lvl="1"/>
            <a:r>
              <a:rPr lang="en-US" dirty="0"/>
              <a:t>Slow initial growth</a:t>
            </a:r>
          </a:p>
          <a:p>
            <a:pPr lvl="1"/>
            <a:r>
              <a:rPr lang="en-US" dirty="0"/>
              <a:t>Rapid adoption period</a:t>
            </a:r>
          </a:p>
          <a:p>
            <a:pPr lvl="1"/>
            <a:r>
              <a:rPr lang="en-US" dirty="0"/>
              <a:t>Tapering off</a:t>
            </a:r>
          </a:p>
          <a:p>
            <a:r>
              <a:rPr lang="en-US" dirty="0"/>
              <a:t>S-curve’s happen with:</a:t>
            </a:r>
          </a:p>
          <a:p>
            <a:pPr lvl="1"/>
            <a:r>
              <a:rPr lang="en-US" dirty="0"/>
              <a:t>New technologies</a:t>
            </a:r>
          </a:p>
          <a:p>
            <a:pPr lvl="1"/>
            <a:r>
              <a:rPr lang="en-US" dirty="0"/>
              <a:t>Diseases</a:t>
            </a:r>
          </a:p>
          <a:p>
            <a:pPr lvl="1"/>
            <a:r>
              <a:rPr lang="en-US" dirty="0"/>
              <a:t>Gene propagation</a:t>
            </a:r>
          </a:p>
          <a:p>
            <a:pPr lvl="1"/>
            <a:r>
              <a:rPr lang="en-US" dirty="0"/>
              <a:t>Introduction of invasive species (rats on islands)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The first part of the S-curve looks a				 lot like an asset bubble</a:t>
            </a:r>
          </a:p>
          <a:p>
            <a:r>
              <a:rPr lang="en-US" dirty="0"/>
              <a:t>The curves are never actually smooth</a:t>
            </a:r>
          </a:p>
        </p:txBody>
      </p:sp>
    </p:spTree>
    <p:extLst>
      <p:ext uri="{BB962C8B-B14F-4D97-AF65-F5344CB8AC3E}">
        <p14:creationId xmlns:p14="http://schemas.microsoft.com/office/powerpoint/2010/main" val="2210448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467" y="4485945"/>
            <a:ext cx="4715533" cy="23625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Adoption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534400" cy="4724400"/>
          </a:xfrm>
        </p:spPr>
        <p:txBody>
          <a:bodyPr>
            <a:normAutofit/>
          </a:bodyPr>
          <a:lstStyle/>
          <a:p>
            <a:r>
              <a:rPr lang="en-US" dirty="0"/>
              <a:t>Visionaries</a:t>
            </a:r>
          </a:p>
          <a:p>
            <a:pPr lvl="1"/>
            <a:r>
              <a:rPr lang="en-US" dirty="0"/>
              <a:t>Innovators</a:t>
            </a:r>
          </a:p>
          <a:p>
            <a:pPr lvl="1"/>
            <a:r>
              <a:rPr lang="en-US" dirty="0"/>
              <a:t>Early Adopters</a:t>
            </a:r>
          </a:p>
          <a:p>
            <a:r>
              <a:rPr lang="en-US" u="sng" dirty="0"/>
              <a:t>The Chasm</a:t>
            </a:r>
          </a:p>
          <a:p>
            <a:r>
              <a:rPr lang="en-US" dirty="0"/>
              <a:t>Pragmatists</a:t>
            </a:r>
          </a:p>
          <a:p>
            <a:pPr lvl="1"/>
            <a:r>
              <a:rPr lang="en-US" dirty="0"/>
              <a:t>Early Majority (are we here yet?)</a:t>
            </a:r>
          </a:p>
          <a:p>
            <a:pPr lvl="1"/>
            <a:r>
              <a:rPr lang="en-US" dirty="0"/>
              <a:t>Late Majority</a:t>
            </a:r>
          </a:p>
          <a:p>
            <a:pPr lvl="1"/>
            <a:r>
              <a:rPr lang="en-US" dirty="0"/>
              <a:t>Laggards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9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 </a:t>
            </a:r>
            <a:r>
              <a:rPr lang="en-US" dirty="0" err="1"/>
              <a:t>Bitcoin</a:t>
            </a:r>
            <a:r>
              <a:rPr lang="en-US" dirty="0"/>
              <a:t>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Tries to represent </a:t>
            </a:r>
            <a:r>
              <a:rPr lang="en-US" dirty="0" err="1"/>
              <a:t>Bitcoin</a:t>
            </a:r>
            <a:endParaRPr lang="en-US" dirty="0"/>
          </a:p>
          <a:p>
            <a:r>
              <a:rPr lang="en-US" dirty="0"/>
              <a:t>Non-profit</a:t>
            </a:r>
          </a:p>
          <a:p>
            <a:r>
              <a:rPr lang="en-US" dirty="0"/>
              <a:t>Modeled after Linux Foundation</a:t>
            </a:r>
          </a:p>
          <a:p>
            <a:r>
              <a:rPr lang="en-US" dirty="0"/>
              <a:t>Fragile coalition of interested parties</a:t>
            </a:r>
          </a:p>
          <a:p>
            <a:r>
              <a:rPr lang="en-US" dirty="0"/>
              <a:t>Pays the developers</a:t>
            </a:r>
          </a:p>
          <a:p>
            <a:r>
              <a:rPr lang="en-US" dirty="0"/>
              <a:t>Small disagreements have led to calls for a new organization</a:t>
            </a:r>
          </a:p>
          <a:p>
            <a:r>
              <a:rPr lang="en-US" dirty="0"/>
              <a:t>Way too cozy with the US government</a:t>
            </a:r>
          </a:p>
          <a:p>
            <a:r>
              <a:rPr lang="en-US" dirty="0"/>
              <a:t>One member has been arrested so far (Silk Road)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020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7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many things, the more people in the network, the more valuable the network becomes</a:t>
            </a:r>
          </a:p>
          <a:p>
            <a:r>
              <a:rPr lang="en-US" dirty="0"/>
              <a:t>Not true of fashion and food where diversity is valued</a:t>
            </a:r>
          </a:p>
          <a:p>
            <a:r>
              <a:rPr lang="en-US" dirty="0"/>
              <a:t>The internet has no close competitors</a:t>
            </a:r>
          </a:p>
          <a:p>
            <a:r>
              <a:rPr lang="en-US" dirty="0"/>
              <a:t>Metcalfe’s Law </a:t>
            </a:r>
            <a:r>
              <a:rPr lang="en-US" sz="1300" dirty="0"/>
              <a:t>(The value of a telecommunications network is proportional to the square of the number of connected users)</a:t>
            </a:r>
          </a:p>
          <a:p>
            <a:r>
              <a:rPr lang="en-US" dirty="0"/>
              <a:t>Why is there only one eBay?</a:t>
            </a:r>
          </a:p>
          <a:p>
            <a:pPr lvl="1"/>
            <a:r>
              <a:rPr lang="en-US" dirty="0"/>
              <a:t>eBay used to have many competitors</a:t>
            </a:r>
          </a:p>
          <a:p>
            <a:pPr lvl="1"/>
            <a:r>
              <a:rPr lang="en-US" dirty="0"/>
              <a:t>Where do you want to sell your goods? Where the buyers are!</a:t>
            </a:r>
          </a:p>
          <a:p>
            <a:pPr lvl="1"/>
            <a:r>
              <a:rPr lang="en-US" dirty="0"/>
              <a:t>Where do you want to shop for goods? Where the sellers are!</a:t>
            </a:r>
          </a:p>
          <a:p>
            <a:pPr lvl="1"/>
            <a:r>
              <a:rPr lang="en-US" dirty="0"/>
              <a:t>Sotheby’s is still around</a:t>
            </a:r>
          </a:p>
          <a:p>
            <a:r>
              <a:rPr lang="en-US" dirty="0"/>
              <a:t>How many virtual currencies does the world need?</a:t>
            </a:r>
          </a:p>
        </p:txBody>
      </p:sp>
    </p:spTree>
    <p:extLst>
      <p:ext uri="{BB962C8B-B14F-4D97-AF65-F5344CB8AC3E}">
        <p14:creationId xmlns:p14="http://schemas.microsoft.com/office/powerpoint/2010/main" val="34500913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Alternative digital currencies</a:t>
            </a:r>
          </a:p>
          <a:p>
            <a:r>
              <a:rPr lang="en-US" dirty="0"/>
              <a:t>There are many</a:t>
            </a:r>
          </a:p>
          <a:p>
            <a:pPr lvl="1"/>
            <a:r>
              <a:rPr lang="en-US" dirty="0" err="1"/>
              <a:t>Litecoin</a:t>
            </a:r>
            <a:endParaRPr lang="en-US" dirty="0"/>
          </a:p>
          <a:p>
            <a:pPr lvl="1"/>
            <a:r>
              <a:rPr lang="en-US" dirty="0" err="1"/>
              <a:t>Feathercoin</a:t>
            </a:r>
            <a:endParaRPr lang="en-US" dirty="0"/>
          </a:p>
          <a:p>
            <a:pPr lvl="1"/>
            <a:r>
              <a:rPr lang="en-US" dirty="0" err="1"/>
              <a:t>Namecoin</a:t>
            </a:r>
            <a:endParaRPr lang="en-US" dirty="0"/>
          </a:p>
          <a:p>
            <a:pPr lvl="1"/>
            <a:r>
              <a:rPr lang="en-US" dirty="0" err="1"/>
              <a:t>PPCoin</a:t>
            </a:r>
            <a:r>
              <a:rPr lang="en-US" dirty="0"/>
              <a:t>/</a:t>
            </a:r>
            <a:r>
              <a:rPr lang="en-US" dirty="0" err="1"/>
              <a:t>Peercoin</a:t>
            </a:r>
            <a:endParaRPr lang="en-US" dirty="0"/>
          </a:p>
          <a:p>
            <a:pPr lvl="1"/>
            <a:r>
              <a:rPr lang="en-US" dirty="0" err="1"/>
              <a:t>Zerocoins</a:t>
            </a:r>
            <a:endParaRPr lang="en-US" dirty="0"/>
          </a:p>
          <a:p>
            <a:pPr lvl="1"/>
            <a:r>
              <a:rPr lang="en-US" dirty="0" err="1"/>
              <a:t>Mastercoin</a:t>
            </a:r>
            <a:endParaRPr lang="en-US" dirty="0"/>
          </a:p>
          <a:p>
            <a:pPr lvl="1"/>
            <a:r>
              <a:rPr lang="en-US" dirty="0"/>
              <a:t>Quark</a:t>
            </a:r>
          </a:p>
          <a:p>
            <a:pPr lvl="1"/>
            <a:r>
              <a:rPr lang="en-US" dirty="0" err="1"/>
              <a:t>Devcoin</a:t>
            </a:r>
            <a:endParaRPr lang="en-US" dirty="0"/>
          </a:p>
          <a:p>
            <a:pPr lvl="1"/>
            <a:r>
              <a:rPr lang="en-US" dirty="0" err="1"/>
              <a:t>Dogecoin</a:t>
            </a:r>
            <a:endParaRPr lang="en-US" dirty="0"/>
          </a:p>
          <a:p>
            <a:pPr lvl="1"/>
            <a:r>
              <a:rPr lang="en-US" dirty="0" err="1"/>
              <a:t>Terracoin</a:t>
            </a:r>
            <a:endParaRPr lang="en-US" dirty="0"/>
          </a:p>
          <a:p>
            <a:pPr lvl="1"/>
            <a:r>
              <a:rPr lang="en-US" dirty="0" err="1"/>
              <a:t>Bytecoin</a:t>
            </a:r>
            <a:endParaRPr lang="en-US" dirty="0"/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All are based on versions of the </a:t>
            </a:r>
            <a:r>
              <a:rPr lang="en-US" dirty="0" err="1"/>
              <a:t>Bitcoin</a:t>
            </a:r>
            <a:r>
              <a:rPr lang="en-US" dirty="0"/>
              <a:t> source</a:t>
            </a:r>
          </a:p>
          <a:p>
            <a:r>
              <a:rPr lang="en-US" dirty="0"/>
              <a:t>Moribund</a:t>
            </a:r>
          </a:p>
        </p:txBody>
      </p:sp>
    </p:spTree>
    <p:extLst>
      <p:ext uri="{BB962C8B-B14F-4D97-AF65-F5344CB8AC3E}">
        <p14:creationId xmlns:p14="http://schemas.microsoft.com/office/powerpoint/2010/main" val="4775694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Chalkboard Coins 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1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need a money supply</a:t>
            </a:r>
          </a:p>
          <a:p>
            <a:r>
              <a:rPr lang="en-US" dirty="0"/>
              <a:t>The only thing we have in the room is a chalkboard</a:t>
            </a:r>
          </a:p>
          <a:p>
            <a:r>
              <a:rPr lang="en-US" dirty="0"/>
              <a:t>Jim writes up on the board what each person has, so everybody knows who has what</a:t>
            </a:r>
          </a:p>
          <a:p>
            <a:r>
              <a:rPr lang="en-US" dirty="0"/>
              <a:t>If there is a transaction, the old owner is crossed off and the new owner is written in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419600"/>
            <a:ext cx="7924800" cy="2057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88900" cmpd="sng">
            <a:solidFill>
              <a:schemeClr val="bg2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 anchorCtr="0"/>
          <a:lstStyle/>
          <a:p>
            <a:r>
              <a:rPr lang="en-US" u="sng" dirty="0"/>
              <a:t>Coin 	Owner</a:t>
            </a:r>
          </a:p>
          <a:p>
            <a:r>
              <a:rPr lang="en-US" dirty="0"/>
              <a:t>1	Jim</a:t>
            </a:r>
          </a:p>
          <a:p>
            <a:r>
              <a:rPr lang="en-US" dirty="0"/>
              <a:t>2	Jim</a:t>
            </a:r>
          </a:p>
          <a:p>
            <a:r>
              <a:rPr lang="en-US" dirty="0"/>
              <a:t>3	Jim</a:t>
            </a:r>
          </a:p>
          <a:p>
            <a:r>
              <a:rPr lang="en-US" dirty="0"/>
              <a:t>4	Jim</a:t>
            </a:r>
          </a:p>
          <a:p>
            <a:r>
              <a:rPr lang="en-US" dirty="0"/>
              <a:t>5	Jim</a:t>
            </a:r>
          </a:p>
          <a:p>
            <a:r>
              <a:rPr lang="en-US" dirty="0"/>
              <a:t>6	Jim</a:t>
            </a:r>
          </a:p>
          <a:p>
            <a:r>
              <a:rPr lang="en-US" u="sng" dirty="0"/>
              <a:t>Coin	Owner</a:t>
            </a:r>
          </a:p>
          <a:p>
            <a:r>
              <a:rPr lang="en-US" dirty="0"/>
              <a:t>7	Jim</a:t>
            </a:r>
          </a:p>
          <a:p>
            <a:r>
              <a:rPr lang="en-US" dirty="0"/>
              <a:t>8	Jim</a:t>
            </a:r>
          </a:p>
          <a:p>
            <a:r>
              <a:rPr lang="en-US" dirty="0"/>
              <a:t>9	Jim</a:t>
            </a:r>
          </a:p>
          <a:p>
            <a:r>
              <a:rPr lang="en-US" dirty="0"/>
              <a:t>10	Jim</a:t>
            </a:r>
          </a:p>
          <a:p>
            <a:r>
              <a:rPr lang="en-US" dirty="0"/>
              <a:t>11	Jim</a:t>
            </a:r>
          </a:p>
          <a:p>
            <a:r>
              <a:rPr lang="en-US" dirty="0"/>
              <a:t>12	Jim</a:t>
            </a:r>
          </a:p>
        </p:txBody>
      </p:sp>
    </p:spTree>
    <p:extLst>
      <p:ext uri="{BB962C8B-B14F-4D97-AF65-F5344CB8AC3E}">
        <p14:creationId xmlns:p14="http://schemas.microsoft.com/office/powerpoint/2010/main" val="8490710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Chalkboard Coins 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1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need a money supply</a:t>
            </a:r>
          </a:p>
          <a:p>
            <a:r>
              <a:rPr lang="en-US" dirty="0"/>
              <a:t>The only thing we have in the room is a chalkboard</a:t>
            </a:r>
          </a:p>
          <a:p>
            <a:r>
              <a:rPr lang="en-US" dirty="0"/>
              <a:t>Jim writes up on the board what each person has, so everybody knows who has what</a:t>
            </a:r>
          </a:p>
          <a:p>
            <a:r>
              <a:rPr lang="en-US" dirty="0"/>
              <a:t>If there is a transaction, the old owner is crossed off and the new owner is written in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419600"/>
            <a:ext cx="7924800" cy="2057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88900" cmpd="sng">
            <a:solidFill>
              <a:schemeClr val="bg2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 anchorCtr="0"/>
          <a:lstStyle/>
          <a:p>
            <a:r>
              <a:rPr lang="en-US" u="sng" dirty="0"/>
              <a:t>Coin 	Owner</a:t>
            </a:r>
          </a:p>
          <a:p>
            <a:r>
              <a:rPr lang="en-US" dirty="0"/>
              <a:t>1	</a:t>
            </a:r>
            <a:r>
              <a:rPr lang="en-US" strike="sngStrike" dirty="0"/>
              <a:t>Jim</a:t>
            </a:r>
            <a:r>
              <a:rPr lang="en-US" dirty="0"/>
              <a:t> Alice</a:t>
            </a:r>
          </a:p>
          <a:p>
            <a:r>
              <a:rPr lang="en-US" dirty="0"/>
              <a:t>2	Jim</a:t>
            </a:r>
          </a:p>
          <a:p>
            <a:r>
              <a:rPr lang="en-US" dirty="0"/>
              <a:t>3	Jim</a:t>
            </a:r>
          </a:p>
          <a:p>
            <a:r>
              <a:rPr lang="en-US" dirty="0"/>
              <a:t>4	Jim</a:t>
            </a:r>
          </a:p>
          <a:p>
            <a:r>
              <a:rPr lang="en-US" dirty="0"/>
              <a:t>5	Jim</a:t>
            </a:r>
          </a:p>
          <a:p>
            <a:r>
              <a:rPr lang="en-US" dirty="0"/>
              <a:t>6	Jim</a:t>
            </a:r>
          </a:p>
          <a:p>
            <a:r>
              <a:rPr lang="en-US" u="sng" dirty="0"/>
              <a:t>Coin	Owner</a:t>
            </a:r>
          </a:p>
          <a:p>
            <a:r>
              <a:rPr lang="en-US" dirty="0"/>
              <a:t>7	Jim</a:t>
            </a:r>
          </a:p>
          <a:p>
            <a:r>
              <a:rPr lang="en-US" dirty="0"/>
              <a:t>8	Jim</a:t>
            </a:r>
          </a:p>
          <a:p>
            <a:r>
              <a:rPr lang="en-US" dirty="0"/>
              <a:t>9	Jim</a:t>
            </a:r>
          </a:p>
          <a:p>
            <a:r>
              <a:rPr lang="en-US" dirty="0"/>
              <a:t>10	Jim</a:t>
            </a:r>
          </a:p>
          <a:p>
            <a:r>
              <a:rPr lang="en-US" dirty="0"/>
              <a:t>11	Jim</a:t>
            </a:r>
          </a:p>
          <a:p>
            <a:r>
              <a:rPr lang="en-US" dirty="0"/>
              <a:t>12	Jim</a:t>
            </a:r>
          </a:p>
        </p:txBody>
      </p:sp>
    </p:spTree>
    <p:extLst>
      <p:ext uri="{BB962C8B-B14F-4D97-AF65-F5344CB8AC3E}">
        <p14:creationId xmlns:p14="http://schemas.microsoft.com/office/powerpoint/2010/main" val="13899695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Chalkboard Coins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Rather than writing things on the chalkboard right away, we just shout out the trade, and everyone remembers</a:t>
            </a:r>
          </a:p>
          <a:p>
            <a:r>
              <a:rPr lang="en-US" dirty="0"/>
              <a:t>At the end of the day, someone writes down the transactions for the day</a:t>
            </a:r>
          </a:p>
          <a:p>
            <a:r>
              <a:rPr lang="en-US" dirty="0"/>
              <a:t>As a reward for writing everything down, the scribe gets some Chalkboard Coins. This is the only way Chalkboard Coins can be created.</a:t>
            </a:r>
          </a:p>
        </p:txBody>
      </p:sp>
    </p:spTree>
    <p:extLst>
      <p:ext uri="{BB962C8B-B14F-4D97-AF65-F5344CB8AC3E}">
        <p14:creationId xmlns:p14="http://schemas.microsoft.com/office/powerpoint/2010/main" val="39705949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Chalkboard Coins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is no reason for the scribe to re-write everything, so only changes are written down</a:t>
            </a:r>
          </a:p>
          <a:p>
            <a:r>
              <a:rPr lang="en-US" dirty="0"/>
              <a:t>If the scribe gets it wrong, someone ELSE writes it down correctly and gets the coins</a:t>
            </a:r>
          </a:p>
          <a:p>
            <a:r>
              <a:rPr lang="en-US" dirty="0"/>
              <a:t>Nobody pays attention to scribes who get it wrong. So it is important to be right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419600"/>
            <a:ext cx="7924800" cy="2057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88900" cmpd="sng">
            <a:solidFill>
              <a:schemeClr val="bg2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 anchorCtr="0"/>
          <a:lstStyle/>
          <a:p>
            <a:r>
              <a:rPr lang="en-US" u="sng" dirty="0"/>
              <a:t>Coin 	Owner</a:t>
            </a:r>
          </a:p>
          <a:p>
            <a:r>
              <a:rPr lang="en-US" dirty="0"/>
              <a:t>1	Jim</a:t>
            </a:r>
          </a:p>
          <a:p>
            <a:r>
              <a:rPr lang="en-US" dirty="0"/>
              <a:t>-----Tuesday-----</a:t>
            </a:r>
          </a:p>
          <a:p>
            <a:r>
              <a:rPr lang="en-US" dirty="0"/>
              <a:t>Coin 1 Jim-&gt;Bob</a:t>
            </a:r>
          </a:p>
          <a:p>
            <a:r>
              <a:rPr lang="en-US" dirty="0"/>
              <a:t>New coin:</a:t>
            </a:r>
          </a:p>
          <a:p>
            <a:r>
              <a:rPr lang="en-US" dirty="0"/>
              <a:t>2	Scribe1</a:t>
            </a:r>
          </a:p>
        </p:txBody>
      </p:sp>
    </p:spTree>
    <p:extLst>
      <p:ext uri="{BB962C8B-B14F-4D97-AF65-F5344CB8AC3E}">
        <p14:creationId xmlns:p14="http://schemas.microsoft.com/office/powerpoint/2010/main" val="14931924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Chalkboard Coins 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19400"/>
          </a:xfrm>
        </p:spPr>
        <p:txBody>
          <a:bodyPr>
            <a:normAutofit/>
          </a:bodyPr>
          <a:lstStyle/>
          <a:p>
            <a:r>
              <a:rPr lang="en-US" dirty="0"/>
              <a:t>Nobody uses their real name. People only shout out a public key to own each chalkboard Coin</a:t>
            </a:r>
          </a:p>
          <a:p>
            <a:r>
              <a:rPr lang="en-US" dirty="0"/>
              <a:t>To ‘claim’ a Chalkboard Coin, you must sign the transaction with your private key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419600"/>
            <a:ext cx="7924800" cy="2057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88900" cmpd="sng">
            <a:solidFill>
              <a:schemeClr val="bg2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 anchorCtr="0"/>
          <a:lstStyle/>
          <a:p>
            <a:r>
              <a:rPr lang="en-US" u="sng" dirty="0"/>
              <a:t>Coin 	Owner</a:t>
            </a:r>
          </a:p>
          <a:p>
            <a:r>
              <a:rPr lang="en-US" dirty="0"/>
              <a:t>1	1zKB543fJGRP075HGDm0Q</a:t>
            </a:r>
          </a:p>
          <a:p>
            <a:r>
              <a:rPr lang="en-US" dirty="0"/>
              <a:t>-----Tuesday-----</a:t>
            </a:r>
          </a:p>
          <a:p>
            <a:r>
              <a:rPr lang="en-US" dirty="0"/>
              <a:t>Coin 1 1zKB543fJGRP075HGDm0Q -&gt;</a:t>
            </a:r>
          </a:p>
          <a:p>
            <a:r>
              <a:rPr lang="en-US" dirty="0"/>
              <a:t>       1XPM77H5Z2vdD976BVISD</a:t>
            </a:r>
          </a:p>
          <a:p>
            <a:r>
              <a:rPr lang="en-US" dirty="0"/>
              <a:t>New coin:</a:t>
            </a:r>
          </a:p>
          <a:p>
            <a:r>
              <a:rPr lang="en-US" dirty="0"/>
              <a:t>2	1JC53YQ0L4LGMN3MN2IYV</a:t>
            </a:r>
          </a:p>
        </p:txBody>
      </p:sp>
    </p:spTree>
    <p:extLst>
      <p:ext uri="{BB962C8B-B14F-4D97-AF65-F5344CB8AC3E}">
        <p14:creationId xmlns:p14="http://schemas.microsoft.com/office/powerpoint/2010/main" val="23641441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Chalkboard Coins versus </a:t>
            </a:r>
            <a:r>
              <a:rPr lang="en-US" dirty="0" err="1"/>
              <a:t>Bitcoins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Instead of shouting, people publish on a peer-to-peer network</a:t>
            </a:r>
          </a:p>
          <a:p>
            <a:r>
              <a:rPr lang="en-US" dirty="0"/>
              <a:t>There is no board at all. The transactions as well as the confirmations are published on the network and remembered</a:t>
            </a:r>
          </a:p>
          <a:p>
            <a:r>
              <a:rPr lang="en-US" dirty="0"/>
              <a:t>Confirmations are called blocks, and sent out every 10 minutes, not every night</a:t>
            </a:r>
          </a:p>
          <a:p>
            <a:r>
              <a:rPr lang="en-US" dirty="0"/>
              <a:t>If someone forgets (or is new), they ask their peers for old blocks</a:t>
            </a:r>
          </a:p>
          <a:p>
            <a:r>
              <a:rPr lang="en-US" dirty="0"/>
              <a:t>The scribes are actually miners</a:t>
            </a:r>
          </a:p>
        </p:txBody>
      </p:sp>
    </p:spTree>
    <p:extLst>
      <p:ext uri="{BB962C8B-B14F-4D97-AF65-F5344CB8AC3E}">
        <p14:creationId xmlns:p14="http://schemas.microsoft.com/office/powerpoint/2010/main" val="4737914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</a:t>
            </a:r>
            <a:r>
              <a:rPr lang="en-US" dirty="0" err="1"/>
              <a:t>Bitcoins</a:t>
            </a:r>
            <a:r>
              <a:rPr lang="en-US" dirty="0"/>
              <a:t> Last?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 don’t know.</a:t>
            </a:r>
          </a:p>
          <a:p>
            <a:r>
              <a:rPr lang="en-US" dirty="0"/>
              <a:t>Is there a demand for digital currency?</a:t>
            </a:r>
          </a:p>
          <a:p>
            <a:pPr lvl="1"/>
            <a:r>
              <a:rPr lang="en-US" dirty="0"/>
              <a:t>Prepaid credit cards ($77 billion/year)</a:t>
            </a:r>
          </a:p>
          <a:p>
            <a:pPr lvl="1"/>
            <a:r>
              <a:rPr lang="en-US" dirty="0"/>
              <a:t>Western Union ($5 billion/year revenue)</a:t>
            </a:r>
          </a:p>
          <a:p>
            <a:pPr lvl="1"/>
            <a:r>
              <a:rPr lang="en-US" dirty="0"/>
              <a:t>MoneyGram (in trouble with feds)</a:t>
            </a:r>
          </a:p>
          <a:p>
            <a:pPr lvl="1"/>
            <a:r>
              <a:rPr lang="en-US" dirty="0"/>
              <a:t>e-gold (grabbed by feds)</a:t>
            </a:r>
          </a:p>
          <a:p>
            <a:pPr lvl="1"/>
            <a:r>
              <a:rPr lang="en-US" dirty="0"/>
              <a:t>e-Bullion (grabbed by feds)</a:t>
            </a:r>
          </a:p>
          <a:p>
            <a:pPr lvl="1"/>
            <a:r>
              <a:rPr lang="en-US" dirty="0" err="1"/>
              <a:t>WebMoney</a:t>
            </a:r>
            <a:r>
              <a:rPr lang="en-US" dirty="0"/>
              <a:t> (grabbed by Ukrainians)</a:t>
            </a:r>
          </a:p>
          <a:p>
            <a:pPr lvl="1"/>
            <a:r>
              <a:rPr lang="en-US" dirty="0" err="1"/>
              <a:t>DigiCash</a:t>
            </a:r>
            <a:r>
              <a:rPr lang="en-US" dirty="0"/>
              <a:t>/</a:t>
            </a:r>
            <a:r>
              <a:rPr lang="en-US" dirty="0" err="1"/>
              <a:t>eCash</a:t>
            </a:r>
            <a:r>
              <a:rPr lang="en-US" dirty="0"/>
              <a:t> (bankrupt)</a:t>
            </a:r>
          </a:p>
          <a:p>
            <a:pPr lvl="1"/>
            <a:r>
              <a:rPr lang="en-US" dirty="0" err="1"/>
              <a:t>Tencent</a:t>
            </a:r>
            <a:r>
              <a:rPr lang="en-US" dirty="0"/>
              <a:t> QQ  </a:t>
            </a:r>
            <a:r>
              <a:rPr lang="en-US" dirty="0" err="1"/>
              <a:t>Qcoins</a:t>
            </a:r>
            <a:r>
              <a:rPr lang="en-US" dirty="0"/>
              <a:t> (in trouble with Chinese)</a:t>
            </a:r>
          </a:p>
          <a:p>
            <a:pPr lvl="1"/>
            <a:r>
              <a:rPr lang="en-US" dirty="0"/>
              <a:t>Liberty Reserve (grabbed by feds)</a:t>
            </a:r>
          </a:p>
          <a:p>
            <a:pPr lvl="1"/>
            <a:r>
              <a:rPr lang="en-US" dirty="0" err="1"/>
              <a:t>Paypal</a:t>
            </a:r>
            <a:r>
              <a:rPr lang="en-US" dirty="0"/>
              <a:t> ($5.6 billion/year revenue)</a:t>
            </a:r>
          </a:p>
          <a:p>
            <a:pPr lvl="2"/>
            <a:r>
              <a:rPr lang="en-US" dirty="0"/>
              <a:t>High fees</a:t>
            </a:r>
          </a:p>
          <a:p>
            <a:pPr lvl="2"/>
            <a:r>
              <a:rPr lang="en-US" dirty="0"/>
              <a:t>Close government scrutiny</a:t>
            </a:r>
          </a:p>
          <a:p>
            <a:pPr lvl="1"/>
            <a:r>
              <a:rPr lang="en-US" dirty="0"/>
              <a:t>Many others from history</a:t>
            </a:r>
          </a:p>
          <a:p>
            <a:r>
              <a:rPr lang="en-US" dirty="0"/>
              <a:t>Is there room for many? Or, can there be only one?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481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People and </a:t>
            </a:r>
            <a:r>
              <a:rPr lang="en-US" dirty="0" err="1"/>
              <a:t>Bitcoins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Sir Richard Branson will sell you a ticket to space on (Virgin Galactic)</a:t>
            </a:r>
          </a:p>
          <a:p>
            <a:r>
              <a:rPr lang="en-US" dirty="0"/>
              <a:t>The </a:t>
            </a:r>
            <a:r>
              <a:rPr lang="en-US" dirty="0" err="1"/>
              <a:t>Winklevoss</a:t>
            </a:r>
            <a:r>
              <a:rPr lang="en-US" dirty="0"/>
              <a:t> Twins (Facebook fame) have 108,000 BTC and want to start a ETF</a:t>
            </a:r>
          </a:p>
          <a:p>
            <a:r>
              <a:rPr lang="en-US" dirty="0"/>
              <a:t>Many venture capitalists are backing startups</a:t>
            </a:r>
          </a:p>
          <a:p>
            <a:r>
              <a:rPr lang="en-US" dirty="0"/>
              <a:t>Ben </a:t>
            </a:r>
            <a:r>
              <a:rPr lang="en-US" dirty="0" err="1"/>
              <a:t>Bernake</a:t>
            </a:r>
            <a:r>
              <a:rPr lang="en-US" dirty="0"/>
              <a:t> “may hold long-term promise”</a:t>
            </a:r>
          </a:p>
          <a:p>
            <a:r>
              <a:rPr lang="en-US" dirty="0"/>
              <a:t>Marc Andreessen (Netscape founder) – “</a:t>
            </a:r>
            <a:r>
              <a:rPr lang="en-US" dirty="0" err="1"/>
              <a:t>Bitcoin</a:t>
            </a:r>
            <a:r>
              <a:rPr lang="en-US" dirty="0"/>
              <a:t> offers a sweeping vista of opportunity”</a:t>
            </a:r>
          </a:p>
          <a:p>
            <a:r>
              <a:rPr lang="en-US" dirty="0"/>
              <a:t>Jamie </a:t>
            </a:r>
            <a:r>
              <a:rPr lang="en-US" dirty="0" err="1"/>
              <a:t>Dimon</a:t>
            </a:r>
            <a:r>
              <a:rPr lang="en-US" dirty="0"/>
              <a:t> (CEO JPM) – “</a:t>
            </a:r>
            <a:r>
              <a:rPr lang="en-US" dirty="0" err="1"/>
              <a:t>Bitcoin</a:t>
            </a:r>
            <a:r>
              <a:rPr lang="en-US" dirty="0"/>
              <a:t> is a terrible store of value.”</a:t>
            </a:r>
          </a:p>
          <a:p>
            <a:r>
              <a:rPr lang="en-US" dirty="0"/>
              <a:t>David Woo (</a:t>
            </a:r>
            <a:r>
              <a:rPr lang="en-US" dirty="0" err="1"/>
              <a:t>BofA</a:t>
            </a:r>
            <a:r>
              <a:rPr lang="en-US" dirty="0"/>
              <a:t>/ML) “As a medium of exchange, </a:t>
            </a:r>
            <a:r>
              <a:rPr lang="en-US" dirty="0" err="1"/>
              <a:t>Bitcoin</a:t>
            </a:r>
            <a:r>
              <a:rPr lang="en-US" dirty="0"/>
              <a:t> has clear potential for growth, in our view.”</a:t>
            </a:r>
          </a:p>
          <a:p>
            <a:r>
              <a:rPr lang="en-US" dirty="0"/>
              <a:t>Goldman Sachs – “</a:t>
            </a:r>
            <a:r>
              <a:rPr lang="en-US" dirty="0" err="1"/>
              <a:t>Bitcoin</a:t>
            </a:r>
            <a:r>
              <a:rPr lang="en-US" dirty="0"/>
              <a:t> may emerge as the reigning standard [of natively </a:t>
            </a:r>
            <a:r>
              <a:rPr lang="en-US"/>
              <a:t>digital transactions]”</a:t>
            </a:r>
            <a:endParaRPr lang="en-US" dirty="0"/>
          </a:p>
          <a:p>
            <a:r>
              <a:rPr lang="en-US" dirty="0"/>
              <a:t>Al Gore – “I’m a big fan of </a:t>
            </a:r>
            <a:r>
              <a:rPr lang="en-US" dirty="0" err="1"/>
              <a:t>Bitcoin</a:t>
            </a:r>
            <a:r>
              <a:rPr lang="en-US" dirty="0"/>
              <a:t>”</a:t>
            </a:r>
          </a:p>
          <a:p>
            <a:r>
              <a:rPr lang="en-US" dirty="0"/>
              <a:t>David Marcus (</a:t>
            </a:r>
            <a:r>
              <a:rPr lang="en-US" dirty="0" err="1"/>
              <a:t>Pres</a:t>
            </a:r>
            <a:r>
              <a:rPr lang="en-US" dirty="0"/>
              <a:t> of PayPal) “I really like </a:t>
            </a:r>
            <a:r>
              <a:rPr lang="en-US" dirty="0" err="1"/>
              <a:t>Bitcoin</a:t>
            </a:r>
            <a:r>
              <a:rPr lang="en-US" dirty="0"/>
              <a:t>. I own </a:t>
            </a:r>
            <a:r>
              <a:rPr lang="en-US" dirty="0" err="1"/>
              <a:t>bitcoins</a:t>
            </a:r>
            <a:r>
              <a:rPr lang="en-US" dirty="0"/>
              <a:t>.”</a:t>
            </a:r>
          </a:p>
          <a:p>
            <a:r>
              <a:rPr lang="en-US" dirty="0"/>
              <a:t>Jim Cramer (Mad Money) said that without a central bank </a:t>
            </a:r>
            <a:r>
              <a:rPr lang="en-US" dirty="0" err="1"/>
              <a:t>Bitcoin</a:t>
            </a:r>
            <a:r>
              <a:rPr lang="en-US" dirty="0"/>
              <a:t> is not a currency and “the Treasury should have shut down </a:t>
            </a:r>
            <a:r>
              <a:rPr lang="en-US" dirty="0" err="1"/>
              <a:t>Bitcoin</a:t>
            </a:r>
            <a:r>
              <a:rPr lang="en-US" dirty="0"/>
              <a:t>”</a:t>
            </a:r>
          </a:p>
          <a:p>
            <a:r>
              <a:rPr lang="en-US" dirty="0"/>
              <a:t>The Washington Post: “</a:t>
            </a:r>
            <a:r>
              <a:rPr lang="en-US" dirty="0" err="1"/>
              <a:t>Bitcoin</a:t>
            </a:r>
            <a:r>
              <a:rPr lang="en-US" dirty="0"/>
              <a:t> is ludicrous”</a:t>
            </a:r>
          </a:p>
          <a:p>
            <a:r>
              <a:rPr lang="en-US" dirty="0"/>
              <a:t>The New York Times: “How can </a:t>
            </a:r>
            <a:r>
              <a:rPr lang="en-US" dirty="0" err="1"/>
              <a:t>bitcoin</a:t>
            </a:r>
            <a:r>
              <a:rPr lang="en-US" dirty="0"/>
              <a:t> be anything but a passing fad?”</a:t>
            </a:r>
          </a:p>
          <a:p>
            <a:r>
              <a:rPr lang="en-US" dirty="0"/>
              <a:t>Paul Krugman (Nobel winning </a:t>
            </a:r>
            <a:r>
              <a:rPr lang="en-US" dirty="0" err="1"/>
              <a:t>Keynsian</a:t>
            </a:r>
            <a:r>
              <a:rPr lang="en-US" dirty="0"/>
              <a:t> Economist) – “</a:t>
            </a:r>
            <a:r>
              <a:rPr lang="en-US" dirty="0" err="1"/>
              <a:t>Bitcoin</a:t>
            </a:r>
            <a:r>
              <a:rPr lang="en-US" dirty="0"/>
              <a:t> is Evil”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3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Coins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may have seen pictures</a:t>
            </a:r>
          </a:p>
          <a:p>
            <a:r>
              <a:rPr lang="en-US" dirty="0"/>
              <a:t>Some of the pictures are of just play money</a:t>
            </a:r>
          </a:p>
          <a:p>
            <a:r>
              <a:rPr lang="en-US" dirty="0"/>
              <a:t>They are not “real </a:t>
            </a:r>
            <a:r>
              <a:rPr lang="en-US" dirty="0" err="1"/>
              <a:t>Bitcoins</a:t>
            </a:r>
            <a:r>
              <a:rPr lang="en-US" dirty="0"/>
              <a:t>” but </a:t>
            </a:r>
            <a:r>
              <a:rPr lang="en-US" dirty="0" err="1"/>
              <a:t>Casascius</a:t>
            </a:r>
            <a:r>
              <a:rPr lang="en-US" dirty="0"/>
              <a:t> coins are supposed to be tradable for </a:t>
            </a:r>
            <a:r>
              <a:rPr lang="en-US" dirty="0" err="1"/>
              <a:t>Bitcoins</a:t>
            </a:r>
            <a:endParaRPr lang="en-US" dirty="0"/>
          </a:p>
          <a:p>
            <a:r>
              <a:rPr lang="en-US" dirty="0"/>
              <a:t>They are not a good way to hold </a:t>
            </a:r>
            <a:r>
              <a:rPr lang="en-US" dirty="0" err="1"/>
              <a:t>Bitcoins</a:t>
            </a:r>
            <a:endParaRPr lang="en-US" dirty="0"/>
          </a:p>
          <a:p>
            <a:r>
              <a:rPr lang="en-US" dirty="0"/>
              <a:t>Some guy in Utah makes them (</a:t>
            </a:r>
            <a:r>
              <a:rPr lang="en-US" dirty="0" err="1"/>
              <a:t>Casascius</a:t>
            </a:r>
            <a:r>
              <a:rPr lang="en-US" dirty="0"/>
              <a:t>)</a:t>
            </a:r>
          </a:p>
          <a:p>
            <a:r>
              <a:rPr lang="en-US" dirty="0"/>
              <a:t>They have a number inside!</a:t>
            </a:r>
          </a:p>
          <a:p>
            <a:r>
              <a:rPr lang="en-US" dirty="0"/>
              <a:t>The US Government (</a:t>
            </a:r>
            <a:r>
              <a:rPr lang="en-US" dirty="0" err="1"/>
              <a:t>FinCEN</a:t>
            </a:r>
            <a:r>
              <a:rPr lang="en-US" dirty="0"/>
              <a:t>) shut </a:t>
            </a:r>
            <a:r>
              <a:rPr lang="en-US" dirty="0" err="1"/>
              <a:t>Casascius</a:t>
            </a:r>
            <a:r>
              <a:rPr lang="en-US" dirty="0"/>
              <a:t> down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3505200" cy="234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429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out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www.coman.com/bitcoin</a:t>
            </a:r>
          </a:p>
          <a:p>
            <a:r>
              <a:rPr lang="en-US" dirty="0"/>
              <a:t>Bitcoin.org – The </a:t>
            </a:r>
            <a:r>
              <a:rPr lang="en-US" dirty="0" err="1"/>
              <a:t>Bitcoin</a:t>
            </a:r>
            <a:r>
              <a:rPr lang="en-US" dirty="0"/>
              <a:t> Foundation</a:t>
            </a:r>
          </a:p>
          <a:p>
            <a:r>
              <a:rPr lang="en-US" dirty="0" err="1"/>
              <a:t>Bitcoin</a:t>
            </a:r>
            <a:r>
              <a:rPr lang="en-US" dirty="0"/>
              <a:t> Wiki</a:t>
            </a:r>
          </a:p>
          <a:p>
            <a:r>
              <a:rPr lang="en-US" dirty="0" err="1"/>
              <a:t>Bitcoin</a:t>
            </a:r>
            <a:r>
              <a:rPr lang="en-US" dirty="0"/>
              <a:t> Forums</a:t>
            </a:r>
          </a:p>
          <a:p>
            <a:r>
              <a:rPr lang="en-US" dirty="0" err="1"/>
              <a:t>Reddit</a:t>
            </a:r>
            <a:r>
              <a:rPr lang="en-US" dirty="0"/>
              <a:t> </a:t>
            </a:r>
            <a:r>
              <a:rPr lang="en-US" dirty="0" err="1"/>
              <a:t>Bitcoin</a:t>
            </a:r>
            <a:endParaRPr lang="en-US" dirty="0"/>
          </a:p>
          <a:p>
            <a:r>
              <a:rPr lang="en-US" dirty="0"/>
              <a:t>Bitcoinity.org – Pretty real-time charts</a:t>
            </a:r>
          </a:p>
          <a:p>
            <a:r>
              <a:rPr lang="en-US" dirty="0"/>
              <a:t>blockchain.info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484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</a:t>
            </a:r>
            <a:r>
              <a:rPr lang="en-US" dirty="0" err="1"/>
              <a:t>Bitcoins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Coinbase</a:t>
            </a:r>
            <a:endParaRPr lang="en-US" dirty="0"/>
          </a:p>
          <a:p>
            <a:r>
              <a:rPr lang="en-US" dirty="0" err="1"/>
              <a:t>Bitstamp</a:t>
            </a:r>
            <a:endParaRPr lang="en-US" dirty="0"/>
          </a:p>
          <a:p>
            <a:r>
              <a:rPr lang="en-US" dirty="0" err="1"/>
              <a:t>Localbitcoins</a:t>
            </a:r>
            <a:endParaRPr lang="en-US" dirty="0"/>
          </a:p>
          <a:p>
            <a:r>
              <a:rPr lang="en-US" dirty="0"/>
              <a:t>Proposed Chicago </a:t>
            </a:r>
            <a:r>
              <a:rPr lang="en-US" dirty="0" err="1"/>
              <a:t>Bitcoin</a:t>
            </a:r>
            <a:r>
              <a:rPr lang="en-US" dirty="0"/>
              <a:t> “ATM” coming in March</a:t>
            </a:r>
          </a:p>
        </p:txBody>
      </p:sp>
    </p:spTree>
    <p:extLst>
      <p:ext uri="{BB962C8B-B14F-4D97-AF65-F5344CB8AC3E}">
        <p14:creationId xmlns:p14="http://schemas.microsoft.com/office/powerpoint/2010/main" val="13980181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Mt. </a:t>
            </a:r>
            <a:r>
              <a:rPr lang="en-US" dirty="0" err="1"/>
              <a:t>Gox</a:t>
            </a:r>
            <a:r>
              <a:rPr lang="en-US" dirty="0"/>
              <a:t> exchange is in trouble</a:t>
            </a:r>
          </a:p>
          <a:p>
            <a:pPr lvl="1"/>
            <a:r>
              <a:rPr lang="en-US" dirty="0"/>
              <a:t>First and formerly largest exchange</a:t>
            </a:r>
          </a:p>
          <a:p>
            <a:pPr lvl="1"/>
            <a:r>
              <a:rPr lang="en-US" dirty="0"/>
              <a:t>Got in trouble with Feds</a:t>
            </a:r>
          </a:p>
          <a:p>
            <a:pPr lvl="1"/>
            <a:r>
              <a:rPr lang="en-US" dirty="0"/>
              <a:t>Was having trouble with fiat withdrawals</a:t>
            </a:r>
          </a:p>
          <a:p>
            <a:pPr lvl="1"/>
            <a:r>
              <a:rPr lang="en-US" dirty="0"/>
              <a:t>Now also having trouble with </a:t>
            </a:r>
            <a:r>
              <a:rPr lang="en-US" dirty="0" err="1"/>
              <a:t>Bitcoin</a:t>
            </a:r>
            <a:r>
              <a:rPr lang="en-US" dirty="0"/>
              <a:t> withdrawals</a:t>
            </a:r>
          </a:p>
          <a:p>
            <a:r>
              <a:rPr lang="en-US" dirty="0"/>
              <a:t>Silk Road (or hackers) stole all </a:t>
            </a:r>
            <a:r>
              <a:rPr lang="en-US" dirty="0" err="1"/>
              <a:t>bitcoin</a:t>
            </a:r>
            <a:r>
              <a:rPr lang="en-US" dirty="0"/>
              <a:t> on site</a:t>
            </a:r>
          </a:p>
          <a:p>
            <a:r>
              <a:rPr lang="en-US" dirty="0"/>
              <a:t>ATMs are being set up in USA</a:t>
            </a:r>
          </a:p>
          <a:p>
            <a:r>
              <a:rPr lang="en-US" dirty="0" err="1"/>
              <a:t>Winklevoss</a:t>
            </a:r>
            <a:r>
              <a:rPr lang="en-US" dirty="0"/>
              <a:t> </a:t>
            </a:r>
            <a:r>
              <a:rPr lang="en-US"/>
              <a:t>twins filed for their ETF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562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200400"/>
            <a:ext cx="3657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Donate to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BTC Address: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1HLQ4vLRNnYE97SB6nRim9NL2aEBxPvXbk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480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179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err="1"/>
              <a:t>Bitcoin</a:t>
            </a:r>
            <a:r>
              <a:rPr lang="en-US" dirty="0"/>
              <a:t> price</a:t>
            </a:r>
          </a:p>
          <a:p>
            <a:r>
              <a:rPr lang="en-US" dirty="0"/>
              <a:t>Reward for finding block    25</a:t>
            </a:r>
          </a:p>
          <a:p>
            <a:r>
              <a:rPr lang="en-US" dirty="0"/>
              <a:t>Mining difficulty  </a:t>
            </a:r>
          </a:p>
          <a:p>
            <a:r>
              <a:rPr lang="en-US" dirty="0"/>
              <a:t>Number of blocks so far 269,632</a:t>
            </a:r>
          </a:p>
          <a:p>
            <a:r>
              <a:rPr lang="en-US" dirty="0"/>
              <a:t>Dollars moving into </a:t>
            </a:r>
            <a:r>
              <a:rPr lang="en-US" dirty="0" err="1"/>
              <a:t>Bitcoins</a:t>
            </a:r>
            <a:r>
              <a:rPr lang="en-US" dirty="0"/>
              <a:t> per day</a:t>
            </a:r>
          </a:p>
          <a:p>
            <a:r>
              <a:rPr lang="en-US" dirty="0"/>
              <a:t>Price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2114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Mutual substitution (Exchangeability)</a:t>
            </a:r>
          </a:p>
          <a:p>
            <a:r>
              <a:rPr lang="en-US" dirty="0"/>
              <a:t>Critical to success of a currency</a:t>
            </a:r>
          </a:p>
          <a:p>
            <a:r>
              <a:rPr lang="en-US" dirty="0"/>
              <a:t>USD have serial numbers. </a:t>
            </a:r>
            <a:r>
              <a:rPr lang="en-US" dirty="0" err="1"/>
              <a:t>Bitcoin</a:t>
            </a:r>
            <a:r>
              <a:rPr lang="en-US" dirty="0"/>
              <a:t> has the </a:t>
            </a:r>
            <a:r>
              <a:rPr lang="en-US" dirty="0" err="1"/>
              <a:t>blockchain</a:t>
            </a:r>
            <a:endParaRPr lang="en-US" dirty="0"/>
          </a:p>
          <a:p>
            <a:r>
              <a:rPr lang="en-US" dirty="0"/>
              <a:t>Coin Validation private company that plans to track </a:t>
            </a:r>
            <a:r>
              <a:rPr lang="en-US" dirty="0" err="1"/>
              <a:t>bitcoins</a:t>
            </a:r>
            <a:endParaRPr lang="en-US" dirty="0"/>
          </a:p>
          <a:p>
            <a:r>
              <a:rPr lang="en-US" dirty="0" err="1"/>
              <a:t>Redlisting</a:t>
            </a:r>
            <a:r>
              <a:rPr lang="en-US" dirty="0"/>
              <a:t> (blacklisting) of </a:t>
            </a:r>
            <a:r>
              <a:rPr lang="en-US" dirty="0" err="1"/>
              <a:t>Bitcoin</a:t>
            </a:r>
            <a:r>
              <a:rPr lang="en-US" dirty="0"/>
              <a:t> accounts may pose a risk to growth of currency</a:t>
            </a:r>
          </a:p>
        </p:txBody>
      </p:sp>
    </p:spTree>
    <p:extLst>
      <p:ext uri="{BB962C8B-B14F-4D97-AF65-F5344CB8AC3E}">
        <p14:creationId xmlns:p14="http://schemas.microsoft.com/office/powerpoint/2010/main" val="34028617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Risk-free profitable transactions</a:t>
            </a:r>
          </a:p>
          <a:p>
            <a:r>
              <a:rPr lang="en-US" dirty="0"/>
              <a:t>Different exchanges consistently have different prices</a:t>
            </a:r>
          </a:p>
          <a:p>
            <a:r>
              <a:rPr lang="en-US" dirty="0"/>
              <a:t>Movement of fiat currencies is difficult</a:t>
            </a:r>
          </a:p>
        </p:txBody>
      </p:sp>
    </p:spTree>
    <p:extLst>
      <p:ext uri="{BB962C8B-B14F-4D97-AF65-F5344CB8AC3E}">
        <p14:creationId xmlns:p14="http://schemas.microsoft.com/office/powerpoint/2010/main" val="17415819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 of n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have an input and output address</a:t>
            </a:r>
          </a:p>
          <a:p>
            <a:r>
              <a:rPr lang="en-US" dirty="0"/>
              <a:t>Output addresses can be scripts</a:t>
            </a:r>
          </a:p>
          <a:p>
            <a:r>
              <a:rPr lang="en-US" dirty="0"/>
              <a:t>Scripts can have more than one address (n)</a:t>
            </a:r>
          </a:p>
          <a:p>
            <a:r>
              <a:rPr lang="en-US" dirty="0"/>
              <a:t>Sometimes only a certain number (m) of the addresses need to be signed</a:t>
            </a:r>
          </a:p>
          <a:p>
            <a:r>
              <a:rPr lang="en-US" dirty="0"/>
              <a:t>Can be used for escrow, estate planning, and many other uses</a:t>
            </a:r>
          </a:p>
        </p:txBody>
      </p:sp>
    </p:spTree>
    <p:extLst>
      <p:ext uri="{BB962C8B-B14F-4D97-AF65-F5344CB8AC3E}">
        <p14:creationId xmlns:p14="http://schemas.microsoft.com/office/powerpoint/2010/main" val="38266638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Miners want to publish the </a:t>
            </a:r>
            <a:r>
              <a:rPr lang="en-US" dirty="0" err="1"/>
              <a:t>blockchain</a:t>
            </a:r>
            <a:r>
              <a:rPr lang="en-US" dirty="0"/>
              <a:t>, because they are paid to do it</a:t>
            </a:r>
          </a:p>
          <a:p>
            <a:r>
              <a:rPr lang="en-US" dirty="0"/>
              <a:t>Guilds want to please miners to attract them</a:t>
            </a:r>
          </a:p>
          <a:p>
            <a:r>
              <a:rPr lang="en-US" dirty="0"/>
              <a:t>Guilds and Miners want </a:t>
            </a:r>
            <a:r>
              <a:rPr lang="en-US" dirty="0" err="1"/>
              <a:t>Bitcoin</a:t>
            </a:r>
            <a:r>
              <a:rPr lang="en-US" dirty="0"/>
              <a:t> to thrive because the are heavily invested</a:t>
            </a:r>
          </a:p>
          <a:p>
            <a:r>
              <a:rPr lang="en-US" dirty="0"/>
              <a:t>Consumers want to hold </a:t>
            </a:r>
            <a:r>
              <a:rPr lang="en-US" dirty="0" err="1"/>
              <a:t>Bitcoins</a:t>
            </a:r>
            <a:r>
              <a:rPr lang="en-US" dirty="0"/>
              <a:t> because the value is expected to rise</a:t>
            </a:r>
          </a:p>
          <a:p>
            <a:r>
              <a:rPr lang="en-US" dirty="0"/>
              <a:t>Consumers want to spend </a:t>
            </a:r>
            <a:r>
              <a:rPr lang="en-US" dirty="0" err="1"/>
              <a:t>Bitcoins</a:t>
            </a:r>
            <a:r>
              <a:rPr lang="en-US" dirty="0"/>
              <a:t> because the transaction costs are low, immediate, and there is some anonymity</a:t>
            </a:r>
          </a:p>
          <a:p>
            <a:r>
              <a:rPr lang="en-US" dirty="0"/>
              <a:t>Merchants want to accept </a:t>
            </a:r>
            <a:r>
              <a:rPr lang="en-US" dirty="0" err="1"/>
              <a:t>Bitcoin</a:t>
            </a:r>
            <a:endParaRPr lang="en-US" dirty="0"/>
          </a:p>
          <a:p>
            <a:pPr lvl="1"/>
            <a:r>
              <a:rPr lang="en-US" dirty="0"/>
              <a:t>Because there are no chargebacks</a:t>
            </a:r>
          </a:p>
          <a:p>
            <a:pPr lvl="1"/>
            <a:r>
              <a:rPr lang="en-US" dirty="0"/>
              <a:t>They get paid immediately</a:t>
            </a:r>
          </a:p>
          <a:p>
            <a:pPr lvl="1"/>
            <a:r>
              <a:rPr lang="en-US" dirty="0"/>
              <a:t>To accumulate </a:t>
            </a:r>
            <a:r>
              <a:rPr lang="en-US" dirty="0" err="1"/>
              <a:t>Bitcoin</a:t>
            </a:r>
            <a:endParaRPr lang="en-US" dirty="0"/>
          </a:p>
          <a:p>
            <a:pPr lvl="1"/>
            <a:r>
              <a:rPr lang="en-US" dirty="0"/>
              <a:t>To be flexible for consumers</a:t>
            </a:r>
          </a:p>
          <a:p>
            <a:pPr lvl="1"/>
            <a:r>
              <a:rPr lang="en-US" dirty="0"/>
              <a:t>Advertising to the </a:t>
            </a:r>
            <a:r>
              <a:rPr lang="en-US" dirty="0" err="1"/>
              <a:t>Bitcoin</a:t>
            </a:r>
            <a:r>
              <a:rPr lang="en-US" dirty="0"/>
              <a:t> community</a:t>
            </a:r>
          </a:p>
        </p:txBody>
      </p:sp>
    </p:spTree>
    <p:extLst>
      <p:ext uri="{BB962C8B-B14F-4D97-AF65-F5344CB8AC3E}">
        <p14:creationId xmlns:p14="http://schemas.microsoft.com/office/powerpoint/2010/main" val="326665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Wallets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term </a:t>
            </a:r>
            <a:r>
              <a:rPr lang="en-US" dirty="0" err="1"/>
              <a:t>Bitcoin</a:t>
            </a:r>
            <a:r>
              <a:rPr lang="en-US" dirty="0"/>
              <a:t> wallet refers to a file that contains the number or numbers of accounts that hold money</a:t>
            </a:r>
          </a:p>
          <a:p>
            <a:r>
              <a:rPr lang="en-US" dirty="0"/>
              <a:t>There is also wallet software for managing accounts and transactions</a:t>
            </a:r>
          </a:p>
          <a:p>
            <a:r>
              <a:rPr lang="en-US" dirty="0"/>
              <a:t>Since </a:t>
            </a:r>
            <a:r>
              <a:rPr lang="en-US" dirty="0" err="1"/>
              <a:t>Bitcoins</a:t>
            </a:r>
            <a:r>
              <a:rPr lang="en-US" dirty="0"/>
              <a:t> are valuable, wallets should be encrypted</a:t>
            </a:r>
          </a:p>
          <a:p>
            <a:r>
              <a:rPr lang="en-US" dirty="0"/>
              <a:t>The secret numbers can be printed, generally as a barcode</a:t>
            </a:r>
          </a:p>
          <a:p>
            <a:r>
              <a:rPr lang="en-US" dirty="0"/>
              <a:t>Printed </a:t>
            </a:r>
            <a:r>
              <a:rPr lang="en-US" dirty="0" err="1"/>
              <a:t>Bitcoin</a:t>
            </a:r>
            <a:r>
              <a:rPr lang="en-US" dirty="0"/>
              <a:t> values may be</a:t>
            </a:r>
          </a:p>
          <a:p>
            <a:pPr lvl="1"/>
            <a:r>
              <a:rPr lang="en-US" dirty="0"/>
              <a:t>Locked up for security’s sake</a:t>
            </a:r>
          </a:p>
          <a:p>
            <a:pPr lvl="1"/>
            <a:r>
              <a:rPr lang="en-US" dirty="0"/>
              <a:t>Held as a backup to an electronic wallet</a:t>
            </a:r>
          </a:p>
          <a:p>
            <a:pPr lvl="1"/>
            <a:r>
              <a:rPr lang="en-US" dirty="0"/>
              <a:t>Used as paper money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294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Peer-to-Peer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</a:t>
            </a:r>
          </a:p>
          <a:p>
            <a:r>
              <a:rPr lang="en-US" dirty="0"/>
              <a:t>Jokes</a:t>
            </a:r>
          </a:p>
          <a:p>
            <a:r>
              <a:rPr lang="en-US" dirty="0"/>
              <a:t>Rumors</a:t>
            </a:r>
          </a:p>
          <a:p>
            <a:r>
              <a:rPr lang="en-US" dirty="0"/>
              <a:t>Literary style</a:t>
            </a:r>
          </a:p>
          <a:p>
            <a:r>
              <a:rPr lang="en-US" dirty="0"/>
              <a:t>Fashion</a:t>
            </a:r>
          </a:p>
          <a:p>
            <a:r>
              <a:rPr lang="en-US" dirty="0"/>
              <a:t>The Internet</a:t>
            </a:r>
          </a:p>
          <a:p>
            <a:r>
              <a:rPr lang="en-US" dirty="0"/>
              <a:t>Recreational drugs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317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Vendor creates brand new </a:t>
            </a:r>
            <a:r>
              <a:rPr lang="en-US" dirty="0" err="1"/>
              <a:t>keypair</a:t>
            </a:r>
            <a:endParaRPr lang="en-US" dirty="0"/>
          </a:p>
          <a:p>
            <a:r>
              <a:rPr lang="en-US" dirty="0"/>
              <a:t>Vendor shows customer barcode asking for price to be send to the  new address</a:t>
            </a:r>
          </a:p>
          <a:p>
            <a:r>
              <a:rPr lang="en-US" dirty="0"/>
              <a:t>Customer scans barcode with wallet software (on a smartphone) </a:t>
            </a:r>
          </a:p>
          <a:p>
            <a:r>
              <a:rPr lang="en-US" dirty="0"/>
              <a:t>Wallet software asks if it is okay to send the requested amount. Customer approves</a:t>
            </a:r>
          </a:p>
          <a:p>
            <a:r>
              <a:rPr lang="en-US" dirty="0"/>
              <a:t>Password is supplied to unlock private key</a:t>
            </a:r>
          </a:p>
          <a:p>
            <a:r>
              <a:rPr lang="en-US" dirty="0"/>
              <a:t>Transaction message is sent to </a:t>
            </a:r>
            <a:r>
              <a:rPr lang="en-US" dirty="0" err="1"/>
              <a:t>bitcoin</a:t>
            </a:r>
            <a:r>
              <a:rPr lang="en-US" dirty="0"/>
              <a:t> network</a:t>
            </a:r>
          </a:p>
          <a:p>
            <a:r>
              <a:rPr lang="en-US" dirty="0"/>
              <a:t>Vendor receives transaction notification on </a:t>
            </a:r>
            <a:r>
              <a:rPr lang="en-US" dirty="0" err="1"/>
              <a:t>bitcoin</a:t>
            </a:r>
            <a:r>
              <a:rPr lang="en-US" dirty="0"/>
              <a:t> network</a:t>
            </a:r>
          </a:p>
          <a:p>
            <a:r>
              <a:rPr lang="en-US" dirty="0"/>
              <a:t>Vendor optionally waits for block confirmation</a:t>
            </a:r>
          </a:p>
          <a:p>
            <a:r>
              <a:rPr lang="en-US" dirty="0"/>
              <a:t>Customer is informed that transaction is complete</a:t>
            </a:r>
          </a:p>
        </p:txBody>
      </p:sp>
    </p:spTree>
    <p:extLst>
      <p:ext uri="{BB962C8B-B14F-4D97-AF65-F5344CB8AC3E}">
        <p14:creationId xmlns:p14="http://schemas.microsoft.com/office/powerpoint/2010/main" val="175352094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Zero-knowledge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provide complete anonymity</a:t>
            </a:r>
          </a:p>
          <a:p>
            <a:r>
              <a:rPr lang="en-US" dirty="0"/>
              <a:t>Proposed to </a:t>
            </a:r>
            <a:r>
              <a:rPr lang="en-US" dirty="0" err="1"/>
              <a:t>Bitcoin</a:t>
            </a:r>
            <a:endParaRPr lang="en-US" dirty="0"/>
          </a:p>
          <a:p>
            <a:r>
              <a:rPr lang="en-US" dirty="0"/>
              <a:t>Implemented in </a:t>
            </a:r>
            <a:r>
              <a:rPr lang="en-US" dirty="0" err="1"/>
              <a:t>Zerocoin</a:t>
            </a:r>
            <a:endParaRPr lang="en-US" dirty="0"/>
          </a:p>
          <a:p>
            <a:r>
              <a:rPr lang="en-US" dirty="0"/>
              <a:t>Non-iterative zero-knowledge proof of knowledge proofs</a:t>
            </a:r>
          </a:p>
        </p:txBody>
      </p:sp>
    </p:spTree>
    <p:extLst>
      <p:ext uri="{BB962C8B-B14F-4D97-AF65-F5344CB8AC3E}">
        <p14:creationId xmlns:p14="http://schemas.microsoft.com/office/powerpoint/2010/main" val="14535342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Mt. </a:t>
            </a:r>
            <a:r>
              <a:rPr lang="en-US" dirty="0" err="1"/>
              <a:t>Gox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The original </a:t>
            </a:r>
            <a:r>
              <a:rPr lang="en-US" dirty="0" err="1"/>
              <a:t>Bitcoin</a:t>
            </a:r>
            <a:r>
              <a:rPr lang="en-US" dirty="0"/>
              <a:t> exchange</a:t>
            </a:r>
          </a:p>
          <a:p>
            <a:pPr marL="0" indent="0">
              <a:buNone/>
            </a:pPr>
            <a:r>
              <a:rPr lang="en-US" dirty="0"/>
              <a:t>	M	Magic</a:t>
            </a:r>
          </a:p>
          <a:p>
            <a:pPr marL="0" indent="0">
              <a:buNone/>
            </a:pPr>
            <a:r>
              <a:rPr lang="en-US" dirty="0"/>
              <a:t>	t	The</a:t>
            </a:r>
          </a:p>
          <a:p>
            <a:pPr marL="0" indent="0">
              <a:buNone/>
            </a:pPr>
            <a:r>
              <a:rPr lang="en-US" dirty="0"/>
              <a:t>	G	Gathering</a:t>
            </a:r>
          </a:p>
          <a:p>
            <a:pPr marL="0" indent="0">
              <a:buNone/>
            </a:pPr>
            <a:r>
              <a:rPr lang="en-US" dirty="0"/>
              <a:t>	o	Online</a:t>
            </a:r>
          </a:p>
          <a:p>
            <a:pPr marL="0" indent="0">
              <a:buNone/>
            </a:pPr>
            <a:r>
              <a:rPr lang="en-US" dirty="0"/>
              <a:t>	x	</a:t>
            </a:r>
            <a:r>
              <a:rPr lang="en-US" dirty="0" err="1"/>
              <a:t>eXchange</a:t>
            </a:r>
            <a:endParaRPr lang="en-US" dirty="0"/>
          </a:p>
          <a:p>
            <a:r>
              <a:rPr lang="en-US" dirty="0"/>
              <a:t>Has had significant difficulty handling volume</a:t>
            </a:r>
          </a:p>
          <a:p>
            <a:r>
              <a:rPr lang="en-US" dirty="0"/>
              <a:t>Blaming mutable transactions</a:t>
            </a:r>
          </a:p>
        </p:txBody>
      </p:sp>
    </p:spTree>
    <p:extLst>
      <p:ext uri="{BB962C8B-B14F-4D97-AF65-F5344CB8AC3E}">
        <p14:creationId xmlns:p14="http://schemas.microsoft.com/office/powerpoint/2010/main" val="29688648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Exchanges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Mt. </a:t>
            </a:r>
            <a:r>
              <a:rPr lang="en-US" dirty="0" err="1"/>
              <a:t>Gox</a:t>
            </a:r>
            <a:r>
              <a:rPr lang="en-US" dirty="0"/>
              <a:t> – Tokyo, Japan</a:t>
            </a:r>
          </a:p>
          <a:p>
            <a:r>
              <a:rPr lang="en-US" dirty="0" err="1"/>
              <a:t>Bitstamp</a:t>
            </a:r>
            <a:r>
              <a:rPr lang="en-US" dirty="0"/>
              <a:t> - Slovenia</a:t>
            </a:r>
          </a:p>
          <a:p>
            <a:r>
              <a:rPr lang="en-US" dirty="0"/>
              <a:t>BTC-e – Bulgaria?</a:t>
            </a:r>
          </a:p>
          <a:p>
            <a:r>
              <a:rPr lang="en-US" dirty="0" err="1"/>
              <a:t>Bitfinex</a:t>
            </a:r>
            <a:r>
              <a:rPr lang="en-US" dirty="0"/>
              <a:t> – Hong Kong</a:t>
            </a:r>
          </a:p>
          <a:p>
            <a:r>
              <a:rPr lang="en-US" dirty="0" err="1"/>
              <a:t>CampBx</a:t>
            </a:r>
            <a:r>
              <a:rPr lang="en-US" dirty="0"/>
              <a:t> – Atlanta, Georgia, USA</a:t>
            </a:r>
          </a:p>
          <a:p>
            <a:r>
              <a:rPr lang="en-US" dirty="0" err="1"/>
              <a:t>Kracken</a:t>
            </a:r>
            <a:r>
              <a:rPr lang="en-US" dirty="0"/>
              <a:t> – San Francisco/Germany?</a:t>
            </a:r>
          </a:p>
          <a:p>
            <a:r>
              <a:rPr lang="en-US" dirty="0" err="1"/>
              <a:t>BTCChina</a:t>
            </a:r>
            <a:r>
              <a:rPr lang="en-US" dirty="0"/>
              <a:t> – Shanghai, PRC</a:t>
            </a:r>
          </a:p>
          <a:p>
            <a:r>
              <a:rPr lang="en-US" dirty="0" err="1"/>
              <a:t>Huobi</a:t>
            </a:r>
            <a:r>
              <a:rPr lang="en-US" dirty="0"/>
              <a:t> – Hong Kong?</a:t>
            </a:r>
          </a:p>
          <a:p>
            <a:r>
              <a:rPr lang="en-US" dirty="0"/>
              <a:t>Bitcoin.de - Germany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35549</TotalTime>
  <Words>5274</Words>
  <Application>Microsoft Office PowerPoint</Application>
  <PresentationFormat>On-screen Show (4:3)</PresentationFormat>
  <Paragraphs>829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7" baseType="lpstr">
      <vt:lpstr>Arial</vt:lpstr>
      <vt:lpstr>Calibri</vt:lpstr>
      <vt:lpstr>Office Theme</vt:lpstr>
      <vt:lpstr>Bitcoins!</vt:lpstr>
      <vt:lpstr>Jim Coman</vt:lpstr>
      <vt:lpstr>Bitcoin</vt:lpstr>
      <vt:lpstr>The Basic Mechanism</vt:lpstr>
      <vt:lpstr>Genesis Story</vt:lpstr>
      <vt:lpstr>There are Core Developers</vt:lpstr>
      <vt:lpstr>There is a Bitcoin Foundation</vt:lpstr>
      <vt:lpstr>Physical Coins  </vt:lpstr>
      <vt:lpstr>Bitcoin Wallets</vt:lpstr>
      <vt:lpstr>Features of Bitcoin</vt:lpstr>
      <vt:lpstr>Uses For Bitcoin</vt:lpstr>
      <vt:lpstr>Comparison to US Dollar</vt:lpstr>
      <vt:lpstr>Comparison to Gold</vt:lpstr>
      <vt:lpstr>Money Supply</vt:lpstr>
      <vt:lpstr>Divisibility</vt:lpstr>
      <vt:lpstr>Reversible Transactions are Good</vt:lpstr>
      <vt:lpstr>Reversible Transactions are Bad</vt:lpstr>
      <vt:lpstr>Irreversible Transactions </vt:lpstr>
      <vt:lpstr>Anonymity</vt:lpstr>
      <vt:lpstr>Silk Road Website</vt:lpstr>
      <vt:lpstr>The Technology Behind BTC</vt:lpstr>
      <vt:lpstr>Hashing</vt:lpstr>
      <vt:lpstr>Checksum (type of hash)</vt:lpstr>
      <vt:lpstr>Checksum as Hash</vt:lpstr>
      <vt:lpstr>Proof-of-Work</vt:lpstr>
      <vt:lpstr>Dual-key Encryption</vt:lpstr>
      <vt:lpstr>Single Key Encryption</vt:lpstr>
      <vt:lpstr>Single Key Encryption</vt:lpstr>
      <vt:lpstr>Single Key Encryption</vt:lpstr>
      <vt:lpstr>Dual-key Encryption</vt:lpstr>
      <vt:lpstr>Dual-key Encryption</vt:lpstr>
      <vt:lpstr>Dual-key Encryption</vt:lpstr>
      <vt:lpstr>Dual-key Encryption</vt:lpstr>
      <vt:lpstr>Dual-key Encryption</vt:lpstr>
      <vt:lpstr>Dual-key Encryption</vt:lpstr>
      <vt:lpstr>Dual-key Encryption</vt:lpstr>
      <vt:lpstr>Private and Public Keys</vt:lpstr>
      <vt:lpstr>Private and Public Keys</vt:lpstr>
      <vt:lpstr>Private and Public Keys</vt:lpstr>
      <vt:lpstr>Digital Signing</vt:lpstr>
      <vt:lpstr>What If I Lose My Key?</vt:lpstr>
      <vt:lpstr>Peer-to-Peer</vt:lpstr>
      <vt:lpstr>Threats to Bitcoin</vt:lpstr>
      <vt:lpstr>Regulation of Bitcoin</vt:lpstr>
      <vt:lpstr>Bitcoin is hard to regulate because it is:</vt:lpstr>
      <vt:lpstr>The People’s Republic of China</vt:lpstr>
      <vt:lpstr>Mining</vt:lpstr>
      <vt:lpstr>Mining</vt:lpstr>
      <vt:lpstr>Mining</vt:lpstr>
      <vt:lpstr>How Bitcoins are Created</vt:lpstr>
      <vt:lpstr>How Bitcoins are NOT Created</vt:lpstr>
      <vt:lpstr>Blockchain</vt:lpstr>
      <vt:lpstr>EXTRA! EXTRA!</vt:lpstr>
      <vt:lpstr>Bitcoins Have Been Stolen</vt:lpstr>
      <vt:lpstr>Bitcoin Wallet Security</vt:lpstr>
      <vt:lpstr>Doom and Gloom</vt:lpstr>
      <vt:lpstr>Bitcoins have No Intrinsic Value?</vt:lpstr>
      <vt:lpstr>Are Bitcoins a Ponzi Scheme?</vt:lpstr>
      <vt:lpstr>Are Bitcoins a Tulip Mania?</vt:lpstr>
      <vt:lpstr>Bitcoin Asset Bubble?</vt:lpstr>
      <vt:lpstr>Bitcoins are Too Expensive</vt:lpstr>
      <vt:lpstr>There Aren’t Enough Bitcoins To Go Around</vt:lpstr>
      <vt:lpstr>The Bitcoin Market is Illiquid</vt:lpstr>
      <vt:lpstr>Bitcoin is Too Complicated</vt:lpstr>
      <vt:lpstr>Bitcoin Prices are Too Volatile</vt:lpstr>
      <vt:lpstr>Bitcoin Mining is Wasteful</vt:lpstr>
      <vt:lpstr>Bitcoin Won’t Work Because it is Deflationary</vt:lpstr>
      <vt:lpstr>Sigmoid Adoption Pattern</vt:lpstr>
      <vt:lpstr>Technology Adoption Lifecycle</vt:lpstr>
      <vt:lpstr>Network Effects</vt:lpstr>
      <vt:lpstr>Altcoins</vt:lpstr>
      <vt:lpstr>Chalkboard Coins 1.0</vt:lpstr>
      <vt:lpstr>Chalkboard Coins 1.0</vt:lpstr>
      <vt:lpstr>Chalkboard Coins 2.0</vt:lpstr>
      <vt:lpstr>Chalkboard Coins 2.0</vt:lpstr>
      <vt:lpstr>Chalkboard Coins 3.0</vt:lpstr>
      <vt:lpstr>Chalkboard Coins versus Bitcoins</vt:lpstr>
      <vt:lpstr>Will Bitcoins Last?</vt:lpstr>
      <vt:lpstr>Famous People and Bitcoins</vt:lpstr>
      <vt:lpstr>Where to Find out More</vt:lpstr>
      <vt:lpstr>How to Get Bitcoins</vt:lpstr>
      <vt:lpstr>Current Events</vt:lpstr>
      <vt:lpstr>Donate to Me</vt:lpstr>
      <vt:lpstr>Questions</vt:lpstr>
      <vt:lpstr>Facts</vt:lpstr>
      <vt:lpstr>Fungability</vt:lpstr>
      <vt:lpstr>Arbitrage</vt:lpstr>
      <vt:lpstr>m of n Transactions</vt:lpstr>
      <vt:lpstr>Incentives</vt:lpstr>
      <vt:lpstr>Peer-to-Peer Technologies</vt:lpstr>
      <vt:lpstr>Bitcoin Transaction</vt:lpstr>
      <vt:lpstr>Zero-knowledge Proofs</vt:lpstr>
      <vt:lpstr>Mt. Gox</vt:lpstr>
      <vt:lpstr>Bitcoin Exchanges</vt:lpstr>
    </vt:vector>
  </TitlesOfParts>
  <Company>SS&amp;C Technologies,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Coman</dc:creator>
  <cp:lastModifiedBy>awu</cp:lastModifiedBy>
  <cp:revision>341</cp:revision>
  <dcterms:created xsi:type="dcterms:W3CDTF">2013-05-21T19:37:31Z</dcterms:created>
  <dcterms:modified xsi:type="dcterms:W3CDTF">2017-06-01T03:09:26Z</dcterms:modified>
</cp:coreProperties>
</file>