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0" r:id="rId2"/>
    <p:sldId id="331" r:id="rId3"/>
    <p:sldId id="327" r:id="rId4"/>
    <p:sldId id="322" r:id="rId5"/>
    <p:sldId id="329" r:id="rId6"/>
    <p:sldId id="330" r:id="rId7"/>
    <p:sldId id="333" r:id="rId8"/>
    <p:sldId id="334" r:id="rId9"/>
    <p:sldId id="336" r:id="rId10"/>
    <p:sldId id="335" r:id="rId11"/>
    <p:sldId id="337" r:id="rId12"/>
    <p:sldId id="281" r:id="rId13"/>
    <p:sldId id="30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0" autoAdjust="0"/>
    <p:restoredTop sz="80303" autoAdjust="0"/>
  </p:normalViewPr>
  <p:slideViewPr>
    <p:cSldViewPr snapToGrid="0">
      <p:cViewPr varScale="1">
        <p:scale>
          <a:sx n="95" d="100"/>
          <a:sy n="95" d="100"/>
        </p:scale>
        <p:origin x="132" y="1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8459-DB34-44B7-8088-D81CF29DBC4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FCCB6-2381-4F22-909F-1230355D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TODO: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相关概念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Gas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。。</a:t>
            </a:r>
            <a:endParaRPr lang="en-US" dirty="0"/>
          </a:p>
          <a:p>
            <a:endParaRPr lang="en-US" dirty="0"/>
          </a:p>
          <a:p>
            <a:r>
              <a:rPr lang="en-US" dirty="0"/>
              <a:t>Own, Send, Mine bitcoins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Public –Private Key Encryption</a:t>
            </a:r>
          </a:p>
          <a:p>
            <a:r>
              <a:rPr lang="en-US" dirty="0"/>
              <a:t>Question: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the bitcoin is transferred, How the bitcoin is flowed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Bitcoin core code analysis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BitCoin</a:t>
            </a:r>
            <a:r>
              <a:rPr lang="en-US" dirty="0"/>
              <a:t> Addresses: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/>
              <a:t>Generate public / private key pair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/>
              <a:t>Hash the public key </a:t>
            </a:r>
            <a:r>
              <a:rPr lang="en-US" dirty="0">
                <a:sym typeface="Wingdings" panose="05000000000000000000" pitchFamily="2" charset="2"/>
              </a:rPr>
              <a:t> Bitcoin address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Guard the private key with your life 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an entire core banking platform on some form of distributed ledger technology.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thing EWF potentially will work on, for example, is a unified blockchain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blockchain represents a real breakthrough when it comes to verifying "tiny little contracts in a point-to-point realm.“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sees blockchain as a breakthrough for traceability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04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World's first decentralized Cryptocurrency</a:t>
            </a:r>
          </a:p>
          <a:p>
            <a:r>
              <a:rPr lang="EN-US" altLang="ZH-HK" dirty="0"/>
              <a:t>Invented in 2009 by Satoshi Nakamoto (</a:t>
            </a:r>
            <a:r>
              <a:rPr lang="ZH-HK" altLang="EN-US" dirty="0"/>
              <a:t>中本</a:t>
            </a:r>
            <a:r>
              <a:rPr lang="zh-CN" altLang="en-US" dirty="0"/>
              <a:t>聪</a:t>
            </a:r>
            <a:r>
              <a:rPr lang="EN-US" altLang="ZH-HK" dirty="0"/>
              <a:t>)</a:t>
            </a:r>
          </a:p>
          <a:p>
            <a:r>
              <a:rPr lang="EN-US" altLang="ZH-HK" dirty="0"/>
              <a:t>No bank or central authority</a:t>
            </a:r>
          </a:p>
          <a:p>
            <a:r>
              <a:rPr lang="EN-US" altLang="ZH-HK" dirty="0"/>
              <a:t>Distributed consensus system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transaction is done</a:t>
            </a:r>
          </a:p>
          <a:p>
            <a:r>
              <a:rPr lang="en-US" dirty="0"/>
              <a:t>How to transfer</a:t>
            </a:r>
          </a:p>
          <a:p>
            <a:pPr lvl="1"/>
            <a:r>
              <a:rPr lang="en-US" dirty="0"/>
              <a:t>RSA</a:t>
            </a:r>
          </a:p>
          <a:p>
            <a:pPr lvl="1"/>
            <a:r>
              <a:rPr lang="en-US" dirty="0"/>
              <a:t>Bitcoin cryptography</a:t>
            </a:r>
          </a:p>
          <a:p>
            <a:pPr lvl="1"/>
            <a:r>
              <a:rPr lang="en-US" dirty="0"/>
              <a:t>HASH 256</a:t>
            </a:r>
          </a:p>
          <a:p>
            <a:pPr lvl="1"/>
            <a:r>
              <a:rPr lang="en-US" dirty="0"/>
              <a:t>To understand: blockchain.info</a:t>
            </a:r>
          </a:p>
          <a:p>
            <a:pPr lvl="1"/>
            <a:r>
              <a:rPr lang="en-US" dirty="0" err="1"/>
              <a:t>Youtube</a:t>
            </a:r>
            <a:r>
              <a:rPr lang="en-US" dirty="0"/>
              <a:t>: blockchain.info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77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76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谈谈区块链（</a:t>
            </a:r>
            <a:r>
              <a:rPr lang="en-US" altLang="zh-CN" dirty="0"/>
              <a:t>08</a:t>
            </a:r>
            <a:r>
              <a:rPr lang="zh-CN" altLang="en-US" dirty="0"/>
              <a:t>）：以太坊分叉和以太币买卖</a:t>
            </a:r>
            <a:r>
              <a:rPr lang="en-US" altLang="zh-CN" dirty="0"/>
              <a:t>_</a:t>
            </a:r>
            <a:r>
              <a:rPr lang="zh-CN" altLang="en-US" dirty="0"/>
              <a:t>标清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77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从区块链到</a:t>
            </a:r>
            <a:r>
              <a:rPr lang="en-US" altLang="zh-CN" sz="1200" b="0" i="0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DAO</a:t>
            </a:r>
            <a:r>
              <a:rPr lang="zh-CN" altLang="en-US" sz="1200" b="0" i="0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需要什么</a:t>
            </a:r>
          </a:p>
          <a:p>
            <a:r>
              <a:rPr lang="en-US" dirty="0"/>
              <a:t>http://bitkan.com/news/topic/19827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50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2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C6C9-F88A-4A1A-8FB0-07A130189CC8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E6F3-128A-4A7E-948E-31AC50BA5F60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803D-58A6-4B2B-AD8D-C3D6CC66E6EB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4"/>
            <a:ext cx="11818375" cy="50265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D8FA-81DB-4BAD-B3C3-CA109C80A853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7022-96DB-48F2-B3FB-BE06C53B7BA1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11671396" cy="618101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725338" cy="50560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0560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27BA-B0B3-403B-BCD6-8B8E73844757}" type="datetime1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5F9-5498-4A6F-8B26-24AF253CCFB1}" type="datetime1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E6C-3CCC-462F-8C19-C9BE5AF82050}" type="datetime1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B72E-B071-4894-9AE8-77A99437A194}" type="datetime1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85DF-04F6-4067-9D57-5BD634B76237}" type="datetime1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CF38-5737-4019-A5EB-32F20C60B120}" type="datetime1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B5B-EB4F-4885-9330-962C885E153D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tshares.org/zh-cn/" TargetMode="External"/><Relationship Id="rId2" Type="http://schemas.openxmlformats.org/officeDocument/2006/relationships/hyperlink" Target="http://www.bitcoin86.com/news/1258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hyperlink" Target="http://www.8btc.com/blockchain-wenhao" TargetMode="External"/><Relationship Id="rId7" Type="http://schemas.openxmlformats.org/officeDocument/2006/relationships/hyperlink" Target="https://www.jubi.com/shanzhaibi/1748.html" TargetMode="External"/><Relationship Id="rId2" Type="http://schemas.openxmlformats.org/officeDocument/2006/relationships/hyperlink" Target="http://www.8btc.com/author/1669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thfans.org/posts/tools-and-technologies-in-the-ethereum-ecosystem" TargetMode="External"/><Relationship Id="rId5" Type="http://schemas.openxmlformats.org/officeDocument/2006/relationships/hyperlink" Target="http://wiki.mbalib.com/wiki/%E4%BB%A5%E5%A4%AA%E5%9D%8A" TargetMode="External"/><Relationship Id="rId4" Type="http://schemas.openxmlformats.org/officeDocument/2006/relationships/hyperlink" Target="http://bitkan.com/news/topic/1982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italik_Buterin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3" Type="http://schemas.openxmlformats.org/officeDocument/2006/relationships/image" Target="../media/image8.emf"/><Relationship Id="rId7" Type="http://schemas.openxmlformats.org/officeDocument/2006/relationships/image" Target="../media/image11.emf"/><Relationship Id="rId12" Type="http://schemas.openxmlformats.org/officeDocument/2006/relationships/image" Target="../media/image1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slide" Target="slide7.xml"/><Relationship Id="rId10" Type="http://schemas.openxmlformats.org/officeDocument/2006/relationships/image" Target="../media/image14.emf"/><Relationship Id="rId4" Type="http://schemas.openxmlformats.org/officeDocument/2006/relationships/image" Target="../media/image9.emf"/><Relationship Id="rId9" Type="http://schemas.openxmlformats.org/officeDocument/2006/relationships/image" Target="../media/image13.png"/><Relationship Id="rId14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7107" y="1020970"/>
            <a:ext cx="9144000" cy="2046722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区块链应用及</a:t>
            </a:r>
            <a:br>
              <a:rPr lang="en-US" altLang="zh-CN" b="1" dirty="0"/>
            </a:br>
            <a:r>
              <a:rPr lang="zh-CN" altLang="en-US" b="1" dirty="0">
                <a:latin typeface="+mn-ea"/>
                <a:ea typeface="+mn-ea"/>
              </a:rPr>
              <a:t>物联网</a:t>
            </a:r>
            <a:endParaRPr lang="en-US" b="1" dirty="0">
              <a:latin typeface="+mn-ea"/>
              <a:ea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6618" y="5775511"/>
            <a:ext cx="8508070" cy="686341"/>
          </a:xfrm>
        </p:spPr>
        <p:txBody>
          <a:bodyPr>
            <a:normAutofit/>
          </a:bodyPr>
          <a:lstStyle/>
          <a:p>
            <a:r>
              <a:rPr lang="en-US" sz="3200" dirty="0"/>
              <a:t>Andy Wu (</a:t>
            </a:r>
            <a:r>
              <a:rPr lang="zh-CN" altLang="en-US" sz="3200" dirty="0"/>
              <a:t>吴增德）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1E3F1F-8FF2-4C4C-9977-3E9D8B678CE2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6165AF-4101-4C94-8479-9BE26DEC787D}"/>
              </a:ext>
            </a:extLst>
          </p:cNvPr>
          <p:cNvSpPr/>
          <p:nvPr/>
        </p:nvSpPr>
        <p:spPr>
          <a:xfrm>
            <a:off x="7776626" y="2696286"/>
            <a:ext cx="41803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区块链系列</a:t>
            </a:r>
            <a:r>
              <a:rPr lang="zh-CN" altLang="en-US" sz="3200" b="1" dirty="0">
                <a:solidFill>
                  <a:srgbClr val="FF0000"/>
                </a:solidFill>
              </a:rPr>
              <a:t>之二</a:t>
            </a:r>
            <a:br>
              <a:rPr lang="en-US" altLang="zh-CN" sz="3200" b="1" dirty="0">
                <a:solidFill>
                  <a:srgbClr val="FF0000"/>
                </a:solidFill>
              </a:rPr>
            </a:br>
            <a:r>
              <a:rPr lang="en-US" altLang="zh-CN" sz="3200" b="1" dirty="0" err="1">
                <a:solidFill>
                  <a:srgbClr val="FF0000"/>
                </a:solidFill>
              </a:rPr>
              <a:t>Ethereum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9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F6BD-B982-4F69-8EC7-2C130142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相关投资 </a:t>
            </a:r>
            <a:r>
              <a:rPr lang="en-US" altLang="zh-CN" dirty="0"/>
              <a:t>-- ICO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9B88C-D23D-4837-956E-C355F5DCE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06" y="1150374"/>
            <a:ext cx="6134824" cy="5026589"/>
          </a:xfrm>
        </p:spPr>
        <p:txBody>
          <a:bodyPr/>
          <a:lstStyle/>
          <a:p>
            <a:r>
              <a:rPr lang="en-US" altLang="zh-CN" dirty="0">
                <a:solidFill>
                  <a:prstClr val="black"/>
                </a:solidFill>
              </a:rPr>
              <a:t>IPO: Initial Public Offering (</a:t>
            </a:r>
            <a:r>
              <a:rPr lang="zh-CN" altLang="en-US" dirty="0">
                <a:solidFill>
                  <a:prstClr val="black"/>
                </a:solidFill>
              </a:rPr>
              <a:t>上市）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ICO: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Initial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Coin Offering</a:t>
            </a:r>
            <a:r>
              <a:rPr lang="en-US" altLang="zh-CN" baseline="30000" dirty="0">
                <a:solidFill>
                  <a:prstClr val="black"/>
                </a:solidFill>
                <a:hlinkClick r:id="rId2"/>
              </a:rPr>
              <a:t>[x] </a:t>
            </a:r>
            <a:endParaRPr lang="en-US" altLang="zh-CN" baseline="30000" dirty="0">
              <a:solidFill>
                <a:prstClr val="black"/>
              </a:solidFill>
            </a:endParaRPr>
          </a:p>
          <a:p>
            <a:r>
              <a:rPr lang="zh-CN" altLang="en-US" dirty="0">
                <a:hlinkClick r:id="rId3"/>
              </a:rPr>
              <a:t>小蚁区块链</a:t>
            </a:r>
            <a:endParaRPr lang="en-US" altLang="zh-CN" dirty="0"/>
          </a:p>
          <a:p>
            <a:r>
              <a:rPr lang="en-US" altLang="zh-CN" dirty="0">
                <a:solidFill>
                  <a:prstClr val="black"/>
                </a:solidFill>
              </a:rPr>
              <a:t>Slock.it</a:t>
            </a:r>
          </a:p>
          <a:p>
            <a:r>
              <a:rPr lang="zh-CN" altLang="en-US" dirty="0"/>
              <a:t>未来的</a:t>
            </a:r>
            <a:r>
              <a:rPr lang="en-US" altLang="zh-CN" dirty="0"/>
              <a:t>ICO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8DC1A-2C53-4DEE-B62C-DA70E498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25BD77-862B-47BE-961E-632675CDB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680" y="518985"/>
            <a:ext cx="6630319" cy="564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7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A74F-CAEE-439A-9EDD-F0433D12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相关投资 </a:t>
            </a:r>
            <a:r>
              <a:rPr lang="en-US" altLang="zh-CN" dirty="0"/>
              <a:t>-- </a:t>
            </a:r>
            <a:r>
              <a:rPr lang="zh-CN" altLang="en-US" dirty="0"/>
              <a:t>买卖比特币 </a:t>
            </a:r>
            <a:r>
              <a:rPr lang="en-US" altLang="zh-CN" dirty="0"/>
              <a:t>/ </a:t>
            </a:r>
            <a:r>
              <a:rPr lang="zh-CN" altLang="en-US" dirty="0"/>
              <a:t>以太币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B947C-1538-4E71-81DA-5BE9F0EB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D9C393-50D7-43B1-A1D0-9BCE6AC19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624" y="1240968"/>
            <a:ext cx="6082874" cy="52251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356490-3DAE-495A-AC51-FB7D5082F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2" y="1422030"/>
            <a:ext cx="6006497" cy="504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78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695" y="2299446"/>
            <a:ext cx="9702882" cy="618101"/>
          </a:xfrm>
        </p:spPr>
        <p:txBody>
          <a:bodyPr>
            <a:noAutofit/>
          </a:bodyPr>
          <a:lstStyle/>
          <a:p>
            <a:pPr algn="ctr"/>
            <a:r>
              <a:rPr lang="en-US" sz="11500" dirty="0"/>
              <a:t>Q &amp; 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8BF281-2BBE-4282-BBDC-BDEECCAD3CE9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25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谈国鹏</a:t>
            </a:r>
            <a:r>
              <a:rPr lang="en-US" altLang="zh-CN" dirty="0">
                <a:hlinkClick r:id="rId2"/>
              </a:rPr>
              <a:t>Blog</a:t>
            </a:r>
            <a:endParaRPr lang="en-US" altLang="zh-CN" dirty="0"/>
          </a:p>
          <a:p>
            <a:r>
              <a:rPr lang="zh-CN" altLang="en-US" dirty="0">
                <a:hlinkClick r:id="rId3"/>
              </a:rPr>
              <a:t>如何用区块链构建一个价值流通网络</a:t>
            </a:r>
            <a:endParaRPr lang="en-US" altLang="zh-CN" dirty="0">
              <a:hlinkClick r:id="rId4"/>
            </a:endParaRPr>
          </a:p>
          <a:p>
            <a:r>
              <a:rPr lang="zh-CN" altLang="en-US" dirty="0">
                <a:hlinkClick r:id="rId4"/>
              </a:rPr>
              <a:t>从区块链到</a:t>
            </a:r>
            <a:r>
              <a:rPr lang="en-US" altLang="zh-CN" dirty="0">
                <a:hlinkClick r:id="rId4"/>
              </a:rPr>
              <a:t>DAO</a:t>
            </a:r>
            <a:r>
              <a:rPr lang="zh-CN" altLang="en-US" dirty="0">
                <a:hlinkClick r:id="rId4"/>
              </a:rPr>
              <a:t>需要什么</a:t>
            </a:r>
            <a:endParaRPr lang="en-US" altLang="zh-CN" dirty="0"/>
          </a:p>
          <a:p>
            <a:r>
              <a:rPr lang="zh-CN" altLang="en-US" dirty="0">
                <a:hlinkClick r:id="rId5"/>
              </a:rPr>
              <a:t>以太坊</a:t>
            </a:r>
            <a:r>
              <a:rPr lang="en-US" altLang="zh-CN" dirty="0"/>
              <a:t>wiki</a:t>
            </a:r>
          </a:p>
          <a:p>
            <a:r>
              <a:rPr lang="zh-CN" altLang="en-US" dirty="0">
                <a:hlinkClick r:id="rId6"/>
              </a:rPr>
              <a:t>以太坊生态系统中的工具和技术</a:t>
            </a:r>
            <a:endParaRPr lang="en-US" altLang="zh-CN" dirty="0"/>
          </a:p>
          <a:p>
            <a:r>
              <a:rPr lang="zh-CN" altLang="en-US" dirty="0">
                <a:hlinkClick r:id="rId7"/>
              </a:rPr>
              <a:t>史上最大众筹项目</a:t>
            </a:r>
            <a:r>
              <a:rPr lang="en-US" altLang="zh-CN" dirty="0">
                <a:hlinkClick r:id="rId7"/>
              </a:rPr>
              <a:t>The DAO</a:t>
            </a:r>
            <a:r>
              <a:rPr lang="zh-CN" altLang="en-US" dirty="0">
                <a:hlinkClick r:id="rId7"/>
              </a:rPr>
              <a:t>黯然落幕</a:t>
            </a:r>
            <a:endParaRPr lang="en-US" altLang="zh-CN" dirty="0"/>
          </a:p>
          <a:p>
            <a:r>
              <a:rPr lang="en-US" dirty="0"/>
              <a:t>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24960D-91F1-42BD-823E-FEAF64C6F21A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8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6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1F66-3543-4826-A603-AB77B706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内容大纲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14F64-FEB8-48C0-A453-AC89B4D65F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区块链简介</a:t>
            </a:r>
            <a:endParaRPr lang="en-US" dirty="0"/>
          </a:p>
          <a:p>
            <a:r>
              <a:rPr lang="en-US" dirty="0"/>
              <a:t>The DAO</a:t>
            </a:r>
          </a:p>
          <a:p>
            <a:r>
              <a:rPr lang="zh-CN" altLang="en-US" dirty="0"/>
              <a:t>以太坊分叉</a:t>
            </a:r>
            <a:endParaRPr lang="en-US" altLang="zh-CN" dirty="0"/>
          </a:p>
          <a:p>
            <a:r>
              <a:rPr lang="zh-CN" altLang="en-US" dirty="0"/>
              <a:t>以太坊价值估算</a:t>
            </a:r>
            <a:endParaRPr lang="en-US" altLang="zh-CN" dirty="0"/>
          </a:p>
          <a:p>
            <a:r>
              <a:rPr lang="zh-CN" altLang="en-US" dirty="0"/>
              <a:t>以太坊商业前景</a:t>
            </a:r>
            <a:endParaRPr lang="en-US" altLang="zh-CN" dirty="0"/>
          </a:p>
          <a:p>
            <a:r>
              <a:rPr lang="zh-CN" altLang="en-US" dirty="0"/>
              <a:t>买卖以太币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以太坊简介 </a:t>
            </a:r>
            <a:r>
              <a:rPr lang="en-US" dirty="0"/>
              <a:t>&gt;&gt;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应用实例</a:t>
            </a:r>
            <a:r>
              <a:rPr lang="en-US" dirty="0"/>
              <a:t> &gt;&gt;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我们工作 </a:t>
            </a:r>
            <a:r>
              <a:rPr lang="en-US" altLang="zh-CN" dirty="0"/>
              <a:t>&gt;&gt;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相关投资 </a:t>
            </a:r>
            <a:r>
              <a:rPr lang="en-US" altLang="zh-CN" dirty="0"/>
              <a:t>&gt;&gt;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5D8-E931-49AF-883D-16DC9438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0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62BC-9D96-4FE3-9702-5FE792CC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区块链演化史</a:t>
            </a:r>
            <a:endParaRPr lang="en-US" dirty="0"/>
          </a:p>
        </p:txBody>
      </p:sp>
      <p:sp>
        <p:nvSpPr>
          <p:cNvPr id="13" name="AutoShape 4" descr="Image result for rocket">
            <a:extLst>
              <a:ext uri="{FF2B5EF4-FFF2-40B4-BE49-F238E27FC236}">
                <a16:creationId xmlns:a16="http://schemas.microsoft.com/office/drawing/2014/main" id="{C089C2A4-2E7C-47FE-BE21-88B88BA440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8679" y="29560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line_trend">
            <a:extLst>
              <a:ext uri="{FF2B5EF4-FFF2-40B4-BE49-F238E27FC236}">
                <a16:creationId xmlns:a16="http://schemas.microsoft.com/office/drawing/2014/main" id="{34C5B4AB-7F23-43E9-B2ED-E7EE7D334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2267670"/>
            <a:ext cx="8289010" cy="2295354"/>
          </a:xfrm>
          <a:prstGeom prst="rect">
            <a:avLst/>
          </a:prstGeom>
        </p:spPr>
      </p:pic>
      <p:pic>
        <p:nvPicPr>
          <p:cNvPr id="15" name="P_rocket">
            <a:extLst>
              <a:ext uri="{FF2B5EF4-FFF2-40B4-BE49-F238E27FC236}">
                <a16:creationId xmlns:a16="http://schemas.microsoft.com/office/drawing/2014/main" id="{292FB83D-3C81-408E-AF7A-FC86546C3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0718">
            <a:off x="7602187" y="3122641"/>
            <a:ext cx="1337791" cy="1337791"/>
          </a:xfrm>
          <a:prstGeom prst="rect">
            <a:avLst/>
          </a:prstGeom>
        </p:spPr>
      </p:pic>
      <p:grpSp>
        <p:nvGrpSpPr>
          <p:cNvPr id="20" name="g_coin">
            <a:extLst>
              <a:ext uri="{FF2B5EF4-FFF2-40B4-BE49-F238E27FC236}">
                <a16:creationId xmlns:a16="http://schemas.microsoft.com/office/drawing/2014/main" id="{1E8E226F-8E2C-4DCD-B797-BAEDAA59394B}"/>
              </a:ext>
            </a:extLst>
          </p:cNvPr>
          <p:cNvGrpSpPr/>
          <p:nvPr/>
        </p:nvGrpSpPr>
        <p:grpSpPr>
          <a:xfrm>
            <a:off x="1346402" y="1460500"/>
            <a:ext cx="1560185" cy="1577097"/>
            <a:chOff x="2235402" y="1906258"/>
            <a:chExt cx="1560185" cy="145188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537F824-D059-405C-ACB1-DC826811F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5402" y="1906258"/>
              <a:ext cx="1560185" cy="1451887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405EBD-BC09-40E6-BC82-7FB29DF1409B}"/>
                </a:ext>
              </a:extLst>
            </p:cNvPr>
            <p:cNvSpPr/>
            <p:nvPr/>
          </p:nvSpPr>
          <p:spPr>
            <a:xfrm>
              <a:off x="2425485" y="2170169"/>
              <a:ext cx="130960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b="1" dirty="0">
                  <a:solidFill>
                    <a:srgbClr val="7030A0"/>
                  </a:solidFill>
                </a:rPr>
                <a:t>1</a:t>
              </a:r>
              <a:r>
                <a:rPr lang="en-US" altLang="zh-CN" sz="6000" b="1" dirty="0">
                  <a:solidFill>
                    <a:srgbClr val="7030A0"/>
                  </a:solidFill>
                </a:rPr>
                <a:t>.0</a:t>
              </a:r>
              <a:endParaRPr lang="en-US" sz="6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4" name="G_eth">
            <a:extLst>
              <a:ext uri="{FF2B5EF4-FFF2-40B4-BE49-F238E27FC236}">
                <a16:creationId xmlns:a16="http://schemas.microsoft.com/office/drawing/2014/main" id="{3C0572CF-9A7D-4F25-B307-41948758A5AC}"/>
              </a:ext>
            </a:extLst>
          </p:cNvPr>
          <p:cNvGrpSpPr/>
          <p:nvPr/>
        </p:nvGrpSpPr>
        <p:grpSpPr>
          <a:xfrm>
            <a:off x="4819844" y="2789154"/>
            <a:ext cx="3018066" cy="3018066"/>
            <a:chOff x="3813895" y="2637441"/>
            <a:chExt cx="3018066" cy="30180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71A3C44-3CD9-4020-8958-57415FD11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3895" y="2637441"/>
              <a:ext cx="3018066" cy="3018066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7911A30-EAA4-4AD1-8877-9786CA9C68C7}"/>
                </a:ext>
              </a:extLst>
            </p:cNvPr>
            <p:cNvSpPr/>
            <p:nvPr/>
          </p:nvSpPr>
          <p:spPr>
            <a:xfrm>
              <a:off x="4722233" y="3704506"/>
              <a:ext cx="130960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000" b="1" dirty="0">
                  <a:solidFill>
                    <a:srgbClr val="FFFF00"/>
                  </a:solidFill>
                </a:rPr>
                <a:t>2.0</a:t>
              </a:r>
              <a:endParaRPr lang="en-US" sz="60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8" name="G_e3.0">
            <a:extLst>
              <a:ext uri="{FF2B5EF4-FFF2-40B4-BE49-F238E27FC236}">
                <a16:creationId xmlns:a16="http://schemas.microsoft.com/office/drawing/2014/main" id="{7E0E7C32-3741-4AAD-A1AC-9559949B970B}"/>
              </a:ext>
            </a:extLst>
          </p:cNvPr>
          <p:cNvGrpSpPr/>
          <p:nvPr/>
        </p:nvGrpSpPr>
        <p:grpSpPr>
          <a:xfrm>
            <a:off x="8671953" y="1673047"/>
            <a:ext cx="2237547" cy="2237547"/>
            <a:chOff x="9286272" y="2070628"/>
            <a:chExt cx="2237547" cy="223754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AB4B739-E4DD-4DAD-B741-FEE6BDBF4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6272" y="2070628"/>
              <a:ext cx="2237547" cy="2237547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7013AD-709B-4C73-B5BF-43A3E872C69F}"/>
                </a:ext>
              </a:extLst>
            </p:cNvPr>
            <p:cNvSpPr/>
            <p:nvPr/>
          </p:nvSpPr>
          <p:spPr>
            <a:xfrm>
              <a:off x="9804421" y="2420806"/>
              <a:ext cx="130960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000" b="1" dirty="0">
                  <a:solidFill>
                    <a:srgbClr val="FFFF00"/>
                  </a:solidFill>
                </a:rPr>
                <a:t>3.0</a:t>
              </a:r>
              <a:endParaRPr lang="en-US" sz="60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29" name="R_coin">
            <a:extLst>
              <a:ext uri="{FF2B5EF4-FFF2-40B4-BE49-F238E27FC236}">
                <a16:creationId xmlns:a16="http://schemas.microsoft.com/office/drawing/2014/main" id="{91F14FB1-AE21-4DFF-84CA-AA162D70A7DE}"/>
              </a:ext>
            </a:extLst>
          </p:cNvPr>
          <p:cNvSpPr/>
          <p:nvPr/>
        </p:nvSpPr>
        <p:spPr>
          <a:xfrm>
            <a:off x="815983" y="3156106"/>
            <a:ext cx="264687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/>
              <a:t>电子现金</a:t>
            </a:r>
            <a:endParaRPr lang="en-US" altLang="zh-CN" sz="3200" dirty="0"/>
          </a:p>
          <a:p>
            <a:pPr algn="ctr"/>
            <a:r>
              <a:rPr lang="zh-CN" altLang="en-US" sz="3200" dirty="0"/>
              <a:t>去中心化交易</a:t>
            </a:r>
            <a:endParaRPr lang="en-US" sz="3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5A3534-7B86-4AB9-911D-2DCB45F18630}"/>
              </a:ext>
            </a:extLst>
          </p:cNvPr>
          <p:cNvSpPr/>
          <p:nvPr/>
        </p:nvSpPr>
        <p:spPr>
          <a:xfrm>
            <a:off x="4429831" y="5083523"/>
            <a:ext cx="42883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智能合约、数字资产、</a:t>
            </a:r>
            <a:endParaRPr lang="en-US" altLang="zh-CN" sz="3200" dirty="0"/>
          </a:p>
          <a:p>
            <a:r>
              <a:rPr lang="zh-CN" altLang="en-US" sz="3200" dirty="0"/>
              <a:t>物联网、各行业应用</a:t>
            </a:r>
            <a:br>
              <a:rPr lang="en-US" altLang="zh-CN" sz="3200" dirty="0"/>
            </a:br>
            <a:endParaRPr lang="en-US" altLang="zh-CN" sz="3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49A4FA-6A59-4E23-8A9B-3C7DA21755AD}"/>
              </a:ext>
            </a:extLst>
          </p:cNvPr>
          <p:cNvSpPr/>
          <p:nvPr/>
        </p:nvSpPr>
        <p:spPr>
          <a:xfrm>
            <a:off x="8468056" y="3694715"/>
            <a:ext cx="34676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去中心化互联网、</a:t>
            </a:r>
            <a:br>
              <a:rPr lang="en-US" altLang="zh-CN" sz="3200" dirty="0"/>
            </a:br>
            <a:r>
              <a:rPr lang="zh-CN" altLang="en-US" sz="3200" dirty="0"/>
              <a:t>去中心化社会治理</a:t>
            </a:r>
            <a:endParaRPr lang="en-US" altLang="zh-C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1882B-18BD-459E-AFD4-59F33EA7C0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36" y="4207223"/>
            <a:ext cx="1851992" cy="1239151"/>
          </a:xfrm>
          <a:prstGeom prst="rect">
            <a:avLst/>
          </a:prstGeom>
        </p:spPr>
      </p:pic>
      <p:pic>
        <p:nvPicPr>
          <p:cNvPr id="1026" name="Picture 2" descr="VitalikButerinProfile.jpg">
            <a:hlinkClick r:id="rId8"/>
            <a:extLst>
              <a:ext uri="{FF2B5EF4-FFF2-40B4-BE49-F238E27FC236}">
                <a16:creationId xmlns:a16="http://schemas.microsoft.com/office/drawing/2014/main" id="{E0B30C35-96D8-44D6-92EA-EBCCED1D6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298" y="1156265"/>
            <a:ext cx="1979158" cy="169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49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c_Earch">
            <a:extLst>
              <a:ext uri="{FF2B5EF4-FFF2-40B4-BE49-F238E27FC236}">
                <a16:creationId xmlns:a16="http://schemas.microsoft.com/office/drawing/2014/main" id="{2718B07E-D8ED-4EC0-B7BE-BD6618486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16" y="4198011"/>
            <a:ext cx="2174471" cy="2122725"/>
          </a:xfrm>
          <a:prstGeom prst="rect">
            <a:avLst/>
          </a:prstGeom>
        </p:spPr>
      </p:pic>
      <p:pic>
        <p:nvPicPr>
          <p:cNvPr id="14" name="bc_ledger">
            <a:extLst>
              <a:ext uri="{FF2B5EF4-FFF2-40B4-BE49-F238E27FC236}">
                <a16:creationId xmlns:a16="http://schemas.microsoft.com/office/drawing/2014/main" id="{A590E941-BAD1-4EDE-888D-75BDA8CF4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9" y="3893912"/>
            <a:ext cx="3597920" cy="24978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区块链简介</a:t>
            </a:r>
            <a:endParaRPr lang="en-US" dirty="0"/>
          </a:p>
        </p:txBody>
      </p:sp>
      <p:graphicFrame>
        <p:nvGraphicFramePr>
          <p:cNvPr id="5" name="ledger_table"/>
          <p:cNvGraphicFramePr>
            <a:graphicFrameLocks noGrp="1"/>
          </p:cNvGraphicFramePr>
          <p:nvPr>
            <p:extLst/>
          </p:nvPr>
        </p:nvGraphicFramePr>
        <p:xfrm>
          <a:off x="8218480" y="756763"/>
          <a:ext cx="3512232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5733">
                  <a:extLst>
                    <a:ext uri="{9D8B030D-6E8A-4147-A177-3AD203B41FA5}">
                      <a16:colId xmlns:a16="http://schemas.microsoft.com/office/drawing/2014/main" val="2721194005"/>
                    </a:ext>
                  </a:extLst>
                </a:gridCol>
                <a:gridCol w="1456499">
                  <a:extLst>
                    <a:ext uri="{9D8B030D-6E8A-4147-A177-3AD203B41FA5}">
                      <a16:colId xmlns:a16="http://schemas.microsoft.com/office/drawing/2014/main" val="2277102548"/>
                    </a:ext>
                  </a:extLst>
                </a:gridCol>
              </a:tblGrid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Alice </a:t>
                      </a:r>
                      <a:r>
                        <a:rPr lang="en-US" altLang="zh-CN" sz="24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2400" dirty="0"/>
                        <a:t> Bob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5.4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139002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Bob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Cindy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383358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Frank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Gary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695560"/>
                  </a:ext>
                </a:extLst>
              </a:tr>
              <a:tr h="406078">
                <a:tc>
                  <a:txBody>
                    <a:bodyPr/>
                    <a:lstStyle/>
                    <a:p>
                      <a:r>
                        <a:rPr lang="en-US" sz="2400" dirty="0"/>
                        <a:t>Carl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Dave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0.001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606845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0148383"/>
                  </a:ext>
                </a:extLst>
              </a:tr>
            </a:tbl>
          </a:graphicData>
        </a:graphic>
      </p:graphicFrame>
      <p:sp>
        <p:nvSpPr>
          <p:cNvPr id="6" name="ledger_title"/>
          <p:cNvSpPr txBox="1"/>
          <p:nvPr/>
        </p:nvSpPr>
        <p:spPr>
          <a:xfrm>
            <a:off x="9094230" y="256658"/>
            <a:ext cx="1781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Ledger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F08B1C-AC2A-415F-865B-A62E84EEB9D3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  <p:pic>
        <p:nvPicPr>
          <p:cNvPr id="11" name="bank_people">
            <a:extLst>
              <a:ext uri="{FF2B5EF4-FFF2-40B4-BE49-F238E27FC236}">
                <a16:creationId xmlns:a16="http://schemas.microsoft.com/office/drawing/2014/main" id="{F0C3F369-9F4F-486D-803F-1667C23659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4253" y="553610"/>
            <a:ext cx="3100148" cy="2642750"/>
          </a:xfrm>
          <a:prstGeom prst="rect">
            <a:avLst/>
          </a:prstGeom>
        </p:spPr>
      </p:pic>
      <p:pic>
        <p:nvPicPr>
          <p:cNvPr id="10" name="bank_frame">
            <a:extLst>
              <a:ext uri="{FF2B5EF4-FFF2-40B4-BE49-F238E27FC236}">
                <a16:creationId xmlns:a16="http://schemas.microsoft.com/office/drawing/2014/main" id="{F1BC2A88-934B-4D6B-9AE1-57EE8FD4E8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8823" y="1378732"/>
            <a:ext cx="1484578" cy="1918125"/>
          </a:xfrm>
          <a:prstGeom prst="rect">
            <a:avLst/>
          </a:prstGeom>
        </p:spPr>
      </p:pic>
      <p:pic>
        <p:nvPicPr>
          <p:cNvPr id="7" name="bank_ledger">
            <a:extLst>
              <a:ext uri="{FF2B5EF4-FFF2-40B4-BE49-F238E27FC236}">
                <a16:creationId xmlns:a16="http://schemas.microsoft.com/office/drawing/2014/main" id="{AAA55A13-3434-4D9B-89D3-647FBDFA68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2374" y="1335111"/>
            <a:ext cx="1280813" cy="1221918"/>
          </a:xfrm>
          <a:prstGeom prst="rect">
            <a:avLst/>
          </a:prstGeom>
        </p:spPr>
      </p:pic>
      <p:pic>
        <p:nvPicPr>
          <p:cNvPr id="64" name="distributed_cloud" descr="Distributed consensus system.png">
            <a:extLst>
              <a:ext uri="{FF2B5EF4-FFF2-40B4-BE49-F238E27FC236}">
                <a16:creationId xmlns:a16="http://schemas.microsoft.com/office/drawing/2014/main" id="{DEAFEFC1-1EDF-444B-9D0D-72BF49B2D8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6093" y="928313"/>
            <a:ext cx="3243970" cy="28143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9B4BA5-58D3-435D-9BFD-010D9C0C4C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6098" y="4431266"/>
            <a:ext cx="2008547" cy="22619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C59CC9-A8B7-4C03-BE7C-86891CD032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02023" y="4431266"/>
            <a:ext cx="2247244" cy="2261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9AD43A-DD6F-4263-B491-BCFD7C3EDC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04701" y="4431266"/>
            <a:ext cx="2258888" cy="22619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E11844-4580-439C-A353-36A5865915B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18836" y="4651676"/>
            <a:ext cx="582188" cy="6365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B22BC8-A9C9-4818-9885-C7A1D36F94B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54123" y="4651676"/>
            <a:ext cx="972253" cy="63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3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47FAF9-2961-4676-9D2B-BB53747C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区块链的简化模型 </a:t>
            </a:r>
            <a:r>
              <a:rPr lang="en-US" altLang="zh-CN" dirty="0"/>
              <a:t>– 100</a:t>
            </a:r>
            <a:r>
              <a:rPr lang="zh-CN" altLang="en-US" dirty="0"/>
              <a:t>个结点分布式数据库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5A967-9C43-4548-BC72-E27E9C1E1E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场景一：这</a:t>
            </a:r>
            <a:r>
              <a:rPr lang="en-US" altLang="zh-CN" dirty="0"/>
              <a:t>100</a:t>
            </a:r>
            <a:r>
              <a:rPr lang="zh-CN" altLang="en-US" dirty="0"/>
              <a:t>个节点实际上的拥有者是一个机构，</a:t>
            </a:r>
            <a:endParaRPr lang="en-US" altLang="zh-CN" dirty="0"/>
          </a:p>
          <a:p>
            <a:pPr lvl="1"/>
            <a:r>
              <a:rPr lang="zh-CN" altLang="en-US" dirty="0"/>
              <a:t>所有节点处在该机构的内网当中，</a:t>
            </a:r>
            <a:endParaRPr lang="en-US" altLang="zh-CN" dirty="0"/>
          </a:p>
          <a:p>
            <a:pPr lvl="1"/>
            <a:r>
              <a:rPr lang="zh-CN" altLang="en-US" dirty="0"/>
              <a:t>这个机构可篡改这</a:t>
            </a:r>
            <a:r>
              <a:rPr lang="en-US" altLang="zh-CN" dirty="0"/>
              <a:t>100</a:t>
            </a:r>
            <a:r>
              <a:rPr lang="zh-CN" altLang="en-US" dirty="0"/>
              <a:t>个数据库</a:t>
            </a:r>
            <a:endParaRPr lang="en-US" altLang="zh-CN" dirty="0"/>
          </a:p>
          <a:p>
            <a:pPr lvl="2"/>
            <a:r>
              <a:rPr lang="en-US" altLang="zh-CN" dirty="0"/>
              <a:t>100</a:t>
            </a:r>
            <a:r>
              <a:rPr lang="zh-CN" altLang="en-US" dirty="0"/>
              <a:t>个节点之间是处于一个可信任的环境，并且受控于一个实体，这个实体具有绝对仲裁分配权。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61E08D-D39A-4031-889A-0F1233F2B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1972" y="1120877"/>
            <a:ext cx="5630028" cy="2462764"/>
          </a:xfrm>
        </p:spPr>
        <p:txBody>
          <a:bodyPr>
            <a:normAutofit/>
          </a:bodyPr>
          <a:lstStyle/>
          <a:p>
            <a:r>
              <a:rPr lang="zh-CN" altLang="en-US" dirty="0"/>
              <a:t>场景二：这</a:t>
            </a:r>
            <a:r>
              <a:rPr lang="en-US" altLang="zh-CN" dirty="0"/>
              <a:t>100</a:t>
            </a:r>
            <a:r>
              <a:rPr lang="zh-CN" altLang="en-US" dirty="0"/>
              <a:t>个节点分归不同的人所有</a:t>
            </a:r>
            <a:endParaRPr lang="en-US" altLang="zh-CN" dirty="0"/>
          </a:p>
          <a:p>
            <a:pPr lvl="1"/>
            <a:r>
              <a:rPr lang="zh-CN" altLang="en-US" dirty="0"/>
              <a:t>区块链组织</a:t>
            </a:r>
            <a:r>
              <a:rPr lang="en-US" altLang="zh-CN" dirty="0"/>
              <a:t>(</a:t>
            </a:r>
            <a:r>
              <a:rPr lang="zh-CN" altLang="en-US" dirty="0"/>
              <a:t>基于共识模型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不可篡改 </a:t>
            </a:r>
          </a:p>
          <a:p>
            <a:pPr lvl="2"/>
            <a:r>
              <a:rPr lang="zh-CN" altLang="en-US" dirty="0"/>
              <a:t>可追溯 </a:t>
            </a:r>
          </a:p>
          <a:p>
            <a:pPr lvl="2"/>
            <a:r>
              <a:rPr lang="zh-CN" altLang="en-US" dirty="0"/>
              <a:t>去中心化 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FE6C6-7D74-4F80-839C-C3038055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D861CE-9973-4B42-8697-53D6355E4795}"/>
              </a:ext>
            </a:extLst>
          </p:cNvPr>
          <p:cNvGrpSpPr/>
          <p:nvPr/>
        </p:nvGrpSpPr>
        <p:grpSpPr>
          <a:xfrm>
            <a:off x="142064" y="4217486"/>
            <a:ext cx="3100148" cy="2743247"/>
            <a:chOff x="4564253" y="553610"/>
            <a:chExt cx="3100148" cy="2743247"/>
          </a:xfrm>
        </p:grpSpPr>
        <p:pic>
          <p:nvPicPr>
            <p:cNvPr id="9" name="bank_people">
              <a:extLst>
                <a:ext uri="{FF2B5EF4-FFF2-40B4-BE49-F238E27FC236}">
                  <a16:creationId xmlns:a16="http://schemas.microsoft.com/office/drawing/2014/main" id="{24565360-4DDB-444A-B22A-B7B462E4C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4253" y="553610"/>
              <a:ext cx="3100148" cy="2642750"/>
            </a:xfrm>
            <a:prstGeom prst="rect">
              <a:avLst/>
            </a:prstGeom>
          </p:spPr>
        </p:pic>
        <p:pic>
          <p:nvPicPr>
            <p:cNvPr id="10" name="bank_frame">
              <a:extLst>
                <a:ext uri="{FF2B5EF4-FFF2-40B4-BE49-F238E27FC236}">
                  <a16:creationId xmlns:a16="http://schemas.microsoft.com/office/drawing/2014/main" id="{AD219E70-95F7-4460-A8FF-2A1A50202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8823" y="1378732"/>
              <a:ext cx="1484578" cy="1918125"/>
            </a:xfrm>
            <a:prstGeom prst="rect">
              <a:avLst/>
            </a:prstGeom>
          </p:spPr>
        </p:pic>
        <p:pic>
          <p:nvPicPr>
            <p:cNvPr id="11" name="bank_ledger">
              <a:extLst>
                <a:ext uri="{FF2B5EF4-FFF2-40B4-BE49-F238E27FC236}">
                  <a16:creationId xmlns:a16="http://schemas.microsoft.com/office/drawing/2014/main" id="{3AA573ED-A634-41CB-80D0-5AC32A51A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2374" y="1335111"/>
              <a:ext cx="1280813" cy="1221918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B179751-C97D-4AFE-AD50-D0614A90BF90}"/>
              </a:ext>
            </a:extLst>
          </p:cNvPr>
          <p:cNvGrpSpPr/>
          <p:nvPr/>
        </p:nvGrpSpPr>
        <p:grpSpPr>
          <a:xfrm>
            <a:off x="3394611" y="4217486"/>
            <a:ext cx="3597920" cy="2497826"/>
            <a:chOff x="4517336" y="4148811"/>
            <a:chExt cx="3597920" cy="2497826"/>
          </a:xfrm>
        </p:grpSpPr>
        <p:pic>
          <p:nvPicPr>
            <p:cNvPr id="13" name="bc_Earch">
              <a:extLst>
                <a:ext uri="{FF2B5EF4-FFF2-40B4-BE49-F238E27FC236}">
                  <a16:creationId xmlns:a16="http://schemas.microsoft.com/office/drawing/2014/main" id="{8531DD38-43DD-4873-9DB9-BC7EBFDE2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0643" y="4452910"/>
              <a:ext cx="2174471" cy="2122725"/>
            </a:xfrm>
            <a:prstGeom prst="rect">
              <a:avLst/>
            </a:prstGeom>
          </p:spPr>
        </p:pic>
        <p:pic>
          <p:nvPicPr>
            <p:cNvPr id="14" name="bc_ledger">
              <a:extLst>
                <a:ext uri="{FF2B5EF4-FFF2-40B4-BE49-F238E27FC236}">
                  <a16:creationId xmlns:a16="http://schemas.microsoft.com/office/drawing/2014/main" id="{50627C0D-DF94-40F5-B9CD-9A9CDA899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17336" y="4148811"/>
              <a:ext cx="3597920" cy="2497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7621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B55E-883A-4B69-8065-4CCB86B34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区块链问题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4759D-24FA-4C04-A9A8-C8B86040B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237945" cy="5056086"/>
          </a:xfrm>
        </p:spPr>
        <p:txBody>
          <a:bodyPr/>
          <a:lstStyle/>
          <a:p>
            <a:r>
              <a:rPr lang="zh-CN" altLang="en-US" dirty="0"/>
              <a:t>区块链只解决了记账的问题</a:t>
            </a:r>
            <a:endParaRPr lang="en-US" altLang="zh-CN" dirty="0"/>
          </a:p>
          <a:p>
            <a:pPr lvl="1"/>
            <a:r>
              <a:rPr lang="zh-CN" altLang="en-US" dirty="0"/>
              <a:t>解决了资产有效交割的问题</a:t>
            </a:r>
            <a:endParaRPr lang="en-US" altLang="zh-CN" dirty="0"/>
          </a:p>
          <a:p>
            <a:r>
              <a:rPr lang="zh-CN" altLang="en-US" dirty="0"/>
              <a:t>并没有解决供需信息配对的问题。</a:t>
            </a:r>
            <a:endParaRPr lang="en-US" altLang="zh-CN" dirty="0"/>
          </a:p>
          <a:p>
            <a:pPr lvl="1"/>
            <a:r>
              <a:rPr lang="zh-CN" altLang="en-US" dirty="0"/>
              <a:t>区块链交易所</a:t>
            </a:r>
            <a:endParaRPr lang="en-US" altLang="zh-CN" dirty="0"/>
          </a:p>
          <a:p>
            <a:r>
              <a:rPr lang="zh-CN" altLang="en-US" dirty="0"/>
              <a:t>区块链应用场景分布问题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1CA4A-E19C-4590-8648-A86C13C4D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1" y="199984"/>
            <a:ext cx="1260893" cy="2450161"/>
          </a:xfrm>
        </p:spPr>
        <p:txBody>
          <a:bodyPr>
            <a:normAutofit/>
          </a:bodyPr>
          <a:lstStyle/>
          <a:p>
            <a:r>
              <a:rPr lang="zh-CN" altLang="en-US" dirty="0"/>
              <a:t>未来价值流通网络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D4C71-2948-48B3-9031-A139623E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wenhao1">
            <a:extLst>
              <a:ext uri="{FF2B5EF4-FFF2-40B4-BE49-F238E27FC236}">
                <a16:creationId xmlns:a16="http://schemas.microsoft.com/office/drawing/2014/main" id="{275DFB75-F84B-4661-B581-E8393F3A3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24377"/>
            <a:ext cx="6067246" cy="303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">
            <a:extLst>
              <a:ext uri="{FF2B5EF4-FFF2-40B4-BE49-F238E27FC236}">
                <a16:creationId xmlns:a16="http://schemas.microsoft.com/office/drawing/2014/main" id="{959B0A4E-C03D-40A2-875C-A56A1F143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059" y="1"/>
            <a:ext cx="4156047" cy="351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4">
            <a:extLst>
              <a:ext uri="{FF2B5EF4-FFF2-40B4-BE49-F238E27FC236}">
                <a16:creationId xmlns:a16="http://schemas.microsoft.com/office/drawing/2014/main" id="{BE11A55A-76CE-49C1-A00F-CF32BC806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189" y="3755366"/>
            <a:ext cx="4162917" cy="31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49F3C5-E780-45AF-B172-CD8BE8299C6E}"/>
              </a:ext>
            </a:extLst>
          </p:cNvPr>
          <p:cNvSpPr/>
          <p:nvPr/>
        </p:nvSpPr>
        <p:spPr>
          <a:xfrm>
            <a:off x="6871687" y="5422285"/>
            <a:ext cx="50941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MEGW = Money Exchange Gateway = </a:t>
            </a:r>
            <a:r>
              <a:rPr lang="zh-CN" altLang="en-US" sz="14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价值交换网关协议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2193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1551-0087-4064-991A-A92245D5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A9B9D-2954-4CBB-8687-518AC50208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分布式自治组织 </a:t>
            </a:r>
            <a:r>
              <a:rPr lang="en-US" altLang="zh-CN" dirty="0"/>
              <a:t>/ </a:t>
            </a:r>
            <a:r>
              <a:rPr lang="zh-CN" altLang="en-US" dirty="0"/>
              <a:t>公司</a:t>
            </a:r>
            <a:endParaRPr lang="en-US" altLang="zh-CN" dirty="0"/>
          </a:p>
          <a:p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月，通过众筹</a:t>
            </a:r>
            <a:r>
              <a:rPr lang="en-US" altLang="zh-CN" dirty="0"/>
              <a:t>150 million $</a:t>
            </a:r>
            <a:r>
              <a:rPr lang="zh-CN" altLang="en-US" dirty="0"/>
              <a:t>，用于投资区块链相关项目</a:t>
            </a:r>
            <a:endParaRPr lang="en-US" altLang="zh-CN" dirty="0"/>
          </a:p>
          <a:p>
            <a:pPr lvl="1"/>
            <a:r>
              <a:rPr lang="zh-CN" altLang="en-US" dirty="0"/>
              <a:t>投资项目通过分布式投票决定 </a:t>
            </a:r>
            <a:endParaRPr lang="en-US" altLang="zh-CN" dirty="0"/>
          </a:p>
          <a:p>
            <a:r>
              <a:rPr lang="zh-CN" altLang="en-US" dirty="0"/>
              <a:t>完全通过智能合约完成，所有人可以审计，看相关内容</a:t>
            </a:r>
            <a:endParaRPr lang="en-US" altLang="zh-CN" dirty="0"/>
          </a:p>
          <a:p>
            <a:r>
              <a:rPr lang="zh-CN" altLang="en-US" dirty="0"/>
              <a:t>为与现实法律系统沟通，成立基于瑞士的公司</a:t>
            </a:r>
            <a:endParaRPr lang="en-US" altLang="zh-CN" dirty="0"/>
          </a:p>
          <a:p>
            <a:r>
              <a:rPr lang="zh-CN" altLang="en-US" dirty="0"/>
              <a:t>开源，基于</a:t>
            </a:r>
            <a:r>
              <a:rPr lang="en-US" altLang="zh-CN" dirty="0" err="1"/>
              <a:t>Ethereum</a:t>
            </a:r>
            <a:r>
              <a:rPr lang="en-US" altLang="zh-CN" dirty="0"/>
              <a:t> Solidity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DFBE4-27C9-42E3-81E4-44FE606C5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600598"/>
          </a:xfrm>
        </p:spPr>
        <p:txBody>
          <a:bodyPr>
            <a:normAutofit/>
          </a:bodyPr>
          <a:lstStyle/>
          <a:p>
            <a:r>
              <a:rPr lang="zh-CN" altLang="en-US" dirty="0"/>
              <a:t>最大众筹</a:t>
            </a:r>
            <a:r>
              <a:rPr lang="en-US" altLang="zh-CN" dirty="0"/>
              <a:t>1.5</a:t>
            </a:r>
            <a:r>
              <a:rPr lang="zh-CN" altLang="en-US" dirty="0"/>
              <a:t>亿美元</a:t>
            </a:r>
            <a:endParaRPr lang="en-US" altLang="zh-CN" dirty="0"/>
          </a:p>
          <a:p>
            <a:r>
              <a:rPr lang="zh-CN" altLang="en-US" dirty="0"/>
              <a:t>智能合约中</a:t>
            </a:r>
            <a:r>
              <a:rPr lang="en-US" altLang="zh-CN" dirty="0" err="1"/>
              <a:t>splitDAO</a:t>
            </a:r>
            <a:r>
              <a:rPr lang="zh-CN" altLang="en-US" dirty="0"/>
              <a:t>有漏洞</a:t>
            </a:r>
            <a:endParaRPr lang="en-US" altLang="zh-CN" dirty="0"/>
          </a:p>
          <a:p>
            <a:r>
              <a:rPr lang="en-US" dirty="0"/>
              <a:t>300</a:t>
            </a:r>
            <a:r>
              <a:rPr lang="zh-CN" altLang="en-US" dirty="0"/>
              <a:t>多万以太币通过漏洞被转移至子</a:t>
            </a:r>
            <a:r>
              <a:rPr lang="en-US" altLang="zh-CN" dirty="0"/>
              <a:t>DAO</a:t>
            </a:r>
          </a:p>
          <a:p>
            <a:r>
              <a:rPr lang="en-US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月在</a:t>
            </a:r>
            <a:r>
              <a:rPr lang="en-US" altLang="zh-CN" dirty="0"/>
              <a:t>1920000</a:t>
            </a:r>
            <a:r>
              <a:rPr lang="zh-CN" altLang="en-US" dirty="0"/>
              <a:t>区块强行把</a:t>
            </a:r>
            <a:r>
              <a:rPr lang="en-US" altLang="zh-CN" dirty="0"/>
              <a:t>The DAO</a:t>
            </a:r>
            <a:r>
              <a:rPr lang="zh-CN" altLang="en-US" dirty="0"/>
              <a:t>及其子</a:t>
            </a:r>
            <a:r>
              <a:rPr lang="en-US" altLang="zh-CN" dirty="0"/>
              <a:t>DAO</a:t>
            </a:r>
            <a:r>
              <a:rPr lang="zh-CN" altLang="en-US" dirty="0"/>
              <a:t>的所有资金全部转到一个特定的退款合约地址，夺回黑客所控制的</a:t>
            </a:r>
            <a:r>
              <a:rPr lang="en-US" altLang="zh-CN" dirty="0"/>
              <a:t>DAO</a:t>
            </a:r>
            <a:r>
              <a:rPr lang="zh-CN" altLang="en-US" dirty="0"/>
              <a:t>合约的币</a:t>
            </a:r>
            <a:endParaRPr lang="en-US" altLang="zh-CN" dirty="0"/>
          </a:p>
          <a:p>
            <a:r>
              <a:rPr lang="zh-CN" altLang="en-US" dirty="0"/>
              <a:t>形成两条链</a:t>
            </a:r>
            <a:endParaRPr lang="en-US" altLang="zh-CN" dirty="0"/>
          </a:p>
          <a:p>
            <a:pPr lvl="1"/>
            <a:r>
              <a:rPr lang="zh-CN" altLang="en-US" dirty="0"/>
              <a:t>原链</a:t>
            </a:r>
            <a:r>
              <a:rPr lang="en-US" altLang="zh-CN" dirty="0"/>
              <a:t>(ETC)</a:t>
            </a:r>
          </a:p>
          <a:p>
            <a:pPr lvl="1"/>
            <a:r>
              <a:rPr lang="zh-CN" altLang="en-US" dirty="0"/>
              <a:t>新的分叉链</a:t>
            </a:r>
            <a:r>
              <a:rPr lang="en-US" altLang="zh-CN" dirty="0"/>
              <a:t>(ETH)</a:t>
            </a:r>
          </a:p>
          <a:p>
            <a:pPr lvl="1"/>
            <a:r>
              <a:rPr lang="zh-CN" altLang="en-US" dirty="0"/>
              <a:t>两种不同的价值观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8B231-5F21-430D-B55F-6C92F07D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99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2A4A-3DBE-4101-853E-5CA1C739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从区块链到</a:t>
            </a:r>
            <a:r>
              <a:rPr lang="en-US" altLang="zh-CN" dirty="0"/>
              <a:t>DAO</a:t>
            </a:r>
            <a:r>
              <a:rPr lang="zh-CN" altLang="en-US" dirty="0"/>
              <a:t>需要什么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C3275-DFE7-4A46-9FD5-49D6FC4C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 descr="http://7xqy72.com1.z0.glb.clouddn.com/public/resources/pic/news/2016/06/07/HqGsH2diDj_3eb26a7a033fae2fa86fa356ddcd3b54_r.png">
            <a:extLst>
              <a:ext uri="{FF2B5EF4-FFF2-40B4-BE49-F238E27FC236}">
                <a16:creationId xmlns:a16="http://schemas.microsoft.com/office/drawing/2014/main" id="{5C9D0B3C-E52C-4F72-B8F2-DA4A43049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274" y="2724150"/>
            <a:ext cx="644842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EF5133-D662-41C9-AEC7-0E25FEC2CF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4" y="1077264"/>
            <a:ext cx="6710843" cy="4688397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85542-932A-4257-87FA-C51C943FB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rot="19486667">
            <a:off x="7007912" y="3863752"/>
            <a:ext cx="4530850" cy="796838"/>
          </a:xfrm>
        </p:spPr>
        <p:txBody>
          <a:bodyPr/>
          <a:lstStyle/>
          <a:p>
            <a:r>
              <a:rPr lang="zh-CN" altLang="en-US" dirty="0"/>
              <a:t>区块链应用普及程度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86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7593-480A-4A95-948B-B225FA92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http://mmbiz.qpic.cn/mmbiz_jpg/ZicfEblzAUZCVtiaJ8cfH8THEoKSlYw3U0icS3f6qWv1CWT7TluyhBZFU5Cq2yb4SnGGibCxw1HSfx64MQsQAKKiabA/0?wx_fmt=jpeg?0.8609523860491302">
            <a:extLst>
              <a:ext uri="{FF2B5EF4-FFF2-40B4-BE49-F238E27FC236}">
                <a16:creationId xmlns:a16="http://schemas.microsoft.com/office/drawing/2014/main" id="{B923DE7D-1807-4E25-955A-1E9AD7CCE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669" y="19016"/>
            <a:ext cx="10122674" cy="683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0E86F1D-E3D9-45E8-AE22-3CB796303458}"/>
              </a:ext>
            </a:extLst>
          </p:cNvPr>
          <p:cNvSpPr txBox="1">
            <a:spLocks/>
          </p:cNvSpPr>
          <p:nvPr/>
        </p:nvSpPr>
        <p:spPr>
          <a:xfrm>
            <a:off x="294462" y="365125"/>
            <a:ext cx="11671396" cy="618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食品安全：农产品出厂全过程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58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10363</TotalTime>
  <Words>938</Words>
  <Application>Microsoft Office PowerPoint</Application>
  <PresentationFormat>Widescreen</PresentationFormat>
  <Paragraphs>141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新細明體</vt:lpstr>
      <vt:lpstr>Microsoft YaHei</vt:lpstr>
      <vt:lpstr>等线</vt:lpstr>
      <vt:lpstr>等线 Light</vt:lpstr>
      <vt:lpstr>Arial</vt:lpstr>
      <vt:lpstr>Calibri</vt:lpstr>
      <vt:lpstr>Calibri Light</vt:lpstr>
      <vt:lpstr>Wingdings</vt:lpstr>
      <vt:lpstr>Office Theme</vt:lpstr>
      <vt:lpstr>区块链应用及 物联网</vt:lpstr>
      <vt:lpstr>内容大纲</vt:lpstr>
      <vt:lpstr>区块链演化史</vt:lpstr>
      <vt:lpstr>区块链简介</vt:lpstr>
      <vt:lpstr>区块链的简化模型 – 100个结点分布式数据库</vt:lpstr>
      <vt:lpstr>区块链问题</vt:lpstr>
      <vt:lpstr>DAO </vt:lpstr>
      <vt:lpstr>从区块链到DAO需要什么</vt:lpstr>
      <vt:lpstr>PowerPoint Presentation</vt:lpstr>
      <vt:lpstr>相关投资 -- ICO</vt:lpstr>
      <vt:lpstr>相关投资 -- 买卖比特币 / 以太币</vt:lpstr>
      <vt:lpstr>Q &amp; 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Works Under the Hood</dc:title>
  <dc:creator>awu</dc:creator>
  <cp:lastModifiedBy>awu</cp:lastModifiedBy>
  <cp:revision>449</cp:revision>
  <dcterms:created xsi:type="dcterms:W3CDTF">2017-05-28T02:47:33Z</dcterms:created>
  <dcterms:modified xsi:type="dcterms:W3CDTF">2017-06-13T01:20:42Z</dcterms:modified>
</cp:coreProperties>
</file>