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352" r:id="rId3"/>
    <p:sldId id="327" r:id="rId4"/>
    <p:sldId id="331" r:id="rId5"/>
    <p:sldId id="322" r:id="rId6"/>
    <p:sldId id="345" r:id="rId7"/>
    <p:sldId id="353" r:id="rId8"/>
    <p:sldId id="354" r:id="rId9"/>
    <p:sldId id="355" r:id="rId10"/>
    <p:sldId id="338" r:id="rId11"/>
    <p:sldId id="340" r:id="rId12"/>
    <p:sldId id="334" r:id="rId13"/>
    <p:sldId id="346" r:id="rId14"/>
    <p:sldId id="336" r:id="rId15"/>
    <p:sldId id="344" r:id="rId16"/>
    <p:sldId id="337" r:id="rId17"/>
    <p:sldId id="335" r:id="rId18"/>
    <p:sldId id="281" r:id="rId19"/>
    <p:sldId id="302" r:id="rId20"/>
    <p:sldId id="343" r:id="rId21"/>
    <p:sldId id="33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71266" autoAdjust="0"/>
  </p:normalViewPr>
  <p:slideViewPr>
    <p:cSldViewPr snapToGrid="0">
      <p:cViewPr>
        <p:scale>
          <a:sx n="75" d="100"/>
          <a:sy n="75" d="100"/>
        </p:scale>
        <p:origin x="1844" y="2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stackexchange.com/questions/268/ethereum-block-architectur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相关概念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Gas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opcode – different price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4.2 million gas can be used per block every 10 secs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https://dapps.ethercasts.com/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。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Ethereum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block architecture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https://ethereum.stackexchange.com/questions/268/ethereum-block-architecture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https://ethereum.stackexchange.com/questions/2286/what-diagrams-exist-to-illustrate-the-ethereum-blockchain-creation-process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从区块链到</a:t>
            </a:r>
            <a:r>
              <a:rPr lang="en-US" altLang="zh-CN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需要什么</a:t>
            </a:r>
          </a:p>
          <a:p>
            <a:r>
              <a:rPr lang="en-US" dirty="0"/>
              <a:t>http://bitkan.com/news/topic/19827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谈谈区块链（</a:t>
            </a:r>
            <a:r>
              <a:rPr lang="en-US" altLang="zh-CN" dirty="0"/>
              <a:t>08</a:t>
            </a:r>
            <a:r>
              <a:rPr lang="zh-CN" altLang="en-US" dirty="0"/>
              <a:t>）：以太坊分叉和以太币买卖</a:t>
            </a:r>
            <a:r>
              <a:rPr lang="en-US" altLang="zh-CN" dirty="0"/>
              <a:t>_</a:t>
            </a:r>
            <a:r>
              <a:rPr lang="zh-CN" altLang="en-US" dirty="0"/>
              <a:t>标清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118" y="260648"/>
            <a:ext cx="10325100" cy="57606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39349" y="863002"/>
            <a:ext cx="11233248" cy="4571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1B2C4-6579-4CBB-8A79-AA0A9E01B9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044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3mlpwCgvtg&amp;t=17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shares.org/zh-cn/" TargetMode="External"/><Relationship Id="rId2" Type="http://schemas.openxmlformats.org/officeDocument/2006/relationships/hyperlink" Target="http://www.bitcoin86.com/news/125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hyperlink" Target="http://www.8btc.com/blockchain-wenhao" TargetMode="External"/><Relationship Id="rId7" Type="http://schemas.openxmlformats.org/officeDocument/2006/relationships/hyperlink" Target="https://www.jubi.com/shanzhaibi/1748.html" TargetMode="External"/><Relationship Id="rId2" Type="http://schemas.openxmlformats.org/officeDocument/2006/relationships/hyperlink" Target="http://www.8btc.com/author/166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thfans.org/posts/tools-and-technologies-in-the-ethereum-ecosystem" TargetMode="External"/><Relationship Id="rId5" Type="http://schemas.openxmlformats.org/officeDocument/2006/relationships/hyperlink" Target="http://wiki.mbalib.com/wiki/%E4%BB%A5%E5%A4%AA%E5%9D%8A" TargetMode="External"/><Relationship Id="rId4" Type="http://schemas.openxmlformats.org/officeDocument/2006/relationships/hyperlink" Target="http://bitkan.com/news/topic/198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pps.ethercasts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talik_Buterin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chain.org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9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slide" Target="slide7.xml"/><Relationship Id="rId15" Type="http://schemas.openxmlformats.org/officeDocument/2006/relationships/image" Target="../media/image4.emf"/><Relationship Id="rId10" Type="http://schemas.openxmlformats.org/officeDocument/2006/relationships/image" Target="../media/image15.emf"/><Relationship Id="rId4" Type="http://schemas.openxmlformats.org/officeDocument/2006/relationships/image" Target="../media/image10.emf"/><Relationship Id="rId9" Type="http://schemas.openxmlformats.org/officeDocument/2006/relationships/image" Target="../media/image14.png"/><Relationship Id="rId1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oinfox.info/news/reviews/5110-ethereum-review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compare.com/mining/guides/what-are-mining-rewards-in-ethereu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107" y="1020970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区块链应用及</a:t>
            </a:r>
            <a:br>
              <a:rPr lang="en-US" altLang="zh-CN" b="1" dirty="0"/>
            </a:br>
            <a:r>
              <a:rPr lang="zh-CN" altLang="en-US" b="1" dirty="0">
                <a:latin typeface="+mn-ea"/>
                <a:ea typeface="+mn-ea"/>
              </a:rPr>
              <a:t>物联网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018" y="5743761"/>
            <a:ext cx="8508070" cy="686341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165AF-4101-4C94-8479-9BE26DEC787D}"/>
              </a:ext>
            </a:extLst>
          </p:cNvPr>
          <p:cNvSpPr/>
          <p:nvPr/>
        </p:nvSpPr>
        <p:spPr>
          <a:xfrm>
            <a:off x="7776626" y="2696286"/>
            <a:ext cx="418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区块链系列</a:t>
            </a:r>
            <a:r>
              <a:rPr lang="zh-CN" altLang="en-US" sz="3200" b="1" dirty="0">
                <a:solidFill>
                  <a:srgbClr val="FF0000"/>
                </a:solidFill>
              </a:rPr>
              <a:t>之二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b="1" dirty="0" err="1">
                <a:solidFill>
                  <a:srgbClr val="FF0000"/>
                </a:solidFill>
              </a:rPr>
              <a:t>Ethereum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07870B3-D577-40CB-AA53-5C464A38D16C}"/>
              </a:ext>
            </a:extLst>
          </p:cNvPr>
          <p:cNvSpPr txBox="1">
            <a:spLocks/>
          </p:cNvSpPr>
          <p:nvPr/>
        </p:nvSpPr>
        <p:spPr>
          <a:xfrm>
            <a:off x="2065618" y="4260851"/>
            <a:ext cx="8508070" cy="825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基于区块链构建分布式</a:t>
            </a:r>
            <a:br>
              <a:rPr lang="en-US" altLang="zh-CN" sz="3200" dirty="0"/>
            </a:br>
            <a:r>
              <a:rPr lang="zh-CN" altLang="en-US" sz="3200" dirty="0"/>
              <a:t>可信应用程序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wenhao1">
            <a:extLst>
              <a:ext uri="{FF2B5EF4-FFF2-40B4-BE49-F238E27FC236}">
                <a16:creationId xmlns:a16="http://schemas.microsoft.com/office/drawing/2014/main" id="{2AE57BC3-1DE6-4458-B626-BEC2E07C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" y="2846213"/>
            <a:ext cx="7516370" cy="37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02C37-8B0E-43AA-843D-4F4AB99C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 dirty="0"/>
              <a:t>以太坊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8556-F3A3-43C0-A182-5AC3BEC7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94" y="1409010"/>
            <a:ext cx="7256856" cy="1238940"/>
          </a:xfrm>
        </p:spPr>
        <p:txBody>
          <a:bodyPr/>
          <a:lstStyle/>
          <a:p>
            <a:r>
              <a:rPr lang="zh-CN" altLang="en-US" dirty="0"/>
              <a:t>比特币 </a:t>
            </a:r>
            <a:r>
              <a:rPr lang="en-US" altLang="zh-CN" dirty="0"/>
              <a:t>vs </a:t>
            </a:r>
            <a:r>
              <a:rPr lang="zh-CN" altLang="en-US" dirty="0"/>
              <a:t>以太坊 </a:t>
            </a:r>
            <a:r>
              <a:rPr lang="en-US" altLang="zh-CN" dirty="0"/>
              <a:t>= </a:t>
            </a:r>
            <a:r>
              <a:rPr lang="zh-CN" altLang="en-US" dirty="0"/>
              <a:t>计算器 </a:t>
            </a:r>
            <a:r>
              <a:rPr lang="en-US" altLang="zh-CN" dirty="0"/>
              <a:t>vs </a:t>
            </a:r>
            <a:r>
              <a:rPr lang="zh-CN" altLang="en-US" dirty="0"/>
              <a:t>计算机</a:t>
            </a:r>
            <a:endParaRPr lang="en-US" altLang="zh-CN" dirty="0"/>
          </a:p>
          <a:p>
            <a:r>
              <a:rPr lang="zh-CN" altLang="en-US" dirty="0"/>
              <a:t>平台和编程语言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AE305-6D73-4CFC-B268-B57B277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B9CB6C-F8C3-4837-85A0-1BB0A055D6E7}"/>
              </a:ext>
            </a:extLst>
          </p:cNvPr>
          <p:cNvGrpSpPr/>
          <p:nvPr/>
        </p:nvGrpSpPr>
        <p:grpSpPr>
          <a:xfrm>
            <a:off x="8813321" y="-471482"/>
            <a:ext cx="3018066" cy="3018066"/>
            <a:chOff x="2222522" y="-376670"/>
            <a:chExt cx="3018066" cy="3018066"/>
          </a:xfrm>
        </p:grpSpPr>
        <p:grpSp>
          <p:nvGrpSpPr>
            <p:cNvPr id="5" name="G_eth">
              <a:extLst>
                <a:ext uri="{FF2B5EF4-FFF2-40B4-BE49-F238E27FC236}">
                  <a16:creationId xmlns:a16="http://schemas.microsoft.com/office/drawing/2014/main" id="{D47A7FE6-0A16-4797-8C83-99994322BE3A}"/>
                </a:ext>
              </a:extLst>
            </p:cNvPr>
            <p:cNvGrpSpPr/>
            <p:nvPr/>
          </p:nvGrpSpPr>
          <p:grpSpPr>
            <a:xfrm>
              <a:off x="2222522" y="-376670"/>
              <a:ext cx="3018066" cy="3018066"/>
              <a:chOff x="3813895" y="2637441"/>
              <a:chExt cx="3018066" cy="301806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206D60-1EFE-4536-BA83-BE8D47F88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3895" y="2637441"/>
                <a:ext cx="3018066" cy="301806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FAD285-285F-40B5-B55E-9131F92E04C6}"/>
                  </a:ext>
                </a:extLst>
              </p:cNvPr>
              <p:cNvSpPr/>
              <p:nvPr/>
            </p:nvSpPr>
            <p:spPr>
              <a:xfrm>
                <a:off x="4722233" y="3704506"/>
                <a:ext cx="130960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6000" b="1" dirty="0">
                    <a:solidFill>
                      <a:srgbClr val="FFFF00"/>
                    </a:solidFill>
                  </a:rPr>
                  <a:t>2.0</a:t>
                </a:r>
                <a:endParaRPr lang="en-US" sz="6000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0B5158-F907-49B4-8B5D-D8D06AC516BE}"/>
                </a:ext>
              </a:extLst>
            </p:cNvPr>
            <p:cNvSpPr/>
            <p:nvPr/>
          </p:nvSpPr>
          <p:spPr>
            <a:xfrm>
              <a:off x="2614477" y="1812753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智能合约、数字资产、</a:t>
              </a:r>
              <a:endParaRPr lang="en-US" altLang="zh-CN" dirty="0"/>
            </a:p>
            <a:p>
              <a:r>
                <a:rPr lang="zh-CN" altLang="en-US" dirty="0"/>
                <a:t>物联网、各行业应用</a:t>
              </a:r>
              <a:endParaRPr lang="en-US" altLang="zh-CN" dirty="0"/>
            </a:p>
          </p:txBody>
        </p:sp>
      </p:grpSp>
      <p:pic>
        <p:nvPicPr>
          <p:cNvPr id="9" name="Picture 4" descr="2">
            <a:extLst>
              <a:ext uri="{FF2B5EF4-FFF2-40B4-BE49-F238E27FC236}">
                <a16:creationId xmlns:a16="http://schemas.microsoft.com/office/drawing/2014/main" id="{EEEE0CE6-8CFA-4009-A9D2-FA2D0E56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50" y="2846214"/>
            <a:ext cx="4507459" cy="38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3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3144-3FF2-4B17-87CE-9C8DD450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坊核心概念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F9513-810E-4F0C-B667-A2F0632C8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C5F51-AD25-40A4-BE35-F5EB1AE8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CFF8B-E294-49F9-B485-C2CDC3F5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50" y="983226"/>
            <a:ext cx="9855707" cy="55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9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2A4A-3DBE-4101-853E-5CA1C73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 </a:t>
            </a:r>
            <a:r>
              <a:rPr lang="en-US" altLang="zh-CN" dirty="0"/>
              <a:t>2.0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3275-DFE7-4A46-9FD5-49D6FC4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http://7xqy72.com1.z0.glb.clouddn.com/public/resources/pic/news/2016/06/07/HqGsH2diDj_3eb26a7a033fae2fa86fa356ddcd3b54_r.png">
            <a:extLst>
              <a:ext uri="{FF2B5EF4-FFF2-40B4-BE49-F238E27FC236}">
                <a16:creationId xmlns:a16="http://schemas.microsoft.com/office/drawing/2014/main" id="{5C9D0B3C-E52C-4F72-B8F2-DA4A430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25" y="2272553"/>
            <a:ext cx="7152875" cy="4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5542-932A-4257-87FA-C51C943FB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19731043">
            <a:off x="6345175" y="4022463"/>
            <a:ext cx="4530850" cy="796838"/>
          </a:xfrm>
        </p:spPr>
        <p:txBody>
          <a:bodyPr/>
          <a:lstStyle/>
          <a:p>
            <a:r>
              <a:rPr lang="zh-CN" altLang="en-US" dirty="0"/>
              <a:t>区块链应用普及程度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938634-4DDD-4563-AC61-A3FB423D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63" y="265745"/>
            <a:ext cx="2482978" cy="272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F68E87-9B83-4089-9DFA-2300D87D3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2" y="1966677"/>
            <a:ext cx="4610337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8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8D3-F91E-4ED6-8845-F66B0C9B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r>
              <a:rPr lang="en-US" dirty="0"/>
              <a:t> Gas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0E06F-D40A-44BF-8B9E-699C03D75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3620799"/>
            <a:ext cx="5726112" cy="273555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B73EA-B030-4A6C-AB50-0E10C288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2136673"/>
          </a:xfrm>
        </p:spPr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>
                <a:hlinkClick r:id="rId3"/>
              </a:rPr>
              <a:t>All About </a:t>
            </a:r>
            <a:r>
              <a:rPr lang="en-US" dirty="0" err="1">
                <a:hlinkClick r:id="rId3"/>
              </a:rPr>
              <a:t>Ethereum</a:t>
            </a:r>
            <a:r>
              <a:rPr lang="en-US" dirty="0">
                <a:hlinkClick r:id="rId3"/>
              </a:rPr>
              <a:t> – gas</a:t>
            </a:r>
            <a:endParaRPr lang="en-US" dirty="0"/>
          </a:p>
          <a:p>
            <a:pPr lvl="2"/>
            <a:r>
              <a:rPr lang="en-US" dirty="0"/>
              <a:t>Gas price: 50 </a:t>
            </a:r>
            <a:r>
              <a:rPr lang="en-US" dirty="0" err="1"/>
              <a:t>Gwei</a:t>
            </a:r>
            <a:r>
              <a:rPr lang="en-US" dirty="0"/>
              <a:t> = 10^9 Wei, 10^-9 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54D2-EBCC-4D4D-A5EB-8EB3FA7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462AEBC-AEEB-4C00-87BC-F5AD82684B5F}"/>
              </a:ext>
            </a:extLst>
          </p:cNvPr>
          <p:cNvSpPr txBox="1">
            <a:spLocks/>
          </p:cNvSpPr>
          <p:nvPr/>
        </p:nvSpPr>
        <p:spPr>
          <a:xfrm>
            <a:off x="228600" y="1120877"/>
            <a:ext cx="5793658" cy="505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Ethereum</a:t>
            </a:r>
            <a:r>
              <a:rPr lang="en-US" dirty="0"/>
              <a:t> is a world computer</a:t>
            </a:r>
          </a:p>
          <a:p>
            <a:r>
              <a:rPr lang="en-US" dirty="0"/>
              <a:t>Gas: metering for use of World computer</a:t>
            </a:r>
          </a:p>
          <a:p>
            <a:pPr lvl="1"/>
            <a:r>
              <a:rPr lang="en-US" dirty="0"/>
              <a:t>Electricity is metered by KWH</a:t>
            </a:r>
          </a:p>
          <a:p>
            <a:r>
              <a:rPr lang="en-US" dirty="0"/>
              <a:t>More computation </a:t>
            </a:r>
            <a:r>
              <a:rPr lang="en-US" dirty="0">
                <a:sym typeface="Wingdings" panose="05000000000000000000" pitchFamily="2" charset="2"/>
              </a:rPr>
              <a:t> more gas</a:t>
            </a:r>
          </a:p>
          <a:p>
            <a:r>
              <a:rPr lang="en-US" dirty="0">
                <a:sym typeface="Wingdings" panose="05000000000000000000" pitchFamily="2" charset="2"/>
              </a:rPr>
              <a:t>Incentivize people to operate the World Computer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Miners get a fee for processing transaction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 is determined by the metering scheme: gas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7593-480A-4A95-948B-B225FA92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http://mmbiz.qpic.cn/mmbiz_jpg/ZicfEblzAUZCVtiaJ8cfH8THEoKSlYw3U0icS3f6qWv1CWT7TluyhBZFU5Cq2yb4SnGGibCxw1HSfx64MQsQAKKiabA/0?wx_fmt=jpeg?0.8609523860491302">
            <a:extLst>
              <a:ext uri="{FF2B5EF4-FFF2-40B4-BE49-F238E27FC236}">
                <a16:creationId xmlns:a16="http://schemas.microsoft.com/office/drawing/2014/main" id="{B923DE7D-1807-4E25-955A-1E9AD7CC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69" y="19016"/>
            <a:ext cx="10122674" cy="68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86F1D-E3D9-45E8-AE22-3CB796303458}"/>
              </a:ext>
            </a:extLst>
          </p:cNvPr>
          <p:cNvSpPr txBox="1">
            <a:spLocks/>
          </p:cNvSpPr>
          <p:nvPr/>
        </p:nvSpPr>
        <p:spPr>
          <a:xfrm>
            <a:off x="294462" y="365125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应用案例：食品安全：农产品出厂全过程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0488-08B9-4188-8842-075817A8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前十大加密数字货币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653C-1799-4EE5-9FDF-CE31021336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F22AE-DB30-42B7-9710-D0633E9AB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67E5D-7C2D-43A1-BEFE-EB82040E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DB211-3CFA-4AEC-95A7-2526C92A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7844"/>
            <a:ext cx="12192000" cy="5318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843845-066C-4C3D-8176-D154E2C25323}"/>
              </a:ext>
            </a:extLst>
          </p:cNvPr>
          <p:cNvSpPr/>
          <p:nvPr/>
        </p:nvSpPr>
        <p:spPr>
          <a:xfrm>
            <a:off x="162665" y="6396367"/>
            <a:ext cx="2833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https://coinmarketcap.com/</a:t>
            </a:r>
          </a:p>
        </p:txBody>
      </p:sp>
    </p:spTree>
    <p:extLst>
      <p:ext uri="{BB962C8B-B14F-4D97-AF65-F5344CB8AC3E}">
        <p14:creationId xmlns:p14="http://schemas.microsoft.com/office/powerpoint/2010/main" val="61593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A74F-CAEE-439A-9EDD-F0433D1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</a:t>
            </a:r>
            <a:r>
              <a:rPr lang="zh-CN" altLang="en-US" dirty="0"/>
              <a:t>买卖比特币 </a:t>
            </a:r>
            <a:r>
              <a:rPr lang="en-US" altLang="zh-CN" dirty="0"/>
              <a:t>/ </a:t>
            </a:r>
            <a:r>
              <a:rPr lang="zh-CN" altLang="en-US" dirty="0"/>
              <a:t>以太币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B947C-1538-4E71-81DA-5BE9F0EB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6B3AB9-9D24-4B55-B618-EF4F0F058AAF}"/>
              </a:ext>
            </a:extLst>
          </p:cNvPr>
          <p:cNvGrpSpPr/>
          <p:nvPr/>
        </p:nvGrpSpPr>
        <p:grpSpPr>
          <a:xfrm>
            <a:off x="13302" y="1422030"/>
            <a:ext cx="6006497" cy="5044083"/>
            <a:chOff x="13302" y="1422030"/>
            <a:chExt cx="6006497" cy="50440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356490-3DAE-495A-AC51-FB7D5082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2" y="1422030"/>
              <a:ext cx="6006497" cy="50440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C1796E-1DF7-436C-B598-F643B7058228}"/>
                </a:ext>
              </a:extLst>
            </p:cNvPr>
            <p:cNvSpPr/>
            <p:nvPr/>
          </p:nvSpPr>
          <p:spPr>
            <a:xfrm>
              <a:off x="1783918" y="254583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比特币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C58EA-A197-414F-A2DF-DF9D6C721F75}"/>
              </a:ext>
            </a:extLst>
          </p:cNvPr>
          <p:cNvGrpSpPr/>
          <p:nvPr/>
        </p:nvGrpSpPr>
        <p:grpSpPr>
          <a:xfrm>
            <a:off x="6102624" y="1240968"/>
            <a:ext cx="6082874" cy="5225145"/>
            <a:chOff x="6102624" y="1240968"/>
            <a:chExt cx="6082874" cy="52251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D9C393-50D7-43B1-A1D0-9BCE6AC1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624" y="1240968"/>
              <a:ext cx="6082874" cy="52251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F845AB-F663-4A74-B687-A41B1B4D078C}"/>
                </a:ext>
              </a:extLst>
            </p:cNvPr>
            <p:cNvSpPr/>
            <p:nvPr/>
          </p:nvSpPr>
          <p:spPr>
            <a:xfrm>
              <a:off x="8476818" y="260298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以太币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97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6BD-B982-4F69-8EC7-2C130142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9B88C-D23D-4837-956E-C355F5D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6134824" cy="5026589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IPO: Initial Public Offering (</a:t>
            </a:r>
            <a:r>
              <a:rPr lang="zh-CN" altLang="en-US" dirty="0">
                <a:solidFill>
                  <a:prstClr val="black"/>
                </a:solidFill>
              </a:rPr>
              <a:t>上市）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ICO: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Initial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Coin Offering</a:t>
            </a:r>
            <a:r>
              <a:rPr lang="en-US" altLang="zh-CN" baseline="30000" dirty="0">
                <a:solidFill>
                  <a:prstClr val="black"/>
                </a:solidFill>
                <a:hlinkClick r:id="rId2"/>
              </a:rPr>
              <a:t>[x] </a:t>
            </a:r>
            <a:endParaRPr lang="en-US" altLang="zh-CN" baseline="30000" dirty="0">
              <a:solidFill>
                <a:prstClr val="black"/>
              </a:solidFill>
            </a:endParaRPr>
          </a:p>
          <a:p>
            <a:r>
              <a:rPr lang="zh-CN" altLang="en-US" dirty="0">
                <a:hlinkClick r:id="rId3"/>
              </a:rPr>
              <a:t>小蚁区块链</a:t>
            </a:r>
            <a:endParaRPr lang="en-US" altLang="zh-CN" dirty="0"/>
          </a:p>
          <a:p>
            <a:r>
              <a:rPr lang="en-US" altLang="zh-CN" dirty="0">
                <a:solidFill>
                  <a:prstClr val="black"/>
                </a:solidFill>
              </a:rPr>
              <a:t>Slock.it</a:t>
            </a:r>
          </a:p>
          <a:p>
            <a:r>
              <a:rPr lang="zh-CN" altLang="en-US" dirty="0"/>
              <a:t>未来的</a:t>
            </a:r>
            <a:r>
              <a:rPr lang="en-US" altLang="zh-CN" dirty="0"/>
              <a:t>ICO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DC1A-2C53-4DEE-B62C-DA70E49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BD77-862B-47BE-961E-632675CD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680" y="518985"/>
            <a:ext cx="6630319" cy="56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谈国鹏</a:t>
            </a:r>
            <a:r>
              <a:rPr lang="en-US" altLang="zh-CN" dirty="0">
                <a:hlinkClick r:id="rId2"/>
              </a:rPr>
              <a:t>Blog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如何用区块链构建一个价值流通网络</a:t>
            </a:r>
            <a:endParaRPr lang="en-US" altLang="zh-CN" dirty="0">
              <a:hlinkClick r:id="rId4"/>
            </a:endParaRPr>
          </a:p>
          <a:p>
            <a:r>
              <a:rPr lang="zh-CN" altLang="en-US" dirty="0">
                <a:hlinkClick r:id="rId4"/>
              </a:rPr>
              <a:t>从区块链到</a:t>
            </a:r>
            <a:r>
              <a:rPr lang="en-US" altLang="zh-CN" dirty="0">
                <a:hlinkClick r:id="rId4"/>
              </a:rPr>
              <a:t>DAO</a:t>
            </a:r>
            <a:r>
              <a:rPr lang="zh-CN" altLang="en-US" dirty="0">
                <a:hlinkClick r:id="rId4"/>
              </a:rPr>
              <a:t>需要什么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以太坊</a:t>
            </a:r>
            <a:r>
              <a:rPr lang="en-US" altLang="zh-CN" dirty="0"/>
              <a:t>wiki</a:t>
            </a:r>
          </a:p>
          <a:p>
            <a:r>
              <a:rPr lang="zh-CN" altLang="en-US" dirty="0">
                <a:hlinkClick r:id="rId6"/>
              </a:rPr>
              <a:t>以太坊生态系统中的工具和技术</a:t>
            </a:r>
            <a:endParaRPr lang="en-US" altLang="zh-CN" dirty="0"/>
          </a:p>
          <a:p>
            <a:r>
              <a:rPr lang="zh-CN" altLang="en-US" dirty="0">
                <a:hlinkClick r:id="rId7"/>
              </a:rPr>
              <a:t>史上最大众筹项目</a:t>
            </a:r>
            <a:r>
              <a:rPr lang="en-US" altLang="zh-CN" dirty="0">
                <a:hlinkClick r:id="rId7"/>
              </a:rPr>
              <a:t>The DAO</a:t>
            </a:r>
            <a:r>
              <a:rPr lang="zh-CN" altLang="en-US" dirty="0">
                <a:hlinkClick r:id="rId7"/>
              </a:rPr>
              <a:t>黯然落幕</a:t>
            </a:r>
            <a:endParaRPr lang="en-US" altLang="zh-CN" dirty="0"/>
          </a:p>
          <a:p>
            <a:r>
              <a:rPr lang="en-US" dirty="0"/>
              <a:t>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AE86A-68C1-45F4-B55C-C064906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D8CBE-889B-42CE-92CF-F94A40060E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Ethercasts.com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05E4E9-731A-456C-9A94-DAA731E78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AA779-3360-4FC9-AF6E-78AE2A16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3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Gartner</a:t>
            </a:r>
            <a:r>
              <a:rPr lang="zh-CN" altLang="en-US" dirty="0"/>
              <a:t>眼中的数字加密货币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1B2C4-6579-4CBB-8A79-AA0A9E01B977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370584" y="1052736"/>
            <a:ext cx="7469832" cy="4830986"/>
            <a:chOff x="687862" y="1354446"/>
            <a:chExt cx="7315200" cy="4474762"/>
          </a:xfrm>
        </p:grpSpPr>
        <p:pic>
          <p:nvPicPr>
            <p:cNvPr id="5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62" y="1354446"/>
              <a:ext cx="7315200" cy="44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602404" y="1971172"/>
              <a:ext cx="1143000" cy="1524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19400" y="6117128"/>
            <a:ext cx="617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数字加密货币于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月加入技术炒作周期图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6497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1551-0087-4064-991A-A92245D5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相关投资 </a:t>
            </a:r>
            <a:r>
              <a:rPr lang="en-US" altLang="zh-CN" dirty="0"/>
              <a:t>-- </a:t>
            </a:r>
            <a:r>
              <a:rPr lang="en-US" dirty="0"/>
              <a:t>DAO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9B9D-2954-4CBB-8687-518AC5020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分布式自治组织 </a:t>
            </a:r>
            <a:r>
              <a:rPr lang="en-US" altLang="zh-CN" dirty="0"/>
              <a:t>/ </a:t>
            </a:r>
            <a:r>
              <a:rPr lang="zh-CN" altLang="en-US" dirty="0"/>
              <a:t>公司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月，通过众筹</a:t>
            </a:r>
            <a:r>
              <a:rPr lang="en-US" altLang="zh-CN" dirty="0"/>
              <a:t>150 million $</a:t>
            </a:r>
            <a:r>
              <a:rPr lang="zh-CN" altLang="en-US" dirty="0"/>
              <a:t>，用于投资区块链相关项目</a:t>
            </a:r>
            <a:endParaRPr lang="en-US" altLang="zh-CN" dirty="0"/>
          </a:p>
          <a:p>
            <a:r>
              <a:rPr lang="zh-CN" altLang="en-US" dirty="0"/>
              <a:t>开源，基于</a:t>
            </a:r>
            <a:r>
              <a:rPr lang="en-US" altLang="zh-CN" dirty="0" err="1"/>
              <a:t>Ethereum</a:t>
            </a:r>
            <a:r>
              <a:rPr lang="en-US" altLang="zh-CN" dirty="0"/>
              <a:t> Solidity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DFBE4-27C9-42E3-81E4-44FE606C5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600598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智能合约中</a:t>
            </a:r>
            <a:r>
              <a:rPr lang="en-US" altLang="zh-CN" dirty="0" err="1"/>
              <a:t>splitDAO</a:t>
            </a:r>
            <a:r>
              <a:rPr lang="zh-CN" altLang="en-US" dirty="0"/>
              <a:t>有漏洞</a:t>
            </a:r>
            <a:endParaRPr lang="en-US" altLang="zh-CN" dirty="0"/>
          </a:p>
          <a:p>
            <a:r>
              <a:rPr lang="en-US" dirty="0"/>
              <a:t>300</a:t>
            </a:r>
            <a:r>
              <a:rPr lang="zh-CN" altLang="en-US" dirty="0"/>
              <a:t>多万以太币通过漏洞被转移至子</a:t>
            </a:r>
            <a:r>
              <a:rPr lang="en-US" altLang="zh-CN" dirty="0"/>
              <a:t>DAO</a:t>
            </a:r>
          </a:p>
          <a:p>
            <a:r>
              <a:rPr lang="en-US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月在</a:t>
            </a:r>
            <a:r>
              <a:rPr lang="en-US" altLang="zh-CN" dirty="0"/>
              <a:t>1920000</a:t>
            </a:r>
            <a:r>
              <a:rPr lang="zh-CN" altLang="en-US" dirty="0"/>
              <a:t>区块强行把</a:t>
            </a:r>
            <a:r>
              <a:rPr lang="en-US" altLang="zh-CN" dirty="0"/>
              <a:t>The DAO</a:t>
            </a:r>
            <a:r>
              <a:rPr lang="zh-CN" altLang="en-US" dirty="0"/>
              <a:t>及其子</a:t>
            </a:r>
            <a:r>
              <a:rPr lang="en-US" altLang="zh-CN" dirty="0"/>
              <a:t>DAO</a:t>
            </a:r>
            <a:r>
              <a:rPr lang="zh-CN" altLang="en-US" dirty="0"/>
              <a:t>的所有资金全部转到一个特定的退款合约地址，夺回黑客所控制的</a:t>
            </a:r>
            <a:r>
              <a:rPr lang="en-US" altLang="zh-CN" dirty="0"/>
              <a:t>DAO</a:t>
            </a:r>
            <a:r>
              <a:rPr lang="zh-CN" altLang="en-US" dirty="0"/>
              <a:t>合约的币</a:t>
            </a:r>
            <a:endParaRPr lang="en-US" altLang="zh-CN" dirty="0"/>
          </a:p>
          <a:p>
            <a:r>
              <a:rPr lang="zh-CN" altLang="en-US" dirty="0"/>
              <a:t>形成两条链</a:t>
            </a:r>
            <a:endParaRPr lang="en-US" altLang="zh-CN" dirty="0"/>
          </a:p>
          <a:p>
            <a:pPr lvl="1"/>
            <a:r>
              <a:rPr lang="zh-CN" altLang="en-US" dirty="0"/>
              <a:t>原链</a:t>
            </a:r>
            <a:r>
              <a:rPr lang="en-US" altLang="zh-CN" dirty="0"/>
              <a:t>(ETC)</a:t>
            </a:r>
          </a:p>
          <a:p>
            <a:pPr lvl="1"/>
            <a:r>
              <a:rPr lang="zh-CN" altLang="en-US" dirty="0"/>
              <a:t>新的分叉链</a:t>
            </a:r>
            <a:r>
              <a:rPr lang="en-US" altLang="zh-CN" dirty="0"/>
              <a:t>(ETH)</a:t>
            </a:r>
          </a:p>
          <a:p>
            <a:pPr lvl="1"/>
            <a:r>
              <a:rPr lang="zh-CN" altLang="en-US" dirty="0"/>
              <a:t>两种不同的价值观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B231-5F21-430D-B55F-6C92F07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62BC-9D96-4FE3-9702-5FE792C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区块链演化史</a:t>
            </a:r>
            <a:endParaRPr lang="en-US" dirty="0"/>
          </a:p>
        </p:txBody>
      </p:sp>
      <p:sp>
        <p:nvSpPr>
          <p:cNvPr id="13" name="AutoShape 4" descr="Image result for rocket">
            <a:extLst>
              <a:ext uri="{FF2B5EF4-FFF2-40B4-BE49-F238E27FC236}">
                <a16:creationId xmlns:a16="http://schemas.microsoft.com/office/drawing/2014/main" id="{C089C2A4-2E7C-47FE-BE21-88B88BA44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8679" y="2956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line_trend">
            <a:extLst>
              <a:ext uri="{FF2B5EF4-FFF2-40B4-BE49-F238E27FC236}">
                <a16:creationId xmlns:a16="http://schemas.microsoft.com/office/drawing/2014/main" id="{34C5B4AB-7F23-43E9-B2ED-E7EE7D33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67670"/>
            <a:ext cx="8289010" cy="2295354"/>
          </a:xfrm>
          <a:prstGeom prst="rect">
            <a:avLst/>
          </a:prstGeom>
        </p:spPr>
      </p:pic>
      <p:pic>
        <p:nvPicPr>
          <p:cNvPr id="15" name="P_rocket">
            <a:extLst>
              <a:ext uri="{FF2B5EF4-FFF2-40B4-BE49-F238E27FC236}">
                <a16:creationId xmlns:a16="http://schemas.microsoft.com/office/drawing/2014/main" id="{292FB83D-3C81-408E-AF7A-FC86546C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718">
            <a:off x="7602187" y="3122641"/>
            <a:ext cx="1337791" cy="1337791"/>
          </a:xfrm>
          <a:prstGeom prst="rect">
            <a:avLst/>
          </a:prstGeom>
        </p:spPr>
      </p:pic>
      <p:grpSp>
        <p:nvGrpSpPr>
          <p:cNvPr id="20" name="g_coin">
            <a:extLst>
              <a:ext uri="{FF2B5EF4-FFF2-40B4-BE49-F238E27FC236}">
                <a16:creationId xmlns:a16="http://schemas.microsoft.com/office/drawing/2014/main" id="{1E8E226F-8E2C-4DCD-B797-BAEDAA59394B}"/>
              </a:ext>
            </a:extLst>
          </p:cNvPr>
          <p:cNvGrpSpPr/>
          <p:nvPr/>
        </p:nvGrpSpPr>
        <p:grpSpPr>
          <a:xfrm>
            <a:off x="1346402" y="1460500"/>
            <a:ext cx="1560185" cy="1577097"/>
            <a:chOff x="2235402" y="1906258"/>
            <a:chExt cx="1560185" cy="14518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37F824-D059-405C-ACB1-DC826811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402" y="1906258"/>
              <a:ext cx="1560185" cy="14518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405EBD-BC09-40E6-BC82-7FB29DF1409B}"/>
                </a:ext>
              </a:extLst>
            </p:cNvPr>
            <p:cNvSpPr/>
            <p:nvPr/>
          </p:nvSpPr>
          <p:spPr>
            <a:xfrm>
              <a:off x="2425485" y="2170169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7030A0"/>
                  </a:solidFill>
                </a:rPr>
                <a:t>1</a:t>
              </a:r>
              <a:r>
                <a:rPr lang="en-US" altLang="zh-CN" sz="6000" b="1" dirty="0">
                  <a:solidFill>
                    <a:srgbClr val="7030A0"/>
                  </a:solidFill>
                </a:rPr>
                <a:t>.0</a:t>
              </a:r>
              <a:endParaRPr lang="en-US" sz="6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4" name="G_eth">
            <a:extLst>
              <a:ext uri="{FF2B5EF4-FFF2-40B4-BE49-F238E27FC236}">
                <a16:creationId xmlns:a16="http://schemas.microsoft.com/office/drawing/2014/main" id="{3C0572CF-9A7D-4F25-B307-41948758A5AC}"/>
              </a:ext>
            </a:extLst>
          </p:cNvPr>
          <p:cNvGrpSpPr/>
          <p:nvPr/>
        </p:nvGrpSpPr>
        <p:grpSpPr>
          <a:xfrm>
            <a:off x="4819844" y="2789154"/>
            <a:ext cx="3018066" cy="3018066"/>
            <a:chOff x="3813895" y="2637441"/>
            <a:chExt cx="3018066" cy="30180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1A3C44-3CD9-4020-8958-57415FD1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895" y="2637441"/>
              <a:ext cx="3018066" cy="301806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911A30-EAA4-4AD1-8877-9786CA9C68C7}"/>
                </a:ext>
              </a:extLst>
            </p:cNvPr>
            <p:cNvSpPr/>
            <p:nvPr/>
          </p:nvSpPr>
          <p:spPr>
            <a:xfrm>
              <a:off x="4722233" y="37045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2.0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G_e3.0">
            <a:extLst>
              <a:ext uri="{FF2B5EF4-FFF2-40B4-BE49-F238E27FC236}">
                <a16:creationId xmlns:a16="http://schemas.microsoft.com/office/drawing/2014/main" id="{7E0E7C32-3741-4AAD-A1AC-9559949B970B}"/>
              </a:ext>
            </a:extLst>
          </p:cNvPr>
          <p:cNvGrpSpPr/>
          <p:nvPr/>
        </p:nvGrpSpPr>
        <p:grpSpPr>
          <a:xfrm>
            <a:off x="8671953" y="1673047"/>
            <a:ext cx="2237547" cy="2237547"/>
            <a:chOff x="9286272" y="2070628"/>
            <a:chExt cx="2237547" cy="223754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4B739-E4DD-4DAD-B741-FEE6BDBF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72" y="2070628"/>
              <a:ext cx="2237547" cy="223754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7013AD-709B-4C73-B5BF-43A3E872C69F}"/>
                </a:ext>
              </a:extLst>
            </p:cNvPr>
            <p:cNvSpPr/>
            <p:nvPr/>
          </p:nvSpPr>
          <p:spPr>
            <a:xfrm>
              <a:off x="9804421" y="2420806"/>
              <a:ext cx="130960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rgbClr val="FFFF00"/>
                  </a:solidFill>
                </a:rPr>
                <a:t>3.0</a:t>
              </a:r>
              <a:endParaRPr 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_coin">
            <a:extLst>
              <a:ext uri="{FF2B5EF4-FFF2-40B4-BE49-F238E27FC236}">
                <a16:creationId xmlns:a16="http://schemas.microsoft.com/office/drawing/2014/main" id="{91F14FB1-AE21-4DFF-84CA-AA162D70A7DE}"/>
              </a:ext>
            </a:extLst>
          </p:cNvPr>
          <p:cNvSpPr/>
          <p:nvPr/>
        </p:nvSpPr>
        <p:spPr>
          <a:xfrm>
            <a:off x="815983" y="3156106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电子现金</a:t>
            </a:r>
            <a:endParaRPr lang="en-US" altLang="zh-CN" sz="3200" dirty="0"/>
          </a:p>
          <a:p>
            <a:pPr algn="ctr"/>
            <a:r>
              <a:rPr lang="zh-CN" altLang="en-US" sz="3200" dirty="0"/>
              <a:t>去中心化交易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A3534-7B86-4AB9-911D-2DCB45F18630}"/>
              </a:ext>
            </a:extLst>
          </p:cNvPr>
          <p:cNvSpPr/>
          <p:nvPr/>
        </p:nvSpPr>
        <p:spPr>
          <a:xfrm>
            <a:off x="4429831" y="5083523"/>
            <a:ext cx="42883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智能合约、数字资产、</a:t>
            </a:r>
            <a:endParaRPr lang="en-US" altLang="zh-CN" sz="3200" dirty="0"/>
          </a:p>
          <a:p>
            <a:r>
              <a:rPr lang="zh-CN" altLang="en-US" sz="3200" dirty="0"/>
              <a:t>物联网、各行业应用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9A4FA-6A59-4E23-8A9B-3C7DA21755AD}"/>
              </a:ext>
            </a:extLst>
          </p:cNvPr>
          <p:cNvSpPr/>
          <p:nvPr/>
        </p:nvSpPr>
        <p:spPr>
          <a:xfrm>
            <a:off x="8468056" y="3694715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去中心化互联网、</a:t>
            </a:r>
            <a:br>
              <a:rPr lang="en-US" altLang="zh-CN" sz="3200" dirty="0"/>
            </a:br>
            <a:r>
              <a:rPr lang="zh-CN" altLang="en-US" sz="3200" dirty="0"/>
              <a:t>去中心化社会治理</a:t>
            </a:r>
            <a:endParaRPr lang="en-US" altLang="zh-C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82B-18BD-459E-AFD4-59F33EA7C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6" y="4207223"/>
            <a:ext cx="1851992" cy="1239151"/>
          </a:xfrm>
          <a:prstGeom prst="rect">
            <a:avLst/>
          </a:prstGeom>
        </p:spPr>
      </p:pic>
      <p:pic>
        <p:nvPicPr>
          <p:cNvPr id="1026" name="Picture 2" descr="VitalikButerinProfile.jpg">
            <a:hlinkClick r:id="rId8"/>
            <a:extLst>
              <a:ext uri="{FF2B5EF4-FFF2-40B4-BE49-F238E27FC236}">
                <a16:creationId xmlns:a16="http://schemas.microsoft.com/office/drawing/2014/main" id="{E0B30C35-96D8-44D6-92EA-EBCCED1D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98" y="1156265"/>
            <a:ext cx="1979158" cy="1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F66-3543-4826-A603-AB77B70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内容大纲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4F64-FEB8-48C0-A453-AC89B4D65F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区块链简介</a:t>
            </a:r>
            <a:endParaRPr lang="en-US" dirty="0"/>
          </a:p>
          <a:p>
            <a:r>
              <a:rPr lang="en-US" dirty="0"/>
              <a:t>The DAO</a:t>
            </a:r>
          </a:p>
          <a:p>
            <a:r>
              <a:rPr lang="zh-CN" altLang="en-US" dirty="0"/>
              <a:t>以太坊分叉</a:t>
            </a:r>
            <a:endParaRPr lang="en-US" altLang="zh-CN" dirty="0"/>
          </a:p>
          <a:p>
            <a:r>
              <a:rPr lang="zh-CN" altLang="en-US" dirty="0"/>
              <a:t>以太坊价值估算</a:t>
            </a:r>
            <a:endParaRPr lang="en-US" altLang="zh-CN" dirty="0"/>
          </a:p>
          <a:p>
            <a:r>
              <a:rPr lang="zh-CN" altLang="en-US" dirty="0"/>
              <a:t>以太坊商业前景</a:t>
            </a:r>
            <a:endParaRPr lang="en-US" altLang="zh-CN" dirty="0"/>
          </a:p>
          <a:p>
            <a:r>
              <a:rPr lang="zh-CN" altLang="en-US" dirty="0"/>
              <a:t>买卖以太币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以太坊简介 </a:t>
            </a:r>
            <a:r>
              <a:rPr lang="en-US" dirty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应用实例</a:t>
            </a:r>
            <a:r>
              <a:rPr lang="en-US" dirty="0"/>
              <a:t> 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我们工作 </a:t>
            </a:r>
            <a:r>
              <a:rPr lang="en-US" altLang="zh-CN" dirty="0"/>
              <a:t>&gt;&gt;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相关投资 </a:t>
            </a:r>
            <a:r>
              <a:rPr lang="en-US" altLang="zh-CN" dirty="0"/>
              <a:t>&gt;&gt;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4E36E-F5A1-40A2-9482-AFFFF34D90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区块浏览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https://etherchain.org/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5D8-E931-49AF-883D-16DC9438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c_Earch">
            <a:extLst>
              <a:ext uri="{FF2B5EF4-FFF2-40B4-BE49-F238E27FC236}">
                <a16:creationId xmlns:a16="http://schemas.microsoft.com/office/drawing/2014/main" id="{2718B07E-D8ED-4EC0-B7BE-BD661848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6" y="4198011"/>
            <a:ext cx="2174471" cy="2122725"/>
          </a:xfrm>
          <a:prstGeom prst="rect">
            <a:avLst/>
          </a:prstGeom>
        </p:spPr>
      </p:pic>
      <p:pic>
        <p:nvPicPr>
          <p:cNvPr id="14" name="bc_ledger">
            <a:extLst>
              <a:ext uri="{FF2B5EF4-FFF2-40B4-BE49-F238E27FC236}">
                <a16:creationId xmlns:a16="http://schemas.microsoft.com/office/drawing/2014/main" id="{A590E941-BAD1-4EDE-888D-75BDA8CF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" y="3893912"/>
            <a:ext cx="3597920" cy="2497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1.0 </a:t>
            </a:r>
            <a:endParaRPr lang="en-US" dirty="0"/>
          </a:p>
        </p:txBody>
      </p:sp>
      <p:graphicFrame>
        <p:nvGraphicFramePr>
          <p:cNvPr id="5" name="ledger_table"/>
          <p:cNvGraphicFramePr>
            <a:graphicFrameLocks noGrp="1"/>
          </p:cNvGraphicFramePr>
          <p:nvPr>
            <p:extLst/>
          </p:nvPr>
        </p:nvGraphicFramePr>
        <p:xfrm>
          <a:off x="8218480" y="756763"/>
          <a:ext cx="351223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5733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45649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Alice </a:t>
                      </a:r>
                      <a:r>
                        <a:rPr lang="en-US" altLang="zh-C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2400" dirty="0"/>
                        <a:t> Bob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Bob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Cindy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Gary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06078">
                <a:tc>
                  <a:txBody>
                    <a:bodyPr/>
                    <a:lstStyle/>
                    <a:p>
                      <a:r>
                        <a:rPr lang="en-US" sz="2400" dirty="0"/>
                        <a:t>Carl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Dave</a:t>
                      </a:r>
                      <a:endParaRPr lang="en-US" sz="2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ledger_title"/>
          <p:cNvSpPr txBox="1"/>
          <p:nvPr/>
        </p:nvSpPr>
        <p:spPr>
          <a:xfrm>
            <a:off x="9094230" y="2566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1" name="bank_people">
            <a:extLst>
              <a:ext uri="{FF2B5EF4-FFF2-40B4-BE49-F238E27FC236}">
                <a16:creationId xmlns:a16="http://schemas.microsoft.com/office/drawing/2014/main" id="{F0C3F369-9F4F-486D-803F-1667C2365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253" y="553610"/>
            <a:ext cx="3100148" cy="2642750"/>
          </a:xfrm>
          <a:prstGeom prst="rect">
            <a:avLst/>
          </a:prstGeom>
        </p:spPr>
      </p:pic>
      <p:pic>
        <p:nvPicPr>
          <p:cNvPr id="10" name="bank_frame">
            <a:extLst>
              <a:ext uri="{FF2B5EF4-FFF2-40B4-BE49-F238E27FC236}">
                <a16:creationId xmlns:a16="http://schemas.microsoft.com/office/drawing/2014/main" id="{F1BC2A88-934B-4D6B-9AE1-57EE8FD4E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8823" y="1378732"/>
            <a:ext cx="1484578" cy="1918125"/>
          </a:xfrm>
          <a:prstGeom prst="rect">
            <a:avLst/>
          </a:prstGeom>
        </p:spPr>
      </p:pic>
      <p:pic>
        <p:nvPicPr>
          <p:cNvPr id="7" name="bank_ledger">
            <a:extLst>
              <a:ext uri="{FF2B5EF4-FFF2-40B4-BE49-F238E27FC236}">
                <a16:creationId xmlns:a16="http://schemas.microsoft.com/office/drawing/2014/main" id="{AAA55A13-3434-4D9B-89D3-647FBDFA6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374" y="1335111"/>
            <a:ext cx="1280813" cy="1221918"/>
          </a:xfrm>
          <a:prstGeom prst="rect">
            <a:avLst/>
          </a:prstGeom>
        </p:spPr>
      </p:pic>
      <p:pic>
        <p:nvPicPr>
          <p:cNvPr id="64" name="distributed_cloud" descr="Distributed consensus system.png">
            <a:extLst>
              <a:ext uri="{FF2B5EF4-FFF2-40B4-BE49-F238E27FC236}">
                <a16:creationId xmlns:a16="http://schemas.microsoft.com/office/drawing/2014/main" id="{DEAFEFC1-1EDF-444B-9D0D-72BF49B2D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093" y="928313"/>
            <a:ext cx="3243970" cy="2814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9B4BA5-58D3-435D-9BFD-010D9C0C4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6098" y="4431266"/>
            <a:ext cx="2008547" cy="226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59CC9-A8B7-4C03-BE7C-86891CD03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2023" y="4431266"/>
            <a:ext cx="2247244" cy="226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9AD43A-DD6F-4263-B491-BCFD7C3EDC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4701" y="4431266"/>
            <a:ext cx="2258888" cy="2261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E11844-4580-439C-A353-36A5865915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8836" y="4651676"/>
            <a:ext cx="582188" cy="636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22BC8-A9C9-4818-9885-C7A1D36F94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4123" y="4651676"/>
            <a:ext cx="972253" cy="6365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0FAB4D8-FB51-421E-8FA5-841477DC5225}"/>
              </a:ext>
            </a:extLst>
          </p:cNvPr>
          <p:cNvGrpSpPr/>
          <p:nvPr/>
        </p:nvGrpSpPr>
        <p:grpSpPr>
          <a:xfrm>
            <a:off x="4487008" y="3013953"/>
            <a:ext cx="1878509" cy="1629515"/>
            <a:chOff x="4487008" y="3013953"/>
            <a:chExt cx="1878509" cy="1629515"/>
          </a:xfrm>
        </p:grpSpPr>
        <p:grpSp>
          <p:nvGrpSpPr>
            <p:cNvPr id="20" name="g_coin">
              <a:extLst>
                <a:ext uri="{FF2B5EF4-FFF2-40B4-BE49-F238E27FC236}">
                  <a16:creationId xmlns:a16="http://schemas.microsoft.com/office/drawing/2014/main" id="{9F671C2A-1E13-4961-8FEF-A332FA808B71}"/>
                </a:ext>
              </a:extLst>
            </p:cNvPr>
            <p:cNvGrpSpPr/>
            <p:nvPr/>
          </p:nvGrpSpPr>
          <p:grpSpPr>
            <a:xfrm>
              <a:off x="4872624" y="3013953"/>
              <a:ext cx="1107275" cy="1092161"/>
              <a:chOff x="2235402" y="1906258"/>
              <a:chExt cx="1560185" cy="145188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A9325F4-CEA5-4F49-B180-062FC16C9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02" y="1906258"/>
                <a:ext cx="1560185" cy="145188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DBD209-889B-4DDC-819E-A31482D6D7AC}"/>
                  </a:ext>
                </a:extLst>
              </p:cNvPr>
              <p:cNvSpPr/>
              <p:nvPr/>
            </p:nvSpPr>
            <p:spPr>
              <a:xfrm>
                <a:off x="2480035" y="2191260"/>
                <a:ext cx="1309607" cy="79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1</a:t>
                </a:r>
                <a:r>
                  <a:rPr lang="en-US" altLang="zh-CN" sz="3600" b="1" dirty="0">
                    <a:solidFill>
                      <a:srgbClr val="7030A0"/>
                    </a:solidFill>
                  </a:rPr>
                  <a:t>.0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4" name="R_coin">
              <a:extLst>
                <a:ext uri="{FF2B5EF4-FFF2-40B4-BE49-F238E27FC236}">
                  <a16:creationId xmlns:a16="http://schemas.microsoft.com/office/drawing/2014/main" id="{6BCCA66C-1428-40FB-98BC-064A516B4CCD}"/>
                </a:ext>
              </a:extLst>
            </p:cNvPr>
            <p:cNvSpPr/>
            <p:nvPr/>
          </p:nvSpPr>
          <p:spPr>
            <a:xfrm>
              <a:off x="4487008" y="3997137"/>
              <a:ext cx="18785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电子现金</a:t>
              </a:r>
              <a:endParaRPr lang="en-US" altLang="zh-CN" dirty="0"/>
            </a:p>
            <a:p>
              <a:pPr algn="ctr"/>
              <a:r>
                <a:rPr lang="zh-CN" altLang="en-US" dirty="0"/>
                <a:t>去中心化交易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C37-8B0E-43AA-843D-4F4AB99C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区块链</a:t>
            </a:r>
            <a:r>
              <a:rPr lang="en-US" altLang="zh-CN" dirty="0"/>
              <a:t>2.0 – </a:t>
            </a:r>
            <a:r>
              <a:rPr lang="zh-CN" altLang="en-US" dirty="0"/>
              <a:t>以太坊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8556-F3A3-43C0-A182-5AC3BEC71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6740216" cy="5056086"/>
          </a:xfrm>
        </p:spPr>
        <p:txBody>
          <a:bodyPr>
            <a:norm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月发布</a:t>
            </a:r>
            <a:endParaRPr lang="en-US" altLang="zh-CN" dirty="0"/>
          </a:p>
          <a:p>
            <a:r>
              <a:rPr lang="zh-CN" altLang="en-US" dirty="0"/>
              <a:t>比特币 </a:t>
            </a:r>
            <a:r>
              <a:rPr lang="en-US" altLang="zh-CN" dirty="0"/>
              <a:t>vs </a:t>
            </a:r>
            <a:r>
              <a:rPr lang="zh-CN" altLang="en-US" dirty="0"/>
              <a:t>以太坊 </a:t>
            </a:r>
            <a:r>
              <a:rPr lang="en-US" altLang="zh-CN" dirty="0"/>
              <a:t>= </a:t>
            </a:r>
            <a:r>
              <a:rPr lang="zh-CN" altLang="en-US" dirty="0"/>
              <a:t>计算器 </a:t>
            </a:r>
            <a:r>
              <a:rPr lang="en-US" altLang="zh-CN" dirty="0"/>
              <a:t>vs </a:t>
            </a:r>
            <a:r>
              <a:rPr lang="zh-CN" altLang="en-US" dirty="0"/>
              <a:t>计算机</a:t>
            </a:r>
            <a:endParaRPr lang="en-US" altLang="zh-CN" dirty="0"/>
          </a:p>
          <a:p>
            <a:r>
              <a:rPr lang="zh-CN" altLang="en-US" dirty="0"/>
              <a:t>平台和编程语言</a:t>
            </a:r>
            <a:endParaRPr lang="en-US" altLang="zh-CN" dirty="0"/>
          </a:p>
          <a:p>
            <a:r>
              <a:rPr lang="zh-CN" altLang="en-US" dirty="0"/>
              <a:t>两类账户</a:t>
            </a:r>
            <a:endParaRPr lang="en-US" altLang="zh-CN" dirty="0"/>
          </a:p>
          <a:p>
            <a:pPr lvl="1"/>
            <a:r>
              <a:rPr lang="zh-CN" altLang="en-US" dirty="0"/>
              <a:t>用户账户：私钥控制 </a:t>
            </a:r>
            <a:endParaRPr lang="en-US" altLang="zh-CN" dirty="0"/>
          </a:p>
          <a:p>
            <a:pPr lvl="1"/>
            <a:r>
              <a:rPr lang="zh-CN" altLang="en-US" dirty="0"/>
              <a:t>合约账户：代码控制</a:t>
            </a:r>
            <a:endParaRPr lang="en-US" altLang="zh-CN" dirty="0"/>
          </a:p>
          <a:p>
            <a:r>
              <a:rPr lang="zh-CN" altLang="en-US" dirty="0"/>
              <a:t>任何人可以通过定义合约创建应用程序</a:t>
            </a:r>
            <a:endParaRPr lang="en-US" altLang="zh-CN" dirty="0"/>
          </a:p>
          <a:p>
            <a:r>
              <a:rPr lang="zh-CN" altLang="en-US" dirty="0"/>
              <a:t>支付</a:t>
            </a:r>
            <a:r>
              <a:rPr lang="en-US" altLang="zh-CN" dirty="0"/>
              <a:t>Gas</a:t>
            </a:r>
            <a:r>
              <a:rPr lang="zh-CN" altLang="en-US" dirty="0"/>
              <a:t>以运行合约</a:t>
            </a:r>
            <a:endParaRPr lang="en-US" altLang="zh-CN" dirty="0"/>
          </a:p>
          <a:p>
            <a:r>
              <a:rPr lang="zh-CN" altLang="en-US" dirty="0"/>
              <a:t>货币总量 </a:t>
            </a:r>
            <a:r>
              <a:rPr lang="en-US" altLang="zh-CN" dirty="0"/>
              <a:t>7200W+1872W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84132D-D652-4FF7-949E-3F4C2574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9150" y="2777041"/>
            <a:ext cx="4796708" cy="3871409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以太坊可以创建 </a:t>
            </a:r>
            <a:r>
              <a:rPr lang="en-US" altLang="zh-CN" baseline="30000" dirty="0">
                <a:hlinkClick r:id="rId2"/>
              </a:rPr>
              <a:t>[x]</a:t>
            </a:r>
            <a:endParaRPr lang="en-US" altLang="zh-CN" baseline="30000" dirty="0"/>
          </a:p>
          <a:p>
            <a:pPr lvl="1"/>
            <a:r>
              <a:rPr lang="zh-CN" altLang="en-US" dirty="0"/>
              <a:t>虚拟组织（成员通过表决处理事务）</a:t>
            </a:r>
            <a:endParaRPr lang="en-US" altLang="zh-CN" dirty="0"/>
          </a:p>
          <a:p>
            <a:pPr lvl="1"/>
            <a:r>
              <a:rPr lang="zh-CN" altLang="en-US" dirty="0"/>
              <a:t>你定义的虚拟国家（包括预先定义的法律法规）</a:t>
            </a:r>
            <a:endParaRPr lang="en-US" altLang="zh-CN" dirty="0"/>
          </a:p>
          <a:p>
            <a:pPr lvl="1"/>
            <a:r>
              <a:rPr lang="zh-CN" altLang="en-US" dirty="0"/>
              <a:t>自动出租的房屋</a:t>
            </a:r>
            <a:endParaRPr lang="en-US" altLang="zh-CN" dirty="0"/>
          </a:p>
          <a:p>
            <a:pPr lvl="1"/>
            <a:r>
              <a:rPr lang="zh-CN" altLang="en-US" dirty="0"/>
              <a:t>自动运行的并支付费用的物联网设备</a:t>
            </a:r>
            <a:endParaRPr lang="en-US" altLang="zh-CN" dirty="0"/>
          </a:p>
          <a:p>
            <a:pPr lvl="1"/>
            <a:r>
              <a:rPr lang="zh-CN" altLang="en-US" dirty="0"/>
              <a:t>只要想到就可以做到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AE305-6D73-4CFC-B268-B57B277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B9CB6C-F8C3-4837-85A0-1BB0A055D6E7}"/>
              </a:ext>
            </a:extLst>
          </p:cNvPr>
          <p:cNvGrpSpPr/>
          <p:nvPr/>
        </p:nvGrpSpPr>
        <p:grpSpPr>
          <a:xfrm>
            <a:off x="8813321" y="-471482"/>
            <a:ext cx="3018066" cy="3018066"/>
            <a:chOff x="2222522" y="-376670"/>
            <a:chExt cx="3018066" cy="3018066"/>
          </a:xfrm>
        </p:grpSpPr>
        <p:grpSp>
          <p:nvGrpSpPr>
            <p:cNvPr id="5" name="G_eth">
              <a:extLst>
                <a:ext uri="{FF2B5EF4-FFF2-40B4-BE49-F238E27FC236}">
                  <a16:creationId xmlns:a16="http://schemas.microsoft.com/office/drawing/2014/main" id="{D47A7FE6-0A16-4797-8C83-99994322BE3A}"/>
                </a:ext>
              </a:extLst>
            </p:cNvPr>
            <p:cNvGrpSpPr/>
            <p:nvPr/>
          </p:nvGrpSpPr>
          <p:grpSpPr>
            <a:xfrm>
              <a:off x="2222522" y="-376670"/>
              <a:ext cx="3018066" cy="3018066"/>
              <a:chOff x="3813895" y="2637441"/>
              <a:chExt cx="3018066" cy="301806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206D60-1EFE-4536-BA83-BE8D47F88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3895" y="2637441"/>
                <a:ext cx="3018066" cy="301806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FAD285-285F-40B5-B55E-9131F92E04C6}"/>
                  </a:ext>
                </a:extLst>
              </p:cNvPr>
              <p:cNvSpPr/>
              <p:nvPr/>
            </p:nvSpPr>
            <p:spPr>
              <a:xfrm>
                <a:off x="4722233" y="3704506"/>
                <a:ext cx="130960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6000" b="1" dirty="0">
                    <a:solidFill>
                      <a:srgbClr val="FFFF00"/>
                    </a:solidFill>
                  </a:rPr>
                  <a:t>2.0</a:t>
                </a:r>
                <a:endParaRPr lang="en-US" sz="6000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0B5158-F907-49B4-8B5D-D8D06AC516BE}"/>
                </a:ext>
              </a:extLst>
            </p:cNvPr>
            <p:cNvSpPr/>
            <p:nvPr/>
          </p:nvSpPr>
          <p:spPr>
            <a:xfrm>
              <a:off x="2614477" y="1812753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智能合约、数字资产、</a:t>
              </a:r>
              <a:endParaRPr lang="en-US" altLang="zh-CN" dirty="0"/>
            </a:p>
            <a:p>
              <a:r>
                <a:rPr lang="zh-CN" altLang="en-US" dirty="0"/>
                <a:t>物联网、各行业应用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13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F050-D94A-4B78-9FD0-7701C621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挖掘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FD8-5092-4B41-ADFB-7CB12ABEBC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类似比特币挖掘</a:t>
            </a:r>
            <a:endParaRPr lang="en-US" altLang="zh-CN" dirty="0"/>
          </a:p>
          <a:p>
            <a:r>
              <a:rPr lang="zh-CN" altLang="en-US" dirty="0"/>
              <a:t>平均</a:t>
            </a:r>
            <a:r>
              <a:rPr lang="en-US" altLang="zh-CN" dirty="0"/>
              <a:t>12</a:t>
            </a:r>
            <a:r>
              <a:rPr lang="zh-CN" altLang="en-US" dirty="0"/>
              <a:t>秒产生一个区块</a:t>
            </a:r>
            <a:endParaRPr lang="en-US" altLang="zh-CN" dirty="0"/>
          </a:p>
          <a:p>
            <a:r>
              <a:rPr lang="zh-CN" altLang="en-US" dirty="0"/>
              <a:t>挖掘奖励 </a:t>
            </a:r>
            <a:r>
              <a:rPr lang="en-US" altLang="zh-CN" baseline="30000" dirty="0">
                <a:hlinkClick r:id="rId2"/>
              </a:rPr>
              <a:t>[x]</a:t>
            </a:r>
            <a:endParaRPr lang="en-US" altLang="zh-CN" baseline="30000" dirty="0"/>
          </a:p>
          <a:p>
            <a:pPr lvl="1"/>
            <a:r>
              <a:rPr lang="zh-CN" altLang="en-US" dirty="0"/>
              <a:t>固定奖励：</a:t>
            </a:r>
            <a:r>
              <a:rPr lang="en-US" altLang="zh-CN" dirty="0"/>
              <a:t>5 Ether.</a:t>
            </a:r>
          </a:p>
          <a:p>
            <a:pPr lvl="1"/>
            <a:r>
              <a:rPr lang="en-US" altLang="zh-CN" dirty="0"/>
              <a:t>Gas</a:t>
            </a:r>
            <a:r>
              <a:rPr lang="zh-CN" altLang="en-US" dirty="0"/>
              <a:t>费用</a:t>
            </a:r>
            <a:endParaRPr lang="en-US" altLang="zh-CN" dirty="0"/>
          </a:p>
          <a:p>
            <a:pPr lvl="1"/>
            <a:r>
              <a:rPr lang="en-US" altLang="zh-CN" dirty="0"/>
              <a:t>Uncles included: 1/32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Uncle</a:t>
            </a:r>
          </a:p>
          <a:p>
            <a:pPr lvl="2"/>
            <a:r>
              <a:rPr lang="zh-CN" altLang="en-US" dirty="0"/>
              <a:t>每个</a:t>
            </a:r>
            <a:r>
              <a:rPr lang="en-US" dirty="0"/>
              <a:t>Uncle</a:t>
            </a:r>
            <a:r>
              <a:rPr lang="zh-CN" altLang="en-US" dirty="0"/>
              <a:t>收到：</a:t>
            </a:r>
            <a:r>
              <a:rPr lang="en-US" altLang="zh-CN" dirty="0"/>
              <a:t>4.375 Ether</a:t>
            </a:r>
          </a:p>
          <a:p>
            <a:pPr lvl="2"/>
            <a:r>
              <a:rPr lang="zh-CN" altLang="en-US" dirty="0"/>
              <a:t>最多两个</a:t>
            </a:r>
            <a:r>
              <a:rPr lang="en-US" altLang="zh-CN" dirty="0"/>
              <a:t>Uncle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2BDD-15F7-4CE6-8981-E603A939D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73249-1E52-436E-B0AB-650EB104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BE7884-A4C2-44D8-8364-7526EA135E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83" y="84667"/>
            <a:ext cx="12196658" cy="67733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EF792-A5E7-4EAE-8C7A-1F4C0738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7A61E-7105-4B8B-B5D8-09E08BB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6" name="AutoShape 2" descr="Bitcoin Block Data">
            <a:extLst>
              <a:ext uri="{FF2B5EF4-FFF2-40B4-BE49-F238E27FC236}">
                <a16:creationId xmlns:a16="http://schemas.microsoft.com/office/drawing/2014/main" id="{25E1ABEA-13E1-4AC6-8FCC-DF8206F87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E40D-10CA-40DF-8C0E-2A3B3C79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71863" y="3102435"/>
            <a:ext cx="4146583" cy="6181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以太坊</a:t>
            </a:r>
            <a:r>
              <a:rPr lang="en-US" dirty="0"/>
              <a:t>Blockchain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361344-05E6-4FF1-A83B-DCC029BCB1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67" y="-17385"/>
            <a:ext cx="9897533" cy="68753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8FCC1-3967-4219-AD33-9F7187C2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10855</TotalTime>
  <Words>1080</Words>
  <Application>Microsoft Office PowerPoint</Application>
  <PresentationFormat>Widescreen</PresentationFormat>
  <Paragraphs>180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新細明體</vt:lpstr>
      <vt:lpstr>宋体</vt:lpstr>
      <vt:lpstr>微软雅黑</vt:lpstr>
      <vt:lpstr>等线</vt:lpstr>
      <vt:lpstr>等线 Light</vt:lpstr>
      <vt:lpstr>Arial</vt:lpstr>
      <vt:lpstr>Calibri</vt:lpstr>
      <vt:lpstr>Calibri Light</vt:lpstr>
      <vt:lpstr>Wingdings</vt:lpstr>
      <vt:lpstr>Office Theme</vt:lpstr>
      <vt:lpstr>区块链应用及 物联网</vt:lpstr>
      <vt:lpstr>TODO:</vt:lpstr>
      <vt:lpstr>区块链演化史</vt:lpstr>
      <vt:lpstr>内容大纲</vt:lpstr>
      <vt:lpstr>区块链1.0 </vt:lpstr>
      <vt:lpstr>区块链2.0 – 以太坊</vt:lpstr>
      <vt:lpstr>挖掘</vt:lpstr>
      <vt:lpstr>Bitcoin Blockchain</vt:lpstr>
      <vt:lpstr>以太坊Blockchain</vt:lpstr>
      <vt:lpstr>区块链2.0 – 以太坊</vt:lpstr>
      <vt:lpstr>坊核心概念</vt:lpstr>
      <vt:lpstr>区块链 2.0</vt:lpstr>
      <vt:lpstr>Ethereum Gas</vt:lpstr>
      <vt:lpstr>PowerPoint Presentation</vt:lpstr>
      <vt:lpstr>前十大加密数字货币</vt:lpstr>
      <vt:lpstr>相关投资 -- 买卖比特币 / 以太币</vt:lpstr>
      <vt:lpstr>相关投资 -- ICO</vt:lpstr>
      <vt:lpstr>Q &amp; A</vt:lpstr>
      <vt:lpstr>References</vt:lpstr>
      <vt:lpstr>Gartner眼中的数字加密货币</vt:lpstr>
      <vt:lpstr>相关投资 -- DAO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509</cp:revision>
  <dcterms:created xsi:type="dcterms:W3CDTF">2017-05-28T02:47:33Z</dcterms:created>
  <dcterms:modified xsi:type="dcterms:W3CDTF">2017-06-13T09:33:11Z</dcterms:modified>
</cp:coreProperties>
</file>