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theme/themeOverride5.xml" ContentType="application/vnd.openxmlformats-officedocument.themeOverride+xml"/>
  <Override PartName="/ppt/notesSlides/notesSlide13.xml" ContentType="application/vnd.openxmlformats-officedocument.presentationml.notesSlide+xml"/>
  <Override PartName="/ppt/theme/themeOverride6.xml" ContentType="application/vnd.openxmlformats-officedocument.themeOverride+xml"/>
  <Override PartName="/ppt/notesSlides/notesSlide14.xml" ContentType="application/vnd.openxmlformats-officedocument.presentationml.notesSlide+xml"/>
  <Override PartName="/ppt/theme/themeOverride7.xml" ContentType="application/vnd.openxmlformats-officedocument.themeOverride+xml"/>
  <Override PartName="/ppt/notesSlides/notesSlide15.xml" ContentType="application/vnd.openxmlformats-officedocument.presentationml.notesSlide+xml"/>
  <Override PartName="/ppt/theme/themeOverride8.xml" ContentType="application/vnd.openxmlformats-officedocument.themeOverride+xml"/>
  <Override PartName="/ppt/notesSlides/notesSlide16.xml" ContentType="application/vnd.openxmlformats-officedocument.presentationml.notesSlide+xml"/>
  <Override PartName="/ppt/theme/themeOverride9.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15"/>
  </p:notesMasterIdLst>
  <p:handoutMasterIdLst>
    <p:handoutMasterId r:id="rId116"/>
  </p:handoutMasterIdLst>
  <p:sldIdLst>
    <p:sldId id="368" r:id="rId2"/>
    <p:sldId id="369" r:id="rId3"/>
    <p:sldId id="371" r:id="rId4"/>
    <p:sldId id="295" r:id="rId5"/>
    <p:sldId id="374" r:id="rId6"/>
    <p:sldId id="375" r:id="rId7"/>
    <p:sldId id="376" r:id="rId8"/>
    <p:sldId id="377" r:id="rId9"/>
    <p:sldId id="378" r:id="rId10"/>
    <p:sldId id="379" r:id="rId11"/>
    <p:sldId id="380" r:id="rId12"/>
    <p:sldId id="381" r:id="rId13"/>
    <p:sldId id="382" r:id="rId14"/>
    <p:sldId id="383" r:id="rId15"/>
    <p:sldId id="384" r:id="rId16"/>
    <p:sldId id="387" r:id="rId17"/>
    <p:sldId id="388" r:id="rId18"/>
    <p:sldId id="389" r:id="rId19"/>
    <p:sldId id="390" r:id="rId20"/>
    <p:sldId id="391" r:id="rId21"/>
    <p:sldId id="392" r:id="rId22"/>
    <p:sldId id="394" r:id="rId23"/>
    <p:sldId id="395" r:id="rId24"/>
    <p:sldId id="396" r:id="rId25"/>
    <p:sldId id="397" r:id="rId26"/>
    <p:sldId id="398" r:id="rId27"/>
    <p:sldId id="399" r:id="rId28"/>
    <p:sldId id="401" r:id="rId29"/>
    <p:sldId id="404" r:id="rId30"/>
    <p:sldId id="405" r:id="rId31"/>
    <p:sldId id="406" r:id="rId32"/>
    <p:sldId id="407" r:id="rId33"/>
    <p:sldId id="408" r:id="rId34"/>
    <p:sldId id="409" r:id="rId35"/>
    <p:sldId id="410" r:id="rId36"/>
    <p:sldId id="411" r:id="rId37"/>
    <p:sldId id="412" r:id="rId38"/>
    <p:sldId id="414" r:id="rId39"/>
    <p:sldId id="415" r:id="rId40"/>
    <p:sldId id="417" r:id="rId41"/>
    <p:sldId id="418" r:id="rId42"/>
    <p:sldId id="419" r:id="rId43"/>
    <p:sldId id="420" r:id="rId44"/>
    <p:sldId id="421" r:id="rId45"/>
    <p:sldId id="424" r:id="rId46"/>
    <p:sldId id="425" r:id="rId47"/>
    <p:sldId id="426" r:id="rId48"/>
    <p:sldId id="427" r:id="rId49"/>
    <p:sldId id="428" r:id="rId50"/>
    <p:sldId id="429" r:id="rId51"/>
    <p:sldId id="430" r:id="rId52"/>
    <p:sldId id="432" r:id="rId53"/>
    <p:sldId id="433"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61" r:id="rId82"/>
    <p:sldId id="462" r:id="rId83"/>
    <p:sldId id="463" r:id="rId84"/>
    <p:sldId id="464" r:id="rId85"/>
    <p:sldId id="465" r:id="rId86"/>
    <p:sldId id="468" r:id="rId87"/>
    <p:sldId id="469" r:id="rId88"/>
    <p:sldId id="471" r:id="rId89"/>
    <p:sldId id="472" r:id="rId90"/>
    <p:sldId id="473" r:id="rId91"/>
    <p:sldId id="474" r:id="rId92"/>
    <p:sldId id="475" r:id="rId93"/>
    <p:sldId id="476" r:id="rId94"/>
    <p:sldId id="477" r:id="rId95"/>
    <p:sldId id="478" r:id="rId96"/>
    <p:sldId id="479" r:id="rId97"/>
    <p:sldId id="480" r:id="rId98"/>
    <p:sldId id="481" r:id="rId99"/>
    <p:sldId id="497" r:id="rId100"/>
    <p:sldId id="482" r:id="rId101"/>
    <p:sldId id="483" r:id="rId102"/>
    <p:sldId id="484" r:id="rId103"/>
    <p:sldId id="485" r:id="rId104"/>
    <p:sldId id="486" r:id="rId105"/>
    <p:sldId id="487" r:id="rId106"/>
    <p:sldId id="488" r:id="rId107"/>
    <p:sldId id="495" r:id="rId108"/>
    <p:sldId id="489" r:id="rId109"/>
    <p:sldId id="490" r:id="rId110"/>
    <p:sldId id="491" r:id="rId111"/>
    <p:sldId id="492" r:id="rId112"/>
    <p:sldId id="493" r:id="rId113"/>
    <p:sldId id="494" r:id="rId1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2B2B2"/>
    <a:srgbClr val="0C01A1"/>
    <a:srgbClr val="FFDF7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142" d="100"/>
          <a:sy n="142" d="100"/>
        </p:scale>
        <p:origin x="2340" y="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802294B-8BBC-441B-ACF6-538163D6289A}" type="datetimeFigureOut">
              <a:rPr lang="zh-CN" altLang="en-US"/>
              <a:pPr>
                <a:defRPr/>
              </a:pPr>
              <a:t>2021/3/22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849B36E-2029-4D9A-A2DA-ED5A540BB954}"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9BA73354-F0E9-4F65-99CF-1D45D17A272A}" type="datetimeFigureOut">
              <a:rPr lang="en-US" altLang="zh-CN"/>
              <a:pPr>
                <a:defRPr/>
              </a:pPr>
              <a:t>3/22/2021</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274B9120-A65B-4A7F-AA10-782797BE670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EF50F6B-E110-4C34-B589-87D53888D90C}" type="slidenum">
              <a:rPr lang="en-US" altLang="zh-CN"/>
              <a:pPr>
                <a:defRPr/>
              </a:pPr>
              <a:t>2</a:t>
            </a:fld>
            <a:endParaRPr lang="en-US" altLang="zh-CN"/>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06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0659" name="Rectangle 3"/>
          <p:cNvSpPr>
            <a:spLocks noGrp="1" noChangeArrowheads="1"/>
          </p:cNvSpPr>
          <p:nvPr>
            <p:ph type="body" idx="1"/>
          </p:nvPr>
        </p:nvSpPr>
        <p:spPr bwMode="auto">
          <a:noFill/>
        </p:spPr>
        <p:txBody>
          <a:bodyPr/>
          <a:lstStyle/>
          <a:p>
            <a:pPr>
              <a:lnSpc>
                <a:spcPct val="80000"/>
              </a:lnSpc>
            </a:pPr>
            <a:endParaRPr lang="zh-CN" altLang="zh-CN" sz="80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3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3731" name="Rectangle 3"/>
          <p:cNvSpPr>
            <a:spLocks noGrp="1" noChangeArrowheads="1"/>
          </p:cNvSpPr>
          <p:nvPr>
            <p:ph type="body" idx="1"/>
          </p:nvPr>
        </p:nvSpPr>
        <p:spPr bwMode="auto">
          <a:noFill/>
        </p:spPr>
        <p:txBody>
          <a:bodyPr/>
          <a:lstStyle/>
          <a:p>
            <a:pPr>
              <a:lnSpc>
                <a:spcPct val="80000"/>
              </a:lnSpc>
            </a:pPr>
            <a:endParaRPr lang="zh-CN" altLang="zh-CN" sz="80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78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7827" name="Rectangle 3"/>
          <p:cNvSpPr>
            <a:spLocks noGrp="1" noChangeArrowheads="1"/>
          </p:cNvSpPr>
          <p:nvPr>
            <p:ph type="body" idx="1"/>
          </p:nvPr>
        </p:nvSpPr>
        <p:spPr bwMode="auto">
          <a:noFill/>
        </p:spPr>
        <p:txBody>
          <a:bodyPr/>
          <a:lstStyle/>
          <a:p>
            <a:pPr>
              <a:lnSpc>
                <a:spcPct val="80000"/>
              </a:lnSpc>
            </a:pPr>
            <a:endParaRPr lang="zh-CN" altLang="zh-CN" sz="80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98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9875" name="Rectangle 3"/>
          <p:cNvSpPr>
            <a:spLocks noGrp="1" noChangeArrowheads="1"/>
          </p:cNvSpPr>
          <p:nvPr>
            <p:ph type="body" idx="1"/>
          </p:nvPr>
        </p:nvSpPr>
        <p:spPr bwMode="auto">
          <a:noFill/>
        </p:spPr>
        <p:txBody>
          <a:bodyPr/>
          <a:lstStyle/>
          <a:p>
            <a:pPr>
              <a:lnSpc>
                <a:spcPct val="80000"/>
              </a:lnSpc>
            </a:pPr>
            <a:endParaRPr lang="zh-CN" altLang="zh-CN" sz="800"/>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249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4995" name="Rectangle 3"/>
          <p:cNvSpPr>
            <a:spLocks noGrp="1" noChangeArrowheads="1"/>
          </p:cNvSpPr>
          <p:nvPr>
            <p:ph type="body" idx="1"/>
          </p:nvPr>
        </p:nvSpPr>
        <p:spPr bwMode="auto">
          <a:noFill/>
        </p:spPr>
        <p:txBody>
          <a:bodyPr/>
          <a:lstStyle/>
          <a:p>
            <a:pPr>
              <a:lnSpc>
                <a:spcPct val="80000"/>
              </a:lnSpc>
            </a:pPr>
            <a:endParaRPr lang="zh-CN" altLang="zh-CN" sz="80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270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43" name="Rectangle 3"/>
          <p:cNvSpPr>
            <a:spLocks noGrp="1" noChangeArrowheads="1"/>
          </p:cNvSpPr>
          <p:nvPr>
            <p:ph type="body" idx="1"/>
          </p:nvPr>
        </p:nvSpPr>
        <p:spPr bwMode="auto">
          <a:noFill/>
        </p:spPr>
        <p:txBody>
          <a:bodyPr/>
          <a:lstStyle/>
          <a:p>
            <a:pPr>
              <a:lnSpc>
                <a:spcPct val="80000"/>
              </a:lnSpc>
            </a:pPr>
            <a:endParaRPr lang="zh-CN" altLang="zh-CN" sz="800"/>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290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9091" name="Rectangle 3"/>
          <p:cNvSpPr>
            <a:spLocks noGrp="1" noChangeArrowheads="1"/>
          </p:cNvSpPr>
          <p:nvPr>
            <p:ph type="body" idx="1"/>
          </p:nvPr>
        </p:nvSpPr>
        <p:spPr bwMode="auto">
          <a:noFill/>
        </p:spPr>
        <p:txBody>
          <a:bodyPr/>
          <a:lstStyle/>
          <a:p>
            <a:pPr>
              <a:lnSpc>
                <a:spcPct val="80000"/>
              </a:lnSpc>
            </a:pPr>
            <a:endParaRPr lang="zh-CN" altLang="zh-CN" sz="800"/>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Slide Image Placeholder 1"/>
          <p:cNvSpPr>
            <a:spLocks noGrp="1" noRot="1" noChangeAspect="1" noTextEdit="1"/>
          </p:cNvSpPr>
          <p:nvPr>
            <p:ph type="sldImg"/>
          </p:nvPr>
        </p:nvSpPr>
        <p:spPr bwMode="auto">
          <a:noFill/>
          <a:ln>
            <a:solidFill>
              <a:srgbClr val="000000"/>
            </a:solidFill>
            <a:miter lim="800000"/>
            <a:headEnd/>
            <a:tailEnd/>
          </a:ln>
        </p:spPr>
      </p:sp>
      <p:sp>
        <p:nvSpPr>
          <p:cNvPr id="703491" name="Notes Placeholder 2"/>
          <p:cNvSpPr>
            <a:spLocks noGrp="1"/>
          </p:cNvSpPr>
          <p:nvPr>
            <p:ph type="body" idx="1"/>
          </p:nvPr>
        </p:nvSpPr>
        <p:spPr bwMode="auto">
          <a:noFill/>
        </p:spPr>
        <p:txBody>
          <a:bodyPr/>
          <a:lstStyle/>
          <a:p>
            <a:pPr>
              <a:spcBef>
                <a:spcPct val="0"/>
              </a:spcBef>
            </a:pPr>
            <a:endParaRPr lang="zh-CN" altLang="zh-CN"/>
          </a:p>
        </p:txBody>
      </p:sp>
      <p:sp>
        <p:nvSpPr>
          <p:cNvPr id="7034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60B5A01-A234-404D-A8CD-8FBD86C4781A}" type="slidenum">
              <a:rPr lang="en-US" altLang="zh-CN" sz="1200">
                <a:latin typeface="Calibri" pitchFamily="34" charset="0"/>
              </a:rPr>
              <a:pPr algn="r"/>
              <a:t>45</a:t>
            </a:fld>
            <a:endParaRPr lang="en-US" altLang="zh-CN" sz="1200">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Slide Image Placeholder 1"/>
          <p:cNvSpPr>
            <a:spLocks noGrp="1" noRot="1" noChangeAspect="1" noTextEdit="1"/>
          </p:cNvSpPr>
          <p:nvPr>
            <p:ph type="sldImg"/>
          </p:nvPr>
        </p:nvSpPr>
        <p:spPr bwMode="auto">
          <a:noFill/>
          <a:ln>
            <a:solidFill>
              <a:srgbClr val="000000"/>
            </a:solidFill>
            <a:miter lim="800000"/>
            <a:headEnd/>
            <a:tailEnd/>
          </a:ln>
        </p:spPr>
      </p:sp>
      <p:sp>
        <p:nvSpPr>
          <p:cNvPr id="734211" name="Notes Placeholder 2"/>
          <p:cNvSpPr>
            <a:spLocks noGrp="1"/>
          </p:cNvSpPr>
          <p:nvPr>
            <p:ph type="body" idx="1"/>
          </p:nvPr>
        </p:nvSpPr>
        <p:spPr bwMode="auto">
          <a:noFill/>
        </p:spPr>
        <p:txBody>
          <a:bodyPr/>
          <a:lstStyle/>
          <a:p>
            <a:pPr>
              <a:spcBef>
                <a:spcPct val="0"/>
              </a:spcBef>
            </a:pPr>
            <a:endParaRPr lang="zh-CN" altLang="zh-CN" dirty="0"/>
          </a:p>
        </p:txBody>
      </p:sp>
      <p:sp>
        <p:nvSpPr>
          <p:cNvPr id="7342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64CE6F9-F43C-4653-93D5-B7C0B3686B73}" type="slidenum">
              <a:rPr lang="en-US" altLang="zh-CN" sz="1200">
                <a:latin typeface="Calibri" pitchFamily="34" charset="0"/>
              </a:rPr>
              <a:pPr algn="r"/>
              <a:t>60</a:t>
            </a:fld>
            <a:endParaRPr lang="en-US" altLang="zh-CN" sz="120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Slide Image Placeholder 1"/>
          <p:cNvSpPr>
            <a:spLocks noGrp="1" noRot="1" noChangeAspect="1" noTextEdit="1"/>
          </p:cNvSpPr>
          <p:nvPr>
            <p:ph type="sldImg"/>
          </p:nvPr>
        </p:nvSpPr>
        <p:spPr bwMode="auto">
          <a:noFill/>
          <a:ln>
            <a:solidFill>
              <a:srgbClr val="000000"/>
            </a:solidFill>
            <a:miter lim="800000"/>
            <a:headEnd/>
            <a:tailEnd/>
          </a:ln>
        </p:spPr>
      </p:sp>
      <p:sp>
        <p:nvSpPr>
          <p:cNvPr id="741379" name="Notes Placeholder 2"/>
          <p:cNvSpPr>
            <a:spLocks noGrp="1"/>
          </p:cNvSpPr>
          <p:nvPr>
            <p:ph type="body" idx="1"/>
          </p:nvPr>
        </p:nvSpPr>
        <p:spPr bwMode="auto">
          <a:noFill/>
        </p:spPr>
        <p:txBody>
          <a:bodyPr/>
          <a:lstStyle/>
          <a:p>
            <a:pPr>
              <a:spcBef>
                <a:spcPct val="0"/>
              </a:spcBef>
            </a:pPr>
            <a:endParaRPr lang="zh-CN" altLang="zh-CN"/>
          </a:p>
        </p:txBody>
      </p:sp>
      <p:sp>
        <p:nvSpPr>
          <p:cNvPr id="74138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F2E222A-BB90-41E9-AC21-F768A05204F5}" type="slidenum">
              <a:rPr lang="en-US" altLang="zh-CN" sz="1200">
                <a:latin typeface="Calibri" pitchFamily="34" charset="0"/>
              </a:rPr>
              <a:pPr algn="r"/>
              <a:t>66</a:t>
            </a:fld>
            <a:endParaRPr lang="en-US" altLang="zh-CN"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a:lstStyle/>
          <a:p>
            <a:pPr eaLnBrk="1" hangingPunct="1">
              <a:spcBef>
                <a:spcPct val="0"/>
              </a:spcBef>
            </a:pPr>
            <a:endParaRPr lang="zh-CN" altLang="zh-CN"/>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C47C3EE-C41B-406B-B0FC-59462580EF4E}" type="slidenum">
              <a:rPr lang="en-US" altLang="zh-CN" sz="1200">
                <a:latin typeface="Calibri" pitchFamily="34" charset="0"/>
              </a:rPr>
              <a:pPr algn="r"/>
              <a:t>4</a:t>
            </a:fld>
            <a:endParaRPr lang="en-US" altLang="zh-CN" sz="1200">
              <a:latin typeface="Calibri" pitchFamily="34" charset="0"/>
            </a:endParaRPr>
          </a:p>
        </p:txBody>
      </p:sp>
      <p:sp>
        <p:nvSpPr>
          <p:cNvPr id="5" name="页脚占位符 4"/>
          <p:cNvSpPr>
            <a:spLocks noGrp="1"/>
          </p:cNvSpPr>
          <p:nvPr>
            <p:ph type="ftr" sz="quarter" idx="4"/>
          </p:nvPr>
        </p:nvSpPr>
        <p:spPr/>
        <p:txBody>
          <a:bodyPr/>
          <a:lstStyle/>
          <a:p>
            <a:pPr>
              <a:defRPr/>
            </a:pPr>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769FD93-3E28-467D-9535-DDBDEFBE31D6}" type="slidenum">
              <a:rPr lang="en-US" altLang="zh-CN" sz="1200"/>
              <a:pPr algn="r"/>
              <a:t>71</a:t>
            </a:fld>
            <a:endParaRPr lang="en-US" altLang="zh-CN" sz="1200"/>
          </a:p>
        </p:txBody>
      </p:sp>
      <p:sp>
        <p:nvSpPr>
          <p:cNvPr id="74752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47524"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E8547DF-82B1-4B1F-8D56-1E8850AAC9C9}" type="slidenum">
              <a:rPr lang="en-US" altLang="zh-CN" sz="1200"/>
              <a:pPr algn="r"/>
              <a:t>72</a:t>
            </a:fld>
            <a:endParaRPr lang="en-US" altLang="zh-CN" sz="1200"/>
          </a:p>
        </p:txBody>
      </p:sp>
      <p:sp>
        <p:nvSpPr>
          <p:cNvPr id="74957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49572"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Slide Image Placeholder 1"/>
          <p:cNvSpPr>
            <a:spLocks noGrp="1" noRot="1" noChangeAspect="1" noTextEdit="1"/>
          </p:cNvSpPr>
          <p:nvPr>
            <p:ph type="sldImg"/>
          </p:nvPr>
        </p:nvSpPr>
        <p:spPr bwMode="auto">
          <a:noFill/>
          <a:ln>
            <a:solidFill>
              <a:srgbClr val="000000"/>
            </a:solidFill>
            <a:miter lim="800000"/>
            <a:headEnd/>
            <a:tailEnd/>
          </a:ln>
        </p:spPr>
      </p:sp>
      <p:sp>
        <p:nvSpPr>
          <p:cNvPr id="756739" name="Notes Placeholder 2"/>
          <p:cNvSpPr>
            <a:spLocks noGrp="1"/>
          </p:cNvSpPr>
          <p:nvPr>
            <p:ph type="body" idx="1"/>
          </p:nvPr>
        </p:nvSpPr>
        <p:spPr bwMode="auto">
          <a:noFill/>
        </p:spPr>
        <p:txBody>
          <a:bodyPr/>
          <a:lstStyle/>
          <a:p>
            <a:pPr>
              <a:spcBef>
                <a:spcPct val="0"/>
              </a:spcBef>
            </a:pPr>
            <a:endParaRPr lang="zh-CN" altLang="zh-CN"/>
          </a:p>
        </p:txBody>
      </p:sp>
      <p:sp>
        <p:nvSpPr>
          <p:cNvPr id="75674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04DA369-2846-43A2-B3EF-2154B8C94E3E}" type="slidenum">
              <a:rPr lang="en-US" altLang="zh-CN" sz="1200">
                <a:latin typeface="Calibri" pitchFamily="34" charset="0"/>
              </a:rPr>
              <a:pPr algn="r"/>
              <a:t>78</a:t>
            </a:fld>
            <a:endParaRPr lang="en-US" altLang="zh-CN" sz="120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Rot="1" noChangeAspect="1" noTextEdit="1"/>
          </p:cNvSpPr>
          <p:nvPr>
            <p:ph type="sldImg"/>
          </p:nvPr>
        </p:nvSpPr>
        <p:spPr bwMode="auto">
          <a:noFill/>
          <a:ln>
            <a:solidFill>
              <a:srgbClr val="000000"/>
            </a:solidFill>
            <a:miter lim="800000"/>
            <a:headEnd/>
            <a:tailEnd/>
          </a:ln>
        </p:spPr>
      </p:sp>
      <p:sp>
        <p:nvSpPr>
          <p:cNvPr id="758787" name="Rectangle 3"/>
          <p:cNvSpPr>
            <a:spLocks noGrp="1"/>
          </p:cNvSpPr>
          <p:nvPr>
            <p:ph type="body" idx="1"/>
          </p:nvPr>
        </p:nvSpPr>
        <p:spPr bwMode="auto">
          <a:xfrm>
            <a:off x="914400" y="4343400"/>
            <a:ext cx="5029200" cy="4114800"/>
          </a:xfrm>
          <a:noFill/>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spect="1" noTextEdit="1"/>
          </p:cNvSpPr>
          <p:nvPr>
            <p:ph type="sldImg"/>
          </p:nvPr>
        </p:nvSpPr>
        <p:spPr bwMode="auto">
          <a:noFill/>
          <a:ln>
            <a:solidFill>
              <a:srgbClr val="000000"/>
            </a:solidFill>
            <a:miter lim="800000"/>
            <a:headEnd/>
            <a:tailEnd/>
          </a:ln>
        </p:spPr>
      </p:sp>
      <p:sp>
        <p:nvSpPr>
          <p:cNvPr id="760835" name="Rectangle 3"/>
          <p:cNvSpPr>
            <a:spLocks noGrp="1"/>
          </p:cNvSpPr>
          <p:nvPr>
            <p:ph type="body" idx="1"/>
          </p:nvPr>
        </p:nvSpPr>
        <p:spPr bwMode="auto">
          <a:xfrm>
            <a:off x="914400" y="4343400"/>
            <a:ext cx="5029200" cy="4114800"/>
          </a:xfrm>
          <a:noFill/>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spect="1" noTextEdit="1"/>
          </p:cNvSpPr>
          <p:nvPr>
            <p:ph type="sldImg"/>
          </p:nvPr>
        </p:nvSpPr>
        <p:spPr bwMode="auto">
          <a:noFill/>
          <a:ln>
            <a:solidFill>
              <a:srgbClr val="000000"/>
            </a:solidFill>
            <a:miter lim="800000"/>
            <a:headEnd/>
            <a:tailEnd/>
          </a:ln>
        </p:spPr>
      </p:sp>
      <p:sp>
        <p:nvSpPr>
          <p:cNvPr id="764931" name="Rectangle 3"/>
          <p:cNvSpPr>
            <a:spLocks noGrp="1"/>
          </p:cNvSpPr>
          <p:nvPr>
            <p:ph type="body" idx="1"/>
          </p:nvPr>
        </p:nvSpPr>
        <p:spPr bwMode="auto">
          <a:xfrm>
            <a:off x="914400" y="4343400"/>
            <a:ext cx="5029200" cy="4114800"/>
          </a:xfrm>
          <a:noFill/>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TextEdit="1"/>
          </p:cNvSpPr>
          <p:nvPr>
            <p:ph type="sldImg"/>
          </p:nvPr>
        </p:nvSpPr>
        <p:spPr bwMode="auto">
          <a:noFill/>
          <a:ln>
            <a:solidFill>
              <a:srgbClr val="000000"/>
            </a:solidFill>
            <a:miter lim="800000"/>
            <a:headEnd/>
            <a:tailEnd/>
          </a:ln>
        </p:spPr>
      </p:sp>
      <p:sp>
        <p:nvSpPr>
          <p:cNvPr id="776195" name="Rectangle 3"/>
          <p:cNvSpPr>
            <a:spLocks noGrp="1"/>
          </p:cNvSpPr>
          <p:nvPr>
            <p:ph type="body" idx="1"/>
          </p:nvPr>
        </p:nvSpPr>
        <p:spPr bwMode="auto">
          <a:xfrm>
            <a:off x="914400" y="4343400"/>
            <a:ext cx="5029200" cy="4114800"/>
          </a:xfrm>
          <a:noFill/>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Rot="1" noChangeAspect="1" noTextEdit="1"/>
          </p:cNvSpPr>
          <p:nvPr>
            <p:ph type="sldImg"/>
          </p:nvPr>
        </p:nvSpPr>
        <p:spPr bwMode="auto">
          <a:noFill/>
          <a:ln>
            <a:solidFill>
              <a:srgbClr val="000000"/>
            </a:solidFill>
            <a:miter lim="800000"/>
            <a:headEnd/>
            <a:tailEnd/>
          </a:ln>
        </p:spPr>
      </p:sp>
      <p:sp>
        <p:nvSpPr>
          <p:cNvPr id="779267" name="Rectangle 3"/>
          <p:cNvSpPr>
            <a:spLocks noGrp="1"/>
          </p:cNvSpPr>
          <p:nvPr>
            <p:ph type="body" idx="1"/>
          </p:nvPr>
        </p:nvSpPr>
        <p:spPr bwMode="auto">
          <a:xfrm>
            <a:off x="914400" y="4343400"/>
            <a:ext cx="5029200" cy="4114800"/>
          </a:xfrm>
          <a:noFill/>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Slide Image Placeholder 1"/>
          <p:cNvSpPr>
            <a:spLocks noGrp="1" noRot="1" noChangeAspect="1" noTextEdit="1"/>
          </p:cNvSpPr>
          <p:nvPr>
            <p:ph type="sldImg"/>
          </p:nvPr>
        </p:nvSpPr>
        <p:spPr bwMode="auto">
          <a:noFill/>
          <a:ln>
            <a:solidFill>
              <a:srgbClr val="000000"/>
            </a:solidFill>
            <a:miter lim="800000"/>
            <a:headEnd/>
            <a:tailEnd/>
          </a:ln>
        </p:spPr>
      </p:sp>
      <p:sp>
        <p:nvSpPr>
          <p:cNvPr id="787459" name="Notes Placeholder 2"/>
          <p:cNvSpPr>
            <a:spLocks noGrp="1"/>
          </p:cNvSpPr>
          <p:nvPr>
            <p:ph type="body" idx="1"/>
          </p:nvPr>
        </p:nvSpPr>
        <p:spPr bwMode="auto">
          <a:noFill/>
        </p:spPr>
        <p:txBody>
          <a:bodyPr/>
          <a:lstStyle/>
          <a:p>
            <a:pPr>
              <a:spcBef>
                <a:spcPct val="0"/>
              </a:spcBef>
            </a:pPr>
            <a:endParaRPr lang="zh-CN" altLang="zh-CN"/>
          </a:p>
        </p:txBody>
      </p:sp>
      <p:sp>
        <p:nvSpPr>
          <p:cNvPr id="78746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FE43ADE-44A1-4A40-963F-F4F87CC0AAD8}" type="slidenum">
              <a:rPr lang="en-US" altLang="zh-CN" sz="1200">
                <a:latin typeface="Calibri" pitchFamily="34" charset="0"/>
              </a:rPr>
              <a:pPr algn="r"/>
              <a:t>98</a:t>
            </a:fld>
            <a:endParaRPr lang="en-US" altLang="zh-CN" sz="1200">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页脚占位符 3"/>
          <p:cNvSpPr>
            <a:spLocks noGrp="1"/>
          </p:cNvSpPr>
          <p:nvPr>
            <p:ph type="ftr" sz="quarter" idx="4"/>
          </p:nvPr>
        </p:nvSpPr>
        <p:spPr/>
        <p:txBody>
          <a:bodyPr/>
          <a:lstStyle/>
          <a:p>
            <a:pPr>
              <a:defRPr/>
            </a:pPr>
            <a:endParaRPr lang="zh-CN" altLang="zh-CN"/>
          </a:p>
        </p:txBody>
      </p:sp>
      <p:sp>
        <p:nvSpPr>
          <p:cNvPr id="5" name="灯片编号占位符 4"/>
          <p:cNvSpPr>
            <a:spLocks noGrp="1"/>
          </p:cNvSpPr>
          <p:nvPr>
            <p:ph type="sldNum" sz="quarter" idx="5"/>
          </p:nvPr>
        </p:nvSpPr>
        <p:spPr/>
        <p:txBody>
          <a:bodyPr/>
          <a:lstStyle/>
          <a:p>
            <a:pPr>
              <a:defRPr/>
            </a:pPr>
            <a:fld id="{274B9120-A65B-4A7F-AA10-782797BE6703}" type="slidenum">
              <a:rPr lang="en-US" altLang="zh-CN" smtClean="0"/>
              <a:pPr>
                <a:defRPr/>
              </a:pPr>
              <a:t>109</a:t>
            </a:fld>
            <a:endParaRPr lang="en-US" altLang="zh-CN"/>
          </a:p>
        </p:txBody>
      </p:sp>
    </p:spTree>
    <p:extLst>
      <p:ext uri="{BB962C8B-B14F-4D97-AF65-F5344CB8AC3E}">
        <p14:creationId xmlns:p14="http://schemas.microsoft.com/office/powerpoint/2010/main" val="205438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Rot="1" noChangeAspect="1" noTextEdit="1"/>
          </p:cNvSpPr>
          <p:nvPr>
            <p:ph type="sldImg"/>
          </p:nvPr>
        </p:nvSpPr>
        <p:spPr bwMode="auto">
          <a:noFill/>
          <a:ln>
            <a:solidFill>
              <a:srgbClr val="000000"/>
            </a:solidFill>
            <a:miter lim="800000"/>
            <a:headEnd/>
            <a:tailEnd/>
          </a:ln>
        </p:spPr>
      </p:sp>
      <p:sp>
        <p:nvSpPr>
          <p:cNvPr id="553987" name="Rectangle 3"/>
          <p:cNvSpPr>
            <a:spLocks noGrp="1"/>
          </p:cNvSpPr>
          <p:nvPr>
            <p:ph type="body" idx="1"/>
          </p:nvPr>
        </p:nvSpPr>
        <p:spPr bwMode="auto">
          <a:xfrm>
            <a:off x="914400" y="4343400"/>
            <a:ext cx="5029200" cy="4114800"/>
          </a:xfrm>
          <a:noFill/>
        </p:spPr>
        <p:txBody>
          <a:bodyPr/>
          <a:lstStyle/>
          <a:p>
            <a:r>
              <a:rPr lang="zh-CN" altLang="en-US"/>
              <a:t>功能性：详细描述了系统必须有能力执行的动作，通过详细说明所期望的输入和输出条件来描述系统行为</a:t>
            </a:r>
          </a:p>
          <a:p>
            <a:r>
              <a:rPr lang="zh-CN" altLang="en-US"/>
              <a:t>非功能性：</a:t>
            </a:r>
          </a:p>
          <a:p>
            <a:r>
              <a:rPr lang="zh-CN" altLang="en-US"/>
              <a:t>使用性：人为因素（审美学、易学性、易用性）和用户界面、用户文档、培训资料的一致性</a:t>
            </a:r>
          </a:p>
          <a:p>
            <a:r>
              <a:rPr lang="zh-CN" altLang="en-US"/>
              <a:t>可靠性：失败的频率和失败严重性、可恢复性、可预测性和准确性</a:t>
            </a:r>
          </a:p>
          <a:p>
            <a:r>
              <a:rPr lang="zh-CN" altLang="en-US"/>
              <a:t>性能：在功能性需求上施加的条件，如需求详述了交换率、速度、有效性、准确性、响应时间、恢复时间和内存使用，同时还加上了必须执行某个活动的条件</a:t>
            </a:r>
          </a:p>
          <a:p>
            <a:r>
              <a:rPr lang="zh-CN" altLang="en-US"/>
              <a:t>可支持性：易测性、可维护性和其它在系统发布以后维持系统更新需要的质量。</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Slide Image Placeholder 1"/>
          <p:cNvSpPr>
            <a:spLocks noGrp="1" noRot="1" noChangeAspect="1" noTextEdit="1"/>
          </p:cNvSpPr>
          <p:nvPr>
            <p:ph type="sldImg"/>
          </p:nvPr>
        </p:nvSpPr>
        <p:spPr bwMode="auto">
          <a:noFill/>
          <a:ln>
            <a:solidFill>
              <a:srgbClr val="000000"/>
            </a:solidFill>
            <a:miter lim="800000"/>
            <a:headEnd/>
            <a:tailEnd/>
          </a:ln>
        </p:spPr>
      </p:sp>
      <p:sp>
        <p:nvSpPr>
          <p:cNvPr id="562179" name="Notes Placeholder 2"/>
          <p:cNvSpPr>
            <a:spLocks noGrp="1"/>
          </p:cNvSpPr>
          <p:nvPr>
            <p:ph type="body" idx="1"/>
          </p:nvPr>
        </p:nvSpPr>
        <p:spPr bwMode="auto">
          <a:noFill/>
        </p:spPr>
        <p:txBody>
          <a:bodyPr/>
          <a:lstStyle/>
          <a:p>
            <a:pPr>
              <a:spcBef>
                <a:spcPct val="0"/>
              </a:spcBef>
            </a:pPr>
            <a:endParaRPr lang="zh-CN" altLang="zh-CN"/>
          </a:p>
        </p:txBody>
      </p:sp>
      <p:sp>
        <p:nvSpPr>
          <p:cNvPr id="56218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C86B4DD-CF51-47EE-936B-1F14AFA32B7E}" type="slidenum">
              <a:rPr lang="en-US" altLang="zh-CN" sz="1200">
                <a:latin typeface="Calibri" pitchFamily="34" charset="0"/>
              </a:rPr>
              <a:pPr algn="r"/>
              <a:t>7</a:t>
            </a:fld>
            <a:endParaRPr lang="en-US" altLang="zh-CN"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Slide Image Placeholder 1"/>
          <p:cNvSpPr>
            <a:spLocks noGrp="1" noRot="1" noChangeAspect="1" noTextEdit="1"/>
          </p:cNvSpPr>
          <p:nvPr>
            <p:ph type="sldImg"/>
          </p:nvPr>
        </p:nvSpPr>
        <p:spPr bwMode="auto">
          <a:noFill/>
          <a:ln>
            <a:solidFill>
              <a:srgbClr val="000000"/>
            </a:solidFill>
            <a:miter lim="800000"/>
            <a:headEnd/>
            <a:tailEnd/>
          </a:ln>
        </p:spPr>
      </p:sp>
      <p:sp>
        <p:nvSpPr>
          <p:cNvPr id="567299" name="Notes Placeholder 2"/>
          <p:cNvSpPr>
            <a:spLocks noGrp="1"/>
          </p:cNvSpPr>
          <p:nvPr>
            <p:ph type="body" idx="1"/>
          </p:nvPr>
        </p:nvSpPr>
        <p:spPr bwMode="auto">
          <a:noFill/>
        </p:spPr>
        <p:txBody>
          <a:bodyPr/>
          <a:lstStyle/>
          <a:p>
            <a:pPr>
              <a:spcBef>
                <a:spcPct val="0"/>
              </a:spcBef>
            </a:pPr>
            <a:endParaRPr lang="zh-CN" altLang="zh-CN"/>
          </a:p>
        </p:txBody>
      </p:sp>
      <p:sp>
        <p:nvSpPr>
          <p:cNvPr id="56730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2CAAE22-CA55-4E92-974B-13E73B3F2318}" type="slidenum">
              <a:rPr lang="en-US" altLang="zh-CN" sz="1200">
                <a:latin typeface="Calibri" pitchFamily="34" charset="0"/>
              </a:rPr>
              <a:pPr algn="r"/>
              <a:t>11</a:t>
            </a:fld>
            <a:endParaRPr lang="en-US" altLang="zh-CN"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Slide Image Placeholder 1"/>
          <p:cNvSpPr>
            <a:spLocks noGrp="1" noRot="1" noChangeAspect="1" noTextEdit="1"/>
          </p:cNvSpPr>
          <p:nvPr>
            <p:ph type="sldImg"/>
          </p:nvPr>
        </p:nvSpPr>
        <p:spPr bwMode="auto">
          <a:noFill/>
          <a:ln>
            <a:solidFill>
              <a:srgbClr val="000000"/>
            </a:solidFill>
            <a:miter lim="800000"/>
            <a:headEnd/>
            <a:tailEnd/>
          </a:ln>
        </p:spPr>
      </p:sp>
      <p:sp>
        <p:nvSpPr>
          <p:cNvPr id="589827" name="Notes Placeholder 2"/>
          <p:cNvSpPr>
            <a:spLocks noGrp="1"/>
          </p:cNvSpPr>
          <p:nvPr>
            <p:ph type="body" idx="1"/>
          </p:nvPr>
        </p:nvSpPr>
        <p:spPr bwMode="auto">
          <a:noFill/>
        </p:spPr>
        <p:txBody>
          <a:bodyPr/>
          <a:lstStyle/>
          <a:p>
            <a:pPr>
              <a:spcBef>
                <a:spcPct val="0"/>
              </a:spcBef>
            </a:pPr>
            <a:endParaRPr lang="zh-CN" altLang="zh-CN"/>
          </a:p>
        </p:txBody>
      </p:sp>
      <p:sp>
        <p:nvSpPr>
          <p:cNvPr id="58982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4732D8D-E046-42AC-8482-098331A2F6C8}" type="slidenum">
              <a:rPr lang="en-US" altLang="zh-CN" sz="1200">
                <a:latin typeface="Calibri" pitchFamily="34" charset="0"/>
              </a:rPr>
              <a:pPr algn="r"/>
              <a:t>24</a:t>
            </a:fld>
            <a:endParaRPr lang="en-US" altLang="zh-CN"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Slide Image Placeholder 1"/>
          <p:cNvSpPr>
            <a:spLocks noGrp="1" noRot="1" noChangeAspect="1" noTextEdit="1"/>
          </p:cNvSpPr>
          <p:nvPr>
            <p:ph type="sldImg"/>
          </p:nvPr>
        </p:nvSpPr>
        <p:spPr bwMode="auto">
          <a:noFill/>
          <a:ln>
            <a:solidFill>
              <a:srgbClr val="000000"/>
            </a:solidFill>
            <a:miter lim="800000"/>
            <a:headEnd/>
            <a:tailEnd/>
          </a:ln>
        </p:spPr>
      </p:sp>
      <p:sp>
        <p:nvSpPr>
          <p:cNvPr id="607235" name="Notes Placeholder 2"/>
          <p:cNvSpPr>
            <a:spLocks noGrp="1"/>
          </p:cNvSpPr>
          <p:nvPr>
            <p:ph type="body" idx="1"/>
          </p:nvPr>
        </p:nvSpPr>
        <p:spPr bwMode="auto">
          <a:noFill/>
        </p:spPr>
        <p:txBody>
          <a:bodyPr/>
          <a:lstStyle/>
          <a:p>
            <a:pPr>
              <a:spcBef>
                <a:spcPct val="0"/>
              </a:spcBef>
            </a:pPr>
            <a:endParaRPr lang="zh-CN" altLang="zh-CN"/>
          </a:p>
        </p:txBody>
      </p:sp>
      <p:sp>
        <p:nvSpPr>
          <p:cNvPr id="6072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415A0E5-44E4-4369-84CD-24273F1663A0}" type="slidenum">
              <a:rPr lang="en-US" altLang="zh-CN" sz="1200">
                <a:latin typeface="Calibri" pitchFamily="34" charset="0"/>
              </a:rPr>
              <a:pPr algn="r"/>
              <a:t>31</a:t>
            </a:fld>
            <a:endParaRPr lang="en-US" altLang="zh-CN"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0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563" name="Rectangle 3"/>
          <p:cNvSpPr>
            <a:spLocks noGrp="1" noChangeArrowheads="1"/>
          </p:cNvSpPr>
          <p:nvPr>
            <p:ph type="body" idx="1"/>
          </p:nvPr>
        </p:nvSpPr>
        <p:spPr bwMode="auto">
          <a:noFill/>
        </p:spPr>
        <p:txBody>
          <a:bodyPr/>
          <a:lstStyle/>
          <a:p>
            <a:pPr>
              <a:lnSpc>
                <a:spcPct val="80000"/>
              </a:lnSpc>
            </a:pPr>
            <a:endParaRPr lang="zh-CN" altLang="zh-CN" sz="80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086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8611" name="Rectangle 3"/>
          <p:cNvSpPr>
            <a:spLocks noGrp="1" noChangeArrowheads="1"/>
          </p:cNvSpPr>
          <p:nvPr>
            <p:ph type="body" idx="1"/>
          </p:nvPr>
        </p:nvSpPr>
        <p:spPr bwMode="auto">
          <a:noFill/>
        </p:spPr>
        <p:txBody>
          <a:bodyPr/>
          <a:lstStyle/>
          <a:p>
            <a:pPr>
              <a:lnSpc>
                <a:spcPct val="80000"/>
              </a:lnSpc>
            </a:pPr>
            <a:endParaRPr lang="zh-CN" altLang="zh-CN" sz="8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0CC8915C-4989-485F-AB80-F5B1F7CD233F}" type="slidenum">
              <a:rPr lang="zh-CN" altLang="en-US"/>
              <a:pPr>
                <a:defRPr/>
              </a:pPr>
              <a:t>‹#›</a:t>
            </a:fld>
            <a:r>
              <a:rPr lang="zh-CN" altLang="en-US"/>
              <a:t>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94C8D492-4F84-4A6D-B9FF-911287F5F047}" type="slidenum">
              <a:rPr lang="zh-CN" altLang="en-US"/>
              <a:pPr>
                <a:defRPr/>
              </a:pPr>
              <a:t>‹#›</a:t>
            </a:fld>
            <a:r>
              <a:rPr lang="zh-CN" altLang="en-US"/>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760413"/>
            <a:ext cx="2090737" cy="5365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760413"/>
            <a:ext cx="6119813" cy="5365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60EE10A8-E8A5-4649-B64F-20E46AF10F9A}" type="slidenum">
              <a:rPr lang="zh-CN" altLang="en-US"/>
              <a:pPr>
                <a:defRPr/>
              </a:pPr>
              <a:t>‹#›</a:t>
            </a:fld>
            <a:r>
              <a:rPr lang="zh-CN" altLang="en-US"/>
              <a:t>页</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760413"/>
            <a:ext cx="8229600" cy="868362"/>
          </a:xfrm>
        </p:spPr>
        <p:txBody>
          <a:bodyPr/>
          <a:lstStyle/>
          <a:p>
            <a:r>
              <a:rPr lang="zh-CN" altLang="en-US"/>
              <a:t>单击此处编辑母版标题样式</a:t>
            </a:r>
          </a:p>
        </p:txBody>
      </p:sp>
      <p:sp>
        <p:nvSpPr>
          <p:cNvPr id="3" name="表格占位符 2"/>
          <p:cNvSpPr>
            <a:spLocks noGrp="1"/>
          </p:cNvSpPr>
          <p:nvPr>
            <p:ph type="tbl" idx="1"/>
          </p:nvPr>
        </p:nvSpPr>
        <p:spPr>
          <a:xfrm>
            <a:off x="457200" y="1844675"/>
            <a:ext cx="8229600" cy="4281488"/>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011D1C30-24CF-4FCD-9159-E461D40F7D6B}" type="slidenum">
              <a:rPr lang="zh-CN" altLang="en-US"/>
              <a:pPr>
                <a:defRPr/>
              </a:pPr>
              <a:t>‹#›</a:t>
            </a:fld>
            <a:r>
              <a:rPr lang="zh-CN" altLang="en-US"/>
              <a:t>页</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3941763"/>
            <a:ext cx="8229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324600"/>
            <a:ext cx="2133600" cy="457200"/>
          </a:xfrm>
        </p:spPr>
        <p:txBody>
          <a:bodyPr/>
          <a:lstStyle>
            <a:lvl1pPr>
              <a:defRPr/>
            </a:lvl1pPr>
          </a:lstStyle>
          <a:p>
            <a:fld id="{22E404B2-793C-493E-8019-45944F799C12}" type="slidenum">
              <a:rPr lang="zh-CN" altLang="en-US"/>
              <a:pPr/>
              <a:t>‹#›</a:t>
            </a:fld>
            <a:r>
              <a:rPr lang="en-US" altLang="zh-CN"/>
              <a:t>/60</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324600"/>
            <a:ext cx="2133600" cy="457200"/>
          </a:xfrm>
        </p:spPr>
        <p:txBody>
          <a:bodyPr/>
          <a:lstStyle>
            <a:lvl1pPr>
              <a:defRPr/>
            </a:lvl1pPr>
          </a:lstStyle>
          <a:p>
            <a:fld id="{53702504-BB3D-4BA3-9929-9AB871A34EB2}" type="slidenum">
              <a:rPr lang="zh-CN" altLang="en-US"/>
              <a:pPr/>
              <a:t>‹#›</a:t>
            </a:fld>
            <a:r>
              <a:rPr lang="en-US" altLang="zh-CN"/>
              <a:t>/60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317F8D17-BCFB-4E69-ABB1-44F35B92AED6}" type="slidenum">
              <a:rPr lang="zh-CN" altLang="en-US"/>
              <a:pPr>
                <a:defRPr/>
              </a:pPr>
              <a:t>‹#›</a:t>
            </a:fld>
            <a:r>
              <a:rPr lang="zh-CN" altLang="en-US"/>
              <a:t>页</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F10600F3-07FC-4724-96C3-C36EE99B9094}" type="slidenum">
              <a:rPr lang="zh-CN" altLang="en-US"/>
              <a:pPr>
                <a:defRPr/>
              </a:pPr>
              <a:t>‹#›</a:t>
            </a:fld>
            <a:r>
              <a:rPr lang="zh-CN" altLang="en-US"/>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7A28D6D4-1D00-4972-9CE6-A210BFF448DC}" type="slidenum">
              <a:rPr lang="zh-CN" altLang="en-US"/>
              <a:pPr>
                <a:defRPr/>
              </a:pPr>
              <a:t>‹#›</a:t>
            </a:fld>
            <a:r>
              <a:rPr lang="zh-CN" altLang="en-US"/>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r>
              <a:rPr lang="zh-CN" altLang="en-US"/>
              <a:t>第</a:t>
            </a:r>
            <a:fld id="{6813CD1E-564B-42AE-B47B-BE7DE451642B}" type="slidenum">
              <a:rPr lang="zh-CN" altLang="en-US"/>
              <a:pPr>
                <a:defRPr/>
              </a:pPr>
              <a:t>‹#›</a:t>
            </a:fld>
            <a:r>
              <a:rPr lang="zh-CN" altLang="en-US"/>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r>
              <a:rPr lang="zh-CN" altLang="en-US"/>
              <a:t>第</a:t>
            </a:r>
            <a:fld id="{FC4C2CB7-F264-41E9-B417-6D1F765E3CF9}" type="slidenum">
              <a:rPr lang="zh-CN" altLang="en-US"/>
              <a:pPr>
                <a:defRPr/>
              </a:pPr>
              <a:t>‹#›</a:t>
            </a:fld>
            <a:r>
              <a:rPr lang="zh-CN" altLang="en-US"/>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zh-CN" altLang="en-US"/>
              <a:t>第</a:t>
            </a:r>
            <a:fld id="{18D40549-3795-4878-9AF6-F839829A9F98}" type="slidenum">
              <a:rPr lang="zh-CN" altLang="en-US"/>
              <a:pPr>
                <a:defRPr/>
              </a:pPr>
              <a:t>‹#›</a:t>
            </a:fld>
            <a:r>
              <a:rPr lang="zh-CN" altLang="en-US"/>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44D81D2F-088B-4F2F-B5F7-773E4FD39A95}" type="slidenum">
              <a:rPr lang="zh-CN" altLang="en-US"/>
              <a:pPr>
                <a:defRPr/>
              </a:pPr>
              <a:t>‹#›</a:t>
            </a:fld>
            <a:r>
              <a:rPr lang="zh-CN" altLang="en-US"/>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BC267C1B-7C34-4BD0-A670-8E01FEA6F7BE}" type="slidenum">
              <a:rPr lang="zh-CN" altLang="en-US"/>
              <a:pPr>
                <a:defRPr/>
              </a:pPr>
              <a:t>‹#›</a:t>
            </a:fld>
            <a:r>
              <a:rPr lang="zh-CN" altLang="en-US"/>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descr="浅色横线"/>
          <p:cNvSpPr>
            <a:spLocks noChangeArrowheads="1"/>
          </p:cNvSpPr>
          <p:nvPr/>
        </p:nvSpPr>
        <p:spPr bwMode="auto">
          <a:xfrm>
            <a:off x="0" y="692150"/>
            <a:ext cx="9144000" cy="1008063"/>
          </a:xfrm>
          <a:prstGeom prst="rect">
            <a:avLst/>
          </a:prstGeom>
          <a:pattFill prst="ltHorz">
            <a:fgClr>
              <a:schemeClr val="accent1"/>
            </a:fgClr>
            <a:bgClr>
              <a:schemeClr val="bg1"/>
            </a:bgClr>
          </a:pattFill>
          <a:ln w="9525">
            <a:noFill/>
            <a:miter lim="800000"/>
            <a:headEnd/>
            <a:tailEnd/>
          </a:ln>
          <a:effectLst/>
        </p:spPr>
        <p:txBody>
          <a:bodyPr wrap="none" anchor="ctr"/>
          <a:lstStyle/>
          <a:p>
            <a:pPr>
              <a:defRPr/>
            </a:pPr>
            <a:endParaRPr lang="zh-CN" altLang="en-US">
              <a:ea typeface="+mn-ea"/>
            </a:endParaRPr>
          </a:p>
        </p:txBody>
      </p:sp>
      <p:sp>
        <p:nvSpPr>
          <p:cNvPr id="1028" name="Rectangle 2"/>
          <p:cNvSpPr>
            <a:spLocks noGrp="1" noChangeArrowheads="1"/>
          </p:cNvSpPr>
          <p:nvPr>
            <p:ph type="title"/>
          </p:nvPr>
        </p:nvSpPr>
        <p:spPr bwMode="auto">
          <a:xfrm>
            <a:off x="323850" y="760413"/>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3"/>
          <p:cNvSpPr>
            <a:spLocks noGrp="1" noChangeArrowheads="1"/>
          </p:cNvSpPr>
          <p:nvPr>
            <p:ph type="body" idx="1"/>
          </p:nvPr>
        </p:nvSpPr>
        <p:spPr bwMode="auto">
          <a:xfrm>
            <a:off x="457200" y="1844675"/>
            <a:ext cx="8229600" cy="428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902450" y="6467475"/>
            <a:ext cx="2133600"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r>
              <a:rPr lang="zh-CN" altLang="en-US"/>
              <a:t>第</a:t>
            </a:r>
            <a:fld id="{E2D42329-5CE2-48AD-92F3-F0F66E25FBD0}" type="slidenum">
              <a:rPr lang="zh-CN" altLang="en-US"/>
              <a:pPr>
                <a:defRPr/>
              </a:pPr>
              <a:t>‹#›</a:t>
            </a:fld>
            <a:r>
              <a:rPr lang="zh-CN" altLang="en-US"/>
              <a:t>页</a:t>
            </a: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7" r:id="rId13"/>
    <p:sldLayoutId id="2147483818" r:id="rId14"/>
  </p:sldLayoutIdLst>
  <p:hf hdr="0" ftr="0" dt="0"/>
  <p:txStyles>
    <p:title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4.emf"/><Relationship Id="rId4" Type="http://schemas.openxmlformats.org/officeDocument/2006/relationships/image" Target="../media/image23.emf"/></Relationships>
</file>

<file path=ppt/slides/_rels/slide3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8.emf"/><Relationship Id="rId4" Type="http://schemas.openxmlformats.org/officeDocument/2006/relationships/image" Target="../media/image27.emf"/></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8.emf"/><Relationship Id="rId4" Type="http://schemas.openxmlformats.org/officeDocument/2006/relationships/image" Target="../media/image27.emf"/></Relationships>
</file>

<file path=ppt/slides/_rels/slide3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4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4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dirty="0"/>
              <a:t>第</a:t>
            </a:r>
            <a:fld id="{C814C39C-7462-4821-9587-53889917010E}" type="slidenum">
              <a:rPr lang="zh-CN" altLang="en-US"/>
              <a:pPr>
                <a:defRPr/>
              </a:pPr>
              <a:t>1</a:t>
            </a:fld>
            <a:r>
              <a:rPr lang="zh-CN" altLang="en-US" dirty="0"/>
              <a:t>页</a:t>
            </a:r>
          </a:p>
        </p:txBody>
      </p:sp>
      <p:sp>
        <p:nvSpPr>
          <p:cNvPr id="2051" name="Rectangle 8" descr="浅色横线"/>
          <p:cNvSpPr>
            <a:spLocks noChangeArrowheads="1"/>
          </p:cNvSpPr>
          <p:nvPr/>
        </p:nvSpPr>
        <p:spPr bwMode="auto">
          <a:xfrm>
            <a:off x="0" y="2708275"/>
            <a:ext cx="9144000" cy="2592388"/>
          </a:xfrm>
          <a:prstGeom prst="rect">
            <a:avLst/>
          </a:prstGeom>
          <a:pattFill prst="ltHorz">
            <a:fgClr>
              <a:srgbClr val="66CCFF"/>
            </a:fgClr>
            <a:bgClr>
              <a:schemeClr val="bg1"/>
            </a:bgClr>
          </a:pattFill>
          <a:ln w="9525">
            <a:noFill/>
            <a:miter lim="800000"/>
            <a:headEnd/>
            <a:tailEnd/>
          </a:ln>
        </p:spPr>
        <p:txBody>
          <a:bodyPr wrap="none" anchor="ctr"/>
          <a:lstStyle/>
          <a:p>
            <a:endParaRPr lang="zh-CN" altLang="en-US"/>
          </a:p>
        </p:txBody>
      </p:sp>
      <p:sp>
        <p:nvSpPr>
          <p:cNvPr id="2052" name="Rectangle 2"/>
          <p:cNvSpPr>
            <a:spLocks noGrp="1" noChangeArrowheads="1"/>
          </p:cNvSpPr>
          <p:nvPr>
            <p:ph type="ctrTitle"/>
          </p:nvPr>
        </p:nvSpPr>
        <p:spPr>
          <a:xfrm>
            <a:off x="250825" y="549275"/>
            <a:ext cx="8642350" cy="1254125"/>
          </a:xfrm>
        </p:spPr>
        <p:txBody>
          <a:bodyPr/>
          <a:lstStyle/>
          <a:p>
            <a:pPr algn="ctr"/>
            <a:r>
              <a:rPr lang="zh-CN" altLang="en-US" dirty="0"/>
              <a:t>第</a:t>
            </a:r>
            <a:r>
              <a:rPr lang="en-US" altLang="zh-CN" dirty="0"/>
              <a:t>3</a:t>
            </a:r>
            <a:r>
              <a:rPr lang="zh-CN" altLang="en-US" dirty="0"/>
              <a:t>章 需求分析与用例建模</a:t>
            </a:r>
          </a:p>
        </p:txBody>
      </p:sp>
      <p:sp>
        <p:nvSpPr>
          <p:cNvPr id="2053" name="Text Box 9"/>
          <p:cNvSpPr txBox="1">
            <a:spLocks noChangeArrowheads="1"/>
          </p:cNvSpPr>
          <p:nvPr/>
        </p:nvSpPr>
        <p:spPr bwMode="auto">
          <a:xfrm>
            <a:off x="1187450" y="2852738"/>
            <a:ext cx="4464050" cy="2289175"/>
          </a:xfrm>
          <a:prstGeom prst="rect">
            <a:avLst/>
          </a:prstGeom>
          <a:noFill/>
          <a:ln w="9525">
            <a:noFill/>
            <a:miter lim="800000"/>
            <a:headEnd/>
            <a:tailEnd/>
          </a:ln>
        </p:spPr>
        <p:txBody>
          <a:bodyPr>
            <a:spAutoFit/>
          </a:bodyPr>
          <a:lstStyle/>
          <a:p>
            <a:pPr>
              <a:spcBef>
                <a:spcPct val="50000"/>
              </a:spcBef>
            </a:pPr>
            <a:r>
              <a:rPr lang="zh-CN" altLang="en-US" sz="3600">
                <a:solidFill>
                  <a:srgbClr val="0000CC"/>
                </a:solidFill>
                <a:ea typeface="华文隶书" pitchFamily="2" charset="-122"/>
              </a:rPr>
              <a:t>本章概述 </a:t>
            </a:r>
          </a:p>
          <a:p>
            <a:pPr>
              <a:spcBef>
                <a:spcPct val="50000"/>
              </a:spcBef>
            </a:pPr>
            <a:r>
              <a:rPr lang="zh-CN" altLang="en-US" sz="3600">
                <a:solidFill>
                  <a:srgbClr val="0000CC"/>
                </a:solidFill>
                <a:ea typeface="华文隶书" pitchFamily="2" charset="-122"/>
              </a:rPr>
              <a:t>本章的学习目标</a:t>
            </a:r>
          </a:p>
          <a:p>
            <a:pPr>
              <a:spcBef>
                <a:spcPct val="50000"/>
              </a:spcBef>
            </a:pPr>
            <a:r>
              <a:rPr lang="zh-CN" altLang="en-US" sz="3600">
                <a:solidFill>
                  <a:srgbClr val="0000CC"/>
                </a:solidFill>
                <a:ea typeface="华文隶书" pitchFamily="2" charset="-122"/>
              </a:rPr>
              <a:t>主要内容</a:t>
            </a:r>
          </a:p>
        </p:txBody>
      </p:sp>
      <p:sp>
        <p:nvSpPr>
          <p:cNvPr id="2" name="文本框 1">
            <a:extLst>
              <a:ext uri="{FF2B5EF4-FFF2-40B4-BE49-F238E27FC236}">
                <a16:creationId xmlns:a16="http://schemas.microsoft.com/office/drawing/2014/main" id="{4EA89C56-8032-4BAD-BEB8-1C85C985056D}"/>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324600"/>
            <a:ext cx="2133600" cy="457200"/>
          </a:xfrm>
          <a:prstGeom prst="rect">
            <a:avLst/>
          </a:prstGeom>
        </p:spPr>
        <p:txBody>
          <a:bodyPr/>
          <a:lstStyle/>
          <a:p>
            <a:fld id="{0924B18B-5EA7-4D23-B6E9-96A2211F7C7B}" type="slidenum">
              <a:rPr lang="zh-CN" altLang="en-US"/>
              <a:pPr/>
              <a:t>10</a:t>
            </a:fld>
            <a:r>
              <a:rPr lang="en-US" altLang="zh-CN"/>
              <a:t>/60</a:t>
            </a:r>
          </a:p>
        </p:txBody>
      </p:sp>
      <p:sp>
        <p:nvSpPr>
          <p:cNvPr id="565250" name="Text Box 2"/>
          <p:cNvSpPr txBox="1">
            <a:spLocks noChangeArrowheads="1"/>
          </p:cNvSpPr>
          <p:nvPr/>
        </p:nvSpPr>
        <p:spPr bwMode="auto">
          <a:xfrm>
            <a:off x="250825" y="1125538"/>
            <a:ext cx="3384550"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一、 什么叫用例图</a:t>
            </a:r>
          </a:p>
        </p:txBody>
      </p:sp>
      <p:sp>
        <p:nvSpPr>
          <p:cNvPr id="565251" name="Rectangle 3"/>
          <p:cNvSpPr>
            <a:spLocks noChangeArrowheads="1"/>
          </p:cNvSpPr>
          <p:nvPr/>
        </p:nvSpPr>
        <p:spPr bwMode="auto">
          <a:xfrm>
            <a:off x="395288" y="1844675"/>
            <a:ext cx="8353425" cy="2593975"/>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kumimoji="1" lang="zh-CN" altLang="en-US">
                <a:latin typeface="楷体_GB2312" pitchFamily="49" charset="-122"/>
                <a:ea typeface="楷体_GB2312" pitchFamily="49" charset="-122"/>
              </a:rPr>
              <a:t>用例图是需求分析中的产物，主要作用是描述参与者和用例之间的关系，帮助开发人员可视化的了解系统的功能。借助于用例图，系统用户、系统分析人员、系统设计人员、领域专家能够以可视化的方式对问题进行探讨，减少了大量交流上的障碍，便于对问题达成共识。</a:t>
            </a:r>
          </a:p>
          <a:p>
            <a:r>
              <a:rPr kumimoji="1" lang="zh-CN" altLang="en-US">
                <a:latin typeface="楷体_GB2312" pitchFamily="49" charset="-122"/>
                <a:ea typeface="楷体_GB2312" pitchFamily="49" charset="-122"/>
              </a:rPr>
              <a:t>    用例图可视化地表达了系统的需求，具有直观、规范等优点，克服了纯文字性说明的不足。</a:t>
            </a:r>
          </a:p>
          <a:p>
            <a:r>
              <a:rPr kumimoji="1" lang="zh-CN" altLang="en-US">
                <a:latin typeface="楷体_GB2312" pitchFamily="49" charset="-122"/>
                <a:ea typeface="楷体_GB2312" pitchFamily="49" charset="-122"/>
              </a:rPr>
              <a:t>    用例方法是完全从</a:t>
            </a:r>
            <a:r>
              <a:rPr kumimoji="1" lang="zh-CN" altLang="en-US">
                <a:solidFill>
                  <a:srgbClr val="FF0000"/>
                </a:solidFill>
                <a:latin typeface="楷体_GB2312" pitchFamily="49" charset="-122"/>
                <a:ea typeface="楷体_GB2312" pitchFamily="49" charset="-122"/>
              </a:rPr>
              <a:t>外部</a:t>
            </a:r>
            <a:r>
              <a:rPr kumimoji="1" lang="zh-CN" altLang="en-US">
                <a:latin typeface="楷体_GB2312" pitchFamily="49" charset="-122"/>
                <a:ea typeface="楷体_GB2312" pitchFamily="49" charset="-122"/>
              </a:rPr>
              <a:t>来定义系统功能，它把需求和设计完全的分离开来。我们不用关心系统内部是如何完成各种功能的，系统对于我们来说就是一个</a:t>
            </a:r>
            <a:r>
              <a:rPr kumimoji="1" lang="zh-CN" altLang="en-US">
                <a:solidFill>
                  <a:srgbClr val="FF0000"/>
                </a:solidFill>
                <a:latin typeface="楷体_GB2312" pitchFamily="49" charset="-122"/>
                <a:ea typeface="楷体_GB2312" pitchFamily="49" charset="-122"/>
              </a:rPr>
              <a:t>黑箱子。</a:t>
            </a:r>
          </a:p>
        </p:txBody>
      </p:sp>
      <p:sp>
        <p:nvSpPr>
          <p:cNvPr id="565252" name="Text Box 4"/>
          <p:cNvSpPr txBox="1">
            <a:spLocks noChangeArrowheads="1"/>
          </p:cNvSpPr>
          <p:nvPr/>
        </p:nvSpPr>
        <p:spPr bwMode="auto">
          <a:xfrm>
            <a:off x="4211638" y="1268413"/>
            <a:ext cx="25209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2</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、用例图的作用</a:t>
            </a:r>
          </a:p>
        </p:txBody>
      </p:sp>
      <p:sp>
        <p:nvSpPr>
          <p:cNvPr id="6" name="文本框 5">
            <a:extLst>
              <a:ext uri="{FF2B5EF4-FFF2-40B4-BE49-F238E27FC236}">
                <a16:creationId xmlns:a16="http://schemas.microsoft.com/office/drawing/2014/main" id="{E7739C48-C5FB-4AA2-B75E-F0A3435A294F}"/>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324600"/>
            <a:ext cx="2133600" cy="457200"/>
          </a:xfrm>
          <a:prstGeom prst="rect">
            <a:avLst/>
          </a:prstGeom>
        </p:spPr>
        <p:txBody>
          <a:bodyPr/>
          <a:lstStyle/>
          <a:p>
            <a:fld id="{138F0F5A-F443-4B11-BE75-B1043B35901C}" type="slidenum">
              <a:rPr lang="zh-CN" altLang="en-US"/>
              <a:pPr/>
              <a:t>100</a:t>
            </a:fld>
            <a:r>
              <a:rPr lang="en-US" altLang="zh-CN"/>
              <a:t>/60</a:t>
            </a:r>
          </a:p>
        </p:txBody>
      </p:sp>
      <p:sp>
        <p:nvSpPr>
          <p:cNvPr id="788482" name="Rectangle 2"/>
          <p:cNvSpPr>
            <a:spLocks noChangeArrowheads="1"/>
          </p:cNvSpPr>
          <p:nvPr/>
        </p:nvSpPr>
        <p:spPr bwMode="auto">
          <a:xfrm>
            <a:off x="0" y="1628775"/>
            <a:ext cx="8964613" cy="4968875"/>
          </a:xfrm>
          <a:prstGeom prst="rect">
            <a:avLst/>
          </a:prstGeom>
          <a:noFill/>
          <a:ln w="9525" algn="ctr">
            <a:noFill/>
            <a:miter lim="800000"/>
            <a:headEnd/>
            <a:tailEnd/>
          </a:ln>
          <a:effectLst/>
        </p:spPr>
        <p:txBody>
          <a:bodyPr>
            <a:spAutoFit/>
          </a:bodyPr>
          <a:lstStyle/>
          <a:p>
            <a:r>
              <a:rPr kumimoji="1" lang="zh-CN" altLang="en-US" sz="2000" dirty="0">
                <a:solidFill>
                  <a:srgbClr val="FFCCFF"/>
                </a:solidFill>
                <a:latin typeface="黑体" pitchFamily="2" charset="-122"/>
                <a:ea typeface="黑体" pitchFamily="2" charset="-122"/>
              </a:rPr>
              <a:t>    </a:t>
            </a:r>
            <a:r>
              <a:rPr lang="zh-CN" altLang="en-US" sz="2000" dirty="0">
                <a:latin typeface="Lucida Sans Unicode"/>
                <a:ea typeface="楷体_GB2312" pitchFamily="49" charset="-122"/>
              </a:rPr>
              <a:t>“</a:t>
            </a:r>
            <a:r>
              <a:rPr lang="zh-CN" altLang="en-US" sz="2000" dirty="0">
                <a:latin typeface="楷体_GB2312" pitchFamily="49" charset="-122"/>
                <a:ea typeface="楷体_GB2312" pitchFamily="49" charset="-122"/>
              </a:rPr>
              <a:t>企业进、存、销管理系统</a:t>
            </a:r>
            <a:r>
              <a:rPr lang="zh-CN" altLang="en-US" sz="2000" dirty="0">
                <a:latin typeface="Lucida Sans Unicode"/>
                <a:ea typeface="楷体_GB2312" pitchFamily="49" charset="-122"/>
              </a:rPr>
              <a:t>”</a:t>
            </a:r>
            <a:r>
              <a:rPr lang="zh-CN" altLang="en-US" sz="2000" dirty="0">
                <a:latin typeface="楷体_GB2312" pitchFamily="49" charset="-122"/>
                <a:ea typeface="楷体_GB2312" pitchFamily="49" charset="-122"/>
              </a:rPr>
              <a:t> 功能性需求包括以下内容：</a:t>
            </a:r>
          </a:p>
          <a:p>
            <a:r>
              <a:rPr lang="zh-CN" altLang="en-US"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）采购员根据生产原料的使用情况判断采购用品，对需要订购产品信息统计订货的，并制作产品订单。最后根据订单进行采购活动。</a:t>
            </a:r>
          </a:p>
          <a:p>
            <a:r>
              <a:rPr lang="zh-CN" altLang="en-US"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仓库管理员负责产品的库存管理。包括产品入库管理、处理盘点信息、处理报损产品信息和一些信息的设置。这些设置信息，包括：供应商信息、产品信息。仓库管理员每天对产品进行一次盘点，当发现库存产品有损坏时，及时处理报损信息。当产品生产后，将产品进行入库。当产品销售后时，产品进行出库处理。</a:t>
            </a:r>
          </a:p>
          <a:p>
            <a:r>
              <a:rPr lang="zh-CN" altLang="en-US"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rPr>
              <a:t>3</a:t>
            </a:r>
            <a:r>
              <a:rPr lang="zh-CN" altLang="en-US" sz="2000" dirty="0">
                <a:latin typeface="楷体_GB2312" pitchFamily="49" charset="-122"/>
                <a:ea typeface="楷体_GB2312" pitchFamily="49" charset="-122"/>
              </a:rPr>
              <a:t>）统计人员负责统计分析管理，包括：查询产品信息、查询销售信息、查询供应商信息、查询缺货信息、查询报表信息，并制作报表。统计分析员使用系统的统计分析功能，了解产品信息、销售信息、供应商信息、库存信息。</a:t>
            </a:r>
          </a:p>
          <a:p>
            <a:r>
              <a:rPr lang="zh-CN" altLang="en-US"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rPr>
              <a:t>4</a:t>
            </a:r>
            <a:r>
              <a:rPr lang="zh-CN" altLang="en-US" sz="2000" dirty="0">
                <a:latin typeface="楷体_GB2312" pitchFamily="49" charset="-122"/>
                <a:ea typeface="楷体_GB2312" pitchFamily="49" charset="-122"/>
              </a:rPr>
              <a:t>）在销售员为客户提供售货服务时，接受客户购买产品，根据系统的定价计算出产品的总价，客户付款，系统自动保存客户购买记录。</a:t>
            </a:r>
          </a:p>
          <a:p>
            <a:r>
              <a:rPr lang="zh-CN" altLang="en-US"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rPr>
              <a:t>5</a:t>
            </a:r>
            <a:r>
              <a:rPr lang="zh-CN" altLang="en-US" sz="2000" dirty="0">
                <a:latin typeface="楷体_GB2312" pitchFamily="49" charset="-122"/>
                <a:ea typeface="楷体_GB2312" pitchFamily="49" charset="-122"/>
              </a:rPr>
              <a:t>）系统管理员负责本系统的系统维护。系统管理员负责员工信息管理、供货商信息管理以及系统维护等。每种管理者都通过自己的用户名称和密码登录到各自的管理系统中。</a:t>
            </a:r>
          </a:p>
        </p:txBody>
      </p:sp>
      <p:sp>
        <p:nvSpPr>
          <p:cNvPr id="788483" name="Text Box 3"/>
          <p:cNvSpPr txBox="1">
            <a:spLocks noChangeArrowheads="1"/>
          </p:cNvSpPr>
          <p:nvPr/>
        </p:nvSpPr>
        <p:spPr bwMode="auto">
          <a:xfrm>
            <a:off x="6372225" y="1196975"/>
            <a:ext cx="2232025"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1</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、需求分析</a:t>
            </a:r>
          </a:p>
        </p:txBody>
      </p:sp>
      <p:sp>
        <p:nvSpPr>
          <p:cNvPr id="788484" name="Rectangle 4"/>
          <p:cNvSpPr>
            <a:spLocks noGrp="1"/>
          </p:cNvSpPr>
          <p:nvPr>
            <p:ph type="title"/>
          </p:nvPr>
        </p:nvSpPr>
        <p:spPr>
          <a:noFill/>
          <a:ln/>
        </p:spPr>
        <p:txBody>
          <a:bodyPr/>
          <a:lstStyle/>
          <a:p>
            <a:r>
              <a:rPr lang="zh-CN" altLang="en-US"/>
              <a:t>实例</a:t>
            </a:r>
            <a:endParaRPr lang="en-US" altLang="zh-CN"/>
          </a:p>
        </p:txBody>
      </p:sp>
      <p:sp>
        <p:nvSpPr>
          <p:cNvPr id="6" name="文本框 5">
            <a:extLst>
              <a:ext uri="{FF2B5EF4-FFF2-40B4-BE49-F238E27FC236}">
                <a16:creationId xmlns:a16="http://schemas.microsoft.com/office/drawing/2014/main" id="{CEC27DA9-6FF8-4DB8-A872-00A43DC5548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324600"/>
            <a:ext cx="2133600" cy="457200"/>
          </a:xfrm>
          <a:prstGeom prst="rect">
            <a:avLst/>
          </a:prstGeom>
        </p:spPr>
        <p:txBody>
          <a:bodyPr/>
          <a:lstStyle/>
          <a:p>
            <a:fld id="{D080BB66-F7D3-46D0-B5FD-8C77B134B18D}" type="slidenum">
              <a:rPr lang="zh-CN" altLang="en-US"/>
              <a:pPr/>
              <a:t>101</a:t>
            </a:fld>
            <a:r>
              <a:rPr lang="en-US" altLang="zh-CN"/>
              <a:t>/60</a:t>
            </a:r>
          </a:p>
        </p:txBody>
      </p:sp>
      <p:sp>
        <p:nvSpPr>
          <p:cNvPr id="789506" name="Rectangle 2"/>
          <p:cNvSpPr>
            <a:spLocks noChangeArrowheads="1"/>
          </p:cNvSpPr>
          <p:nvPr/>
        </p:nvSpPr>
        <p:spPr bwMode="auto">
          <a:xfrm>
            <a:off x="0" y="1736725"/>
            <a:ext cx="8964613" cy="1616075"/>
          </a:xfrm>
          <a:prstGeom prst="rect">
            <a:avLst/>
          </a:prstGeom>
          <a:noFill/>
          <a:ln w="9525" algn="ctr">
            <a:noFill/>
            <a:miter lim="800000"/>
            <a:headEnd/>
            <a:tailEnd/>
          </a:ln>
          <a:effectLst/>
        </p:spPr>
        <p:txBody>
          <a:bodyPr>
            <a:spAutoFit/>
          </a:bodyPr>
          <a:lstStyle/>
          <a:p>
            <a:r>
              <a:rPr kumimoji="1" lang="zh-CN" altLang="en-US" sz="2000" dirty="0">
                <a:solidFill>
                  <a:srgbClr val="FFCCFF"/>
                </a:solidFill>
                <a:latin typeface="黑体" pitchFamily="2" charset="-122"/>
                <a:ea typeface="黑体" pitchFamily="2" charset="-122"/>
              </a:rPr>
              <a:t>  </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）销售员：为客户客提供销售产品的服务。</a:t>
            </a:r>
          </a:p>
          <a:p>
            <a:r>
              <a:rPr lang="zh-CN" altLang="en-US"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）仓库管理员：负责库存产品的管理活动。</a:t>
            </a:r>
          </a:p>
          <a:p>
            <a:r>
              <a:rPr lang="zh-CN" altLang="en-US"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rPr>
              <a:t>3</a:t>
            </a:r>
            <a:r>
              <a:rPr lang="zh-CN" altLang="en-US" sz="2000" dirty="0">
                <a:latin typeface="楷体_GB2312" pitchFamily="49" charset="-122"/>
                <a:ea typeface="楷体_GB2312" pitchFamily="49" charset="-122"/>
              </a:rPr>
              <a:t>）采购员：负责企业生产原料的订购。</a:t>
            </a:r>
          </a:p>
          <a:p>
            <a:r>
              <a:rPr lang="zh-CN" altLang="en-US"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rPr>
              <a:t>4</a:t>
            </a:r>
            <a:r>
              <a:rPr lang="zh-CN" altLang="en-US" sz="2000" dirty="0">
                <a:latin typeface="楷体_GB2312" pitchFamily="49" charset="-122"/>
                <a:ea typeface="楷体_GB2312" pitchFamily="49" charset="-122"/>
              </a:rPr>
              <a:t>）会计：负责企业经营状况的统计。</a:t>
            </a:r>
          </a:p>
          <a:p>
            <a:r>
              <a:rPr lang="zh-CN" altLang="en-US"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rPr>
              <a:t>5</a:t>
            </a:r>
            <a:r>
              <a:rPr lang="zh-CN" altLang="en-US" sz="2000" dirty="0">
                <a:latin typeface="楷体_GB2312" pitchFamily="49" charset="-122"/>
                <a:ea typeface="楷体_GB2312" pitchFamily="49" charset="-122"/>
              </a:rPr>
              <a:t>）系统管理员：负责企业员工信息管理、供应商信息管理以及系统维护等。</a:t>
            </a:r>
          </a:p>
        </p:txBody>
      </p:sp>
      <p:sp>
        <p:nvSpPr>
          <p:cNvPr id="789507" name="Text Box 3"/>
          <p:cNvSpPr txBox="1">
            <a:spLocks noChangeArrowheads="1"/>
          </p:cNvSpPr>
          <p:nvPr/>
        </p:nvSpPr>
        <p:spPr bwMode="auto">
          <a:xfrm>
            <a:off x="6372225" y="1196975"/>
            <a:ext cx="2232025"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2</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、识别参与者</a:t>
            </a:r>
          </a:p>
        </p:txBody>
      </p:sp>
      <p:sp>
        <p:nvSpPr>
          <p:cNvPr id="789508" name="Rectangle 4"/>
          <p:cNvSpPr>
            <a:spLocks noGrp="1"/>
          </p:cNvSpPr>
          <p:nvPr>
            <p:ph type="title"/>
          </p:nvPr>
        </p:nvSpPr>
        <p:spPr>
          <a:noFill/>
          <a:ln/>
        </p:spPr>
        <p:txBody>
          <a:bodyPr/>
          <a:lstStyle/>
          <a:p>
            <a:r>
              <a:rPr lang="zh-CN" altLang="en-US"/>
              <a:t>实例</a:t>
            </a:r>
            <a:endParaRPr lang="en-US" altLang="zh-CN"/>
          </a:p>
        </p:txBody>
      </p:sp>
      <p:sp>
        <p:nvSpPr>
          <p:cNvPr id="6" name="文本框 5">
            <a:extLst>
              <a:ext uri="{FF2B5EF4-FFF2-40B4-BE49-F238E27FC236}">
                <a16:creationId xmlns:a16="http://schemas.microsoft.com/office/drawing/2014/main" id="{0212DF89-F88F-4B66-9BA1-11AB2A7D5E6D}"/>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324600"/>
            <a:ext cx="2133600" cy="457200"/>
          </a:xfrm>
          <a:prstGeom prst="rect">
            <a:avLst/>
          </a:prstGeom>
        </p:spPr>
        <p:txBody>
          <a:bodyPr/>
          <a:lstStyle/>
          <a:p>
            <a:fld id="{05CF701F-F585-45FF-8445-C14C40FB33BF}" type="slidenum">
              <a:rPr lang="zh-CN" altLang="en-US"/>
              <a:pPr/>
              <a:t>102</a:t>
            </a:fld>
            <a:r>
              <a:rPr lang="en-US" altLang="zh-CN"/>
              <a:t>/60</a:t>
            </a:r>
          </a:p>
        </p:txBody>
      </p:sp>
      <p:sp>
        <p:nvSpPr>
          <p:cNvPr id="790530" name="Rectangle 2"/>
          <p:cNvSpPr>
            <a:spLocks noChangeArrowheads="1"/>
          </p:cNvSpPr>
          <p:nvPr/>
        </p:nvSpPr>
        <p:spPr bwMode="auto">
          <a:xfrm>
            <a:off x="755650" y="1628775"/>
            <a:ext cx="7993063" cy="1006475"/>
          </a:xfrm>
          <a:prstGeom prst="rect">
            <a:avLst/>
          </a:prstGeom>
          <a:noFill/>
          <a:ln w="9525" algn="ctr">
            <a:noFill/>
            <a:miter lim="800000"/>
            <a:headEnd/>
            <a:tailEnd/>
          </a:ln>
          <a:effectLst/>
        </p:spPr>
        <p:txBody>
          <a:bodyPr>
            <a:spAutoFit/>
          </a:bodyPr>
          <a:lstStyle/>
          <a:p>
            <a:r>
              <a:rPr lang="zh-CN" altLang="en-US" sz="2000">
                <a:latin typeface="楷体_GB2312" pitchFamily="49" charset="-122"/>
                <a:ea typeface="楷体_GB2312" pitchFamily="49" charset="-122"/>
              </a:rPr>
              <a:t>    销售员能够通过该系统进行销售商品活动。首先登录系统，验证身份成功后，获取商品信息，然后将销售信息更新，最后对客户进行商品销售。</a:t>
            </a:r>
          </a:p>
        </p:txBody>
      </p:sp>
      <p:sp>
        <p:nvSpPr>
          <p:cNvPr id="790531" name="Text Box 3"/>
          <p:cNvSpPr txBox="1">
            <a:spLocks noChangeArrowheads="1"/>
          </p:cNvSpPr>
          <p:nvPr/>
        </p:nvSpPr>
        <p:spPr bwMode="auto">
          <a:xfrm>
            <a:off x="6227763" y="1196975"/>
            <a:ext cx="2592387"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3</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、构建用例模型</a:t>
            </a:r>
          </a:p>
        </p:txBody>
      </p:sp>
      <p:sp>
        <p:nvSpPr>
          <p:cNvPr id="790532" name="Text Box 4"/>
          <p:cNvSpPr txBox="1">
            <a:spLocks noChangeArrowheads="1"/>
          </p:cNvSpPr>
          <p:nvPr/>
        </p:nvSpPr>
        <p:spPr bwMode="auto">
          <a:xfrm>
            <a:off x="0" y="1844675"/>
            <a:ext cx="671513" cy="2665413"/>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zh-CN" altLang="en-US" sz="3200" b="1">
                <a:solidFill>
                  <a:srgbClr val="A50021"/>
                </a:solidFill>
                <a:latin typeface="楷体_GB2312" pitchFamily="49" charset="-122"/>
                <a:ea typeface="楷体_GB2312" pitchFamily="49" charset="-122"/>
              </a:rPr>
              <a:t>销售员用例图</a:t>
            </a:r>
            <a:r>
              <a:rPr kumimoji="1" lang="zh-CN" altLang="en-US" sz="2400">
                <a:latin typeface="Times New Roman" pitchFamily="18" charset="0"/>
                <a:ea typeface="宋体" pitchFamily="2" charset="-122"/>
              </a:rPr>
              <a:t> </a:t>
            </a:r>
          </a:p>
        </p:txBody>
      </p:sp>
      <p:pic>
        <p:nvPicPr>
          <p:cNvPr id="790533" name="Picture 5"/>
          <p:cNvPicPr>
            <a:picLocks noChangeAspect="1" noChangeArrowheads="1"/>
          </p:cNvPicPr>
          <p:nvPr/>
        </p:nvPicPr>
        <p:blipFill>
          <a:blip r:embed="rId2"/>
          <a:srcRect/>
          <a:stretch>
            <a:fillRect/>
          </a:stretch>
        </p:blipFill>
        <p:spPr bwMode="auto">
          <a:xfrm>
            <a:off x="2484438" y="2565400"/>
            <a:ext cx="4103687" cy="3997325"/>
          </a:xfrm>
          <a:prstGeom prst="rect">
            <a:avLst/>
          </a:prstGeom>
          <a:noFill/>
        </p:spPr>
      </p:pic>
      <p:sp>
        <p:nvSpPr>
          <p:cNvPr id="790534" name="Rectangle 6"/>
          <p:cNvSpPr>
            <a:spLocks noGrp="1"/>
          </p:cNvSpPr>
          <p:nvPr>
            <p:ph type="title"/>
          </p:nvPr>
        </p:nvSpPr>
        <p:spPr>
          <a:noFill/>
          <a:ln/>
        </p:spPr>
        <p:txBody>
          <a:bodyPr/>
          <a:lstStyle/>
          <a:p>
            <a:r>
              <a:rPr lang="zh-CN" altLang="en-US"/>
              <a:t>实例</a:t>
            </a:r>
            <a:endParaRPr lang="en-US" altLang="zh-CN"/>
          </a:p>
        </p:txBody>
      </p:sp>
      <p:sp>
        <p:nvSpPr>
          <p:cNvPr id="8" name="文本框 7">
            <a:extLst>
              <a:ext uri="{FF2B5EF4-FFF2-40B4-BE49-F238E27FC236}">
                <a16:creationId xmlns:a16="http://schemas.microsoft.com/office/drawing/2014/main" id="{1FD412C2-0275-40F6-BBB6-E8097EF67AEC}"/>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324600"/>
            <a:ext cx="2133600" cy="457200"/>
          </a:xfrm>
          <a:prstGeom prst="rect">
            <a:avLst/>
          </a:prstGeom>
        </p:spPr>
        <p:txBody>
          <a:bodyPr/>
          <a:lstStyle/>
          <a:p>
            <a:fld id="{5B3EEA9B-E387-4EB8-A45A-3A9FBE0B2088}" type="slidenum">
              <a:rPr lang="zh-CN" altLang="en-US"/>
              <a:pPr/>
              <a:t>103</a:t>
            </a:fld>
            <a:r>
              <a:rPr lang="en-US" altLang="zh-CN"/>
              <a:t>/60</a:t>
            </a:r>
          </a:p>
        </p:txBody>
      </p:sp>
      <p:sp>
        <p:nvSpPr>
          <p:cNvPr id="791554" name="Rectangle 2"/>
          <p:cNvSpPr>
            <a:spLocks noChangeArrowheads="1"/>
          </p:cNvSpPr>
          <p:nvPr/>
        </p:nvSpPr>
        <p:spPr bwMode="auto">
          <a:xfrm>
            <a:off x="755650" y="1628775"/>
            <a:ext cx="3240088" cy="3444875"/>
          </a:xfrm>
          <a:prstGeom prst="rect">
            <a:avLst/>
          </a:prstGeom>
          <a:noFill/>
          <a:ln w="9525" algn="ctr">
            <a:noFill/>
            <a:miter lim="800000"/>
            <a:headEnd/>
            <a:tailEnd/>
          </a:ln>
          <a:effectLst/>
        </p:spPr>
        <p:txBody>
          <a:bodyPr>
            <a:spAutoFit/>
          </a:bodyPr>
          <a:lstStyle/>
          <a:p>
            <a:r>
              <a:rPr lang="zh-CN" altLang="en-US" sz="2000">
                <a:latin typeface="楷体_GB2312" pitchFamily="49" charset="-122"/>
                <a:ea typeface="楷体_GB2312" pitchFamily="49" charset="-122"/>
              </a:rPr>
              <a:t>仓库管理员能够通过该系统进行如下活动：</a:t>
            </a:r>
          </a:p>
          <a:p>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1</a:t>
            </a:r>
            <a:r>
              <a:rPr lang="zh-CN" altLang="en-US" sz="2000">
                <a:latin typeface="楷体_GB2312" pitchFamily="49" charset="-122"/>
                <a:ea typeface="楷体_GB2312" pitchFamily="49" charset="-122"/>
              </a:rPr>
              <a:t>）处理盘点，每天需要对库存产品信息进行盘点。</a:t>
            </a:r>
          </a:p>
          <a:p>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3</a:t>
            </a:r>
            <a:r>
              <a:rPr lang="zh-CN" altLang="en-US" sz="2000">
                <a:latin typeface="楷体_GB2312" pitchFamily="49" charset="-122"/>
                <a:ea typeface="楷体_GB2312" pitchFamily="49" charset="-122"/>
              </a:rPr>
              <a:t>）产品入库。当产品生产后，将产品进行入库。</a:t>
            </a:r>
          </a:p>
          <a:p>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4</a:t>
            </a:r>
            <a:r>
              <a:rPr lang="zh-CN" altLang="en-US" sz="2000">
                <a:latin typeface="楷体_GB2312" pitchFamily="49" charset="-122"/>
                <a:ea typeface="楷体_GB2312" pitchFamily="49" charset="-122"/>
              </a:rPr>
              <a:t>）产品出库。当产品销售发货后，进行出库处理。</a:t>
            </a:r>
          </a:p>
          <a:p>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5</a:t>
            </a:r>
            <a:r>
              <a:rPr lang="zh-CN" altLang="en-US" sz="2000">
                <a:latin typeface="楷体_GB2312" pitchFamily="49" charset="-122"/>
                <a:ea typeface="楷体_GB2312" pitchFamily="49" charset="-122"/>
              </a:rPr>
              <a:t>）管理设置。仓库管理员负责供应商信息、产品基本信息的管理设置。</a:t>
            </a:r>
          </a:p>
        </p:txBody>
      </p:sp>
      <p:sp>
        <p:nvSpPr>
          <p:cNvPr id="791555" name="Text Box 3"/>
          <p:cNvSpPr txBox="1">
            <a:spLocks noChangeArrowheads="1"/>
          </p:cNvSpPr>
          <p:nvPr/>
        </p:nvSpPr>
        <p:spPr bwMode="auto">
          <a:xfrm>
            <a:off x="6227763" y="1196975"/>
            <a:ext cx="2592387"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3</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、构建用例模型</a:t>
            </a:r>
          </a:p>
        </p:txBody>
      </p:sp>
      <p:sp>
        <p:nvSpPr>
          <p:cNvPr id="791556" name="Text Box 4"/>
          <p:cNvSpPr txBox="1">
            <a:spLocks noChangeArrowheads="1"/>
          </p:cNvSpPr>
          <p:nvPr/>
        </p:nvSpPr>
        <p:spPr bwMode="auto">
          <a:xfrm>
            <a:off x="0" y="1844675"/>
            <a:ext cx="671513" cy="3455988"/>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zh-CN" altLang="en-US" sz="3200" b="1">
                <a:solidFill>
                  <a:srgbClr val="A50021"/>
                </a:solidFill>
                <a:latin typeface="楷体_GB2312" pitchFamily="49" charset="-122"/>
                <a:ea typeface="楷体_GB2312" pitchFamily="49" charset="-122"/>
              </a:rPr>
              <a:t>仓库管理员用例图</a:t>
            </a:r>
            <a:r>
              <a:rPr kumimoji="1" lang="zh-CN" altLang="en-US" sz="2400">
                <a:latin typeface="Times New Roman" pitchFamily="18" charset="0"/>
                <a:ea typeface="宋体" pitchFamily="2" charset="-122"/>
              </a:rPr>
              <a:t> </a:t>
            </a:r>
          </a:p>
        </p:txBody>
      </p:sp>
      <p:pic>
        <p:nvPicPr>
          <p:cNvPr id="791557" name="Picture 5"/>
          <p:cNvPicPr>
            <a:picLocks noChangeAspect="1" noChangeArrowheads="1"/>
          </p:cNvPicPr>
          <p:nvPr/>
        </p:nvPicPr>
        <p:blipFill>
          <a:blip r:embed="rId2"/>
          <a:srcRect/>
          <a:stretch>
            <a:fillRect/>
          </a:stretch>
        </p:blipFill>
        <p:spPr bwMode="auto">
          <a:xfrm>
            <a:off x="4284663" y="1773238"/>
            <a:ext cx="4446587" cy="5084762"/>
          </a:xfrm>
          <a:prstGeom prst="rect">
            <a:avLst/>
          </a:prstGeom>
          <a:noFill/>
        </p:spPr>
      </p:pic>
      <p:sp>
        <p:nvSpPr>
          <p:cNvPr id="791558" name="Rectangle 6"/>
          <p:cNvSpPr>
            <a:spLocks noGrp="1"/>
          </p:cNvSpPr>
          <p:nvPr>
            <p:ph type="title"/>
          </p:nvPr>
        </p:nvSpPr>
        <p:spPr>
          <a:noFill/>
          <a:ln/>
        </p:spPr>
        <p:txBody>
          <a:bodyPr/>
          <a:lstStyle/>
          <a:p>
            <a:r>
              <a:rPr lang="zh-CN" altLang="en-US"/>
              <a:t>实例</a:t>
            </a:r>
            <a:endParaRPr lang="en-US" altLang="zh-CN"/>
          </a:p>
        </p:txBody>
      </p:sp>
      <p:sp>
        <p:nvSpPr>
          <p:cNvPr id="8" name="文本框 7">
            <a:extLst>
              <a:ext uri="{FF2B5EF4-FFF2-40B4-BE49-F238E27FC236}">
                <a16:creationId xmlns:a16="http://schemas.microsoft.com/office/drawing/2014/main" id="{70A3C932-64DE-4563-ACDD-BABCFC64C75E}"/>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324600"/>
            <a:ext cx="2133600" cy="457200"/>
          </a:xfrm>
          <a:prstGeom prst="rect">
            <a:avLst/>
          </a:prstGeom>
        </p:spPr>
        <p:txBody>
          <a:bodyPr/>
          <a:lstStyle/>
          <a:p>
            <a:fld id="{3F51354A-D9F3-4229-991F-6234537A3F4F}" type="slidenum">
              <a:rPr lang="zh-CN" altLang="en-US"/>
              <a:pPr/>
              <a:t>104</a:t>
            </a:fld>
            <a:r>
              <a:rPr lang="en-US" altLang="zh-CN"/>
              <a:t>/60</a:t>
            </a:r>
          </a:p>
        </p:txBody>
      </p:sp>
      <p:sp>
        <p:nvSpPr>
          <p:cNvPr id="792578" name="Rectangle 2"/>
          <p:cNvSpPr>
            <a:spLocks noChangeArrowheads="1"/>
          </p:cNvSpPr>
          <p:nvPr/>
        </p:nvSpPr>
        <p:spPr bwMode="auto">
          <a:xfrm>
            <a:off x="755650" y="1628775"/>
            <a:ext cx="7777163" cy="701675"/>
          </a:xfrm>
          <a:prstGeom prst="rect">
            <a:avLst/>
          </a:prstGeom>
          <a:noFill/>
          <a:ln w="9525" algn="ctr">
            <a:noFill/>
            <a:miter lim="800000"/>
            <a:headEnd/>
            <a:tailEnd/>
          </a:ln>
          <a:effectLst/>
        </p:spPr>
        <p:txBody>
          <a:bodyPr>
            <a:spAutoFit/>
          </a:bodyPr>
          <a:lstStyle/>
          <a:p>
            <a:r>
              <a:rPr lang="zh-CN" altLang="en-US" sz="2000">
                <a:latin typeface="楷体_GB2312" pitchFamily="49" charset="-122"/>
                <a:ea typeface="楷体_GB2312" pitchFamily="49" charset="-122"/>
              </a:rPr>
              <a:t>采购员能够通过该系统进行订货管理活动。采购员首先根据经营情况统计所缺的生产资料，根据需要制定出订单。</a:t>
            </a:r>
          </a:p>
        </p:txBody>
      </p:sp>
      <p:sp>
        <p:nvSpPr>
          <p:cNvPr id="792579" name="Text Box 3"/>
          <p:cNvSpPr txBox="1">
            <a:spLocks noChangeArrowheads="1"/>
          </p:cNvSpPr>
          <p:nvPr/>
        </p:nvSpPr>
        <p:spPr bwMode="auto">
          <a:xfrm>
            <a:off x="6227763" y="1196975"/>
            <a:ext cx="2592387"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3</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、构建用例模型</a:t>
            </a:r>
          </a:p>
        </p:txBody>
      </p:sp>
      <p:sp>
        <p:nvSpPr>
          <p:cNvPr id="792580" name="Text Box 4"/>
          <p:cNvSpPr txBox="1">
            <a:spLocks noChangeArrowheads="1"/>
          </p:cNvSpPr>
          <p:nvPr/>
        </p:nvSpPr>
        <p:spPr bwMode="auto">
          <a:xfrm>
            <a:off x="0" y="1844675"/>
            <a:ext cx="671513" cy="2663825"/>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zh-CN" altLang="en-US" sz="3200" b="1">
                <a:solidFill>
                  <a:srgbClr val="A50021"/>
                </a:solidFill>
                <a:latin typeface="楷体_GB2312" pitchFamily="49" charset="-122"/>
                <a:ea typeface="楷体_GB2312" pitchFamily="49" charset="-122"/>
              </a:rPr>
              <a:t>采购员用例图</a:t>
            </a:r>
            <a:r>
              <a:rPr kumimoji="1" lang="zh-CN" altLang="en-US" sz="2400">
                <a:latin typeface="Times New Roman" pitchFamily="18" charset="0"/>
                <a:ea typeface="宋体" pitchFamily="2" charset="-122"/>
              </a:rPr>
              <a:t> </a:t>
            </a:r>
          </a:p>
        </p:txBody>
      </p:sp>
      <p:pic>
        <p:nvPicPr>
          <p:cNvPr id="792581" name="Picture 5"/>
          <p:cNvPicPr>
            <a:picLocks noChangeAspect="1" noChangeArrowheads="1"/>
          </p:cNvPicPr>
          <p:nvPr/>
        </p:nvPicPr>
        <p:blipFill>
          <a:blip r:embed="rId2"/>
          <a:srcRect/>
          <a:stretch>
            <a:fillRect/>
          </a:stretch>
        </p:blipFill>
        <p:spPr bwMode="auto">
          <a:xfrm>
            <a:off x="1692275" y="2420938"/>
            <a:ext cx="4895850" cy="3656012"/>
          </a:xfrm>
          <a:prstGeom prst="rect">
            <a:avLst/>
          </a:prstGeom>
          <a:noFill/>
        </p:spPr>
      </p:pic>
      <p:sp>
        <p:nvSpPr>
          <p:cNvPr id="792582" name="Rectangle 6"/>
          <p:cNvSpPr>
            <a:spLocks noGrp="1"/>
          </p:cNvSpPr>
          <p:nvPr>
            <p:ph type="title"/>
          </p:nvPr>
        </p:nvSpPr>
        <p:spPr>
          <a:noFill/>
          <a:ln/>
        </p:spPr>
        <p:txBody>
          <a:bodyPr/>
          <a:lstStyle/>
          <a:p>
            <a:r>
              <a:rPr lang="zh-CN" altLang="en-US"/>
              <a:t>实例</a:t>
            </a:r>
            <a:endParaRPr lang="en-US" altLang="zh-CN"/>
          </a:p>
        </p:txBody>
      </p:sp>
      <p:sp>
        <p:nvSpPr>
          <p:cNvPr id="8" name="文本框 7">
            <a:extLst>
              <a:ext uri="{FF2B5EF4-FFF2-40B4-BE49-F238E27FC236}">
                <a16:creationId xmlns:a16="http://schemas.microsoft.com/office/drawing/2014/main" id="{8B0A18F2-E9AB-40E3-90A5-E828F8137D0E}"/>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324600"/>
            <a:ext cx="2133600" cy="457200"/>
          </a:xfrm>
          <a:prstGeom prst="rect">
            <a:avLst/>
          </a:prstGeom>
        </p:spPr>
        <p:txBody>
          <a:bodyPr/>
          <a:lstStyle/>
          <a:p>
            <a:fld id="{5CA543C3-9A4C-417B-84E6-F0C4BE9C997A}" type="slidenum">
              <a:rPr lang="zh-CN" altLang="en-US"/>
              <a:pPr/>
              <a:t>105</a:t>
            </a:fld>
            <a:r>
              <a:rPr lang="en-US" altLang="zh-CN"/>
              <a:t>/60</a:t>
            </a:r>
          </a:p>
        </p:txBody>
      </p:sp>
      <p:sp>
        <p:nvSpPr>
          <p:cNvPr id="793602" name="Rectangle 2"/>
          <p:cNvSpPr>
            <a:spLocks noChangeArrowheads="1"/>
          </p:cNvSpPr>
          <p:nvPr/>
        </p:nvSpPr>
        <p:spPr bwMode="auto">
          <a:xfrm>
            <a:off x="755650" y="1628775"/>
            <a:ext cx="3168650" cy="4968875"/>
          </a:xfrm>
          <a:prstGeom prst="rect">
            <a:avLst/>
          </a:prstGeom>
          <a:noFill/>
          <a:ln w="9525" algn="ctr">
            <a:noFill/>
            <a:miter lim="800000"/>
            <a:headEnd/>
            <a:tailEnd/>
          </a:ln>
          <a:effectLst/>
        </p:spPr>
        <p:txBody>
          <a:bodyPr>
            <a:spAutoFit/>
          </a:bodyPr>
          <a:lstStyle/>
          <a:p>
            <a:r>
              <a:rPr lang="zh-CN" altLang="en-US" sz="2000">
                <a:latin typeface="楷体_GB2312" pitchFamily="49" charset="-122"/>
                <a:ea typeface="楷体_GB2312" pitchFamily="49" charset="-122"/>
              </a:rPr>
              <a:t>会计负责产品的统计分析管理，它能够通过该系统进行如下活动：</a:t>
            </a:r>
          </a:p>
          <a:p>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1</a:t>
            </a:r>
            <a:r>
              <a:rPr lang="zh-CN" altLang="en-US" sz="2000">
                <a:latin typeface="楷体_GB2312" pitchFamily="49" charset="-122"/>
                <a:ea typeface="楷体_GB2312" pitchFamily="49" charset="-122"/>
              </a:rPr>
              <a:t>）查询基本信息。会计能够查询产品的基本信息，根据产品的基本信息，制定出相应的方案。</a:t>
            </a:r>
          </a:p>
          <a:p>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2</a:t>
            </a:r>
            <a:r>
              <a:rPr lang="zh-CN" altLang="en-US" sz="2000">
                <a:latin typeface="楷体_GB2312" pitchFamily="49" charset="-122"/>
                <a:ea typeface="楷体_GB2312" pitchFamily="49" charset="-122"/>
              </a:rPr>
              <a:t>）查询销售信息。会计根据销售情况汇总后交销售部制定合理的销售方案。</a:t>
            </a:r>
          </a:p>
          <a:p>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3</a:t>
            </a:r>
            <a:r>
              <a:rPr lang="zh-CN" altLang="en-US" sz="2000">
                <a:latin typeface="楷体_GB2312" pitchFamily="49" charset="-122"/>
                <a:ea typeface="楷体_GB2312" pitchFamily="49" charset="-122"/>
              </a:rPr>
              <a:t>）查询供应商信息。会计能够查询供应商信息。</a:t>
            </a:r>
          </a:p>
          <a:p>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4</a:t>
            </a:r>
            <a:r>
              <a:rPr lang="zh-CN" altLang="en-US" sz="2000">
                <a:latin typeface="楷体_GB2312" pitchFamily="49" charset="-122"/>
                <a:ea typeface="楷体_GB2312" pitchFamily="49" charset="-122"/>
              </a:rPr>
              <a:t>）查询缺货信息。会计能够查询缺货信息。</a:t>
            </a:r>
          </a:p>
          <a:p>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5</a:t>
            </a:r>
            <a:r>
              <a:rPr lang="zh-CN" altLang="en-US" sz="2000">
                <a:latin typeface="楷体_GB2312" pitchFamily="49" charset="-122"/>
                <a:ea typeface="楷体_GB2312" pitchFamily="49" charset="-122"/>
              </a:rPr>
              <a:t>）查询报损信息。会计能够查询报损信息。 </a:t>
            </a:r>
          </a:p>
        </p:txBody>
      </p:sp>
      <p:sp>
        <p:nvSpPr>
          <p:cNvPr id="793603" name="Text Box 3"/>
          <p:cNvSpPr txBox="1">
            <a:spLocks noChangeArrowheads="1"/>
          </p:cNvSpPr>
          <p:nvPr/>
        </p:nvSpPr>
        <p:spPr bwMode="auto">
          <a:xfrm>
            <a:off x="6227763" y="1196975"/>
            <a:ext cx="2592387"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3</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、构建用例模型</a:t>
            </a:r>
          </a:p>
        </p:txBody>
      </p:sp>
      <p:sp>
        <p:nvSpPr>
          <p:cNvPr id="793604" name="Text Box 4"/>
          <p:cNvSpPr txBox="1">
            <a:spLocks noChangeArrowheads="1"/>
          </p:cNvSpPr>
          <p:nvPr/>
        </p:nvSpPr>
        <p:spPr bwMode="auto">
          <a:xfrm>
            <a:off x="0" y="1844675"/>
            <a:ext cx="671513" cy="2232025"/>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zh-CN" altLang="en-US" sz="3200" b="1">
                <a:solidFill>
                  <a:srgbClr val="A50021"/>
                </a:solidFill>
                <a:latin typeface="楷体_GB2312" pitchFamily="49" charset="-122"/>
                <a:ea typeface="楷体_GB2312" pitchFamily="49" charset="-122"/>
              </a:rPr>
              <a:t>会计用例图</a:t>
            </a:r>
            <a:r>
              <a:rPr kumimoji="1" lang="zh-CN" altLang="en-US" sz="2400">
                <a:latin typeface="Times New Roman" pitchFamily="18" charset="0"/>
                <a:ea typeface="宋体" pitchFamily="2" charset="-122"/>
              </a:rPr>
              <a:t> </a:t>
            </a:r>
          </a:p>
        </p:txBody>
      </p:sp>
      <p:pic>
        <p:nvPicPr>
          <p:cNvPr id="793605" name="Picture 5"/>
          <p:cNvPicPr>
            <a:picLocks noChangeAspect="1" noChangeArrowheads="1"/>
          </p:cNvPicPr>
          <p:nvPr/>
        </p:nvPicPr>
        <p:blipFill>
          <a:blip r:embed="rId2"/>
          <a:srcRect/>
          <a:stretch>
            <a:fillRect/>
          </a:stretch>
        </p:blipFill>
        <p:spPr bwMode="auto">
          <a:xfrm>
            <a:off x="4140200" y="1773238"/>
            <a:ext cx="4078288" cy="5084762"/>
          </a:xfrm>
          <a:prstGeom prst="rect">
            <a:avLst/>
          </a:prstGeom>
          <a:noFill/>
        </p:spPr>
      </p:pic>
      <p:sp>
        <p:nvSpPr>
          <p:cNvPr id="793606" name="Rectangle 6"/>
          <p:cNvSpPr>
            <a:spLocks noGrp="1"/>
          </p:cNvSpPr>
          <p:nvPr>
            <p:ph type="title"/>
          </p:nvPr>
        </p:nvSpPr>
        <p:spPr>
          <a:noFill/>
          <a:ln/>
        </p:spPr>
        <p:txBody>
          <a:bodyPr/>
          <a:lstStyle/>
          <a:p>
            <a:r>
              <a:rPr lang="zh-CN" altLang="en-US"/>
              <a:t>实例</a:t>
            </a:r>
            <a:endParaRPr lang="en-US" altLang="zh-CN"/>
          </a:p>
        </p:txBody>
      </p:sp>
      <p:sp>
        <p:nvSpPr>
          <p:cNvPr id="8" name="文本框 7">
            <a:extLst>
              <a:ext uri="{FF2B5EF4-FFF2-40B4-BE49-F238E27FC236}">
                <a16:creationId xmlns:a16="http://schemas.microsoft.com/office/drawing/2014/main" id="{A0209844-569C-4435-B335-687037262473}"/>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324600"/>
            <a:ext cx="2133600" cy="457200"/>
          </a:xfrm>
          <a:prstGeom prst="rect">
            <a:avLst/>
          </a:prstGeom>
        </p:spPr>
        <p:txBody>
          <a:bodyPr/>
          <a:lstStyle/>
          <a:p>
            <a:fld id="{EA2D245C-FA84-4C16-B24B-18FB4D90DDB8}" type="slidenum">
              <a:rPr lang="zh-CN" altLang="en-US"/>
              <a:pPr/>
              <a:t>106</a:t>
            </a:fld>
            <a:r>
              <a:rPr lang="en-US" altLang="zh-CN"/>
              <a:t>/60</a:t>
            </a:r>
          </a:p>
        </p:txBody>
      </p:sp>
      <p:sp>
        <p:nvSpPr>
          <p:cNvPr id="794626" name="Rectangle 2"/>
          <p:cNvSpPr>
            <a:spLocks noChangeArrowheads="1"/>
          </p:cNvSpPr>
          <p:nvPr/>
        </p:nvSpPr>
        <p:spPr bwMode="auto">
          <a:xfrm>
            <a:off x="755650" y="1628775"/>
            <a:ext cx="4248150" cy="3140075"/>
          </a:xfrm>
          <a:prstGeom prst="rect">
            <a:avLst/>
          </a:prstGeom>
          <a:noFill/>
          <a:ln w="9525" algn="ctr">
            <a:noFill/>
            <a:miter lim="800000"/>
            <a:headEnd/>
            <a:tailEnd/>
          </a:ln>
          <a:effectLst/>
        </p:spPr>
        <p:txBody>
          <a:bodyPr>
            <a:spAutoFit/>
          </a:bodyPr>
          <a:lstStyle/>
          <a:p>
            <a:r>
              <a:rPr lang="zh-CN" altLang="en-US" sz="2000">
                <a:latin typeface="楷体_GB2312" pitchFamily="49" charset="-122"/>
                <a:ea typeface="楷体_GB2312" pitchFamily="49" charset="-122"/>
              </a:rPr>
              <a:t>系统管理员能够通过该系统进行如下活动：</a:t>
            </a:r>
          </a:p>
          <a:p>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1</a:t>
            </a:r>
            <a:r>
              <a:rPr lang="zh-CN" altLang="en-US" sz="2000">
                <a:latin typeface="楷体_GB2312" pitchFamily="49" charset="-122"/>
                <a:ea typeface="楷体_GB2312" pitchFamily="49" charset="-122"/>
              </a:rPr>
              <a:t>）维护员工信息。系统管理员能够维护企业员工的信息，如添加员工、删除员工和修改员工信息等。</a:t>
            </a:r>
          </a:p>
          <a:p>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2</a:t>
            </a:r>
            <a:r>
              <a:rPr lang="zh-CN" altLang="en-US" sz="2000">
                <a:latin typeface="楷体_GB2312" pitchFamily="49" charset="-122"/>
                <a:ea typeface="楷体_GB2312" pitchFamily="49" charset="-122"/>
              </a:rPr>
              <a:t>）维护供应商信息。系统管理员能够维护供应商的信息，如添加供应商、删除供应商和修改供应商信息等。</a:t>
            </a:r>
          </a:p>
          <a:p>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3</a:t>
            </a:r>
            <a:r>
              <a:rPr lang="zh-CN" altLang="en-US" sz="2000">
                <a:latin typeface="楷体_GB2312" pitchFamily="49" charset="-122"/>
                <a:ea typeface="楷体_GB2312" pitchFamily="49" charset="-122"/>
              </a:rPr>
              <a:t>）系统设置。系统管理员能够根据一些需要进行必要的系统设置。 </a:t>
            </a:r>
          </a:p>
        </p:txBody>
      </p:sp>
      <p:sp>
        <p:nvSpPr>
          <p:cNvPr id="794627" name="Text Box 3"/>
          <p:cNvSpPr txBox="1">
            <a:spLocks noChangeArrowheads="1"/>
          </p:cNvSpPr>
          <p:nvPr/>
        </p:nvSpPr>
        <p:spPr bwMode="auto">
          <a:xfrm>
            <a:off x="6227763" y="1196975"/>
            <a:ext cx="2592387"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3</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、构建用例模型</a:t>
            </a:r>
          </a:p>
        </p:txBody>
      </p:sp>
      <p:sp>
        <p:nvSpPr>
          <p:cNvPr id="794628" name="Text Box 4"/>
          <p:cNvSpPr txBox="1">
            <a:spLocks noChangeArrowheads="1"/>
          </p:cNvSpPr>
          <p:nvPr/>
        </p:nvSpPr>
        <p:spPr bwMode="auto">
          <a:xfrm>
            <a:off x="0" y="1844675"/>
            <a:ext cx="671513" cy="3384550"/>
          </a:xfrm>
          <a:prstGeom prst="rect">
            <a:avLst/>
          </a:prstGeom>
          <a:solidFill>
            <a:schemeClr val="bg2"/>
          </a:solidFill>
          <a:ln w="9525">
            <a:noFill/>
            <a:miter lim="800000"/>
            <a:headEnd/>
            <a:tailEnd/>
          </a:ln>
          <a:effectLst/>
        </p:spPr>
        <p:txBody>
          <a:bodyPr vert="eaVert">
            <a:spAutoFit/>
          </a:bodyPr>
          <a:lstStyle/>
          <a:p>
            <a:pPr>
              <a:spcBef>
                <a:spcPct val="50000"/>
              </a:spcBef>
            </a:pPr>
            <a:r>
              <a:rPr kumimoji="1" lang="zh-CN" altLang="en-US" sz="3200" b="1">
                <a:solidFill>
                  <a:srgbClr val="A50021"/>
                </a:solidFill>
                <a:latin typeface="楷体_GB2312" pitchFamily="49" charset="-122"/>
                <a:ea typeface="楷体_GB2312" pitchFamily="49" charset="-122"/>
              </a:rPr>
              <a:t>系统管理员用例图</a:t>
            </a:r>
            <a:r>
              <a:rPr kumimoji="1" lang="zh-CN" altLang="en-US" sz="2400">
                <a:latin typeface="Times New Roman" pitchFamily="18" charset="0"/>
                <a:ea typeface="宋体" pitchFamily="2" charset="-122"/>
              </a:rPr>
              <a:t> </a:t>
            </a:r>
          </a:p>
        </p:txBody>
      </p:sp>
      <p:pic>
        <p:nvPicPr>
          <p:cNvPr id="794629" name="Picture 5"/>
          <p:cNvPicPr>
            <a:picLocks noChangeAspect="1" noChangeArrowheads="1"/>
          </p:cNvPicPr>
          <p:nvPr/>
        </p:nvPicPr>
        <p:blipFill>
          <a:blip r:embed="rId2"/>
          <a:srcRect/>
          <a:stretch>
            <a:fillRect/>
          </a:stretch>
        </p:blipFill>
        <p:spPr bwMode="auto">
          <a:xfrm>
            <a:off x="5148263" y="1700213"/>
            <a:ext cx="3816350" cy="3467100"/>
          </a:xfrm>
          <a:prstGeom prst="rect">
            <a:avLst/>
          </a:prstGeom>
          <a:noFill/>
        </p:spPr>
      </p:pic>
      <p:sp>
        <p:nvSpPr>
          <p:cNvPr id="794630" name="Rectangle 6"/>
          <p:cNvSpPr>
            <a:spLocks noGrp="1"/>
          </p:cNvSpPr>
          <p:nvPr>
            <p:ph type="title"/>
          </p:nvPr>
        </p:nvSpPr>
        <p:spPr>
          <a:noFill/>
          <a:ln/>
        </p:spPr>
        <p:txBody>
          <a:bodyPr/>
          <a:lstStyle/>
          <a:p>
            <a:r>
              <a:rPr lang="zh-CN" altLang="en-US"/>
              <a:t>实例</a:t>
            </a:r>
            <a:endParaRPr lang="en-US" altLang="zh-CN"/>
          </a:p>
        </p:txBody>
      </p:sp>
      <p:sp>
        <p:nvSpPr>
          <p:cNvPr id="8" name="文本框 7">
            <a:extLst>
              <a:ext uri="{FF2B5EF4-FFF2-40B4-BE49-F238E27FC236}">
                <a16:creationId xmlns:a16="http://schemas.microsoft.com/office/drawing/2014/main" id="{58CA067A-46D4-45B3-9AC7-14CA640DB927}"/>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73195-9F74-45C4-8A27-1A7A7C3D8E54}"/>
              </a:ext>
            </a:extLst>
          </p:cNvPr>
          <p:cNvSpPr>
            <a:spLocks noGrp="1"/>
          </p:cNvSpPr>
          <p:nvPr>
            <p:ph type="title"/>
          </p:nvPr>
        </p:nvSpPr>
        <p:spPr/>
        <p:txBody>
          <a:bodyPr/>
          <a:lstStyle/>
          <a:p>
            <a:r>
              <a:rPr lang="zh-CN" altLang="en-US" sz="4400" b="1" dirty="0">
                <a:solidFill>
                  <a:schemeClr val="tx2"/>
                </a:solidFill>
                <a:latin typeface="Lucida Sans Unicode" pitchFamily="34" charset="0"/>
                <a:ea typeface="宋体" pitchFamily="2" charset="-122"/>
              </a:rPr>
              <a:t>课堂练习</a:t>
            </a:r>
            <a:r>
              <a:rPr lang="en-US" altLang="zh-CN" sz="4400" b="1" dirty="0">
                <a:solidFill>
                  <a:schemeClr val="tx2"/>
                </a:solidFill>
                <a:latin typeface="Lucida Sans Unicode" pitchFamily="34" charset="0"/>
                <a:ea typeface="宋体" pitchFamily="2" charset="-122"/>
              </a:rPr>
              <a:t>——“</a:t>
            </a:r>
            <a:r>
              <a:rPr lang="zh-CN" altLang="en-US" sz="4400" b="1" dirty="0">
                <a:solidFill>
                  <a:schemeClr val="tx2"/>
                </a:solidFill>
                <a:latin typeface="Lucida Sans Unicode" pitchFamily="34" charset="0"/>
                <a:ea typeface="宋体" pitchFamily="2" charset="-122"/>
              </a:rPr>
              <a:t>学生信息管理系统”</a:t>
            </a:r>
            <a:endParaRPr lang="en-US" dirty="0"/>
          </a:p>
        </p:txBody>
      </p:sp>
      <p:sp>
        <p:nvSpPr>
          <p:cNvPr id="3" name="内容占位符 2">
            <a:extLst>
              <a:ext uri="{FF2B5EF4-FFF2-40B4-BE49-F238E27FC236}">
                <a16:creationId xmlns:a16="http://schemas.microsoft.com/office/drawing/2014/main" id="{977E887F-A725-49F4-AE6F-838F866E51F7}"/>
              </a:ext>
            </a:extLst>
          </p:cNvPr>
          <p:cNvSpPr>
            <a:spLocks noGrp="1"/>
          </p:cNvSpPr>
          <p:nvPr>
            <p:ph idx="1"/>
          </p:nvPr>
        </p:nvSpPr>
        <p:spPr/>
        <p:txBody>
          <a:bodyPr/>
          <a:lstStyle/>
          <a:p>
            <a:r>
              <a:rPr lang="zh-CN" altLang="en-US" dirty="0"/>
              <a:t>根据</a:t>
            </a:r>
            <a:r>
              <a:rPr lang="zh-CN" altLang="en-US" sz="3200" b="1" dirty="0">
                <a:solidFill>
                  <a:schemeClr val="tx2"/>
                </a:solidFill>
                <a:latin typeface="Lucida Sans Unicode" pitchFamily="34" charset="0"/>
                <a:ea typeface="宋体" pitchFamily="2" charset="-122"/>
              </a:rPr>
              <a:t>学生信息管理系统需求，创建用例图，并保存为</a:t>
            </a:r>
            <a:endParaRPr lang="en-US" altLang="zh-CN" sz="3200" b="1" dirty="0">
              <a:solidFill>
                <a:schemeClr val="tx2"/>
              </a:solidFill>
              <a:latin typeface="Lucida Sans Unicode" pitchFamily="34" charset="0"/>
              <a:ea typeface="宋体" pitchFamily="2" charset="-122"/>
            </a:endParaRPr>
          </a:p>
          <a:p>
            <a:pPr lvl="1"/>
            <a:r>
              <a:rPr lang="en-US" altLang="zh-CN" dirty="0">
                <a:solidFill>
                  <a:schemeClr val="tx2"/>
                </a:solidFill>
                <a:latin typeface="Lucida Sans Unicode" pitchFamily="34" charset="0"/>
                <a:ea typeface="宋体" pitchFamily="2" charset="-122"/>
              </a:rPr>
              <a:t>Ch03_</a:t>
            </a:r>
            <a:r>
              <a:rPr lang="zh-CN" altLang="en-US" dirty="0">
                <a:solidFill>
                  <a:schemeClr val="tx2"/>
                </a:solidFill>
                <a:latin typeface="Lucida Sans Unicode" pitchFamily="34" charset="0"/>
                <a:ea typeface="宋体" pitchFamily="2" charset="-122"/>
              </a:rPr>
              <a:t>学生信息管理系统</a:t>
            </a:r>
            <a:r>
              <a:rPr kumimoji="1" lang="en-US" altLang="zh-CN" sz="2400" b="1" dirty="0">
                <a:solidFill>
                  <a:schemeClr val="tx1"/>
                </a:solidFill>
                <a:latin typeface="Times New Roman" pitchFamily="18" charset="0"/>
                <a:ea typeface="楷体_GB2312" pitchFamily="49" charset="-122"/>
              </a:rPr>
              <a:t>_</a:t>
            </a:r>
            <a:r>
              <a:rPr kumimoji="1" lang="zh-CN" altLang="en-US" dirty="0">
                <a:solidFill>
                  <a:schemeClr val="tx1"/>
                </a:solidFill>
                <a:latin typeface="Times New Roman" pitchFamily="18" charset="0"/>
                <a:ea typeface="楷体_GB2312" pitchFamily="49" charset="-122"/>
              </a:rPr>
              <a:t>学号</a:t>
            </a:r>
            <a:r>
              <a:rPr kumimoji="1" lang="en-US" altLang="zh-CN" dirty="0">
                <a:solidFill>
                  <a:schemeClr val="tx1"/>
                </a:solidFill>
                <a:latin typeface="Times New Roman" pitchFamily="18" charset="0"/>
                <a:ea typeface="楷体_GB2312" pitchFamily="49" charset="-122"/>
              </a:rPr>
              <a:t>_</a:t>
            </a:r>
            <a:r>
              <a:rPr kumimoji="1" lang="zh-CN" altLang="en-US">
                <a:solidFill>
                  <a:schemeClr val="tx1"/>
                </a:solidFill>
                <a:latin typeface="Times New Roman" pitchFamily="18" charset="0"/>
                <a:ea typeface="楷体_GB2312" pitchFamily="49" charset="-122"/>
              </a:rPr>
              <a:t>姓名</a:t>
            </a:r>
            <a:r>
              <a:rPr lang="en-US" altLang="zh-CN">
                <a:solidFill>
                  <a:schemeClr val="tx2"/>
                </a:solidFill>
                <a:latin typeface="Lucida Sans Unicode" pitchFamily="34" charset="0"/>
                <a:ea typeface="宋体" pitchFamily="2" charset="-122"/>
              </a:rPr>
              <a:t>.</a:t>
            </a:r>
            <a:r>
              <a:rPr lang="en-US" altLang="zh-CN" dirty="0">
                <a:solidFill>
                  <a:schemeClr val="tx2"/>
                </a:solidFill>
                <a:latin typeface="Lucida Sans Unicode" pitchFamily="34" charset="0"/>
                <a:ea typeface="宋体" pitchFamily="2" charset="-122"/>
              </a:rPr>
              <a:t>mdl</a:t>
            </a:r>
            <a:endParaRPr lang="en-US" altLang="zh-CN" b="1" dirty="0">
              <a:solidFill>
                <a:schemeClr val="tx2"/>
              </a:solidFill>
              <a:latin typeface="Lucida Sans Unicode" pitchFamily="34" charset="0"/>
              <a:ea typeface="宋体" pitchFamily="2" charset="-122"/>
            </a:endParaRPr>
          </a:p>
        </p:txBody>
      </p:sp>
      <p:sp>
        <p:nvSpPr>
          <p:cNvPr id="4" name="灯片编号占位符 3">
            <a:extLst>
              <a:ext uri="{FF2B5EF4-FFF2-40B4-BE49-F238E27FC236}">
                <a16:creationId xmlns:a16="http://schemas.microsoft.com/office/drawing/2014/main" id="{4582D118-F1BF-47A7-A14D-46AAAEB8B89E}"/>
              </a:ext>
            </a:extLst>
          </p:cNvPr>
          <p:cNvSpPr>
            <a:spLocks noGrp="1"/>
          </p:cNvSpPr>
          <p:nvPr>
            <p:ph type="sldNum" sz="quarter" idx="10"/>
          </p:nvPr>
        </p:nvSpPr>
        <p:spPr/>
        <p:txBody>
          <a:bodyPr/>
          <a:lstStyle/>
          <a:p>
            <a:pPr>
              <a:defRPr/>
            </a:pPr>
            <a:r>
              <a:rPr lang="zh-CN" altLang="en-US"/>
              <a:t>第</a:t>
            </a:r>
            <a:fld id="{317F8D17-BCFB-4E69-ABB1-44F35B92AED6}" type="slidenum">
              <a:rPr lang="zh-CN" altLang="en-US" smtClean="0"/>
              <a:pPr>
                <a:defRPr/>
              </a:pPr>
              <a:t>107</a:t>
            </a:fld>
            <a:r>
              <a:rPr lang="zh-CN" altLang="en-US"/>
              <a:t>页</a:t>
            </a:r>
          </a:p>
        </p:txBody>
      </p:sp>
    </p:spTree>
    <p:extLst>
      <p:ext uri="{BB962C8B-B14F-4D97-AF65-F5344CB8AC3E}">
        <p14:creationId xmlns:p14="http://schemas.microsoft.com/office/powerpoint/2010/main" val="24248844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5AE51C04-C478-4205-8E4B-661B98E57B09}" type="slidenum">
              <a:rPr lang="zh-CN" altLang="en-US"/>
              <a:pPr/>
              <a:t>108</a:t>
            </a:fld>
            <a:r>
              <a:rPr lang="en-US" altLang="zh-CN"/>
              <a:t>/60</a:t>
            </a:r>
          </a:p>
        </p:txBody>
      </p:sp>
      <p:sp>
        <p:nvSpPr>
          <p:cNvPr id="795650" name="Rectangle 2"/>
          <p:cNvSpPr>
            <a:spLocks noChangeArrowheads="1"/>
          </p:cNvSpPr>
          <p:nvPr/>
        </p:nvSpPr>
        <p:spPr bwMode="auto">
          <a:xfrm>
            <a:off x="76200" y="561975"/>
            <a:ext cx="8382000" cy="1343025"/>
          </a:xfrm>
          <a:prstGeom prst="rect">
            <a:avLst/>
          </a:prstGeom>
          <a:noFill/>
          <a:ln w="9525" algn="ctr">
            <a:noFill/>
            <a:miter lim="800000"/>
            <a:headEnd/>
            <a:tailEnd/>
          </a:ln>
          <a:effectLst/>
        </p:spPr>
        <p:txBody>
          <a:bodyPr anchor="ctr">
            <a:spAutoFit/>
          </a:bodyPr>
          <a:lstStyle/>
          <a:p>
            <a:pPr indent="266700"/>
            <a:r>
              <a:rPr lang="zh-CN" altLang="en-US" sz="4100" b="1" dirty="0">
                <a:solidFill>
                  <a:schemeClr val="tx2"/>
                </a:solidFill>
                <a:latin typeface="Lucida Sans Unicode" pitchFamily="34" charset="0"/>
                <a:ea typeface="宋体" pitchFamily="2" charset="-122"/>
              </a:rPr>
              <a:t>课堂练习</a:t>
            </a:r>
            <a:r>
              <a:rPr lang="en-US" altLang="zh-CN" sz="4100" b="1" dirty="0">
                <a:solidFill>
                  <a:schemeClr val="tx2"/>
                </a:solidFill>
                <a:latin typeface="Lucida Sans Unicode" pitchFamily="34" charset="0"/>
                <a:ea typeface="宋体" pitchFamily="2" charset="-122"/>
              </a:rPr>
              <a:t>——“</a:t>
            </a:r>
            <a:r>
              <a:rPr lang="zh-CN" altLang="en-US" sz="4100" b="1" dirty="0">
                <a:solidFill>
                  <a:schemeClr val="tx2"/>
                </a:solidFill>
                <a:latin typeface="Lucida Sans Unicode" pitchFamily="34" charset="0"/>
                <a:ea typeface="宋体" pitchFamily="2" charset="-122"/>
              </a:rPr>
              <a:t>学生信息管理系统”</a:t>
            </a:r>
          </a:p>
          <a:p>
            <a:pPr indent="266700" eaLnBrk="0" hangingPunct="0"/>
            <a:endParaRPr lang="zh-CN" altLang="en-US" sz="4100" b="1" dirty="0">
              <a:solidFill>
                <a:schemeClr val="tx2"/>
              </a:solidFill>
              <a:latin typeface="Lucida Sans Unicode" pitchFamily="34" charset="0"/>
              <a:ea typeface="宋体" pitchFamily="2" charset="-122"/>
            </a:endParaRPr>
          </a:p>
        </p:txBody>
      </p:sp>
      <p:sp>
        <p:nvSpPr>
          <p:cNvPr id="795651" name="Rectangle 3"/>
          <p:cNvSpPr>
            <a:spLocks noChangeArrowheads="1"/>
          </p:cNvSpPr>
          <p:nvPr/>
        </p:nvSpPr>
        <p:spPr bwMode="auto">
          <a:xfrm>
            <a:off x="381000" y="1250950"/>
            <a:ext cx="7704138" cy="5273675"/>
          </a:xfrm>
          <a:prstGeom prst="rect">
            <a:avLst/>
          </a:prstGeom>
          <a:noFill/>
          <a:ln w="9525" algn="ctr">
            <a:noFill/>
            <a:miter lim="800000"/>
            <a:headEnd/>
            <a:tailEnd/>
          </a:ln>
          <a:effectLst/>
        </p:spPr>
        <p:txBody>
          <a:bodyPr anchor="ctr">
            <a:spAutoFit/>
          </a:bodyPr>
          <a:lstStyle/>
          <a:p>
            <a:pPr>
              <a:buFont typeface="Wingdings" pitchFamily="2" charset="2"/>
              <a:buChar char="Ø"/>
            </a:pPr>
            <a:r>
              <a:rPr lang="zh-CN" altLang="en-US" sz="2000" dirty="0">
                <a:latin typeface="隶书" pitchFamily="49" charset="-122"/>
                <a:ea typeface="隶书" pitchFamily="49" charset="-122"/>
              </a:rPr>
              <a:t>在每个新学年开始的时候都会有新生入学。这时系统的管理人员可以通过系统将这些新生的学籍、年龄、家庭住址、性别、学生证号、身份证号等基本信息存入数据库。在日常的管理中，系统管理员还可以对所有学生的基本信息进行查询、修改、删除等操作。校领导可以查询、修改全校学生的基本信息，教师可以在日常工作中查询、修改自己班里学生的基本信息。</a:t>
            </a:r>
          </a:p>
          <a:p>
            <a:pPr>
              <a:buFont typeface="Wingdings" pitchFamily="2" charset="2"/>
              <a:buChar char="Ø"/>
            </a:pPr>
            <a:r>
              <a:rPr lang="zh-CN" altLang="en-US" sz="2000" dirty="0">
                <a:latin typeface="隶书" pitchFamily="49" charset="-122"/>
                <a:ea typeface="隶书" pitchFamily="49" charset="-122"/>
              </a:rPr>
              <a:t>学校的领导可以通过本系统了解每个班的任课教师、辅导员、学生、专业等班级基本信息。系统管理员可以进行查询班级基本信息、添加新班级、修改班级信息、删除班级等操作。</a:t>
            </a:r>
          </a:p>
          <a:p>
            <a:pPr>
              <a:buFont typeface="Wingdings" pitchFamily="2" charset="2"/>
              <a:buChar char="Ø"/>
            </a:pPr>
            <a:r>
              <a:rPr lang="zh-CN" altLang="en-US" sz="2000" dirty="0">
                <a:latin typeface="隶书" pitchFamily="49" charset="-122"/>
                <a:ea typeface="隶书" pitchFamily="49" charset="-122"/>
              </a:rPr>
              <a:t>考试结束后，教师可以录入学生成绩，还可以对成绩进行修改和查询。学生可以查询成绩。</a:t>
            </a:r>
          </a:p>
          <a:p>
            <a:pPr>
              <a:buFont typeface="Wingdings" pitchFamily="2" charset="2"/>
              <a:buChar char="Ø"/>
            </a:pPr>
            <a:r>
              <a:rPr lang="zh-CN" altLang="en-US" sz="2000" dirty="0">
                <a:latin typeface="隶书" pitchFamily="49" charset="-122"/>
                <a:ea typeface="隶书" pitchFamily="49" charset="-122"/>
              </a:rPr>
              <a:t>学生可以网上选课，可以通过系统看到课程的信息。每个学生每个学期的选课不得大于</a:t>
            </a:r>
            <a:r>
              <a:rPr lang="en-US" altLang="zh-CN" sz="2000" dirty="0">
                <a:latin typeface="隶书" pitchFamily="49" charset="-122"/>
                <a:ea typeface="隶书" pitchFamily="49" charset="-122"/>
              </a:rPr>
              <a:t>6</a:t>
            </a:r>
            <a:r>
              <a:rPr lang="zh-CN" altLang="en-US" sz="2000" dirty="0">
                <a:latin typeface="隶书" pitchFamily="49" charset="-122"/>
                <a:ea typeface="隶书" pitchFamily="49" charset="-122"/>
              </a:rPr>
              <a:t>门，如果已经选了</a:t>
            </a:r>
            <a:r>
              <a:rPr lang="en-US" altLang="zh-CN" sz="2000" dirty="0">
                <a:latin typeface="隶书" pitchFamily="49" charset="-122"/>
                <a:ea typeface="隶书" pitchFamily="49" charset="-122"/>
              </a:rPr>
              <a:t>6</a:t>
            </a:r>
            <a:r>
              <a:rPr lang="zh-CN" altLang="en-US" sz="2000" dirty="0">
                <a:latin typeface="隶书" pitchFamily="49" charset="-122"/>
                <a:ea typeface="隶书" pitchFamily="49" charset="-122"/>
              </a:rPr>
              <a:t>门课则不能选择新的课程。只有将已选的课程删除后才能再选。系统管理员负责修改、增加、删除选修课程。</a:t>
            </a:r>
          </a:p>
          <a:p>
            <a:pPr>
              <a:buFont typeface="Wingdings" pitchFamily="2" charset="2"/>
              <a:buChar char="Ø"/>
            </a:pPr>
            <a:r>
              <a:rPr lang="zh-CN" altLang="en-US" sz="2000" dirty="0">
                <a:latin typeface="隶书" pitchFamily="49" charset="-122"/>
                <a:ea typeface="隶书" pitchFamily="49" charset="-122"/>
              </a:rPr>
              <a:t>每个用户登陆系统，都需要一个账号，这就需要系统管理员对用户账户进行管理。</a:t>
            </a:r>
          </a:p>
        </p:txBody>
      </p:sp>
      <p:sp>
        <p:nvSpPr>
          <p:cNvPr id="5" name="文本框 4">
            <a:extLst>
              <a:ext uri="{FF2B5EF4-FFF2-40B4-BE49-F238E27FC236}">
                <a16:creationId xmlns:a16="http://schemas.microsoft.com/office/drawing/2014/main" id="{82CD139A-B3A4-4AFE-B469-DED87270280B}"/>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anim calcmode="lin" valueType="num">
                                      <p:cBhvr additive="base">
                                        <p:cTn id="7" dur="500" fill="hold"/>
                                        <p:tgtEl>
                                          <p:spTgt spid="795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5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5651">
                                            <p:txEl>
                                              <p:pRg st="1" end="1"/>
                                            </p:txEl>
                                          </p:spTgt>
                                        </p:tgtEl>
                                        <p:attrNameLst>
                                          <p:attrName>style.visibility</p:attrName>
                                        </p:attrNameLst>
                                      </p:cBhvr>
                                      <p:to>
                                        <p:strVal val="visible"/>
                                      </p:to>
                                    </p:set>
                                    <p:anim calcmode="lin" valueType="num">
                                      <p:cBhvr additive="base">
                                        <p:cTn id="13" dur="500" fill="hold"/>
                                        <p:tgtEl>
                                          <p:spTgt spid="795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5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795651">
                                            <p:txEl>
                                              <p:pRg st="2" end="2"/>
                                            </p:txEl>
                                          </p:spTgt>
                                        </p:tgtEl>
                                        <p:attrNameLst>
                                          <p:attrName>style.visibility</p:attrName>
                                        </p:attrNameLst>
                                      </p:cBhvr>
                                      <p:to>
                                        <p:strVal val="visible"/>
                                      </p:to>
                                    </p:set>
                                    <p:animEffect transition="in" filter="slide(fromBottom)">
                                      <p:cBhvr>
                                        <p:cTn id="19" dur="500"/>
                                        <p:tgtEl>
                                          <p:spTgt spid="79565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795651">
                                            <p:txEl>
                                              <p:pRg st="3" end="3"/>
                                            </p:txEl>
                                          </p:spTgt>
                                        </p:tgtEl>
                                        <p:attrNameLst>
                                          <p:attrName>style.visibility</p:attrName>
                                        </p:attrNameLst>
                                      </p:cBhvr>
                                      <p:to>
                                        <p:strVal val="visible"/>
                                      </p:to>
                                    </p:set>
                                    <p:animEffect transition="in" filter="slide(fromBottom)">
                                      <p:cBhvr>
                                        <p:cTn id="24" dur="500"/>
                                        <p:tgtEl>
                                          <p:spTgt spid="795651">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795651">
                                            <p:txEl>
                                              <p:pRg st="4" end="4"/>
                                            </p:txEl>
                                          </p:spTgt>
                                        </p:tgtEl>
                                        <p:attrNameLst>
                                          <p:attrName>style.visibility</p:attrName>
                                        </p:attrNameLst>
                                      </p:cBhvr>
                                      <p:to>
                                        <p:strVal val="visible"/>
                                      </p:to>
                                    </p:set>
                                    <p:animEffect transition="in" filter="slide(fromBottom)">
                                      <p:cBhvr>
                                        <p:cTn id="29" dur="500"/>
                                        <p:tgtEl>
                                          <p:spTgt spid="795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6553200" y="6324600"/>
            <a:ext cx="2133600" cy="457200"/>
          </a:xfrm>
          <a:prstGeom prst="rect">
            <a:avLst/>
          </a:prstGeom>
        </p:spPr>
        <p:txBody>
          <a:bodyPr/>
          <a:lstStyle/>
          <a:p>
            <a:fld id="{A9280D02-B633-4299-868F-88C89D6C6281}" type="slidenum">
              <a:rPr lang="zh-CN" altLang="en-US"/>
              <a:pPr/>
              <a:t>109</a:t>
            </a:fld>
            <a:r>
              <a:rPr lang="en-US" altLang="zh-CN"/>
              <a:t>/60</a:t>
            </a:r>
          </a:p>
        </p:txBody>
      </p:sp>
      <p:sp>
        <p:nvSpPr>
          <p:cNvPr id="796674" name="Text Box 2"/>
          <p:cNvSpPr txBox="1">
            <a:spLocks noChangeArrowheads="1"/>
          </p:cNvSpPr>
          <p:nvPr/>
        </p:nvSpPr>
        <p:spPr bwMode="auto">
          <a:xfrm>
            <a:off x="0" y="182563"/>
            <a:ext cx="9144000" cy="6248400"/>
          </a:xfrm>
          <a:prstGeom prst="rect">
            <a:avLst/>
          </a:prstGeom>
          <a:noFill/>
          <a:ln w="9525" algn="ctr">
            <a:noFill/>
            <a:miter lim="800000"/>
            <a:headEnd/>
            <a:tailEnd/>
          </a:ln>
          <a:effectLst/>
        </p:spPr>
        <p:txBody>
          <a:bodyPr>
            <a:spAutoFit/>
          </a:bodyPr>
          <a:lstStyle/>
          <a:p>
            <a:r>
              <a:rPr lang="zh-CN" altLang="en-US" sz="3200" dirty="0">
                <a:latin typeface="隶书" pitchFamily="49" charset="-122"/>
                <a:ea typeface="隶书" pitchFamily="49" charset="-122"/>
              </a:rPr>
              <a:t>需求分析</a:t>
            </a:r>
          </a:p>
          <a:p>
            <a:endParaRPr lang="zh-CN" altLang="en-US" sz="3200" dirty="0">
              <a:latin typeface="隶书" pitchFamily="49" charset="-122"/>
              <a:ea typeface="隶书" pitchFamily="49" charset="-122"/>
            </a:endParaRPr>
          </a:p>
          <a:p>
            <a:r>
              <a:rPr lang="en-US" altLang="zh-CN" sz="2000" dirty="0">
                <a:latin typeface="隶书" pitchFamily="49" charset="-122"/>
                <a:ea typeface="隶书" pitchFamily="49" charset="-122"/>
              </a:rPr>
              <a:t>1. </a:t>
            </a:r>
            <a:r>
              <a:rPr lang="zh-CN" altLang="en-US" sz="2000" dirty="0">
                <a:latin typeface="隶书" pitchFamily="49" charset="-122"/>
                <a:ea typeface="隶书" pitchFamily="49" charset="-122"/>
              </a:rPr>
              <a:t>学生信息管理模块</a:t>
            </a:r>
          </a:p>
          <a:p>
            <a:r>
              <a:rPr lang="zh-CN" altLang="en-US" sz="2000" dirty="0">
                <a:latin typeface="隶书" pitchFamily="49" charset="-122"/>
                <a:ea typeface="隶书" pitchFamily="49" charset="-122"/>
              </a:rPr>
              <a:t>学生信息管理模块主要用来实现系统管理员、教师、校领导等对学生基本信息的管理。系统管理员登录后可以对学生的基本信息进行增加、删除、修改和查询等操作；教师的校领导登录后可以对学生信息进行查询和修改操作。</a:t>
            </a:r>
          </a:p>
          <a:p>
            <a:r>
              <a:rPr lang="en-US" altLang="zh-CN" sz="2000" dirty="0">
                <a:latin typeface="隶书" pitchFamily="49" charset="-122"/>
                <a:ea typeface="隶书" pitchFamily="49" charset="-122"/>
              </a:rPr>
              <a:t>2. </a:t>
            </a:r>
            <a:r>
              <a:rPr lang="zh-CN" altLang="en-US" sz="2000" dirty="0">
                <a:latin typeface="隶书" pitchFamily="49" charset="-122"/>
                <a:ea typeface="隶书" pitchFamily="49" charset="-122"/>
              </a:rPr>
              <a:t>班级信息管理模块</a:t>
            </a:r>
          </a:p>
          <a:p>
            <a:r>
              <a:rPr lang="zh-CN" altLang="en-US" sz="2000" dirty="0">
                <a:latin typeface="隶书" pitchFamily="49" charset="-122"/>
                <a:ea typeface="隶书" pitchFamily="49" charset="-122"/>
              </a:rPr>
              <a:t>班级信息管理模块主要用来实现系统管理员、校领导对班级基本信息的管理。系统管理员登录后可以对班级基本信息进行增加、删除、修改和查询等操作；校领导登录后可以对学生信息进行查询操作。</a:t>
            </a:r>
          </a:p>
          <a:p>
            <a:r>
              <a:rPr lang="en-US" altLang="zh-CN" sz="2000" dirty="0">
                <a:latin typeface="隶书" pitchFamily="49" charset="-122"/>
                <a:ea typeface="隶书" pitchFamily="49" charset="-122"/>
              </a:rPr>
              <a:t>3. </a:t>
            </a:r>
            <a:r>
              <a:rPr lang="zh-CN" altLang="en-US" sz="2000" dirty="0">
                <a:latin typeface="隶书" pitchFamily="49" charset="-122"/>
                <a:ea typeface="隶书" pitchFamily="49" charset="-122"/>
              </a:rPr>
              <a:t>成绩管理模块</a:t>
            </a:r>
          </a:p>
          <a:p>
            <a:r>
              <a:rPr lang="zh-CN" altLang="en-US" sz="2000" dirty="0">
                <a:latin typeface="隶书" pitchFamily="49" charset="-122"/>
                <a:ea typeface="隶书" pitchFamily="49" charset="-122"/>
              </a:rPr>
              <a:t>成绩管理模块主要用于实现教师对学生考试成绩的管理以及学生对考试成绩的查询。教师登录后可以对学生成绩进行录入、删除、修改和查询等操作；学生登录后可以对成绩进行查询操作。</a:t>
            </a:r>
          </a:p>
          <a:p>
            <a:r>
              <a:rPr lang="en-US" altLang="zh-CN" sz="2000" dirty="0">
                <a:latin typeface="隶书" pitchFamily="49" charset="-122"/>
                <a:ea typeface="隶书" pitchFamily="49" charset="-122"/>
              </a:rPr>
              <a:t>4. </a:t>
            </a:r>
            <a:r>
              <a:rPr lang="zh-CN" altLang="en-US" sz="2000" dirty="0">
                <a:latin typeface="隶书" pitchFamily="49" charset="-122"/>
                <a:ea typeface="隶书" pitchFamily="49" charset="-122"/>
              </a:rPr>
              <a:t>网上选课模块</a:t>
            </a:r>
          </a:p>
          <a:p>
            <a:r>
              <a:rPr lang="zh-CN" altLang="en-US" sz="2000" dirty="0">
                <a:latin typeface="隶书" pitchFamily="49" charset="-122"/>
                <a:ea typeface="隶书" pitchFamily="49" charset="-122"/>
              </a:rPr>
              <a:t>网上选课模块主要用于实现学生在网上了解并选择自己感兴趣的课程。</a:t>
            </a:r>
          </a:p>
          <a:p>
            <a:r>
              <a:rPr lang="en-US" altLang="zh-CN" sz="2000" dirty="0">
                <a:latin typeface="隶书" pitchFamily="49" charset="-122"/>
                <a:ea typeface="隶书" pitchFamily="49" charset="-122"/>
              </a:rPr>
              <a:t>5. </a:t>
            </a:r>
            <a:r>
              <a:rPr lang="zh-CN" altLang="en-US" sz="2000" dirty="0">
                <a:latin typeface="隶书" pitchFamily="49" charset="-122"/>
                <a:ea typeface="隶书" pitchFamily="49" charset="-122"/>
              </a:rPr>
              <a:t>账号管理模块</a:t>
            </a:r>
          </a:p>
          <a:p>
            <a:r>
              <a:rPr lang="zh-CN" altLang="en-US" sz="2000" dirty="0">
                <a:latin typeface="隶书" pitchFamily="49" charset="-122"/>
                <a:ea typeface="隶书" pitchFamily="49" charset="-122"/>
              </a:rPr>
              <a:t>账号管理模块主要实现系统管理员对用户账号的管理。系统管理员可以对账号进行增加、删除、修改和查询等操作。</a:t>
            </a:r>
          </a:p>
        </p:txBody>
      </p:sp>
      <p:sp>
        <p:nvSpPr>
          <p:cNvPr id="4" name="文本框 3">
            <a:extLst>
              <a:ext uri="{FF2B5EF4-FFF2-40B4-BE49-F238E27FC236}">
                <a16:creationId xmlns:a16="http://schemas.microsoft.com/office/drawing/2014/main" id="{6E5C6E34-F456-406C-BBFC-364A863B3B68}"/>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96674">
                                            <p:txEl>
                                              <p:pRg st="2" end="2"/>
                                            </p:txEl>
                                          </p:spTgt>
                                        </p:tgtEl>
                                        <p:attrNameLst>
                                          <p:attrName>style.visibility</p:attrName>
                                        </p:attrNameLst>
                                      </p:cBhvr>
                                      <p:to>
                                        <p:strVal val="visible"/>
                                      </p:to>
                                    </p:set>
                                    <p:animEffect transition="in" filter="checkerboard(across)">
                                      <p:cBhvr>
                                        <p:cTn id="7" dur="500"/>
                                        <p:tgtEl>
                                          <p:spTgt spid="796674">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96674">
                                            <p:txEl>
                                              <p:pRg st="3" end="3"/>
                                            </p:txEl>
                                          </p:spTgt>
                                        </p:tgtEl>
                                        <p:attrNameLst>
                                          <p:attrName>style.visibility</p:attrName>
                                        </p:attrNameLst>
                                      </p:cBhvr>
                                      <p:to>
                                        <p:strVal val="visible"/>
                                      </p:to>
                                    </p:set>
                                    <p:animEffect transition="in" filter="checkerboard(across)">
                                      <p:cBhvr>
                                        <p:cTn id="10" dur="500"/>
                                        <p:tgtEl>
                                          <p:spTgt spid="79667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96674">
                                            <p:txEl>
                                              <p:pRg st="4" end="4"/>
                                            </p:txEl>
                                          </p:spTgt>
                                        </p:tgtEl>
                                        <p:attrNameLst>
                                          <p:attrName>style.visibility</p:attrName>
                                        </p:attrNameLst>
                                      </p:cBhvr>
                                      <p:to>
                                        <p:strVal val="visible"/>
                                      </p:to>
                                    </p:set>
                                    <p:animEffect transition="in" filter="box(in)">
                                      <p:cBhvr>
                                        <p:cTn id="15" dur="500"/>
                                        <p:tgtEl>
                                          <p:spTgt spid="796674">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96674">
                                            <p:txEl>
                                              <p:pRg st="5" end="5"/>
                                            </p:txEl>
                                          </p:spTgt>
                                        </p:tgtEl>
                                        <p:attrNameLst>
                                          <p:attrName>style.visibility</p:attrName>
                                        </p:attrNameLst>
                                      </p:cBhvr>
                                      <p:to>
                                        <p:strVal val="visible"/>
                                      </p:to>
                                    </p:set>
                                    <p:animEffect transition="in" filter="box(in)">
                                      <p:cBhvr>
                                        <p:cTn id="18" dur="500"/>
                                        <p:tgtEl>
                                          <p:spTgt spid="79667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796674">
                                            <p:txEl>
                                              <p:pRg st="6" end="6"/>
                                            </p:txEl>
                                          </p:spTgt>
                                        </p:tgtEl>
                                        <p:attrNameLst>
                                          <p:attrName>style.visibility</p:attrName>
                                        </p:attrNameLst>
                                      </p:cBhvr>
                                      <p:to>
                                        <p:strVal val="visible"/>
                                      </p:to>
                                    </p:set>
                                    <p:animEffect transition="in" filter="box(in)">
                                      <p:cBhvr>
                                        <p:cTn id="23" dur="500"/>
                                        <p:tgtEl>
                                          <p:spTgt spid="796674">
                                            <p:txEl>
                                              <p:pRg st="6" end="6"/>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796674">
                                            <p:txEl>
                                              <p:pRg st="7" end="7"/>
                                            </p:txEl>
                                          </p:spTgt>
                                        </p:tgtEl>
                                        <p:attrNameLst>
                                          <p:attrName>style.visibility</p:attrName>
                                        </p:attrNameLst>
                                      </p:cBhvr>
                                      <p:to>
                                        <p:strVal val="visible"/>
                                      </p:to>
                                    </p:set>
                                    <p:animEffect transition="in" filter="box(in)">
                                      <p:cBhvr>
                                        <p:cTn id="26" dur="500"/>
                                        <p:tgtEl>
                                          <p:spTgt spid="79667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796674">
                                            <p:txEl>
                                              <p:pRg st="8" end="8"/>
                                            </p:txEl>
                                          </p:spTgt>
                                        </p:tgtEl>
                                        <p:attrNameLst>
                                          <p:attrName>style.visibility</p:attrName>
                                        </p:attrNameLst>
                                      </p:cBhvr>
                                      <p:to>
                                        <p:strVal val="visible"/>
                                      </p:to>
                                    </p:set>
                                    <p:animEffect transition="in" filter="slide(fromBottom)">
                                      <p:cBhvr>
                                        <p:cTn id="31" dur="500"/>
                                        <p:tgtEl>
                                          <p:spTgt spid="796674">
                                            <p:txEl>
                                              <p:pRg st="8" end="8"/>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796674">
                                            <p:txEl>
                                              <p:pRg st="9" end="9"/>
                                            </p:txEl>
                                          </p:spTgt>
                                        </p:tgtEl>
                                        <p:attrNameLst>
                                          <p:attrName>style.visibility</p:attrName>
                                        </p:attrNameLst>
                                      </p:cBhvr>
                                      <p:to>
                                        <p:strVal val="visible"/>
                                      </p:to>
                                    </p:set>
                                    <p:animEffect transition="in" filter="slide(fromBottom)">
                                      <p:cBhvr>
                                        <p:cTn id="34" dur="500"/>
                                        <p:tgtEl>
                                          <p:spTgt spid="796674">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796674">
                                            <p:txEl>
                                              <p:pRg st="10" end="10"/>
                                            </p:txEl>
                                          </p:spTgt>
                                        </p:tgtEl>
                                        <p:attrNameLst>
                                          <p:attrName>style.visibility</p:attrName>
                                        </p:attrNameLst>
                                      </p:cBhvr>
                                      <p:to>
                                        <p:strVal val="visible"/>
                                      </p:to>
                                    </p:set>
                                    <p:animEffect transition="in" filter="box(in)">
                                      <p:cBhvr>
                                        <p:cTn id="39" dur="500"/>
                                        <p:tgtEl>
                                          <p:spTgt spid="796674">
                                            <p:txEl>
                                              <p:pRg st="10" end="10"/>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796674">
                                            <p:txEl>
                                              <p:pRg st="11" end="11"/>
                                            </p:txEl>
                                          </p:spTgt>
                                        </p:tgtEl>
                                        <p:attrNameLst>
                                          <p:attrName>style.visibility</p:attrName>
                                        </p:attrNameLst>
                                      </p:cBhvr>
                                      <p:to>
                                        <p:strVal val="visible"/>
                                      </p:to>
                                    </p:set>
                                    <p:animEffect transition="in" filter="box(in)">
                                      <p:cBhvr>
                                        <p:cTn id="42" dur="500"/>
                                        <p:tgtEl>
                                          <p:spTgt spid="79667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24562DC5-DEBA-45E1-A71F-ABE3801D65E9}" type="slidenum">
              <a:rPr lang="zh-CN" altLang="en-US"/>
              <a:pPr/>
              <a:t>11</a:t>
            </a:fld>
            <a:r>
              <a:rPr lang="en-US" altLang="zh-CN"/>
              <a:t>/60</a:t>
            </a:r>
          </a:p>
        </p:txBody>
      </p:sp>
      <p:sp>
        <p:nvSpPr>
          <p:cNvPr id="566274" name="Text Box 2"/>
          <p:cNvSpPr txBox="1">
            <a:spLocks noChangeArrowheads="1"/>
          </p:cNvSpPr>
          <p:nvPr/>
        </p:nvSpPr>
        <p:spPr bwMode="auto">
          <a:xfrm>
            <a:off x="1676400" y="1905000"/>
            <a:ext cx="5867400" cy="3346450"/>
          </a:xfrm>
          <a:prstGeom prst="rect">
            <a:avLst/>
          </a:prstGeom>
          <a:noFill/>
          <a:ln w="9525" algn="ctr">
            <a:noFill/>
            <a:miter lim="800000"/>
            <a:headEnd/>
            <a:tailEnd/>
          </a:ln>
          <a:effectLst/>
        </p:spPr>
        <p:txBody>
          <a:bodyPr>
            <a:spAutoFit/>
          </a:bodyPr>
          <a:lstStyle/>
          <a:p>
            <a:pPr>
              <a:spcBef>
                <a:spcPct val="50000"/>
              </a:spcBef>
            </a:pPr>
            <a:r>
              <a:rPr lang="zh-CN" altLang="en-US" sz="2400">
                <a:latin typeface="楷体_GB2312" pitchFamily="49" charset="-122"/>
                <a:ea typeface="楷体_GB2312" pitchFamily="49" charset="-122"/>
              </a:rPr>
              <a:t>重点内容：</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引言</a:t>
            </a:r>
            <a:r>
              <a:rPr lang="en-US" altLang="zh-CN" b="1">
                <a:solidFill>
                  <a:srgbClr val="DDDDDD"/>
                </a:solidFill>
                <a:latin typeface="Times New Roman"/>
                <a:ea typeface="楷体_GB2312" pitchFamily="49" charset="-122"/>
              </a:rPr>
              <a:t>——</a:t>
            </a:r>
            <a:r>
              <a:rPr lang="zh-CN" altLang="en-US" b="1">
                <a:solidFill>
                  <a:srgbClr val="DDDDDD"/>
                </a:solidFill>
                <a:latin typeface="楷体_GB2312" pitchFamily="49" charset="-122"/>
                <a:ea typeface="楷体_GB2312" pitchFamily="49" charset="-122"/>
              </a:rPr>
              <a:t>需求分析</a:t>
            </a:r>
            <a:r>
              <a:rPr lang="zh-CN" altLang="en-US">
                <a:latin typeface="楷体_GB2312" pitchFamily="49" charset="-122"/>
                <a:ea typeface="楷体_GB2312" pitchFamily="49" charset="-122"/>
              </a:rPr>
              <a:t> </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什么叫用例图 </a:t>
            </a:r>
          </a:p>
          <a:p>
            <a:pPr lvl="2">
              <a:spcBef>
                <a:spcPct val="50000"/>
              </a:spcBef>
              <a:buFont typeface="Wingdings" pitchFamily="2" charset="2"/>
              <a:buChar char="l"/>
            </a:pPr>
            <a:r>
              <a:rPr lang="zh-CN" altLang="en-US" b="1" u="sng">
                <a:latin typeface="楷体_GB2312" pitchFamily="49" charset="-122"/>
                <a:ea typeface="楷体_GB2312" pitchFamily="49" charset="-122"/>
              </a:rPr>
              <a:t>用例图的构成要素</a:t>
            </a:r>
            <a:r>
              <a:rPr lang="zh-CN" altLang="en-US" b="1">
                <a:solidFill>
                  <a:srgbClr val="DDDDDD"/>
                </a:solidFill>
                <a:latin typeface="楷体_GB2312" pitchFamily="49" charset="-122"/>
                <a:ea typeface="楷体_GB2312" pitchFamily="49" charset="-122"/>
              </a:rPr>
              <a:t> </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用例的重要元素</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用例之间的各种重要关系</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使用</a:t>
            </a:r>
            <a:r>
              <a:rPr lang="en-US" altLang="zh-CN" b="1">
                <a:solidFill>
                  <a:srgbClr val="DDDDDD"/>
                </a:solidFill>
                <a:latin typeface="楷体_GB2312" pitchFamily="49" charset="-122"/>
                <a:ea typeface="楷体_GB2312" pitchFamily="49" charset="-122"/>
              </a:rPr>
              <a:t>Rose</a:t>
            </a:r>
            <a:r>
              <a:rPr lang="zh-CN" altLang="en-US" b="1">
                <a:solidFill>
                  <a:srgbClr val="DDDDDD"/>
                </a:solidFill>
                <a:latin typeface="楷体_GB2312" pitchFamily="49" charset="-122"/>
                <a:ea typeface="楷体_GB2312" pitchFamily="49" charset="-122"/>
              </a:rPr>
              <a:t>创建用例图</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使用</a:t>
            </a:r>
            <a:r>
              <a:rPr lang="en-US" altLang="zh-CN" b="1">
                <a:solidFill>
                  <a:srgbClr val="DDDDDD"/>
                </a:solidFill>
                <a:latin typeface="楷体_GB2312" pitchFamily="49" charset="-122"/>
                <a:ea typeface="楷体_GB2312" pitchFamily="49" charset="-122"/>
              </a:rPr>
              <a:t>Rose</a:t>
            </a:r>
            <a:r>
              <a:rPr lang="zh-CN" altLang="en-US" b="1">
                <a:solidFill>
                  <a:srgbClr val="DDDDDD"/>
                </a:solidFill>
                <a:latin typeface="楷体_GB2312" pitchFamily="49" charset="-122"/>
                <a:ea typeface="楷体_GB2312" pitchFamily="49" charset="-122"/>
              </a:rPr>
              <a:t>创建用例图的步骤说明</a:t>
            </a:r>
          </a:p>
        </p:txBody>
      </p:sp>
      <p:sp>
        <p:nvSpPr>
          <p:cNvPr id="566275" name="Text Box 3"/>
          <p:cNvSpPr txBox="1">
            <a:spLocks noChangeArrowheads="1"/>
          </p:cNvSpPr>
          <p:nvPr/>
        </p:nvSpPr>
        <p:spPr bwMode="auto">
          <a:xfrm>
            <a:off x="609600" y="1035050"/>
            <a:ext cx="5638800" cy="1190625"/>
          </a:xfrm>
          <a:prstGeom prst="rect">
            <a:avLst/>
          </a:prstGeom>
          <a:solidFill>
            <a:schemeClr val="hlink"/>
          </a:solidFill>
          <a:ln w="9525">
            <a:noFill/>
            <a:miter lim="800000"/>
            <a:headEnd/>
            <a:tailEnd/>
          </a:ln>
          <a:effectLst/>
        </p:spPr>
        <p:txBody>
          <a:bodyPr>
            <a:spAutoFit/>
          </a:bodyPr>
          <a:lstStyle/>
          <a:p>
            <a:pPr>
              <a:spcBef>
                <a:spcPct val="50000"/>
              </a:spcBef>
            </a:pP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第</a:t>
            </a:r>
            <a:r>
              <a:rPr lang="en-US" altLang="zh-CN" sz="3600" b="1" i="1">
                <a:solidFill>
                  <a:srgbClr val="FFCCFF"/>
                </a:solidFill>
                <a:effectLst>
                  <a:outerShdw blurRad="38100" dist="38100" dir="2700000" algn="tl">
                    <a:srgbClr val="000000"/>
                  </a:outerShdw>
                </a:effectLst>
                <a:latin typeface="黑体" pitchFamily="2" charset="-122"/>
                <a:ea typeface="黑体" pitchFamily="2" charset="-122"/>
              </a:rPr>
              <a:t>3</a:t>
            </a: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章 需求分析与用例模型 </a:t>
            </a:r>
            <a:endParaRPr lang="zh-CN" altLang="en-US" sz="2800" b="1" i="1">
              <a:solidFill>
                <a:srgbClr val="FFCCFF"/>
              </a:solidFill>
              <a:effectLst>
                <a:outerShdw blurRad="38100" dist="38100" dir="2700000" algn="tl">
                  <a:srgbClr val="000000"/>
                </a:outerShdw>
              </a:effectLst>
              <a:latin typeface="黑体" pitchFamily="2" charset="-122"/>
              <a:ea typeface="黑体" pitchFamily="2" charset="-122"/>
            </a:endParaRPr>
          </a:p>
        </p:txBody>
      </p:sp>
      <p:sp>
        <p:nvSpPr>
          <p:cNvPr id="5" name="文本框 4">
            <a:extLst>
              <a:ext uri="{FF2B5EF4-FFF2-40B4-BE49-F238E27FC236}">
                <a16:creationId xmlns:a16="http://schemas.microsoft.com/office/drawing/2014/main" id="{5A5AEFA3-2047-4CD2-9190-97ECF7C4FA99}"/>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0FC4DA48-C23D-4C3C-9394-AC1887D960FA}" type="slidenum">
              <a:rPr lang="zh-CN" altLang="en-US"/>
              <a:pPr/>
              <a:t>110</a:t>
            </a:fld>
            <a:r>
              <a:rPr lang="en-US" altLang="zh-CN"/>
              <a:t>/60</a:t>
            </a:r>
          </a:p>
        </p:txBody>
      </p:sp>
      <p:sp>
        <p:nvSpPr>
          <p:cNvPr id="797698" name="Rectangle 2"/>
          <p:cNvSpPr>
            <a:spLocks noChangeArrowheads="1"/>
          </p:cNvSpPr>
          <p:nvPr/>
        </p:nvSpPr>
        <p:spPr bwMode="auto">
          <a:xfrm>
            <a:off x="539750" y="555625"/>
            <a:ext cx="4608513" cy="1066800"/>
          </a:xfrm>
          <a:prstGeom prst="rect">
            <a:avLst/>
          </a:prstGeom>
          <a:noFill/>
          <a:ln w="9525" algn="ctr">
            <a:noFill/>
            <a:miter lim="800000"/>
            <a:headEnd/>
            <a:tailEnd/>
          </a:ln>
          <a:effectLst/>
        </p:spPr>
        <p:txBody>
          <a:bodyPr anchor="ctr">
            <a:spAutoFit/>
          </a:bodyPr>
          <a:lstStyle/>
          <a:p>
            <a:pPr algn="ctr"/>
            <a:r>
              <a:rPr lang="zh-CN" altLang="en-US" sz="3200">
                <a:latin typeface="隶书" pitchFamily="49" charset="-122"/>
                <a:ea typeface="隶书" pitchFamily="49" charset="-122"/>
              </a:rPr>
              <a:t>构建用例模型</a:t>
            </a:r>
          </a:p>
          <a:p>
            <a:pPr algn="ctr"/>
            <a:r>
              <a:rPr lang="en-US" altLang="zh-CN" sz="3200">
                <a:latin typeface="隶书" pitchFamily="49" charset="-122"/>
                <a:ea typeface="隶书" pitchFamily="49" charset="-122"/>
              </a:rPr>
              <a:t>1. </a:t>
            </a:r>
            <a:r>
              <a:rPr lang="zh-CN" altLang="en-US" sz="3200">
                <a:latin typeface="隶书" pitchFamily="49" charset="-122"/>
                <a:ea typeface="隶书" pitchFamily="49" charset="-122"/>
              </a:rPr>
              <a:t>班级信息管理用例图</a:t>
            </a:r>
          </a:p>
        </p:txBody>
      </p:sp>
      <p:pic>
        <p:nvPicPr>
          <p:cNvPr id="79769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42988" y="1700213"/>
            <a:ext cx="6985000" cy="4870450"/>
          </a:xfrm>
          <a:prstGeom prst="rect">
            <a:avLst/>
          </a:prstGeom>
          <a:noFill/>
          <a:ln w="9525">
            <a:noFill/>
            <a:miter lim="800000"/>
            <a:headEnd/>
            <a:tailEnd/>
          </a:ln>
        </p:spPr>
      </p:pic>
      <p:sp>
        <p:nvSpPr>
          <p:cNvPr id="5" name="文本框 4">
            <a:extLst>
              <a:ext uri="{FF2B5EF4-FFF2-40B4-BE49-F238E27FC236}">
                <a16:creationId xmlns:a16="http://schemas.microsoft.com/office/drawing/2014/main" id="{365BB7A9-5304-4C34-AD29-D225198CF71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
        <p:nvSpPr>
          <p:cNvPr id="7" name="文本框 6">
            <a:extLst>
              <a:ext uri="{FF2B5EF4-FFF2-40B4-BE49-F238E27FC236}">
                <a16:creationId xmlns:a16="http://schemas.microsoft.com/office/drawing/2014/main" id="{ACD8822C-97BD-45AB-BE36-ED5C6C718D45}"/>
              </a:ext>
            </a:extLst>
          </p:cNvPr>
          <p:cNvSpPr txBox="1"/>
          <p:nvPr/>
        </p:nvSpPr>
        <p:spPr>
          <a:xfrm>
            <a:off x="4876800" y="45720"/>
            <a:ext cx="4230688" cy="1754326"/>
          </a:xfrm>
          <a:prstGeom prst="rect">
            <a:avLst/>
          </a:prstGeom>
          <a:noFill/>
        </p:spPr>
        <p:txBody>
          <a:bodyPr wrap="square">
            <a:spAutoFit/>
          </a:bodyPr>
          <a:lstStyle/>
          <a:p>
            <a:r>
              <a:rPr lang="zh-CN" altLang="en-US" sz="1800" dirty="0">
                <a:latin typeface="隶书" pitchFamily="49" charset="-122"/>
                <a:ea typeface="隶书" pitchFamily="49" charset="-122"/>
              </a:rPr>
              <a:t>班级信息管理模块主要用来实现系统管理员、校领导对班级基本信息的管理。系统管理员登录后可以对班级基本信息进行增加、删除、修改和查询等操作；校领导登录后可以对学生信息进行查询操作。</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B4D14050-4963-4B7B-9753-EEF54423C563}" type="slidenum">
              <a:rPr lang="zh-CN" altLang="en-US"/>
              <a:pPr/>
              <a:t>111</a:t>
            </a:fld>
            <a:r>
              <a:rPr lang="en-US" altLang="zh-CN"/>
              <a:t>/60</a:t>
            </a:r>
          </a:p>
        </p:txBody>
      </p:sp>
      <p:sp>
        <p:nvSpPr>
          <p:cNvPr id="798722" name="Rectangle 2"/>
          <p:cNvSpPr>
            <a:spLocks noChangeArrowheads="1"/>
          </p:cNvSpPr>
          <p:nvPr/>
        </p:nvSpPr>
        <p:spPr bwMode="auto">
          <a:xfrm>
            <a:off x="250825" y="476250"/>
            <a:ext cx="3638550" cy="579438"/>
          </a:xfrm>
          <a:prstGeom prst="rect">
            <a:avLst/>
          </a:prstGeom>
          <a:noFill/>
          <a:ln w="9525" algn="ctr">
            <a:noFill/>
            <a:miter lim="800000"/>
            <a:headEnd/>
            <a:tailEnd/>
          </a:ln>
          <a:effectLst/>
        </p:spPr>
        <p:txBody>
          <a:bodyPr wrap="none" anchor="ctr">
            <a:spAutoFit/>
          </a:bodyPr>
          <a:lstStyle/>
          <a:p>
            <a:pPr algn="just"/>
            <a:r>
              <a:rPr lang="en-US" altLang="zh-CN" sz="3200">
                <a:latin typeface="隶书" pitchFamily="49" charset="-122"/>
                <a:ea typeface="隶书" pitchFamily="49" charset="-122"/>
              </a:rPr>
              <a:t>2. </a:t>
            </a:r>
            <a:r>
              <a:rPr lang="zh-CN" altLang="en-US" sz="3200">
                <a:latin typeface="隶书" pitchFamily="49" charset="-122"/>
                <a:ea typeface="隶书" pitchFamily="49" charset="-122"/>
              </a:rPr>
              <a:t>成绩管理用例图</a:t>
            </a:r>
          </a:p>
        </p:txBody>
      </p:sp>
      <p:pic>
        <p:nvPicPr>
          <p:cNvPr id="798723"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42988" y="1052513"/>
            <a:ext cx="7058025" cy="5408612"/>
          </a:xfrm>
          <a:prstGeom prst="rect">
            <a:avLst/>
          </a:prstGeom>
          <a:noFill/>
          <a:ln w="9525">
            <a:noFill/>
            <a:miter lim="800000"/>
            <a:headEnd/>
            <a:tailEnd/>
          </a:ln>
        </p:spPr>
      </p:pic>
      <p:sp>
        <p:nvSpPr>
          <p:cNvPr id="5" name="文本框 4">
            <a:extLst>
              <a:ext uri="{FF2B5EF4-FFF2-40B4-BE49-F238E27FC236}">
                <a16:creationId xmlns:a16="http://schemas.microsoft.com/office/drawing/2014/main" id="{1CD916BB-123C-4C26-81D3-F8A00A767A0D}"/>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538B3E48-C1DE-44C0-8310-9AA57338ED42}" type="slidenum">
              <a:rPr lang="zh-CN" altLang="en-US"/>
              <a:pPr/>
              <a:t>112</a:t>
            </a:fld>
            <a:r>
              <a:rPr lang="en-US" altLang="zh-CN"/>
              <a:t>/60</a:t>
            </a:r>
          </a:p>
        </p:txBody>
      </p:sp>
      <p:sp>
        <p:nvSpPr>
          <p:cNvPr id="799746" name="Rectangle 2"/>
          <p:cNvSpPr>
            <a:spLocks noChangeArrowheads="1"/>
          </p:cNvSpPr>
          <p:nvPr/>
        </p:nvSpPr>
        <p:spPr bwMode="auto">
          <a:xfrm>
            <a:off x="179388" y="404813"/>
            <a:ext cx="3638550" cy="579437"/>
          </a:xfrm>
          <a:prstGeom prst="rect">
            <a:avLst/>
          </a:prstGeom>
          <a:noFill/>
          <a:ln w="9525" algn="ctr">
            <a:noFill/>
            <a:miter lim="800000"/>
            <a:headEnd/>
            <a:tailEnd/>
          </a:ln>
          <a:effectLst/>
        </p:spPr>
        <p:txBody>
          <a:bodyPr wrap="none" anchor="ctr">
            <a:spAutoFit/>
          </a:bodyPr>
          <a:lstStyle/>
          <a:p>
            <a:r>
              <a:rPr lang="en-US" altLang="zh-CN" sz="3200">
                <a:latin typeface="隶书" pitchFamily="49" charset="-122"/>
                <a:ea typeface="隶书" pitchFamily="49" charset="-122"/>
              </a:rPr>
              <a:t>3. </a:t>
            </a:r>
            <a:r>
              <a:rPr lang="zh-CN" altLang="en-US" sz="3200">
                <a:latin typeface="隶书" pitchFamily="49" charset="-122"/>
                <a:ea typeface="隶书" pitchFamily="49" charset="-122"/>
              </a:rPr>
              <a:t>网上选课用例图</a:t>
            </a:r>
          </a:p>
        </p:txBody>
      </p:sp>
      <p:pic>
        <p:nvPicPr>
          <p:cNvPr id="799747" name="Picture 3"/>
          <p:cNvPicPr>
            <a:picLocks noChangeAspect="1" noChangeArrowheads="1"/>
          </p:cNvPicPr>
          <p:nvPr/>
        </p:nvPicPr>
        <p:blipFill>
          <a:blip r:embed="rId2">
            <a:clrChange>
              <a:clrFrom>
                <a:srgbClr val="FFFFFF"/>
              </a:clrFrom>
              <a:clrTo>
                <a:srgbClr val="FFFFFF">
                  <a:alpha val="0"/>
                </a:srgbClr>
              </a:clrTo>
            </a:clrChange>
          </a:blip>
          <a:srcRect t="653"/>
          <a:stretch>
            <a:fillRect/>
          </a:stretch>
        </p:blipFill>
        <p:spPr bwMode="auto">
          <a:xfrm>
            <a:off x="1476375" y="765175"/>
            <a:ext cx="6335713" cy="5616575"/>
          </a:xfrm>
          <a:prstGeom prst="rect">
            <a:avLst/>
          </a:prstGeom>
          <a:noFill/>
          <a:ln w="9525">
            <a:noFill/>
            <a:miter lim="800000"/>
            <a:headEnd/>
            <a:tailEnd/>
          </a:ln>
        </p:spPr>
      </p:pic>
      <p:sp>
        <p:nvSpPr>
          <p:cNvPr id="5" name="文本框 4">
            <a:extLst>
              <a:ext uri="{FF2B5EF4-FFF2-40B4-BE49-F238E27FC236}">
                <a16:creationId xmlns:a16="http://schemas.microsoft.com/office/drawing/2014/main" id="{BE5AA5D6-6E86-447D-B58F-BD8BCB02E854}"/>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5DBA79A4-A57D-4FB0-BB3D-27CAAF66C38F}" type="slidenum">
              <a:rPr lang="zh-CN" altLang="en-US"/>
              <a:pPr/>
              <a:t>113</a:t>
            </a:fld>
            <a:r>
              <a:rPr lang="en-US" altLang="zh-CN"/>
              <a:t>/60</a:t>
            </a:r>
          </a:p>
        </p:txBody>
      </p:sp>
      <p:sp>
        <p:nvSpPr>
          <p:cNvPr id="800770" name="Rectangle 2"/>
          <p:cNvSpPr>
            <a:spLocks noChangeArrowheads="1"/>
          </p:cNvSpPr>
          <p:nvPr/>
        </p:nvSpPr>
        <p:spPr bwMode="auto">
          <a:xfrm>
            <a:off x="323850" y="404813"/>
            <a:ext cx="3638550" cy="579437"/>
          </a:xfrm>
          <a:prstGeom prst="rect">
            <a:avLst/>
          </a:prstGeom>
          <a:noFill/>
          <a:ln w="9525" algn="ctr">
            <a:noFill/>
            <a:miter lim="800000"/>
            <a:headEnd/>
            <a:tailEnd/>
          </a:ln>
          <a:effectLst/>
        </p:spPr>
        <p:txBody>
          <a:bodyPr wrap="none" anchor="ctr">
            <a:spAutoFit/>
          </a:bodyPr>
          <a:lstStyle/>
          <a:p>
            <a:r>
              <a:rPr lang="en-US" altLang="zh-CN" sz="3200">
                <a:latin typeface="隶书" pitchFamily="49" charset="-122"/>
                <a:ea typeface="隶书" pitchFamily="49" charset="-122"/>
              </a:rPr>
              <a:t>4. </a:t>
            </a:r>
            <a:r>
              <a:rPr lang="zh-CN" altLang="en-US" sz="3200">
                <a:latin typeface="隶书" pitchFamily="49" charset="-122"/>
                <a:ea typeface="隶书" pitchFamily="49" charset="-122"/>
              </a:rPr>
              <a:t>账号管理用例图</a:t>
            </a:r>
          </a:p>
        </p:txBody>
      </p:sp>
      <p:pic>
        <p:nvPicPr>
          <p:cNvPr id="800771" name="Picture 3" descr="image00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71550" y="981075"/>
            <a:ext cx="6913563" cy="5529263"/>
          </a:xfrm>
          <a:prstGeom prst="rect">
            <a:avLst/>
          </a:prstGeom>
          <a:noFill/>
          <a:ln w="9525">
            <a:noFill/>
            <a:miter lim="800000"/>
            <a:headEnd/>
            <a:tailEnd/>
          </a:ln>
        </p:spPr>
      </p:pic>
      <p:sp>
        <p:nvSpPr>
          <p:cNvPr id="5" name="文本框 4">
            <a:extLst>
              <a:ext uri="{FF2B5EF4-FFF2-40B4-BE49-F238E27FC236}">
                <a16:creationId xmlns:a16="http://schemas.microsoft.com/office/drawing/2014/main" id="{DD480405-012B-4FD1-BEDE-877F752A3B43}"/>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4294967295"/>
          </p:nvPr>
        </p:nvSpPr>
        <p:spPr>
          <a:xfrm>
            <a:off x="6553200" y="6324600"/>
            <a:ext cx="2133600" cy="457200"/>
          </a:xfrm>
          <a:prstGeom prst="rect">
            <a:avLst/>
          </a:prstGeom>
        </p:spPr>
        <p:txBody>
          <a:bodyPr/>
          <a:lstStyle/>
          <a:p>
            <a:fld id="{96B4BBB4-CDD1-4A98-B013-2ECEB2E08635}" type="slidenum">
              <a:rPr lang="zh-CN" altLang="en-US"/>
              <a:pPr/>
              <a:t>12</a:t>
            </a:fld>
            <a:r>
              <a:rPr lang="en-US" altLang="zh-CN"/>
              <a:t>/60</a:t>
            </a:r>
          </a:p>
        </p:txBody>
      </p:sp>
      <p:sp>
        <p:nvSpPr>
          <p:cNvPr id="568322" name="Text Box 2"/>
          <p:cNvSpPr txBox="1">
            <a:spLocks noChangeArrowheads="1"/>
          </p:cNvSpPr>
          <p:nvPr/>
        </p:nvSpPr>
        <p:spPr bwMode="auto">
          <a:xfrm>
            <a:off x="250825" y="1916113"/>
            <a:ext cx="8424863" cy="579437"/>
          </a:xfrm>
          <a:prstGeom prst="rect">
            <a:avLst/>
          </a:prstGeom>
          <a:noFill/>
          <a:ln w="9525" algn="ctr">
            <a:noFill/>
            <a:miter lim="800000"/>
            <a:headEnd/>
            <a:tailEnd/>
          </a:ln>
          <a:effectLst/>
        </p:spPr>
        <p:txBody>
          <a:bodyPr>
            <a:spAutoFit/>
          </a:bodyPr>
          <a:lstStyle/>
          <a:p>
            <a:pPr>
              <a:spcBef>
                <a:spcPct val="50000"/>
              </a:spcBef>
            </a:pPr>
            <a:endParaRPr lang="zh-CN" altLang="en-US" sz="3200">
              <a:latin typeface="隶书" pitchFamily="49" charset="-122"/>
              <a:ea typeface="隶书" pitchFamily="49" charset="-122"/>
            </a:endParaRPr>
          </a:p>
        </p:txBody>
      </p:sp>
      <p:sp>
        <p:nvSpPr>
          <p:cNvPr id="568323" name="Text Box 3"/>
          <p:cNvSpPr txBox="1">
            <a:spLocks noChangeArrowheads="1"/>
          </p:cNvSpPr>
          <p:nvPr/>
        </p:nvSpPr>
        <p:spPr bwMode="auto">
          <a:xfrm>
            <a:off x="250825" y="1125538"/>
            <a:ext cx="3889375"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二、用例图的构成要素</a:t>
            </a:r>
          </a:p>
        </p:txBody>
      </p:sp>
      <p:sp>
        <p:nvSpPr>
          <p:cNvPr id="3" name="内容占位符 2"/>
          <p:cNvSpPr>
            <a:spLocks/>
          </p:cNvSpPr>
          <p:nvPr/>
        </p:nvSpPr>
        <p:spPr bwMode="auto">
          <a:xfrm>
            <a:off x="533400" y="1447800"/>
            <a:ext cx="4800600" cy="4648200"/>
          </a:xfrm>
          <a:prstGeom prst="rect">
            <a:avLst/>
          </a:prstGeom>
          <a:noFill/>
          <a:ln w="9525">
            <a:noFill/>
            <a:miter lim="800000"/>
            <a:headEnd/>
            <a:tailEnd/>
          </a:ln>
        </p:spPr>
        <p:txBody>
          <a:bodyPr/>
          <a:lstStyle/>
          <a:p>
            <a:pPr marL="469900" indent="-469900">
              <a:spcBef>
                <a:spcPct val="20000"/>
              </a:spcBef>
              <a:buClr>
                <a:schemeClr val="accent1"/>
              </a:buClr>
              <a:buFont typeface="Wingdings" pitchFamily="2" charset="2"/>
              <a:buNone/>
            </a:pPr>
            <a:endParaRPr lang="en-US" altLang="zh-CN" sz="2300" b="1">
              <a:solidFill>
                <a:srgbClr val="FF0000"/>
              </a:solidFill>
              <a:ea typeface="宋体" pitchFamily="2" charset="-122"/>
            </a:endParaRPr>
          </a:p>
          <a:p>
            <a:pPr marL="469900" indent="-469900">
              <a:spcBef>
                <a:spcPct val="20000"/>
              </a:spcBef>
              <a:buClr>
                <a:schemeClr val="accent1"/>
              </a:buClr>
              <a:buFont typeface="Wingdings" pitchFamily="2" charset="2"/>
              <a:buChar char="l"/>
            </a:pPr>
            <a:r>
              <a:rPr lang="zh-CN" altLang="en-US" sz="2300">
                <a:ea typeface="宋体" pitchFamily="2" charset="-122"/>
              </a:rPr>
              <a:t>用例图包含</a:t>
            </a:r>
            <a:r>
              <a:rPr lang="en-US" altLang="zh-CN" sz="2300">
                <a:ea typeface="宋体" pitchFamily="2" charset="-122"/>
              </a:rPr>
              <a:t>3</a:t>
            </a:r>
            <a:r>
              <a:rPr lang="zh-CN" altLang="en-US" sz="2300">
                <a:ea typeface="宋体" pitchFamily="2" charset="-122"/>
              </a:rPr>
              <a:t>方面内容：</a:t>
            </a:r>
          </a:p>
          <a:p>
            <a:pPr marL="469900" indent="-469900">
              <a:spcBef>
                <a:spcPct val="20000"/>
              </a:spcBef>
              <a:buClr>
                <a:schemeClr val="accent1"/>
              </a:buClr>
              <a:buFont typeface="Wingdings" pitchFamily="2" charset="2"/>
              <a:buChar char="l"/>
            </a:pPr>
            <a:endParaRPr lang="en-US" altLang="zh-CN" sz="2300">
              <a:ea typeface="宋体" pitchFamily="2" charset="-122"/>
            </a:endParaRPr>
          </a:p>
          <a:p>
            <a:pPr marL="469900" indent="-469900">
              <a:spcBef>
                <a:spcPct val="20000"/>
              </a:spcBef>
              <a:buClr>
                <a:schemeClr val="accent1"/>
              </a:buClr>
              <a:buFont typeface="Wingdings" pitchFamily="2" charset="2"/>
              <a:buChar char="l"/>
            </a:pPr>
            <a:endParaRPr lang="en-US" altLang="zh-CN" sz="2300">
              <a:ea typeface="宋体" pitchFamily="2" charset="-122"/>
            </a:endParaRPr>
          </a:p>
          <a:p>
            <a:pPr marL="469900" indent="-469900">
              <a:spcBef>
                <a:spcPct val="20000"/>
              </a:spcBef>
              <a:buClr>
                <a:schemeClr val="accent1"/>
              </a:buClr>
              <a:buFont typeface="Wingdings" pitchFamily="2" charset="2"/>
              <a:buChar char="l"/>
            </a:pPr>
            <a:endParaRPr lang="en-US" altLang="zh-CN" sz="2300">
              <a:ea typeface="宋体" pitchFamily="2" charset="-122"/>
            </a:endParaRPr>
          </a:p>
          <a:p>
            <a:pPr marL="469900" indent="-469900">
              <a:spcBef>
                <a:spcPct val="20000"/>
              </a:spcBef>
              <a:buClr>
                <a:schemeClr val="accent1"/>
              </a:buClr>
              <a:buFont typeface="Wingdings" pitchFamily="2" charset="2"/>
              <a:buChar char="l"/>
            </a:pPr>
            <a:endParaRPr lang="en-US" altLang="zh-CN" sz="2300">
              <a:ea typeface="宋体" pitchFamily="2" charset="-122"/>
            </a:endParaRPr>
          </a:p>
          <a:p>
            <a:pPr marL="469900" indent="-469900">
              <a:spcBef>
                <a:spcPct val="20000"/>
              </a:spcBef>
              <a:buClr>
                <a:schemeClr val="accent1"/>
              </a:buClr>
              <a:buFont typeface="Wingdings" pitchFamily="2" charset="2"/>
              <a:buChar char="l"/>
            </a:pPr>
            <a:endParaRPr lang="en-US" altLang="zh-CN" sz="2300">
              <a:ea typeface="宋体" pitchFamily="2" charset="-122"/>
            </a:endParaRPr>
          </a:p>
          <a:p>
            <a:pPr marL="469900" indent="-469900">
              <a:spcBef>
                <a:spcPct val="20000"/>
              </a:spcBef>
              <a:buClr>
                <a:schemeClr val="accent1"/>
              </a:buClr>
              <a:buFont typeface="Wingdings" pitchFamily="2" charset="2"/>
              <a:buChar char="l"/>
            </a:pPr>
            <a:endParaRPr lang="en-US" altLang="zh-CN" sz="2300">
              <a:ea typeface="宋体" pitchFamily="2" charset="-122"/>
            </a:endParaRPr>
          </a:p>
          <a:p>
            <a:pPr marL="469900" indent="-469900">
              <a:spcBef>
                <a:spcPct val="20000"/>
              </a:spcBef>
              <a:buClr>
                <a:schemeClr val="accent1"/>
              </a:buClr>
              <a:buFont typeface="Wingdings" pitchFamily="2" charset="2"/>
              <a:buChar char="l"/>
            </a:pPr>
            <a:endParaRPr lang="en-US" altLang="zh-CN" sz="2300">
              <a:ea typeface="宋体" pitchFamily="2" charset="-122"/>
            </a:endParaRPr>
          </a:p>
          <a:p>
            <a:pPr marL="469900" indent="-469900">
              <a:spcBef>
                <a:spcPct val="20000"/>
              </a:spcBef>
              <a:buClr>
                <a:schemeClr val="accent1"/>
              </a:buClr>
              <a:buFont typeface="Wingdings" pitchFamily="2" charset="2"/>
              <a:buChar char="l"/>
            </a:pPr>
            <a:r>
              <a:rPr lang="zh-CN" altLang="en-US" sz="2300">
                <a:ea typeface="宋体" pitchFamily="2" charset="-122"/>
              </a:rPr>
              <a:t>用例图中可以包含注释、约束以及包。</a:t>
            </a:r>
            <a:endParaRPr lang="zh-CN" altLang="en-US" sz="3200">
              <a:ea typeface="宋体" pitchFamily="2" charset="-122"/>
            </a:endParaRPr>
          </a:p>
        </p:txBody>
      </p:sp>
      <p:sp>
        <p:nvSpPr>
          <p:cNvPr id="5" name="Text Box 66"/>
          <p:cNvSpPr txBox="1">
            <a:spLocks noChangeArrowheads="1"/>
          </p:cNvSpPr>
          <p:nvPr/>
        </p:nvSpPr>
        <p:spPr bwMode="auto">
          <a:xfrm>
            <a:off x="1081088" y="2143125"/>
            <a:ext cx="3109912" cy="2981325"/>
          </a:xfrm>
          <a:prstGeom prst="rect">
            <a:avLst/>
          </a:prstGeom>
          <a:noFill/>
          <a:ln w="9525">
            <a:noFill/>
            <a:miter lim="800000"/>
            <a:headEnd/>
            <a:tailEnd/>
          </a:ln>
          <a:effectLst/>
        </p:spPr>
        <p:txBody>
          <a:bodyPr>
            <a:spAutoFit/>
          </a:bodyPr>
          <a:lstStyle/>
          <a:p>
            <a:pPr>
              <a:lnSpc>
                <a:spcPct val="150000"/>
              </a:lnSpc>
              <a:buClr>
                <a:srgbClr val="660033"/>
              </a:buClr>
              <a:buFont typeface="Wingdings" pitchFamily="2" charset="2"/>
              <a:buChar char="¯"/>
            </a:pPr>
            <a:r>
              <a:rPr lang="zh-CN" altLang="en-US">
                <a:solidFill>
                  <a:srgbClr val="FF0000"/>
                </a:solidFill>
                <a:effectLst>
                  <a:outerShdw blurRad="38100" dist="38100" dir="2700000" algn="tl">
                    <a:srgbClr val="C0C0C0"/>
                  </a:outerShdw>
                </a:effectLst>
                <a:ea typeface="宋体" pitchFamily="2" charset="-122"/>
              </a:rPr>
              <a:t>参与者</a:t>
            </a:r>
            <a:r>
              <a:rPr lang="zh-CN" altLang="en-US">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Actor</a:t>
            </a:r>
            <a:r>
              <a:rPr lang="zh-CN" altLang="en-US">
                <a:effectLst>
                  <a:outerShdw blurRad="38100" dist="38100" dir="2700000" algn="tl">
                    <a:srgbClr val="C0C0C0"/>
                  </a:outerShdw>
                </a:effectLst>
                <a:ea typeface="宋体" pitchFamily="2" charset="-122"/>
              </a:rPr>
              <a:t>）</a:t>
            </a:r>
          </a:p>
          <a:p>
            <a:pPr>
              <a:lnSpc>
                <a:spcPct val="150000"/>
              </a:lnSpc>
              <a:buClr>
                <a:srgbClr val="660033"/>
              </a:buClr>
              <a:buFont typeface="Wingdings" pitchFamily="2" charset="2"/>
              <a:buChar char="¯"/>
            </a:pPr>
            <a:r>
              <a:rPr lang="zh-CN" altLang="en-US">
                <a:solidFill>
                  <a:srgbClr val="FF0000"/>
                </a:solidFill>
                <a:effectLst>
                  <a:outerShdw blurRad="38100" dist="38100" dir="2700000" algn="tl">
                    <a:srgbClr val="C0C0C0"/>
                  </a:outerShdw>
                </a:effectLst>
                <a:ea typeface="宋体" pitchFamily="2" charset="-122"/>
              </a:rPr>
              <a:t>用例</a:t>
            </a:r>
            <a:r>
              <a:rPr lang="zh-CN" altLang="en-US">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Use Case</a:t>
            </a:r>
            <a:r>
              <a:rPr lang="zh-CN" altLang="en-US">
                <a:effectLst>
                  <a:outerShdw blurRad="38100" dist="38100" dir="2700000" algn="tl">
                    <a:srgbClr val="C0C0C0"/>
                  </a:outerShdw>
                </a:effectLst>
                <a:ea typeface="宋体" pitchFamily="2" charset="-122"/>
              </a:rPr>
              <a:t>）</a:t>
            </a:r>
            <a:endParaRPr lang="zh-CN" altLang="en-US">
              <a:effectLst>
                <a:outerShdw blurRad="38100" dist="38100" dir="2700000" algn="tl">
                  <a:srgbClr val="C0C0C0"/>
                </a:outerShdw>
              </a:effectLst>
              <a:latin typeface="Verdana" pitchFamily="34" charset="0"/>
              <a:ea typeface="宋体" pitchFamily="2" charset="-122"/>
            </a:endParaRPr>
          </a:p>
          <a:p>
            <a:pPr>
              <a:lnSpc>
                <a:spcPct val="150000"/>
              </a:lnSpc>
              <a:buClr>
                <a:srgbClr val="660033"/>
              </a:buClr>
              <a:buFont typeface="Wingdings" pitchFamily="2" charset="2"/>
              <a:buChar char="¯"/>
            </a:pPr>
            <a:r>
              <a:rPr lang="zh-CN" altLang="en-US">
                <a:solidFill>
                  <a:srgbClr val="FF0000"/>
                </a:solidFill>
                <a:effectLst>
                  <a:outerShdw blurRad="38100" dist="38100" dir="2700000" algn="tl">
                    <a:srgbClr val="C0C0C0"/>
                  </a:outerShdw>
                </a:effectLst>
                <a:ea typeface="宋体" pitchFamily="2" charset="-122"/>
              </a:rPr>
              <a:t>关系</a:t>
            </a:r>
            <a:r>
              <a:rPr lang="zh-CN" altLang="en-US">
                <a:effectLst>
                  <a:outerShdw blurRad="38100" dist="38100" dir="2700000" algn="tl">
                    <a:srgbClr val="C0C0C0"/>
                  </a:outerShdw>
                </a:effectLst>
                <a:latin typeface="Verdana" pitchFamily="34" charset="0"/>
                <a:ea typeface="宋体" pitchFamily="2" charset="-122"/>
              </a:rPr>
              <a:t>：关联（</a:t>
            </a:r>
            <a:r>
              <a:rPr lang="en-US" altLang="zh-CN">
                <a:effectLst>
                  <a:outerShdw blurRad="38100" dist="38100" dir="2700000" algn="tl">
                    <a:srgbClr val="C0C0C0"/>
                  </a:outerShdw>
                </a:effectLst>
                <a:latin typeface="Verdana" pitchFamily="34" charset="0"/>
                <a:ea typeface="宋体" pitchFamily="2" charset="-122"/>
              </a:rPr>
              <a:t>Association</a:t>
            </a:r>
            <a:r>
              <a:rPr lang="zh-CN" altLang="en-US">
                <a:effectLst>
                  <a:outerShdw blurRad="38100" dist="38100" dir="2700000" algn="tl">
                    <a:srgbClr val="C0C0C0"/>
                  </a:outerShdw>
                </a:effectLst>
                <a:latin typeface="Verdana" pitchFamily="34" charset="0"/>
                <a:ea typeface="宋体" pitchFamily="2" charset="-122"/>
              </a:rPr>
              <a:t>）、         泛化（</a:t>
            </a:r>
            <a:r>
              <a:rPr lang="en-US" altLang="zh-CN">
                <a:effectLst>
                  <a:outerShdw blurRad="38100" dist="38100" dir="2700000" algn="tl">
                    <a:srgbClr val="C0C0C0"/>
                  </a:outerShdw>
                </a:effectLst>
                <a:latin typeface="Verdana" pitchFamily="34" charset="0"/>
                <a:ea typeface="宋体" pitchFamily="2" charset="-122"/>
              </a:rPr>
              <a:t>Generalization</a:t>
            </a:r>
            <a:r>
              <a:rPr lang="zh-CN" altLang="en-US">
                <a:effectLst>
                  <a:outerShdw blurRad="38100" dist="38100" dir="2700000" algn="tl">
                    <a:srgbClr val="C0C0C0"/>
                  </a:outerShdw>
                </a:effectLst>
                <a:latin typeface="Verdana" pitchFamily="34" charset="0"/>
                <a:ea typeface="宋体" pitchFamily="2" charset="-122"/>
              </a:rPr>
              <a:t>）、      包含（</a:t>
            </a:r>
            <a:r>
              <a:rPr lang="en-US" altLang="zh-CN">
                <a:effectLst>
                  <a:outerShdw blurRad="38100" dist="38100" dir="2700000" algn="tl">
                    <a:srgbClr val="C0C0C0"/>
                  </a:outerShdw>
                </a:effectLst>
                <a:latin typeface="Verdana" pitchFamily="34" charset="0"/>
                <a:ea typeface="宋体" pitchFamily="2" charset="-122"/>
              </a:rPr>
              <a:t>Include</a:t>
            </a:r>
            <a:r>
              <a:rPr lang="zh-CN" altLang="en-US">
                <a:effectLst>
                  <a:outerShdw blurRad="38100" dist="38100" dir="2700000" algn="tl">
                    <a:srgbClr val="C0C0C0"/>
                  </a:outerShdw>
                </a:effectLst>
                <a:latin typeface="Verdana" pitchFamily="34" charset="0"/>
                <a:ea typeface="宋体" pitchFamily="2" charset="-122"/>
              </a:rPr>
              <a:t>）、</a:t>
            </a:r>
          </a:p>
          <a:p>
            <a:pPr>
              <a:lnSpc>
                <a:spcPct val="150000"/>
              </a:lnSpc>
              <a:buClr>
                <a:srgbClr val="660033"/>
              </a:buClr>
              <a:buFont typeface="Wingdings" pitchFamily="2" charset="2"/>
              <a:buNone/>
            </a:pPr>
            <a:r>
              <a:rPr lang="zh-CN" altLang="en-US">
                <a:effectLst>
                  <a:outerShdw blurRad="38100" dist="38100" dir="2700000" algn="tl">
                    <a:srgbClr val="C0C0C0"/>
                  </a:outerShdw>
                </a:effectLst>
                <a:latin typeface="Verdana" pitchFamily="34" charset="0"/>
                <a:ea typeface="宋体" pitchFamily="2" charset="-122"/>
              </a:rPr>
              <a:t>扩展（</a:t>
            </a:r>
            <a:r>
              <a:rPr lang="en-US" altLang="zh-CN">
                <a:effectLst>
                  <a:outerShdw blurRad="38100" dist="38100" dir="2700000" algn="tl">
                    <a:srgbClr val="C0C0C0"/>
                  </a:outerShdw>
                </a:effectLst>
                <a:latin typeface="Verdana" pitchFamily="34" charset="0"/>
                <a:ea typeface="宋体" pitchFamily="2" charset="-122"/>
              </a:rPr>
              <a:t>Extend</a:t>
            </a:r>
            <a:r>
              <a:rPr lang="zh-CN" altLang="en-US">
                <a:effectLst>
                  <a:outerShdw blurRad="38100" dist="38100" dir="2700000" algn="tl">
                    <a:srgbClr val="C0C0C0"/>
                  </a:outerShdw>
                </a:effectLst>
                <a:latin typeface="Verdana" pitchFamily="34" charset="0"/>
                <a:ea typeface="宋体" pitchFamily="2" charset="-122"/>
              </a:rPr>
              <a:t>）等</a:t>
            </a:r>
            <a:endParaRPr lang="en-US" altLang="zh-CN">
              <a:effectLst>
                <a:outerShdw blurRad="38100" dist="38100" dir="2700000" algn="tl">
                  <a:srgbClr val="C0C0C0"/>
                </a:outerShdw>
              </a:effectLst>
              <a:latin typeface="Verdana" pitchFamily="34" charset="0"/>
              <a:ea typeface="宋体" pitchFamily="2" charset="-122"/>
            </a:endParaRPr>
          </a:p>
        </p:txBody>
      </p:sp>
      <p:pic>
        <p:nvPicPr>
          <p:cNvPr id="568326" name="Picture 3"/>
          <p:cNvPicPr>
            <a:picLocks noChangeAspect="1" noChangeArrowheads="1"/>
          </p:cNvPicPr>
          <p:nvPr/>
        </p:nvPicPr>
        <p:blipFill>
          <a:blip r:embed="rId2"/>
          <a:srcRect/>
          <a:stretch>
            <a:fillRect/>
          </a:stretch>
        </p:blipFill>
        <p:spPr bwMode="auto">
          <a:xfrm>
            <a:off x="3733800" y="1785938"/>
            <a:ext cx="5238750" cy="4081462"/>
          </a:xfrm>
          <a:prstGeom prst="rect">
            <a:avLst/>
          </a:prstGeom>
          <a:noFill/>
          <a:ln w="9525">
            <a:noFill/>
            <a:miter lim="800000"/>
            <a:headEnd/>
            <a:tailEnd/>
          </a:ln>
        </p:spPr>
      </p:pic>
      <p:sp>
        <p:nvSpPr>
          <p:cNvPr id="8" name="文本框 7">
            <a:extLst>
              <a:ext uri="{FF2B5EF4-FFF2-40B4-BE49-F238E27FC236}">
                <a16:creationId xmlns:a16="http://schemas.microsoft.com/office/drawing/2014/main" id="{4DA20DBB-6493-4B40-AD0F-DA71E8C3E6D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ox(in)">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to="" calcmode="lin" valueType="num">
                                      <p:cBhvr>
                                        <p:cTn id="17" dur="1" fill="hold"/>
                                        <p:tgtEl>
                                          <p:spTgt spid="5">
                                            <p:txEl>
                                              <p:pRg st="0" end="0"/>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 to="" calcmode="lin" valueType="num">
                                      <p:cBhvr>
                                        <p:cTn id="22" dur="1" fill="hold"/>
                                        <p:tgtEl>
                                          <p:spTgt spid="5">
                                            <p:txEl>
                                              <p:pRg st="1" end="1"/>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to="" calcmode="lin" valueType="num">
                                      <p:cBhvr>
                                        <p:cTn id="27" dur="1" fill="hold"/>
                                        <p:tgtEl>
                                          <p:spTgt spid="5">
                                            <p:txEl>
                                              <p:pRg st="2" end="2"/>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to="" calcmode="lin" valueType="num">
                                      <p:cBhvr>
                                        <p:cTn id="32" dur="1" fill="hold"/>
                                        <p:tgtEl>
                                          <p:spTgt spid="5">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324600"/>
            <a:ext cx="2133600" cy="457200"/>
          </a:xfrm>
          <a:prstGeom prst="rect">
            <a:avLst/>
          </a:prstGeom>
        </p:spPr>
        <p:txBody>
          <a:bodyPr/>
          <a:lstStyle/>
          <a:p>
            <a:fld id="{34B6F934-8A51-423F-9F49-E0A1B920935B}" type="slidenum">
              <a:rPr lang="zh-CN" altLang="en-US"/>
              <a:pPr/>
              <a:t>13</a:t>
            </a:fld>
            <a:r>
              <a:rPr lang="en-US" altLang="zh-CN"/>
              <a:t>/60</a:t>
            </a:r>
          </a:p>
        </p:txBody>
      </p:sp>
      <p:sp>
        <p:nvSpPr>
          <p:cNvPr id="570371" name="Rectangle 4"/>
          <p:cNvSpPr>
            <a:spLocks noGrp="1" noChangeArrowheads="1"/>
          </p:cNvSpPr>
          <p:nvPr>
            <p:ph type="title" idx="4294967295"/>
          </p:nvPr>
        </p:nvSpPr>
        <p:spPr>
          <a:xfrm>
            <a:off x="454025" y="573088"/>
            <a:ext cx="7994650" cy="825500"/>
          </a:xfrm>
        </p:spPr>
        <p:txBody>
          <a:bodyPr anchor="b"/>
          <a:lstStyle/>
          <a:p>
            <a:r>
              <a:rPr lang="zh-CN" altLang="en-US"/>
              <a:t>参与者</a:t>
            </a:r>
          </a:p>
        </p:txBody>
      </p:sp>
      <p:sp>
        <p:nvSpPr>
          <p:cNvPr id="4" name="Rectangle 2"/>
          <p:cNvSpPr txBox="1">
            <a:spLocks noChangeArrowheads="1"/>
          </p:cNvSpPr>
          <p:nvPr/>
        </p:nvSpPr>
        <p:spPr bwMode="auto">
          <a:xfrm>
            <a:off x="714375" y="1785938"/>
            <a:ext cx="7643813" cy="4586287"/>
          </a:xfrm>
          <a:prstGeom prst="rect">
            <a:avLst/>
          </a:prstGeom>
          <a:noFill/>
          <a:ln w="9525">
            <a:noFill/>
            <a:miter lim="800000"/>
            <a:headEnd/>
            <a:tailEnd/>
          </a:ln>
        </p:spPr>
        <p:txBody>
          <a:bodyPr/>
          <a:lstStyle/>
          <a:p>
            <a:pPr marL="469900" indent="-469900" eaLnBrk="0" hangingPunct="0">
              <a:lnSpc>
                <a:spcPct val="150000"/>
              </a:lnSpc>
              <a:spcBef>
                <a:spcPct val="20000"/>
              </a:spcBef>
              <a:buClr>
                <a:schemeClr val="accent2"/>
              </a:buClr>
              <a:buFont typeface="Wingdings" pitchFamily="2" charset="2"/>
              <a:buChar char="o"/>
            </a:pPr>
            <a:r>
              <a:rPr lang="zh-CN" altLang="en-US">
                <a:latin typeface="楷体_GB2312" pitchFamily="49" charset="-122"/>
                <a:ea typeface="楷体_GB2312" pitchFamily="49" charset="-122"/>
              </a:rPr>
              <a:t>参与者是系统外部的一个实体，以某种方式参与用例的执行过程。是为了完成一个事件与系统进行交互的实体，是与系统交互作用的外部用户、进程或其他系统的理想化概念。</a:t>
            </a:r>
          </a:p>
          <a:p>
            <a:pPr marL="469900" indent="-469900" eaLnBrk="0" hangingPunct="0">
              <a:lnSpc>
                <a:spcPct val="150000"/>
              </a:lnSpc>
              <a:spcBef>
                <a:spcPct val="20000"/>
              </a:spcBef>
              <a:buClr>
                <a:schemeClr val="accent2"/>
              </a:buClr>
              <a:buFont typeface="Wingdings" pitchFamily="2" charset="2"/>
              <a:buChar char="o"/>
            </a:pPr>
            <a:r>
              <a:rPr lang="zh-CN" altLang="en-US">
                <a:latin typeface="楷体_GB2312" pitchFamily="49" charset="-122"/>
                <a:ea typeface="楷体_GB2312" pitchFamily="49" charset="-122"/>
              </a:rPr>
              <a:t>在</a:t>
            </a:r>
            <a:r>
              <a:rPr lang="en-US" altLang="zh-CN">
                <a:latin typeface="楷体_GB2312" pitchFamily="49" charset="-122"/>
                <a:ea typeface="楷体_GB2312" pitchFamily="49" charset="-122"/>
              </a:rPr>
              <a:t>UML</a:t>
            </a:r>
            <a:r>
              <a:rPr lang="zh-CN" altLang="en-US">
                <a:latin typeface="楷体_GB2312" pitchFamily="49" charset="-122"/>
                <a:ea typeface="楷体_GB2312" pitchFamily="49" charset="-122"/>
              </a:rPr>
              <a:t>中，参与者用名字写在下面的人形图标表示。</a:t>
            </a:r>
          </a:p>
          <a:p>
            <a:pPr marL="469900" indent="-469900" eaLnBrk="0" hangingPunct="0">
              <a:lnSpc>
                <a:spcPct val="150000"/>
              </a:lnSpc>
              <a:spcBef>
                <a:spcPct val="20000"/>
              </a:spcBef>
              <a:buClr>
                <a:schemeClr val="accent2"/>
              </a:buClr>
              <a:buFont typeface="Wingdings" pitchFamily="2" charset="2"/>
              <a:buChar char="o"/>
            </a:pPr>
            <a:endParaRPr lang="zh-CN" altLang="en-US">
              <a:latin typeface="楷体_GB2312" pitchFamily="49" charset="-122"/>
              <a:ea typeface="楷体_GB2312" pitchFamily="49" charset="-122"/>
            </a:endParaRPr>
          </a:p>
        </p:txBody>
      </p:sp>
      <p:pic>
        <p:nvPicPr>
          <p:cNvPr id="570374" name="Picture 5"/>
          <p:cNvPicPr>
            <a:picLocks noChangeAspect="1" noChangeArrowheads="1"/>
          </p:cNvPicPr>
          <p:nvPr/>
        </p:nvPicPr>
        <p:blipFill>
          <a:blip r:embed="rId2"/>
          <a:srcRect l="23935" r="23131" b="25043"/>
          <a:stretch>
            <a:fillRect/>
          </a:stretch>
        </p:blipFill>
        <p:spPr bwMode="auto">
          <a:xfrm>
            <a:off x="3733800" y="3733800"/>
            <a:ext cx="1233488" cy="1800225"/>
          </a:xfrm>
          <a:prstGeom prst="rect">
            <a:avLst/>
          </a:prstGeom>
          <a:noFill/>
          <a:ln w="9525">
            <a:noFill/>
            <a:miter lim="800000"/>
            <a:headEnd/>
            <a:tailEnd/>
          </a:ln>
        </p:spPr>
      </p:pic>
      <p:sp>
        <p:nvSpPr>
          <p:cNvPr id="6" name="文本框 5">
            <a:extLst>
              <a:ext uri="{FF2B5EF4-FFF2-40B4-BE49-F238E27FC236}">
                <a16:creationId xmlns:a16="http://schemas.microsoft.com/office/drawing/2014/main" id="{7ED5FC89-DFC6-48A2-8F3C-BE28E4D5AD29}"/>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324600"/>
            <a:ext cx="2133600" cy="457200"/>
          </a:xfrm>
          <a:prstGeom prst="rect">
            <a:avLst/>
          </a:prstGeom>
        </p:spPr>
        <p:txBody>
          <a:bodyPr/>
          <a:lstStyle/>
          <a:p>
            <a:fld id="{A27F4636-99F3-4D85-9770-77083770EBDE}" type="slidenum">
              <a:rPr lang="zh-CN" altLang="en-US"/>
              <a:pPr/>
              <a:t>14</a:t>
            </a:fld>
            <a:r>
              <a:rPr lang="en-US" altLang="zh-CN"/>
              <a:t>/60</a:t>
            </a:r>
          </a:p>
        </p:txBody>
      </p:sp>
      <p:sp>
        <p:nvSpPr>
          <p:cNvPr id="659459" name="Rectangle 4"/>
          <p:cNvSpPr>
            <a:spLocks noGrp="1" noChangeArrowheads="1"/>
          </p:cNvSpPr>
          <p:nvPr>
            <p:ph type="title" idx="4294967295"/>
          </p:nvPr>
        </p:nvSpPr>
        <p:spPr>
          <a:xfrm>
            <a:off x="454025" y="573088"/>
            <a:ext cx="7994650" cy="825500"/>
          </a:xfrm>
        </p:spPr>
        <p:txBody>
          <a:bodyPr anchor="b"/>
          <a:lstStyle/>
          <a:p>
            <a:r>
              <a:rPr lang="zh-CN" altLang="en-US"/>
              <a:t>参与者</a:t>
            </a:r>
          </a:p>
        </p:txBody>
      </p:sp>
      <p:sp>
        <p:nvSpPr>
          <p:cNvPr id="4" name="Rectangle 2"/>
          <p:cNvSpPr txBox="1">
            <a:spLocks noChangeArrowheads="1"/>
          </p:cNvSpPr>
          <p:nvPr/>
        </p:nvSpPr>
        <p:spPr bwMode="auto">
          <a:xfrm>
            <a:off x="714375" y="1785938"/>
            <a:ext cx="7643813" cy="4586287"/>
          </a:xfrm>
          <a:prstGeom prst="rect">
            <a:avLst/>
          </a:prstGeom>
          <a:noFill/>
          <a:ln w="9525">
            <a:noFill/>
            <a:miter lim="800000"/>
            <a:headEnd/>
            <a:tailEnd/>
          </a:ln>
        </p:spPr>
        <p:txBody>
          <a:bodyPr/>
          <a:lstStyle/>
          <a:p>
            <a:pPr marL="469900" indent="-469900" eaLnBrk="0" hangingPunct="0">
              <a:lnSpc>
                <a:spcPct val="150000"/>
              </a:lnSpc>
              <a:spcBef>
                <a:spcPct val="20000"/>
              </a:spcBef>
              <a:buClr>
                <a:schemeClr val="tx1"/>
              </a:buClr>
              <a:buFont typeface="Wingdings" pitchFamily="2" charset="2"/>
              <a:buChar char="p"/>
            </a:pPr>
            <a:r>
              <a:rPr lang="zh-CN" altLang="en-US">
                <a:latin typeface="楷体_GB2312" pitchFamily="49" charset="-122"/>
                <a:ea typeface="楷体_GB2312" pitchFamily="49" charset="-122"/>
              </a:rPr>
              <a:t>参与者由它们参与用例时所担当的角色来表示</a:t>
            </a:r>
            <a:r>
              <a:rPr lang="zh-CN" altLang="en-US">
                <a:ea typeface="宋体" pitchFamily="2" charset="-122"/>
              </a:rPr>
              <a:t>。</a:t>
            </a:r>
          </a:p>
        </p:txBody>
      </p:sp>
      <p:pic>
        <p:nvPicPr>
          <p:cNvPr id="659462" name="Picture 4"/>
          <p:cNvPicPr>
            <a:picLocks noChangeAspect="1" noChangeArrowheads="1"/>
          </p:cNvPicPr>
          <p:nvPr/>
        </p:nvPicPr>
        <p:blipFill>
          <a:blip r:embed="rId2"/>
          <a:srcRect/>
          <a:stretch>
            <a:fillRect/>
          </a:stretch>
        </p:blipFill>
        <p:spPr bwMode="auto">
          <a:xfrm>
            <a:off x="1885950" y="2514600"/>
            <a:ext cx="5048250" cy="3322638"/>
          </a:xfrm>
          <a:prstGeom prst="rect">
            <a:avLst/>
          </a:prstGeom>
          <a:noFill/>
          <a:ln w="9525">
            <a:noFill/>
            <a:miter lim="800000"/>
            <a:headEnd/>
            <a:tailEnd/>
          </a:ln>
        </p:spPr>
      </p:pic>
      <p:sp>
        <p:nvSpPr>
          <p:cNvPr id="6" name="文本框 5">
            <a:extLst>
              <a:ext uri="{FF2B5EF4-FFF2-40B4-BE49-F238E27FC236}">
                <a16:creationId xmlns:a16="http://schemas.microsoft.com/office/drawing/2014/main" id="{9A5CF48B-FD3D-4C11-A60F-D114C1F8170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BA5AE6B5-3761-4995-9393-A223ADE436BE}" type="slidenum">
              <a:rPr lang="zh-CN" altLang="en-US"/>
              <a:pPr/>
              <a:t>15</a:t>
            </a:fld>
            <a:r>
              <a:rPr lang="en-US" altLang="zh-CN"/>
              <a:t>/60</a:t>
            </a:r>
          </a:p>
        </p:txBody>
      </p:sp>
      <p:sp>
        <p:nvSpPr>
          <p:cNvPr id="660482" name="Rectangle 4"/>
          <p:cNvSpPr>
            <a:spLocks noChangeArrowheads="1"/>
          </p:cNvSpPr>
          <p:nvPr/>
        </p:nvSpPr>
        <p:spPr bwMode="auto">
          <a:xfrm>
            <a:off x="609600" y="2057400"/>
            <a:ext cx="7772400" cy="1219200"/>
          </a:xfrm>
          <a:prstGeom prst="rect">
            <a:avLst/>
          </a:prstGeom>
          <a:noFill/>
          <a:ln w="9525">
            <a:noFill/>
            <a:miter lim="800000"/>
            <a:headEnd/>
            <a:tailEnd/>
          </a:ln>
        </p:spPr>
        <p:txBody>
          <a:bodyPr/>
          <a:lstStyle/>
          <a:p>
            <a:pPr marL="469900" indent="-469900" eaLnBrk="0" hangingPunct="0">
              <a:lnSpc>
                <a:spcPct val="150000"/>
              </a:lnSpc>
              <a:spcBef>
                <a:spcPct val="20000"/>
              </a:spcBef>
              <a:buClr>
                <a:schemeClr val="accent2"/>
              </a:buClr>
              <a:buFont typeface="Wingdings" pitchFamily="2" charset="2"/>
              <a:buChar char="o"/>
            </a:pPr>
            <a:r>
              <a:rPr lang="zh-CN" altLang="en-US">
                <a:latin typeface="楷体_GB2312" pitchFamily="49" charset="-122"/>
                <a:ea typeface="楷体_GB2312" pitchFamily="49" charset="-122"/>
              </a:rPr>
              <a:t>任何事物</a:t>
            </a:r>
          </a:p>
          <a:p>
            <a:pPr marL="908050" lvl="1" indent="-436563" eaLnBrk="0" hangingPunct="0">
              <a:lnSpc>
                <a:spcPct val="150000"/>
              </a:lnSpc>
              <a:spcBef>
                <a:spcPct val="20000"/>
              </a:spcBef>
              <a:buClr>
                <a:schemeClr val="accent2"/>
              </a:buClr>
              <a:buFont typeface="Wingdings" pitchFamily="2" charset="2"/>
              <a:buChar char="n"/>
            </a:pPr>
            <a:r>
              <a:rPr lang="zh-CN" altLang="en-US">
                <a:latin typeface="楷体_GB2312" pitchFamily="49" charset="-122"/>
                <a:ea typeface="楷体_GB2312" pitchFamily="49" charset="-122"/>
              </a:rPr>
              <a:t>人、</a:t>
            </a:r>
            <a:r>
              <a:rPr lang="zh-CN" altLang="en-US">
                <a:solidFill>
                  <a:srgbClr val="FF0000"/>
                </a:solidFill>
                <a:latin typeface="楷体_GB2312" pitchFamily="49" charset="-122"/>
                <a:ea typeface="楷体_GB2312" pitchFamily="49" charset="-122"/>
              </a:rPr>
              <a:t>外系统、硬件设备、时间</a:t>
            </a:r>
            <a:r>
              <a:rPr lang="zh-CN" altLang="en-US">
                <a:latin typeface="楷体_GB2312" pitchFamily="49" charset="-122"/>
                <a:ea typeface="楷体_GB2312" pitchFamily="49" charset="-122"/>
              </a:rPr>
              <a:t>等</a:t>
            </a:r>
          </a:p>
        </p:txBody>
      </p:sp>
      <p:sp>
        <p:nvSpPr>
          <p:cNvPr id="660483" name="Rectangle 4"/>
          <p:cNvSpPr>
            <a:spLocks noGrp="1" noChangeArrowheads="1"/>
          </p:cNvSpPr>
          <p:nvPr>
            <p:ph type="title" idx="4294967295"/>
          </p:nvPr>
        </p:nvSpPr>
        <p:spPr>
          <a:xfrm>
            <a:off x="454025" y="573088"/>
            <a:ext cx="7994650" cy="825500"/>
          </a:xfrm>
        </p:spPr>
        <p:txBody>
          <a:bodyPr anchor="b"/>
          <a:lstStyle/>
          <a:p>
            <a:r>
              <a:rPr lang="zh-CN" altLang="en-US"/>
              <a:t>参与者</a:t>
            </a:r>
          </a:p>
        </p:txBody>
      </p:sp>
      <p:sp>
        <p:nvSpPr>
          <p:cNvPr id="5" name="文本框 4">
            <a:extLst>
              <a:ext uri="{FF2B5EF4-FFF2-40B4-BE49-F238E27FC236}">
                <a16:creationId xmlns:a16="http://schemas.microsoft.com/office/drawing/2014/main" id="{AB33ABE5-2E2D-4AD4-92C6-2D6DEA3C5778}"/>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3C24B037-0047-46C0-B0F9-470B48AC3817}" type="slidenum">
              <a:rPr lang="zh-CN" altLang="en-US"/>
              <a:pPr/>
              <a:t>16</a:t>
            </a:fld>
            <a:r>
              <a:rPr lang="en-US" altLang="zh-CN"/>
              <a:t>/60</a:t>
            </a:r>
          </a:p>
        </p:txBody>
      </p:sp>
      <p:sp>
        <p:nvSpPr>
          <p:cNvPr id="574467" name="Rectangle 2"/>
          <p:cNvSpPr>
            <a:spLocks noGrp="1" noChangeArrowheads="1"/>
          </p:cNvSpPr>
          <p:nvPr>
            <p:ph type="body" idx="4294967295"/>
          </p:nvPr>
        </p:nvSpPr>
        <p:spPr>
          <a:xfrm>
            <a:off x="577850" y="1752600"/>
            <a:ext cx="7880350" cy="3810000"/>
          </a:xfrm>
        </p:spPr>
        <p:txBody>
          <a:bodyPr/>
          <a:lstStyle/>
          <a:p>
            <a:pPr marL="0" indent="0">
              <a:lnSpc>
                <a:spcPct val="150000"/>
              </a:lnSpc>
              <a:buClr>
                <a:schemeClr val="accent2"/>
              </a:buClr>
              <a:buFont typeface="Wingdings" pitchFamily="2" charset="2"/>
              <a:buNone/>
            </a:pPr>
            <a:r>
              <a:rPr lang="zh-CN" altLang="en-US" sz="2100">
                <a:latin typeface="楷体_GB2312" pitchFamily="49" charset="-122"/>
                <a:ea typeface="楷体_GB2312" pitchFamily="49" charset="-122"/>
              </a:rPr>
              <a:t>在获取用例前要先确定系统的参与者，可以根据以下的一些问题来寻求系统参与者。</a:t>
            </a:r>
          </a:p>
          <a:p>
            <a:pPr marL="0" indent="0">
              <a:lnSpc>
                <a:spcPct val="150000"/>
              </a:lnSpc>
              <a:buClr>
                <a:schemeClr val="accent2"/>
              </a:buClr>
              <a:buFont typeface="Wingdings" pitchFamily="2" charset="2"/>
              <a:buNone/>
            </a:pPr>
            <a:r>
              <a:rPr lang="zh-CN" altLang="en-US" sz="2100">
                <a:latin typeface="楷体_GB2312" pitchFamily="49" charset="-122"/>
                <a:ea typeface="楷体_GB2312" pitchFamily="49" charset="-122"/>
              </a:rPr>
              <a:t>    ⑴ 谁将使用该系统的主要功能；</a:t>
            </a:r>
          </a:p>
          <a:p>
            <a:pPr marL="0" indent="0">
              <a:lnSpc>
                <a:spcPct val="150000"/>
              </a:lnSpc>
              <a:buClr>
                <a:schemeClr val="accent2"/>
              </a:buClr>
              <a:buFont typeface="Wingdings" pitchFamily="2" charset="2"/>
              <a:buNone/>
            </a:pPr>
            <a:r>
              <a:rPr lang="zh-CN" altLang="en-US" sz="2100">
                <a:latin typeface="楷体_GB2312" pitchFamily="49" charset="-122"/>
                <a:ea typeface="楷体_GB2312" pitchFamily="49" charset="-122"/>
              </a:rPr>
              <a:t>    ⑵ 谁将需要该系统的支持以完成其工作；</a:t>
            </a:r>
          </a:p>
          <a:p>
            <a:pPr marL="0" indent="0">
              <a:lnSpc>
                <a:spcPct val="150000"/>
              </a:lnSpc>
              <a:buClr>
                <a:schemeClr val="accent2"/>
              </a:buClr>
              <a:buFont typeface="Wingdings" pitchFamily="2" charset="2"/>
              <a:buNone/>
            </a:pPr>
            <a:r>
              <a:rPr lang="zh-CN" altLang="en-US" sz="2100">
                <a:latin typeface="楷体_GB2312" pitchFamily="49" charset="-122"/>
                <a:ea typeface="楷体_GB2312" pitchFamily="49" charset="-122"/>
              </a:rPr>
              <a:t>    ⑶ 谁将需要安装、维护、管理该系统，以及保持该系统处于工作状态；</a:t>
            </a:r>
          </a:p>
          <a:p>
            <a:pPr marL="0" indent="0">
              <a:lnSpc>
                <a:spcPct val="150000"/>
              </a:lnSpc>
              <a:buClr>
                <a:schemeClr val="accent2"/>
              </a:buClr>
              <a:buFont typeface="Wingdings" pitchFamily="2" charset="2"/>
              <a:buNone/>
            </a:pPr>
            <a:r>
              <a:rPr lang="zh-CN" altLang="en-US" sz="2100">
                <a:latin typeface="楷体_GB2312" pitchFamily="49" charset="-122"/>
                <a:ea typeface="楷体_GB2312" pitchFamily="49" charset="-122"/>
              </a:rPr>
              <a:t>    ⑷ 系统需要处理哪些硬件设备</a:t>
            </a:r>
          </a:p>
          <a:p>
            <a:pPr marL="0" indent="0">
              <a:lnSpc>
                <a:spcPct val="150000"/>
              </a:lnSpc>
              <a:buClr>
                <a:schemeClr val="accent2"/>
              </a:buClr>
              <a:buFont typeface="Wingdings" pitchFamily="2" charset="2"/>
              <a:buNone/>
            </a:pPr>
            <a:r>
              <a:rPr lang="zh-CN" altLang="en-US" sz="2100">
                <a:latin typeface="楷体_GB2312" pitchFamily="49" charset="-122"/>
                <a:ea typeface="楷体_GB2312" pitchFamily="49" charset="-122"/>
              </a:rPr>
              <a:t>    ⑸ 与该系统发生交互的是什么系统</a:t>
            </a:r>
          </a:p>
          <a:p>
            <a:pPr marL="0" indent="0">
              <a:lnSpc>
                <a:spcPct val="150000"/>
              </a:lnSpc>
              <a:buClr>
                <a:schemeClr val="accent2"/>
              </a:buClr>
              <a:buFont typeface="Wingdings" pitchFamily="2" charset="2"/>
              <a:buNone/>
            </a:pPr>
            <a:r>
              <a:rPr lang="zh-CN" altLang="en-US" sz="2100">
                <a:latin typeface="楷体_GB2312" pitchFamily="49" charset="-122"/>
                <a:ea typeface="楷体_GB2312" pitchFamily="49" charset="-122"/>
              </a:rPr>
              <a:t>    ⑹ 谁或什么系统对本系统产生的结果感兴趣</a:t>
            </a:r>
          </a:p>
        </p:txBody>
      </p:sp>
      <p:sp>
        <p:nvSpPr>
          <p:cNvPr id="574468" name="Rectangle 3"/>
          <p:cNvSpPr>
            <a:spLocks noGrp="1" noChangeArrowheads="1"/>
          </p:cNvSpPr>
          <p:nvPr>
            <p:ph type="title" idx="4294967295"/>
          </p:nvPr>
        </p:nvSpPr>
        <p:spPr>
          <a:xfrm>
            <a:off x="642938" y="693738"/>
            <a:ext cx="7772400" cy="877887"/>
          </a:xfrm>
        </p:spPr>
        <p:txBody>
          <a:bodyPr anchor="b"/>
          <a:lstStyle/>
          <a:p>
            <a:r>
              <a:rPr lang="zh-CN" altLang="en-US"/>
              <a:t>参与者的识别</a:t>
            </a:r>
          </a:p>
        </p:txBody>
      </p:sp>
      <p:sp>
        <p:nvSpPr>
          <p:cNvPr id="5" name="文本框 4">
            <a:extLst>
              <a:ext uri="{FF2B5EF4-FFF2-40B4-BE49-F238E27FC236}">
                <a16:creationId xmlns:a16="http://schemas.microsoft.com/office/drawing/2014/main" id="{0EF6187E-155A-4396-8546-CBA2CF0709E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90197A89-1C30-49FC-A799-BF65D1387DB8}" type="slidenum">
              <a:rPr lang="zh-CN" altLang="en-US"/>
              <a:pPr/>
              <a:t>17</a:t>
            </a:fld>
            <a:r>
              <a:rPr lang="en-US" altLang="zh-CN"/>
              <a:t>/60</a:t>
            </a:r>
          </a:p>
        </p:txBody>
      </p:sp>
      <p:sp>
        <p:nvSpPr>
          <p:cNvPr id="575492" name="Rectangle 3"/>
          <p:cNvSpPr>
            <a:spLocks noGrp="1" noChangeArrowheads="1"/>
          </p:cNvSpPr>
          <p:nvPr>
            <p:ph type="title" idx="4294967295"/>
          </p:nvPr>
        </p:nvSpPr>
        <p:spPr>
          <a:xfrm>
            <a:off x="527050" y="592138"/>
            <a:ext cx="7994650" cy="825500"/>
          </a:xfrm>
        </p:spPr>
        <p:txBody>
          <a:bodyPr anchor="b"/>
          <a:lstStyle/>
          <a:p>
            <a:r>
              <a:rPr lang="zh-CN" altLang="en-US"/>
              <a:t>参与者的识别</a:t>
            </a:r>
          </a:p>
        </p:txBody>
      </p:sp>
      <p:pic>
        <p:nvPicPr>
          <p:cNvPr id="6" name="Picture 4"/>
          <p:cNvPicPr>
            <a:picLocks noChangeAspect="1" noChangeArrowheads="1"/>
          </p:cNvPicPr>
          <p:nvPr/>
        </p:nvPicPr>
        <p:blipFill>
          <a:blip r:embed="rId2"/>
          <a:srcRect/>
          <a:stretch>
            <a:fillRect/>
          </a:stretch>
        </p:blipFill>
        <p:spPr bwMode="auto">
          <a:xfrm>
            <a:off x="155432" y="1981200"/>
            <a:ext cx="8751072" cy="2514600"/>
          </a:xfrm>
          <a:prstGeom prst="rect">
            <a:avLst/>
          </a:prstGeom>
          <a:noFill/>
          <a:ln w="9525">
            <a:noFill/>
            <a:miter lim="800000"/>
            <a:headEnd/>
            <a:tailEnd/>
          </a:ln>
        </p:spPr>
      </p:pic>
      <p:sp>
        <p:nvSpPr>
          <p:cNvPr id="5" name="文本框 4">
            <a:extLst>
              <a:ext uri="{FF2B5EF4-FFF2-40B4-BE49-F238E27FC236}">
                <a16:creationId xmlns:a16="http://schemas.microsoft.com/office/drawing/2014/main" id="{E9DD5F63-2723-47F2-BE97-E3E61936F485}"/>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4294967295"/>
          </p:nvPr>
        </p:nvSpPr>
        <p:spPr>
          <a:xfrm>
            <a:off x="6553200" y="6324600"/>
            <a:ext cx="2133600" cy="457200"/>
          </a:xfrm>
          <a:prstGeom prst="rect">
            <a:avLst/>
          </a:prstGeom>
        </p:spPr>
        <p:txBody>
          <a:bodyPr/>
          <a:lstStyle/>
          <a:p>
            <a:fld id="{C6244A1F-F455-4E23-8ACF-2328CACA9B77}" type="slidenum">
              <a:rPr lang="zh-CN" altLang="en-US"/>
              <a:pPr/>
              <a:t>18</a:t>
            </a:fld>
            <a:r>
              <a:rPr lang="en-US" altLang="zh-CN"/>
              <a:t>/60</a:t>
            </a:r>
          </a:p>
        </p:txBody>
      </p:sp>
      <p:sp>
        <p:nvSpPr>
          <p:cNvPr id="577539" name="Rectangle 2"/>
          <p:cNvSpPr>
            <a:spLocks noGrp="1" noChangeArrowheads="1"/>
          </p:cNvSpPr>
          <p:nvPr>
            <p:ph type="title" idx="4294967295"/>
          </p:nvPr>
        </p:nvSpPr>
        <p:spPr/>
        <p:txBody>
          <a:bodyPr anchor="b"/>
          <a:lstStyle/>
          <a:p>
            <a:r>
              <a:rPr lang="zh-CN" altLang="en-US"/>
              <a:t>识别参与者：考勤卡系统</a:t>
            </a:r>
            <a:endParaRPr lang="en-US" altLang="zh-CN"/>
          </a:p>
        </p:txBody>
      </p:sp>
      <p:sp>
        <p:nvSpPr>
          <p:cNvPr id="490499" name="Text Box 3"/>
          <p:cNvSpPr txBox="1">
            <a:spLocks noChangeArrowheads="1"/>
          </p:cNvSpPr>
          <p:nvPr/>
        </p:nvSpPr>
        <p:spPr bwMode="auto">
          <a:xfrm>
            <a:off x="685800" y="1773238"/>
            <a:ext cx="7918450" cy="4064000"/>
          </a:xfrm>
          <a:prstGeom prst="rect">
            <a:avLst/>
          </a:prstGeom>
          <a:solidFill>
            <a:srgbClr val="CCFFFF"/>
          </a:solidFill>
          <a:ln w="9525">
            <a:solidFill>
              <a:srgbClr val="3366FF"/>
            </a:solidFill>
            <a:miter lim="800000"/>
            <a:headEnd/>
            <a:tailEnd/>
          </a:ln>
          <a:effectLst/>
        </p:spPr>
        <p:txBody>
          <a:bodyPr>
            <a:spAutoFit/>
          </a:bodyPr>
          <a:lstStyle/>
          <a:p>
            <a:pPr>
              <a:spcBef>
                <a:spcPct val="50000"/>
              </a:spcBef>
              <a:defRPr/>
            </a:pPr>
            <a:r>
              <a:rPr lang="zh-CN" altLang="en-US" sz="2000" b="1" dirty="0">
                <a:latin typeface="Verdana" pitchFamily="34" charset="0"/>
                <a:ea typeface="宋体" charset="-122"/>
              </a:rPr>
              <a:t>开发者</a:t>
            </a:r>
            <a:r>
              <a:rPr lang="zh-CN" altLang="en-US" sz="2000" dirty="0">
                <a:latin typeface="Verdana" pitchFamily="34" charset="0"/>
                <a:ea typeface="宋体" charset="-122"/>
              </a:rPr>
              <a:t>：谁将使用这个应用程序？</a:t>
            </a:r>
            <a:br>
              <a:rPr lang="zh-CN" altLang="en-US" sz="2000" dirty="0">
                <a:latin typeface="Verdana" pitchFamily="34" charset="0"/>
                <a:ea typeface="宋体" charset="-122"/>
              </a:rPr>
            </a:br>
            <a:r>
              <a:rPr lang="zh-CN" altLang="en-US" sz="2000" b="1" dirty="0">
                <a:latin typeface="Verdana" pitchFamily="34" charset="0"/>
                <a:ea typeface="宋体" charset="-122"/>
              </a:rPr>
              <a:t>客   户</a:t>
            </a:r>
            <a:r>
              <a:rPr lang="zh-CN" altLang="en-US" sz="2000" dirty="0">
                <a:latin typeface="Verdana" pitchFamily="34" charset="0"/>
                <a:ea typeface="宋体" charset="-122"/>
              </a:rPr>
              <a:t>：所有用它来记录可记帐以及不可记帐的工时的</a:t>
            </a:r>
            <a:r>
              <a:rPr lang="zh-CN" altLang="en-US" sz="2000" b="1" u="sng" dirty="0">
                <a:solidFill>
                  <a:srgbClr val="FF0000"/>
                </a:solidFill>
                <a:effectLst>
                  <a:outerShdw blurRad="38100" dist="38100" dir="2700000" algn="tl">
                    <a:srgbClr val="000000"/>
                  </a:outerShdw>
                </a:effectLst>
                <a:latin typeface="Verdana" pitchFamily="34" charset="0"/>
                <a:ea typeface="宋体" charset="-122"/>
              </a:rPr>
              <a:t>雇员</a:t>
            </a:r>
            <a:br>
              <a:rPr lang="zh-CN" altLang="en-US" sz="2000" dirty="0">
                <a:latin typeface="Verdana" pitchFamily="34" charset="0"/>
                <a:ea typeface="宋体" charset="-122"/>
              </a:rPr>
            </a:br>
            <a:r>
              <a:rPr lang="en-US" altLang="zh-CN" sz="2000" dirty="0">
                <a:latin typeface="Times New Roman"/>
                <a:ea typeface="宋体" charset="-122"/>
              </a:rPr>
              <a:t>……</a:t>
            </a:r>
            <a:br>
              <a:rPr lang="en-US" altLang="zh-CN" sz="2000" dirty="0">
                <a:latin typeface="Verdana" pitchFamily="34" charset="0"/>
                <a:ea typeface="宋体" charset="-122"/>
              </a:rPr>
            </a:br>
            <a:r>
              <a:rPr lang="zh-CN" altLang="en-US" sz="2000" b="1" dirty="0">
                <a:latin typeface="Verdana" pitchFamily="34" charset="0"/>
                <a:ea typeface="宋体" charset="-122"/>
              </a:rPr>
              <a:t>开发者</a:t>
            </a:r>
            <a:r>
              <a:rPr lang="zh-CN" altLang="en-US" sz="2000" dirty="0">
                <a:latin typeface="Verdana" pitchFamily="34" charset="0"/>
                <a:ea typeface="宋体" charset="-122"/>
              </a:rPr>
              <a:t>：现在考勤卡应用程序是什么样的？</a:t>
            </a:r>
            <a:br>
              <a:rPr lang="zh-CN" altLang="en-US" sz="2000" dirty="0">
                <a:latin typeface="Verdana" pitchFamily="34" charset="0"/>
                <a:ea typeface="宋体" charset="-122"/>
              </a:rPr>
            </a:br>
            <a:r>
              <a:rPr lang="zh-CN" altLang="en-US" sz="2000" b="1" dirty="0">
                <a:latin typeface="Verdana" pitchFamily="34" charset="0"/>
                <a:ea typeface="宋体" charset="-122"/>
              </a:rPr>
              <a:t>客   户</a:t>
            </a:r>
            <a:r>
              <a:rPr lang="zh-CN" altLang="en-US" sz="2000" dirty="0">
                <a:latin typeface="Verdana" pitchFamily="34" charset="0"/>
                <a:ea typeface="宋体" charset="-122"/>
              </a:rPr>
              <a:t>：每半个月就用一个</a:t>
            </a:r>
            <a:r>
              <a:rPr lang="en-US" altLang="zh-CN" sz="2000" dirty="0">
                <a:latin typeface="Verdana" pitchFamily="34" charset="0"/>
                <a:ea typeface="宋体" charset="-122"/>
              </a:rPr>
              <a:t>Excel</a:t>
            </a:r>
            <a:r>
              <a:rPr lang="zh-CN" altLang="en-US" sz="2000" dirty="0">
                <a:latin typeface="Verdana" pitchFamily="34" charset="0"/>
                <a:ea typeface="宋体" charset="-122"/>
              </a:rPr>
              <a:t>表格来记录。每个雇员都将通过他的表格填好，然后用电子邮件发给我。这个表格相当标准：纵向是收费项目代码，横向是日期。雇员可以在每个条目上填写说明。</a:t>
            </a:r>
            <a:br>
              <a:rPr lang="zh-CN" altLang="en-US" sz="2000" dirty="0">
                <a:latin typeface="Verdana" pitchFamily="34" charset="0"/>
                <a:ea typeface="宋体" charset="-122"/>
              </a:rPr>
            </a:br>
            <a:r>
              <a:rPr lang="zh-CN" altLang="en-US" sz="2000" b="1" dirty="0">
                <a:latin typeface="Verdana" pitchFamily="34" charset="0"/>
                <a:ea typeface="宋体" charset="-122"/>
              </a:rPr>
              <a:t>开发者</a:t>
            </a:r>
            <a:r>
              <a:rPr lang="zh-CN" altLang="en-US" sz="2000" dirty="0">
                <a:latin typeface="Verdana" pitchFamily="34" charset="0"/>
                <a:ea typeface="宋体" charset="-122"/>
              </a:rPr>
              <a:t>：这个收费项目代码可以从什么地方得到？</a:t>
            </a:r>
            <a:br>
              <a:rPr lang="zh-CN" altLang="en-US" sz="2000" dirty="0">
                <a:latin typeface="Verdana" pitchFamily="34" charset="0"/>
                <a:ea typeface="宋体" charset="-122"/>
              </a:rPr>
            </a:br>
            <a:r>
              <a:rPr lang="en-US" altLang="zh-CN" sz="2000" dirty="0">
                <a:latin typeface="Times New Roman"/>
                <a:ea typeface="宋体" charset="-122"/>
              </a:rPr>
              <a:t>……</a:t>
            </a:r>
            <a:br>
              <a:rPr lang="en-US" altLang="zh-CN" sz="2000" dirty="0">
                <a:latin typeface="Verdana" pitchFamily="34" charset="0"/>
                <a:ea typeface="宋体" charset="-122"/>
              </a:rPr>
            </a:br>
            <a:r>
              <a:rPr lang="zh-CN" altLang="en-US" sz="2000" b="1" dirty="0">
                <a:latin typeface="Verdana" pitchFamily="34" charset="0"/>
                <a:ea typeface="宋体" charset="-122"/>
              </a:rPr>
              <a:t>开发者</a:t>
            </a:r>
            <a:r>
              <a:rPr lang="zh-CN" altLang="en-US" sz="2000" dirty="0">
                <a:latin typeface="Verdana" pitchFamily="34" charset="0"/>
                <a:ea typeface="宋体" charset="-122"/>
              </a:rPr>
              <a:t>：谁来管理收费项目代码？</a:t>
            </a:r>
            <a:br>
              <a:rPr lang="zh-CN" altLang="en-US" sz="2000" dirty="0">
                <a:latin typeface="Verdana" pitchFamily="34" charset="0"/>
                <a:ea typeface="宋体" charset="-122"/>
              </a:rPr>
            </a:br>
            <a:r>
              <a:rPr lang="zh-CN" altLang="en-US" sz="2000" b="1" dirty="0">
                <a:latin typeface="Verdana" pitchFamily="34" charset="0"/>
                <a:ea typeface="宋体" charset="-122"/>
              </a:rPr>
              <a:t>客   户</a:t>
            </a:r>
            <a:r>
              <a:rPr lang="zh-CN" altLang="en-US" sz="2000" dirty="0">
                <a:latin typeface="Verdana" pitchFamily="34" charset="0"/>
                <a:ea typeface="宋体" charset="-122"/>
              </a:rPr>
              <a:t>：嗯，必要的时候由我</a:t>
            </a:r>
            <a:r>
              <a:rPr lang="zh-CN" altLang="en-US" sz="2000" b="1" u="sng" dirty="0">
                <a:solidFill>
                  <a:schemeClr val="hlink"/>
                </a:solidFill>
                <a:effectLst>
                  <a:outerShdw blurRad="38100" dist="38100" dir="2700000" algn="tl">
                    <a:srgbClr val="000000"/>
                  </a:outerShdw>
                </a:effectLst>
                <a:latin typeface="Verdana" pitchFamily="34" charset="0"/>
                <a:ea typeface="宋体" charset="-122"/>
              </a:rPr>
              <a:t>（</a:t>
            </a:r>
            <a:r>
              <a:rPr lang="zh-CN" altLang="en-US" sz="2000" b="1" u="sng" dirty="0">
                <a:solidFill>
                  <a:srgbClr val="FF0000"/>
                </a:solidFill>
                <a:effectLst>
                  <a:outerShdw blurRad="38100" dist="38100" dir="2700000" algn="tl">
                    <a:srgbClr val="000000"/>
                  </a:outerShdw>
                </a:effectLst>
                <a:latin typeface="Verdana" pitchFamily="34" charset="0"/>
                <a:ea typeface="宋体" charset="-122"/>
              </a:rPr>
              <a:t>业务经理</a:t>
            </a:r>
            <a:r>
              <a:rPr lang="zh-CN" altLang="en-US" sz="2000" b="1" u="sng" dirty="0">
                <a:solidFill>
                  <a:schemeClr val="hlink"/>
                </a:solidFill>
                <a:effectLst>
                  <a:outerShdw blurRad="38100" dist="38100" dir="2700000" algn="tl">
                    <a:srgbClr val="000000"/>
                  </a:outerShdw>
                </a:effectLst>
                <a:latin typeface="Verdana" pitchFamily="34" charset="0"/>
                <a:ea typeface="宋体" charset="-122"/>
              </a:rPr>
              <a:t>）</a:t>
            </a:r>
            <a:r>
              <a:rPr lang="zh-CN" altLang="en-US" sz="2000" dirty="0">
                <a:latin typeface="Verdana" pitchFamily="34" charset="0"/>
                <a:ea typeface="宋体" charset="-122"/>
              </a:rPr>
              <a:t>来添加这个代码。而每个经理总会告诉他的下属应该填写什么。</a:t>
            </a:r>
            <a:br>
              <a:rPr lang="zh-CN" altLang="en-US" sz="2000" dirty="0">
                <a:latin typeface="Verdana" pitchFamily="34" charset="0"/>
                <a:ea typeface="宋体" charset="-122"/>
              </a:rPr>
            </a:br>
            <a:r>
              <a:rPr lang="en-US" altLang="zh-CN" sz="2000" dirty="0">
                <a:latin typeface="Times New Roman"/>
                <a:ea typeface="宋体" charset="-122"/>
              </a:rPr>
              <a:t>……</a:t>
            </a:r>
            <a:endParaRPr lang="en-US" altLang="zh-CN" sz="2000" dirty="0">
              <a:latin typeface="Verdana" pitchFamily="34" charset="0"/>
              <a:ea typeface="宋体" charset="-122"/>
            </a:endParaRPr>
          </a:p>
        </p:txBody>
      </p:sp>
      <p:pic>
        <p:nvPicPr>
          <p:cNvPr id="490500" name="Picture 4"/>
          <p:cNvPicPr>
            <a:picLocks noChangeAspect="1" noChangeArrowheads="1"/>
          </p:cNvPicPr>
          <p:nvPr/>
        </p:nvPicPr>
        <p:blipFill>
          <a:blip r:embed="rId2"/>
          <a:srcRect/>
          <a:stretch>
            <a:fillRect/>
          </a:stretch>
        </p:blipFill>
        <p:spPr bwMode="auto">
          <a:xfrm>
            <a:off x="7235825" y="1844675"/>
            <a:ext cx="1220788" cy="1320800"/>
          </a:xfrm>
          <a:prstGeom prst="rect">
            <a:avLst/>
          </a:prstGeom>
          <a:noFill/>
          <a:ln w="9525">
            <a:noFill/>
            <a:miter lim="800000"/>
            <a:headEnd/>
            <a:tailEnd/>
          </a:ln>
        </p:spPr>
      </p:pic>
      <p:pic>
        <p:nvPicPr>
          <p:cNvPr id="490501" name="Picture 5"/>
          <p:cNvPicPr>
            <a:picLocks noChangeAspect="1" noChangeArrowheads="1"/>
          </p:cNvPicPr>
          <p:nvPr/>
        </p:nvPicPr>
        <p:blipFill>
          <a:blip r:embed="rId3"/>
          <a:srcRect/>
          <a:stretch>
            <a:fillRect/>
          </a:stretch>
        </p:blipFill>
        <p:spPr bwMode="auto">
          <a:xfrm>
            <a:off x="5945981" y="5305426"/>
            <a:ext cx="1214438" cy="1431925"/>
          </a:xfrm>
          <a:prstGeom prst="rect">
            <a:avLst/>
          </a:prstGeom>
          <a:solidFill>
            <a:srgbClr val="CCFFFF"/>
          </a:solidFill>
          <a:ln w="9525">
            <a:noFill/>
            <a:miter lim="800000"/>
            <a:headEnd/>
            <a:tailEnd/>
          </a:ln>
        </p:spPr>
      </p:pic>
      <p:sp>
        <p:nvSpPr>
          <p:cNvPr id="7" name="文本框 6">
            <a:extLst>
              <a:ext uri="{FF2B5EF4-FFF2-40B4-BE49-F238E27FC236}">
                <a16:creationId xmlns:a16="http://schemas.microsoft.com/office/drawing/2014/main" id="{F93FD8D5-C219-44CA-AE79-4EFEAA309BA9}"/>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0500"/>
                                        </p:tgtEl>
                                        <p:attrNameLst>
                                          <p:attrName>style.visibility</p:attrName>
                                        </p:attrNameLst>
                                      </p:cBhvr>
                                      <p:to>
                                        <p:strVal val="visible"/>
                                      </p:to>
                                    </p:set>
                                    <p:animEffect transition="in" filter="dissolve">
                                      <p:cBhvr>
                                        <p:cTn id="7" dur="500"/>
                                        <p:tgtEl>
                                          <p:spTgt spid="4905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0501"/>
                                        </p:tgtEl>
                                        <p:attrNameLst>
                                          <p:attrName>style.visibility</p:attrName>
                                        </p:attrNameLst>
                                      </p:cBhvr>
                                      <p:to>
                                        <p:strVal val="visible"/>
                                      </p:to>
                                    </p:set>
                                    <p:animEffect transition="in" filter="dissolve">
                                      <p:cBhvr>
                                        <p:cTn id="12" dur="500"/>
                                        <p:tgtEl>
                                          <p:spTgt spid="490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5C914661-4D68-4D80-BBF2-1F66EB955B57}" type="slidenum">
              <a:rPr lang="zh-CN" altLang="en-US"/>
              <a:pPr/>
              <a:t>19</a:t>
            </a:fld>
            <a:r>
              <a:rPr lang="en-US" altLang="zh-CN"/>
              <a:t>/60</a:t>
            </a:r>
          </a:p>
        </p:txBody>
      </p:sp>
      <p:sp>
        <p:nvSpPr>
          <p:cNvPr id="578563" name="Rectangle 2"/>
          <p:cNvSpPr>
            <a:spLocks noGrp="1" noChangeArrowheads="1"/>
          </p:cNvSpPr>
          <p:nvPr>
            <p:ph type="body" idx="4294967295"/>
          </p:nvPr>
        </p:nvSpPr>
        <p:spPr>
          <a:xfrm>
            <a:off x="614363" y="2032000"/>
            <a:ext cx="6929437" cy="3556000"/>
          </a:xfrm>
        </p:spPr>
        <p:txBody>
          <a:bodyPr/>
          <a:lstStyle/>
          <a:p>
            <a:pPr marL="469900" indent="-469900">
              <a:lnSpc>
                <a:spcPct val="90000"/>
              </a:lnSpc>
            </a:pPr>
            <a:r>
              <a:rPr lang="zh-CN" altLang="en-US" sz="2100">
                <a:latin typeface="楷体_GB2312" pitchFamily="49" charset="-122"/>
                <a:ea typeface="楷体_GB2312" pitchFamily="49" charset="-122"/>
              </a:rPr>
              <a:t>多个参与者之间可以具有与类之间相同的关系。</a:t>
            </a:r>
          </a:p>
          <a:p>
            <a:pPr marL="469900" indent="-469900">
              <a:lnSpc>
                <a:spcPct val="90000"/>
              </a:lnSpc>
            </a:pPr>
            <a:r>
              <a:rPr lang="zh-CN" altLang="en-US" sz="2100">
                <a:latin typeface="楷体_GB2312" pitchFamily="49" charset="-122"/>
                <a:ea typeface="楷体_GB2312" pitchFamily="49" charset="-122"/>
              </a:rPr>
              <a:t>在用例图中，可以使用泛化关系来描述多个参与者之间的公共行为。</a:t>
            </a:r>
          </a:p>
        </p:txBody>
      </p:sp>
      <p:sp>
        <p:nvSpPr>
          <p:cNvPr id="578564" name="Rectangle 3"/>
          <p:cNvSpPr>
            <a:spLocks noGrp="1" noChangeArrowheads="1"/>
          </p:cNvSpPr>
          <p:nvPr>
            <p:ph type="title" idx="4294967295"/>
          </p:nvPr>
        </p:nvSpPr>
        <p:spPr>
          <a:xfrm>
            <a:off x="454025" y="573088"/>
            <a:ext cx="7994650" cy="825500"/>
          </a:xfrm>
        </p:spPr>
        <p:txBody>
          <a:bodyPr anchor="b"/>
          <a:lstStyle/>
          <a:p>
            <a:r>
              <a:rPr lang="zh-CN" altLang="en-US"/>
              <a:t>参与者间的关系</a:t>
            </a:r>
          </a:p>
        </p:txBody>
      </p:sp>
      <p:sp>
        <p:nvSpPr>
          <p:cNvPr id="5" name="文本框 4">
            <a:extLst>
              <a:ext uri="{FF2B5EF4-FFF2-40B4-BE49-F238E27FC236}">
                <a16:creationId xmlns:a16="http://schemas.microsoft.com/office/drawing/2014/main" id="{0FFF7C89-DED3-4863-9701-B69357D1062D}"/>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第</a:t>
            </a:r>
            <a:fld id="{138CD0DE-A0ED-4C69-B496-5A7589E9046E}" type="slidenum">
              <a:rPr lang="zh-CN" altLang="en-US"/>
              <a:pPr>
                <a:defRPr/>
              </a:pPr>
              <a:t>2</a:t>
            </a:fld>
            <a:r>
              <a:rPr lang="zh-CN" altLang="en-US"/>
              <a:t>页</a:t>
            </a:r>
          </a:p>
        </p:txBody>
      </p:sp>
      <p:sp>
        <p:nvSpPr>
          <p:cNvPr id="3075" name="Rectangle 2"/>
          <p:cNvSpPr>
            <a:spLocks noGrp="1" noChangeArrowheads="1"/>
          </p:cNvSpPr>
          <p:nvPr>
            <p:ph type="title"/>
          </p:nvPr>
        </p:nvSpPr>
        <p:spPr/>
        <p:txBody>
          <a:bodyPr/>
          <a:lstStyle/>
          <a:p>
            <a:r>
              <a:rPr lang="zh-CN" altLang="en-US"/>
              <a:t>本章概述</a:t>
            </a:r>
          </a:p>
        </p:txBody>
      </p:sp>
      <p:sp>
        <p:nvSpPr>
          <p:cNvPr id="3076" name="Rectangle 3"/>
          <p:cNvSpPr>
            <a:spLocks noGrp="1" noChangeArrowheads="1"/>
          </p:cNvSpPr>
          <p:nvPr>
            <p:ph type="body" idx="1"/>
          </p:nvPr>
        </p:nvSpPr>
        <p:spPr/>
        <p:txBody>
          <a:bodyPr/>
          <a:lstStyle/>
          <a:p>
            <a:pPr>
              <a:lnSpc>
                <a:spcPct val="90000"/>
              </a:lnSpc>
            </a:pPr>
            <a:r>
              <a:rPr lang="zh-CN" altLang="en-US" sz="2800" dirty="0"/>
              <a:t>在需求分析阶段，用例模型是把应满足用户需求的基本功能集（聚）合起来表示的强大工具。对于正在构造的新系统，用例描述系统应该作什么；对于已构造完毕的系统，用例则反映了系统能够完成什么样的功能。构建用例模型是通过开发者与客户（系统使用者）共同协商完成的，他们要反复讨论需求的规格说明，达成共识，明确系统的基本功能，为后阶段的工作打下基础。</a:t>
            </a:r>
          </a:p>
          <a:p>
            <a:pPr>
              <a:lnSpc>
                <a:spcPct val="90000"/>
              </a:lnSpc>
            </a:pPr>
            <a:r>
              <a:rPr lang="zh-CN" altLang="en-US" sz="2800" dirty="0"/>
              <a:t>本章将</a:t>
            </a:r>
            <a:r>
              <a:rPr lang="zh-CN" altLang="en-US" sz="2800"/>
              <a:t>详细介绍用</a:t>
            </a:r>
            <a:r>
              <a:rPr lang="zh-CN" altLang="en-US" sz="2800" dirty="0"/>
              <a:t>例图的基本概念以及如何使用</a:t>
            </a:r>
            <a:r>
              <a:rPr lang="en-US" altLang="zh-CN" sz="2800" dirty="0"/>
              <a:t>Rational Rose</a:t>
            </a:r>
            <a:r>
              <a:rPr lang="zh-CN" altLang="en-US" sz="2800" dirty="0"/>
              <a:t>建模工具来创建用例图。</a:t>
            </a:r>
          </a:p>
        </p:txBody>
      </p:sp>
      <p:sp>
        <p:nvSpPr>
          <p:cNvPr id="7" name="文本框 6">
            <a:extLst>
              <a:ext uri="{FF2B5EF4-FFF2-40B4-BE49-F238E27FC236}">
                <a16:creationId xmlns:a16="http://schemas.microsoft.com/office/drawing/2014/main" id="{84FA0AF0-81E4-49AF-B2AB-7CEB43B2D1D7}"/>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324600"/>
            <a:ext cx="2133600" cy="457200"/>
          </a:xfrm>
          <a:prstGeom prst="rect">
            <a:avLst/>
          </a:prstGeom>
        </p:spPr>
        <p:txBody>
          <a:bodyPr/>
          <a:lstStyle/>
          <a:p>
            <a:fld id="{D5C8E8C1-5E42-43BA-8935-9A38E11D5861}" type="slidenum">
              <a:rPr lang="zh-CN" altLang="en-US"/>
              <a:pPr/>
              <a:t>20</a:t>
            </a:fld>
            <a:r>
              <a:rPr lang="en-US" altLang="zh-CN"/>
              <a:t>/60</a:t>
            </a:r>
          </a:p>
        </p:txBody>
      </p:sp>
      <p:sp>
        <p:nvSpPr>
          <p:cNvPr id="579587" name="Rectangle 2"/>
          <p:cNvSpPr>
            <a:spLocks noGrp="1" noChangeArrowheads="1"/>
          </p:cNvSpPr>
          <p:nvPr>
            <p:ph type="body" idx="4294967295"/>
          </p:nvPr>
        </p:nvSpPr>
        <p:spPr>
          <a:xfrm>
            <a:off x="547688" y="1795463"/>
            <a:ext cx="7834312" cy="3633787"/>
          </a:xfrm>
        </p:spPr>
        <p:txBody>
          <a:bodyPr/>
          <a:lstStyle/>
          <a:p>
            <a:pPr marL="469900" indent="-469900">
              <a:lnSpc>
                <a:spcPct val="90000"/>
              </a:lnSpc>
            </a:pPr>
            <a:r>
              <a:rPr lang="zh-CN" altLang="en-US" sz="2100">
                <a:latin typeface="楷体_GB2312" pitchFamily="49" charset="-122"/>
                <a:ea typeface="楷体_GB2312" pitchFamily="49" charset="-122"/>
              </a:rPr>
              <a:t>例如，在图书馆管理系统中，借书者可以泛化成两类：学生和老师。</a:t>
            </a:r>
          </a:p>
          <a:p>
            <a:pPr marL="469900" indent="-469900">
              <a:lnSpc>
                <a:spcPct val="90000"/>
              </a:lnSpc>
            </a:pPr>
            <a:r>
              <a:rPr lang="zh-CN" altLang="en-US" sz="2100">
                <a:latin typeface="楷体_GB2312" pitchFamily="49" charset="-122"/>
                <a:ea typeface="楷体_GB2312" pitchFamily="49" charset="-122"/>
              </a:rPr>
              <a:t>再如，航空售票系统接受客户预定机票，客户可以进行电话预定和网上预定，如果不考虑客户是如何与系统接触的，可以使用一般角色的参与者，即父类；如果强调接触发生的形式，那么必须使用实际的参与者，即子类。</a:t>
            </a:r>
          </a:p>
        </p:txBody>
      </p:sp>
      <p:sp>
        <p:nvSpPr>
          <p:cNvPr id="579588" name="Rectangle 3"/>
          <p:cNvSpPr>
            <a:spLocks noGrp="1" noChangeArrowheads="1"/>
          </p:cNvSpPr>
          <p:nvPr>
            <p:ph type="title" idx="4294967295"/>
          </p:nvPr>
        </p:nvSpPr>
        <p:spPr>
          <a:xfrm>
            <a:off x="527050" y="573088"/>
            <a:ext cx="7994650" cy="825500"/>
          </a:xfrm>
        </p:spPr>
        <p:txBody>
          <a:bodyPr anchor="b"/>
          <a:lstStyle/>
          <a:p>
            <a:r>
              <a:rPr lang="zh-CN" altLang="en-US"/>
              <a:t>参与者间的关系</a:t>
            </a:r>
          </a:p>
        </p:txBody>
      </p:sp>
      <p:pic>
        <p:nvPicPr>
          <p:cNvPr id="579589" name="Picture 4"/>
          <p:cNvPicPr>
            <a:picLocks noChangeAspect="1" noChangeArrowheads="1"/>
          </p:cNvPicPr>
          <p:nvPr/>
        </p:nvPicPr>
        <p:blipFill>
          <a:blip r:embed="rId2"/>
          <a:srcRect l="8102" t="4532" r="7487" b="15927"/>
          <a:stretch>
            <a:fillRect/>
          </a:stretch>
        </p:blipFill>
        <p:spPr bwMode="auto">
          <a:xfrm>
            <a:off x="483066" y="3810000"/>
            <a:ext cx="7489359" cy="2971800"/>
          </a:xfrm>
          <a:prstGeom prst="rect">
            <a:avLst/>
          </a:prstGeom>
          <a:noFill/>
          <a:ln w="9525">
            <a:noFill/>
            <a:miter lim="800000"/>
            <a:headEnd/>
            <a:tailEnd/>
          </a:ln>
        </p:spPr>
      </p:pic>
      <p:sp>
        <p:nvSpPr>
          <p:cNvPr id="6" name="文本框 5">
            <a:extLst>
              <a:ext uri="{FF2B5EF4-FFF2-40B4-BE49-F238E27FC236}">
                <a16:creationId xmlns:a16="http://schemas.microsoft.com/office/drawing/2014/main" id="{3FF7C11E-C193-4605-B753-387C1062945B}"/>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324600"/>
            <a:ext cx="2133600" cy="457200"/>
          </a:xfrm>
          <a:prstGeom prst="rect">
            <a:avLst/>
          </a:prstGeom>
        </p:spPr>
        <p:txBody>
          <a:bodyPr/>
          <a:lstStyle/>
          <a:p>
            <a:fld id="{2AF722A9-803C-40CF-94DD-2EB3EFE1D488}" type="slidenum">
              <a:rPr lang="zh-CN" altLang="en-US"/>
              <a:pPr/>
              <a:t>21</a:t>
            </a:fld>
            <a:r>
              <a:rPr lang="en-US" altLang="zh-CN"/>
              <a:t>/60</a:t>
            </a:r>
          </a:p>
        </p:txBody>
      </p:sp>
      <p:sp>
        <p:nvSpPr>
          <p:cNvPr id="580611" name="Rectangle 2"/>
          <p:cNvSpPr>
            <a:spLocks noGrp="1" noChangeArrowheads="1"/>
          </p:cNvSpPr>
          <p:nvPr>
            <p:ph type="body" idx="4294967295"/>
          </p:nvPr>
        </p:nvSpPr>
        <p:spPr>
          <a:xfrm>
            <a:off x="547688" y="1785938"/>
            <a:ext cx="7810500" cy="3857625"/>
          </a:xfrm>
        </p:spPr>
        <p:txBody>
          <a:bodyPr/>
          <a:lstStyle/>
          <a:p>
            <a:pPr marL="469900" indent="-469900">
              <a:lnSpc>
                <a:spcPct val="90000"/>
              </a:lnSpc>
            </a:pPr>
            <a:r>
              <a:rPr lang="zh-CN" altLang="en-US" sz="2100">
                <a:latin typeface="楷体_GB2312" pitchFamily="49" charset="-122"/>
                <a:ea typeface="楷体_GB2312" pitchFamily="49" charset="-122"/>
              </a:rPr>
              <a:t>更具一般的，可以由下图表示参与者之间的关系。</a:t>
            </a:r>
          </a:p>
        </p:txBody>
      </p:sp>
      <p:sp>
        <p:nvSpPr>
          <p:cNvPr id="580612" name="Rectangle 3"/>
          <p:cNvSpPr>
            <a:spLocks noGrp="1" noChangeArrowheads="1"/>
          </p:cNvSpPr>
          <p:nvPr>
            <p:ph type="title" idx="4294967295"/>
          </p:nvPr>
        </p:nvSpPr>
        <p:spPr>
          <a:xfrm>
            <a:off x="601663" y="525463"/>
            <a:ext cx="7993062" cy="825500"/>
          </a:xfrm>
        </p:spPr>
        <p:txBody>
          <a:bodyPr anchor="b"/>
          <a:lstStyle/>
          <a:p>
            <a:r>
              <a:rPr lang="zh-CN" altLang="en-US"/>
              <a:t>参与者间的关系</a:t>
            </a:r>
          </a:p>
        </p:txBody>
      </p:sp>
      <p:pic>
        <p:nvPicPr>
          <p:cNvPr id="580613" name="Picture 5"/>
          <p:cNvPicPr>
            <a:picLocks noChangeAspect="1" noChangeArrowheads="1"/>
          </p:cNvPicPr>
          <p:nvPr/>
        </p:nvPicPr>
        <p:blipFill>
          <a:blip r:embed="rId2"/>
          <a:srcRect l="3314" r="5141" b="13525"/>
          <a:stretch>
            <a:fillRect/>
          </a:stretch>
        </p:blipFill>
        <p:spPr bwMode="auto">
          <a:xfrm>
            <a:off x="1892300" y="1943100"/>
            <a:ext cx="4608513" cy="4271963"/>
          </a:xfrm>
          <a:prstGeom prst="rect">
            <a:avLst/>
          </a:prstGeom>
          <a:noFill/>
          <a:ln w="9525">
            <a:noFill/>
            <a:miter lim="800000"/>
            <a:headEnd/>
            <a:tailEnd/>
          </a:ln>
        </p:spPr>
      </p:pic>
      <p:sp>
        <p:nvSpPr>
          <p:cNvPr id="6" name="文本框 5">
            <a:extLst>
              <a:ext uri="{FF2B5EF4-FFF2-40B4-BE49-F238E27FC236}">
                <a16:creationId xmlns:a16="http://schemas.microsoft.com/office/drawing/2014/main" id="{402CDC62-A98C-46C9-8179-7DC8A09139C4}"/>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324600"/>
            <a:ext cx="2133600" cy="457200"/>
          </a:xfrm>
          <a:prstGeom prst="rect">
            <a:avLst/>
          </a:prstGeom>
        </p:spPr>
        <p:txBody>
          <a:bodyPr/>
          <a:lstStyle/>
          <a:p>
            <a:fld id="{FF98C029-1AAB-480F-A1AF-CC855BE242AC}" type="slidenum">
              <a:rPr lang="zh-CN" altLang="en-US"/>
              <a:pPr/>
              <a:t>22</a:t>
            </a:fld>
            <a:r>
              <a:rPr lang="en-US" altLang="zh-CN"/>
              <a:t>/60</a:t>
            </a:r>
          </a:p>
        </p:txBody>
      </p:sp>
      <p:sp>
        <p:nvSpPr>
          <p:cNvPr id="583683" name="Rectangle 2"/>
          <p:cNvSpPr>
            <a:spLocks noGrp="1" noChangeArrowheads="1"/>
          </p:cNvSpPr>
          <p:nvPr>
            <p:ph type="body" idx="4294967295"/>
          </p:nvPr>
        </p:nvSpPr>
        <p:spPr>
          <a:xfrm>
            <a:off x="533400" y="1971675"/>
            <a:ext cx="7932738" cy="2709863"/>
          </a:xfrm>
        </p:spPr>
        <p:txBody>
          <a:bodyPr/>
          <a:lstStyle/>
          <a:p>
            <a:pPr marL="469900" indent="-469900">
              <a:lnSpc>
                <a:spcPct val="90000"/>
              </a:lnSpc>
            </a:pPr>
            <a:r>
              <a:rPr lang="zh-CN" altLang="en-US" sz="2100">
                <a:latin typeface="楷体_GB2312" pitchFamily="49" charset="-122"/>
                <a:ea typeface="楷体_GB2312" pitchFamily="49" charset="-122"/>
              </a:rPr>
              <a:t>用例是外部可见的系统功能单元。</a:t>
            </a:r>
          </a:p>
          <a:p>
            <a:pPr marL="469900" indent="-469900">
              <a:lnSpc>
                <a:spcPct val="90000"/>
              </a:lnSpc>
            </a:pPr>
            <a:r>
              <a:rPr lang="zh-CN" altLang="en-US" sz="2100">
                <a:latin typeface="楷体_GB2312" pitchFamily="49" charset="-122"/>
                <a:ea typeface="楷体_GB2312" pitchFamily="49" charset="-122"/>
              </a:rPr>
              <a:t>用例是对一个系统或一个应用的一种单一的使用方式所作的描述。</a:t>
            </a:r>
            <a:endParaRPr lang="en-US" altLang="zh-CN" sz="2100">
              <a:latin typeface="楷体_GB2312" pitchFamily="49" charset="-122"/>
              <a:ea typeface="楷体_GB2312" pitchFamily="49" charset="-122"/>
            </a:endParaRPr>
          </a:p>
          <a:p>
            <a:pPr marL="469900" indent="-469900">
              <a:lnSpc>
                <a:spcPct val="90000"/>
              </a:lnSpc>
            </a:pPr>
            <a:r>
              <a:rPr lang="zh-CN" altLang="en-US" sz="2100">
                <a:latin typeface="楷体_GB2312" pitchFamily="49" charset="-122"/>
                <a:ea typeface="楷体_GB2312" pitchFamily="49" charset="-122"/>
              </a:rPr>
              <a:t>用例的用途是，在不揭示系统内部构造的前提下定义系统的行为。</a:t>
            </a:r>
          </a:p>
          <a:p>
            <a:pPr marL="469900" indent="-469900">
              <a:lnSpc>
                <a:spcPct val="90000"/>
              </a:lnSpc>
            </a:pPr>
            <a:r>
              <a:rPr lang="zh-CN" altLang="en-US" sz="2100">
                <a:latin typeface="楷体_GB2312" pitchFamily="49" charset="-122"/>
                <a:ea typeface="楷体_GB2312" pitchFamily="49" charset="-122"/>
              </a:rPr>
              <a:t>在</a:t>
            </a:r>
            <a:r>
              <a:rPr lang="en-US" altLang="zh-CN" sz="2100">
                <a:latin typeface="楷体_GB2312" pitchFamily="49" charset="-122"/>
                <a:ea typeface="楷体_GB2312" pitchFamily="49" charset="-122"/>
              </a:rPr>
              <a:t>UML</a:t>
            </a:r>
            <a:r>
              <a:rPr lang="zh-CN" altLang="en-US" sz="2100">
                <a:latin typeface="楷体_GB2312" pitchFamily="49" charset="-122"/>
                <a:ea typeface="楷体_GB2312" pitchFamily="49" charset="-122"/>
              </a:rPr>
              <a:t>中，用例用一个椭圆来表示，用例的名字可以写在椭圆的下方。</a:t>
            </a:r>
          </a:p>
        </p:txBody>
      </p:sp>
      <p:sp>
        <p:nvSpPr>
          <p:cNvPr id="583684" name="Rectangle 3"/>
          <p:cNvSpPr>
            <a:spLocks noGrp="1" noChangeArrowheads="1"/>
          </p:cNvSpPr>
          <p:nvPr>
            <p:ph type="title" idx="4294967295"/>
          </p:nvPr>
        </p:nvSpPr>
        <p:spPr>
          <a:xfrm>
            <a:off x="527050" y="458788"/>
            <a:ext cx="7994650" cy="823912"/>
          </a:xfrm>
        </p:spPr>
        <p:txBody>
          <a:bodyPr anchor="b"/>
          <a:lstStyle/>
          <a:p>
            <a:r>
              <a:rPr lang="zh-CN" altLang="en-US"/>
              <a:t>用例</a:t>
            </a:r>
          </a:p>
        </p:txBody>
      </p:sp>
      <p:pic>
        <p:nvPicPr>
          <p:cNvPr id="583686" name="Picture 4"/>
          <p:cNvPicPr>
            <a:picLocks noChangeAspect="1" noChangeArrowheads="1"/>
          </p:cNvPicPr>
          <p:nvPr/>
        </p:nvPicPr>
        <p:blipFill>
          <a:blip r:embed="rId2"/>
          <a:srcRect l="29733" r="30450" b="21777"/>
          <a:stretch>
            <a:fillRect/>
          </a:stretch>
        </p:blipFill>
        <p:spPr bwMode="auto">
          <a:xfrm>
            <a:off x="3352800" y="4321175"/>
            <a:ext cx="2016125" cy="1622425"/>
          </a:xfrm>
          <a:prstGeom prst="rect">
            <a:avLst/>
          </a:prstGeom>
          <a:noFill/>
          <a:ln w="9525">
            <a:noFill/>
            <a:miter lim="800000"/>
            <a:headEnd/>
            <a:tailEnd/>
          </a:ln>
        </p:spPr>
      </p:pic>
      <p:sp>
        <p:nvSpPr>
          <p:cNvPr id="6" name="文本框 5">
            <a:extLst>
              <a:ext uri="{FF2B5EF4-FFF2-40B4-BE49-F238E27FC236}">
                <a16:creationId xmlns:a16="http://schemas.microsoft.com/office/drawing/2014/main" id="{3D515EF2-C542-46AA-8859-4600CD19BDB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324600"/>
            <a:ext cx="2133600" cy="457200"/>
          </a:xfrm>
          <a:prstGeom prst="rect">
            <a:avLst/>
          </a:prstGeom>
        </p:spPr>
        <p:txBody>
          <a:bodyPr/>
          <a:lstStyle/>
          <a:p>
            <a:fld id="{131D455E-7C1C-4461-8BD9-34D025BE5970}" type="slidenum">
              <a:rPr lang="zh-CN" altLang="en-US"/>
              <a:pPr/>
              <a:t>23</a:t>
            </a:fld>
            <a:r>
              <a:rPr lang="en-US" altLang="zh-CN"/>
              <a:t>/60</a:t>
            </a:r>
          </a:p>
        </p:txBody>
      </p:sp>
      <p:sp>
        <p:nvSpPr>
          <p:cNvPr id="585731" name="Rectangle 2"/>
          <p:cNvSpPr>
            <a:spLocks noGrp="1" noChangeArrowheads="1"/>
          </p:cNvSpPr>
          <p:nvPr>
            <p:ph type="body" idx="4294967295"/>
          </p:nvPr>
        </p:nvSpPr>
        <p:spPr>
          <a:xfrm>
            <a:off x="609600" y="1838325"/>
            <a:ext cx="8161338" cy="3419475"/>
          </a:xfrm>
        </p:spPr>
        <p:txBody>
          <a:bodyPr/>
          <a:lstStyle/>
          <a:p>
            <a:pPr marL="469900" indent="-469900">
              <a:lnSpc>
                <a:spcPct val="90000"/>
              </a:lnSpc>
            </a:pPr>
            <a:r>
              <a:rPr lang="zh-CN" altLang="en-US" sz="2100">
                <a:latin typeface="楷体_GB2312" pitchFamily="49" charset="-122"/>
                <a:ea typeface="楷体_GB2312" pitchFamily="49" charset="-122"/>
              </a:rPr>
              <a:t>每个用例都必须有一个惟一的名字以区别于其它用例。用例的名字是一个字符串，包括简单名和路径名。</a:t>
            </a:r>
            <a:r>
              <a:rPr lang="zh-CN" altLang="en-US" sz="2300"/>
              <a:t> </a:t>
            </a:r>
            <a:endParaRPr lang="zh-CN" altLang="en-US" sz="2300" b="1">
              <a:latin typeface="楷体_GB2312" pitchFamily="49" charset="-122"/>
              <a:ea typeface="楷体_GB2312" pitchFamily="49" charset="-122"/>
            </a:endParaRPr>
          </a:p>
        </p:txBody>
      </p:sp>
      <p:sp>
        <p:nvSpPr>
          <p:cNvPr id="585732" name="Rectangle 3"/>
          <p:cNvSpPr>
            <a:spLocks noGrp="1" noChangeArrowheads="1"/>
          </p:cNvSpPr>
          <p:nvPr>
            <p:ph type="title" idx="4294967295"/>
          </p:nvPr>
        </p:nvSpPr>
        <p:spPr>
          <a:xfrm>
            <a:off x="527050" y="458788"/>
            <a:ext cx="7994650" cy="823912"/>
          </a:xfrm>
        </p:spPr>
        <p:txBody>
          <a:bodyPr anchor="b"/>
          <a:lstStyle/>
          <a:p>
            <a:r>
              <a:rPr lang="zh-CN" altLang="en-US"/>
              <a:t>用例</a:t>
            </a:r>
          </a:p>
        </p:txBody>
      </p:sp>
      <p:pic>
        <p:nvPicPr>
          <p:cNvPr id="585733" name="Picture 5"/>
          <p:cNvPicPr>
            <a:picLocks noChangeAspect="1" noChangeArrowheads="1"/>
          </p:cNvPicPr>
          <p:nvPr/>
        </p:nvPicPr>
        <p:blipFill>
          <a:blip r:embed="rId2"/>
          <a:srcRect l="17860" r="8000" b="18889"/>
          <a:stretch>
            <a:fillRect/>
          </a:stretch>
        </p:blipFill>
        <p:spPr bwMode="auto">
          <a:xfrm>
            <a:off x="1211263" y="2938463"/>
            <a:ext cx="7246937" cy="1704975"/>
          </a:xfrm>
          <a:prstGeom prst="rect">
            <a:avLst/>
          </a:prstGeom>
          <a:noFill/>
          <a:ln w="9525">
            <a:noFill/>
            <a:miter lim="800000"/>
            <a:headEnd/>
            <a:tailEnd/>
          </a:ln>
        </p:spPr>
      </p:pic>
      <p:sp>
        <p:nvSpPr>
          <p:cNvPr id="6" name="文本框 5">
            <a:extLst>
              <a:ext uri="{FF2B5EF4-FFF2-40B4-BE49-F238E27FC236}">
                <a16:creationId xmlns:a16="http://schemas.microsoft.com/office/drawing/2014/main" id="{78213AF6-0D72-4C55-A88D-0413588BF8D2}"/>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3DC40184-FE30-4067-B7B1-59858FD913DC}" type="slidenum">
              <a:rPr lang="zh-CN" altLang="en-US"/>
              <a:pPr/>
              <a:t>24</a:t>
            </a:fld>
            <a:r>
              <a:rPr lang="en-US" altLang="zh-CN"/>
              <a:t>/60</a:t>
            </a:r>
          </a:p>
        </p:txBody>
      </p:sp>
      <p:sp>
        <p:nvSpPr>
          <p:cNvPr id="588802" name="Text Box 2"/>
          <p:cNvSpPr txBox="1">
            <a:spLocks noChangeArrowheads="1"/>
          </p:cNvSpPr>
          <p:nvPr/>
        </p:nvSpPr>
        <p:spPr bwMode="auto">
          <a:xfrm>
            <a:off x="1676400" y="1905000"/>
            <a:ext cx="5867400" cy="3346450"/>
          </a:xfrm>
          <a:prstGeom prst="rect">
            <a:avLst/>
          </a:prstGeom>
          <a:noFill/>
          <a:ln w="9525" algn="ctr">
            <a:noFill/>
            <a:miter lim="800000"/>
            <a:headEnd/>
            <a:tailEnd/>
          </a:ln>
          <a:effectLst/>
        </p:spPr>
        <p:txBody>
          <a:bodyPr>
            <a:spAutoFit/>
          </a:bodyPr>
          <a:lstStyle/>
          <a:p>
            <a:pPr>
              <a:spcBef>
                <a:spcPct val="50000"/>
              </a:spcBef>
            </a:pPr>
            <a:r>
              <a:rPr lang="zh-CN" altLang="en-US" sz="2400">
                <a:latin typeface="楷体_GB2312" pitchFamily="49" charset="-122"/>
                <a:ea typeface="楷体_GB2312" pitchFamily="49" charset="-122"/>
              </a:rPr>
              <a:t>重点内容：</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引言</a:t>
            </a:r>
            <a:r>
              <a:rPr lang="en-US" altLang="zh-CN" b="1">
                <a:solidFill>
                  <a:srgbClr val="DDDDDD"/>
                </a:solidFill>
                <a:latin typeface="Times New Roman"/>
                <a:ea typeface="楷体_GB2312" pitchFamily="49" charset="-122"/>
              </a:rPr>
              <a:t>——</a:t>
            </a:r>
            <a:r>
              <a:rPr lang="zh-CN" altLang="en-US" b="1">
                <a:solidFill>
                  <a:srgbClr val="DDDDDD"/>
                </a:solidFill>
                <a:latin typeface="楷体_GB2312" pitchFamily="49" charset="-122"/>
                <a:ea typeface="楷体_GB2312" pitchFamily="49" charset="-122"/>
              </a:rPr>
              <a:t>需求分析</a:t>
            </a:r>
            <a:r>
              <a:rPr lang="zh-CN" altLang="en-US">
                <a:latin typeface="楷体_GB2312" pitchFamily="49" charset="-122"/>
                <a:ea typeface="楷体_GB2312" pitchFamily="49" charset="-122"/>
              </a:rPr>
              <a:t> </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什么叫用例图 </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用例图的构成要素 </a:t>
            </a:r>
          </a:p>
          <a:p>
            <a:pPr lvl="2">
              <a:spcBef>
                <a:spcPct val="50000"/>
              </a:spcBef>
              <a:buFont typeface="Wingdings" pitchFamily="2" charset="2"/>
              <a:buChar char="l"/>
            </a:pPr>
            <a:r>
              <a:rPr lang="zh-CN" altLang="en-US" b="1" u="sng">
                <a:latin typeface="楷体_GB2312" pitchFamily="49" charset="-122"/>
                <a:ea typeface="楷体_GB2312" pitchFamily="49" charset="-122"/>
              </a:rPr>
              <a:t>用例的重要元素</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用例之间的各种重要关系</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使用</a:t>
            </a:r>
            <a:r>
              <a:rPr lang="en-US" altLang="zh-CN" b="1">
                <a:solidFill>
                  <a:srgbClr val="DDDDDD"/>
                </a:solidFill>
                <a:latin typeface="楷体_GB2312" pitchFamily="49" charset="-122"/>
                <a:ea typeface="楷体_GB2312" pitchFamily="49" charset="-122"/>
              </a:rPr>
              <a:t>Rose</a:t>
            </a:r>
            <a:r>
              <a:rPr lang="zh-CN" altLang="en-US" b="1">
                <a:solidFill>
                  <a:srgbClr val="DDDDDD"/>
                </a:solidFill>
                <a:latin typeface="楷体_GB2312" pitchFamily="49" charset="-122"/>
                <a:ea typeface="楷体_GB2312" pitchFamily="49" charset="-122"/>
              </a:rPr>
              <a:t>创建用例图</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使用</a:t>
            </a:r>
            <a:r>
              <a:rPr lang="en-US" altLang="zh-CN" b="1">
                <a:solidFill>
                  <a:srgbClr val="DDDDDD"/>
                </a:solidFill>
                <a:latin typeface="楷体_GB2312" pitchFamily="49" charset="-122"/>
                <a:ea typeface="楷体_GB2312" pitchFamily="49" charset="-122"/>
              </a:rPr>
              <a:t>Rose</a:t>
            </a:r>
            <a:r>
              <a:rPr lang="zh-CN" altLang="en-US" b="1">
                <a:solidFill>
                  <a:srgbClr val="DDDDDD"/>
                </a:solidFill>
                <a:latin typeface="楷体_GB2312" pitchFamily="49" charset="-122"/>
                <a:ea typeface="楷体_GB2312" pitchFamily="49" charset="-122"/>
              </a:rPr>
              <a:t>创建用例图的步骤说明</a:t>
            </a:r>
          </a:p>
        </p:txBody>
      </p:sp>
      <p:sp>
        <p:nvSpPr>
          <p:cNvPr id="588803" name="Text Box 3"/>
          <p:cNvSpPr txBox="1">
            <a:spLocks noChangeArrowheads="1"/>
          </p:cNvSpPr>
          <p:nvPr/>
        </p:nvSpPr>
        <p:spPr bwMode="auto">
          <a:xfrm>
            <a:off x="609600" y="1035050"/>
            <a:ext cx="5638800" cy="1190625"/>
          </a:xfrm>
          <a:prstGeom prst="rect">
            <a:avLst/>
          </a:prstGeom>
          <a:solidFill>
            <a:schemeClr val="hlink"/>
          </a:solidFill>
          <a:ln w="9525">
            <a:noFill/>
            <a:miter lim="800000"/>
            <a:headEnd/>
            <a:tailEnd/>
          </a:ln>
          <a:effectLst/>
        </p:spPr>
        <p:txBody>
          <a:bodyPr>
            <a:spAutoFit/>
          </a:bodyPr>
          <a:lstStyle/>
          <a:p>
            <a:pPr>
              <a:spcBef>
                <a:spcPct val="50000"/>
              </a:spcBef>
            </a:pP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第</a:t>
            </a:r>
            <a:r>
              <a:rPr lang="en-US" altLang="zh-CN" sz="3600" b="1" i="1">
                <a:solidFill>
                  <a:srgbClr val="FFCCFF"/>
                </a:solidFill>
                <a:effectLst>
                  <a:outerShdw blurRad="38100" dist="38100" dir="2700000" algn="tl">
                    <a:srgbClr val="000000"/>
                  </a:outerShdw>
                </a:effectLst>
                <a:latin typeface="黑体" pitchFamily="2" charset="-122"/>
                <a:ea typeface="黑体" pitchFamily="2" charset="-122"/>
              </a:rPr>
              <a:t>3</a:t>
            </a: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章 需求分析与用例模型 </a:t>
            </a:r>
            <a:endParaRPr lang="zh-CN" altLang="en-US" sz="2800" b="1" i="1">
              <a:solidFill>
                <a:srgbClr val="FFCCFF"/>
              </a:solidFill>
              <a:effectLst>
                <a:outerShdw blurRad="38100" dist="38100" dir="2700000" algn="tl">
                  <a:srgbClr val="000000"/>
                </a:outerShdw>
              </a:effectLst>
              <a:latin typeface="黑体" pitchFamily="2" charset="-122"/>
              <a:ea typeface="黑体" pitchFamily="2" charset="-122"/>
            </a:endParaRPr>
          </a:p>
        </p:txBody>
      </p:sp>
      <p:sp>
        <p:nvSpPr>
          <p:cNvPr id="5" name="文本框 4">
            <a:extLst>
              <a:ext uri="{FF2B5EF4-FFF2-40B4-BE49-F238E27FC236}">
                <a16:creationId xmlns:a16="http://schemas.microsoft.com/office/drawing/2014/main" id="{348702BA-00A2-4ECB-8EE7-D66F90C803DC}"/>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324600"/>
            <a:ext cx="2133600" cy="457200"/>
          </a:xfrm>
          <a:prstGeom prst="rect">
            <a:avLst/>
          </a:prstGeom>
        </p:spPr>
        <p:txBody>
          <a:bodyPr/>
          <a:lstStyle/>
          <a:p>
            <a:fld id="{D2DBEBD2-E0B7-46F6-8683-4885C4511B4E}" type="slidenum">
              <a:rPr lang="zh-CN" altLang="en-US"/>
              <a:pPr/>
              <a:t>25</a:t>
            </a:fld>
            <a:r>
              <a:rPr lang="en-US" altLang="zh-CN"/>
              <a:t>/60</a:t>
            </a:r>
          </a:p>
        </p:txBody>
      </p:sp>
      <p:sp>
        <p:nvSpPr>
          <p:cNvPr id="590851" name="Rectangle 2"/>
          <p:cNvSpPr>
            <a:spLocks noGrp="1" noChangeArrowheads="1"/>
          </p:cNvSpPr>
          <p:nvPr>
            <p:ph type="body" idx="4294967295"/>
          </p:nvPr>
        </p:nvSpPr>
        <p:spPr>
          <a:xfrm>
            <a:off x="557213" y="1866900"/>
            <a:ext cx="7977187" cy="3848100"/>
          </a:xfrm>
        </p:spPr>
        <p:txBody>
          <a:bodyPr/>
          <a:lstStyle/>
          <a:p>
            <a:pPr marL="469900" indent="-469900"/>
            <a:r>
              <a:rPr lang="zh-CN" altLang="en-US" sz="2100" dirty="0">
                <a:latin typeface="楷体_GB2312" pitchFamily="49" charset="-122"/>
                <a:ea typeface="楷体_GB2312" pitchFamily="49" charset="-122"/>
              </a:rPr>
              <a:t>用例图对整个系统的建模过程非常重要，在绘制系统用例图前，有许多工作需要做。</a:t>
            </a:r>
          </a:p>
          <a:p>
            <a:pPr marL="469900" indent="-469900"/>
            <a:r>
              <a:rPr lang="zh-CN" altLang="en-US" sz="2100" dirty="0">
                <a:latin typeface="楷体_GB2312" pitchFamily="49" charset="-122"/>
                <a:ea typeface="楷体_GB2312" pitchFamily="49" charset="-122"/>
              </a:rPr>
              <a:t>系统分析者必须分析系统的参与者和用例，它们分别描述了</a:t>
            </a:r>
            <a:r>
              <a:rPr lang="zh-CN" altLang="en-US" sz="2100" dirty="0">
                <a:solidFill>
                  <a:srgbClr val="FF0000"/>
                </a:solidFill>
                <a:latin typeface="宋体"/>
                <a:ea typeface="楷体_GB2312" pitchFamily="49" charset="-122"/>
              </a:rPr>
              <a:t>“</a:t>
            </a:r>
            <a:r>
              <a:rPr lang="zh-CN" altLang="en-US" sz="2100" dirty="0">
                <a:solidFill>
                  <a:srgbClr val="FF0000"/>
                </a:solidFill>
                <a:latin typeface="楷体_GB2312" pitchFamily="49" charset="-122"/>
                <a:ea typeface="楷体_GB2312" pitchFamily="49" charset="-122"/>
              </a:rPr>
              <a:t>谁来做</a:t>
            </a:r>
            <a:r>
              <a:rPr lang="zh-CN" altLang="en-US" sz="2100" dirty="0">
                <a:solidFill>
                  <a:srgbClr val="FF0000"/>
                </a:solidFill>
                <a:latin typeface="宋体"/>
                <a:ea typeface="楷体_GB2312" pitchFamily="49" charset="-122"/>
              </a:rPr>
              <a:t>”</a:t>
            </a:r>
            <a:r>
              <a:rPr lang="zh-CN" altLang="en-US" sz="2100" dirty="0">
                <a:latin typeface="楷体_GB2312" pitchFamily="49" charset="-122"/>
                <a:ea typeface="楷体_GB2312" pitchFamily="49" charset="-122"/>
              </a:rPr>
              <a:t>和</a:t>
            </a:r>
            <a:r>
              <a:rPr lang="zh-CN" altLang="en-US" sz="2100" dirty="0">
                <a:solidFill>
                  <a:srgbClr val="FF0000"/>
                </a:solidFill>
                <a:latin typeface="宋体"/>
                <a:ea typeface="楷体_GB2312" pitchFamily="49" charset="-122"/>
              </a:rPr>
              <a:t>“</a:t>
            </a:r>
            <a:r>
              <a:rPr lang="zh-CN" altLang="en-US" sz="2100" dirty="0">
                <a:solidFill>
                  <a:srgbClr val="FF0000"/>
                </a:solidFill>
                <a:latin typeface="楷体_GB2312" pitchFamily="49" charset="-122"/>
                <a:ea typeface="楷体_GB2312" pitchFamily="49" charset="-122"/>
              </a:rPr>
              <a:t>做什么</a:t>
            </a:r>
            <a:r>
              <a:rPr lang="zh-CN" altLang="en-US" sz="2100" dirty="0">
                <a:solidFill>
                  <a:srgbClr val="FF0000"/>
                </a:solidFill>
                <a:latin typeface="宋体"/>
                <a:ea typeface="楷体_GB2312" pitchFamily="49" charset="-122"/>
              </a:rPr>
              <a:t>”</a:t>
            </a:r>
            <a:r>
              <a:rPr lang="zh-CN" altLang="en-US" sz="2100" dirty="0">
                <a:latin typeface="楷体_GB2312" pitchFamily="49" charset="-122"/>
                <a:ea typeface="楷体_GB2312" pitchFamily="49" charset="-122"/>
              </a:rPr>
              <a:t>这两个问题。</a:t>
            </a:r>
          </a:p>
          <a:p>
            <a:pPr marL="469900" indent="-469900"/>
            <a:r>
              <a:rPr lang="zh-CN" altLang="en-US" sz="2100" dirty="0">
                <a:latin typeface="楷体_GB2312" pitchFamily="49" charset="-122"/>
                <a:ea typeface="楷体_GB2312" pitchFamily="49" charset="-122"/>
              </a:rPr>
              <a:t>识别用例最好的方法就是从分析系统的参与者开始，考虑每个参与者是如何使用系统的。使用这种策略的过程中可能会发现新的参与者。</a:t>
            </a:r>
          </a:p>
        </p:txBody>
      </p:sp>
      <p:sp>
        <p:nvSpPr>
          <p:cNvPr id="590852" name="Text Box 4"/>
          <p:cNvSpPr txBox="1">
            <a:spLocks noChangeArrowheads="1"/>
          </p:cNvSpPr>
          <p:nvPr/>
        </p:nvSpPr>
        <p:spPr bwMode="auto">
          <a:xfrm>
            <a:off x="250825" y="1125538"/>
            <a:ext cx="3889375"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三、用例的重要元素</a:t>
            </a:r>
          </a:p>
        </p:txBody>
      </p:sp>
      <p:sp>
        <p:nvSpPr>
          <p:cNvPr id="590853" name="Text Box 5"/>
          <p:cNvSpPr txBox="1">
            <a:spLocks noChangeArrowheads="1"/>
          </p:cNvSpPr>
          <p:nvPr/>
        </p:nvSpPr>
        <p:spPr bwMode="auto">
          <a:xfrm>
            <a:off x="4643438" y="1196975"/>
            <a:ext cx="1944687"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1</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、识别用例</a:t>
            </a:r>
          </a:p>
        </p:txBody>
      </p:sp>
      <p:sp>
        <p:nvSpPr>
          <p:cNvPr id="6" name="文本框 5">
            <a:extLst>
              <a:ext uri="{FF2B5EF4-FFF2-40B4-BE49-F238E27FC236}">
                <a16:creationId xmlns:a16="http://schemas.microsoft.com/office/drawing/2014/main" id="{A2023AA5-2756-4ECA-AD48-15E0D5C4ED29}"/>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7EDF06F0-A258-4F07-A5C0-47368EA789AD}" type="slidenum">
              <a:rPr lang="zh-CN" altLang="en-US"/>
              <a:pPr/>
              <a:t>26</a:t>
            </a:fld>
            <a:r>
              <a:rPr lang="en-US" altLang="zh-CN"/>
              <a:t>/60</a:t>
            </a:r>
          </a:p>
        </p:txBody>
      </p:sp>
      <p:sp>
        <p:nvSpPr>
          <p:cNvPr id="591875" name="Rectangle 2"/>
          <p:cNvSpPr>
            <a:spLocks noGrp="1" noChangeArrowheads="1"/>
          </p:cNvSpPr>
          <p:nvPr>
            <p:ph type="body" idx="4294967295"/>
          </p:nvPr>
        </p:nvSpPr>
        <p:spPr>
          <a:xfrm>
            <a:off x="742950" y="2000250"/>
            <a:ext cx="7334250" cy="3419475"/>
          </a:xfrm>
        </p:spPr>
        <p:txBody>
          <a:bodyPr/>
          <a:lstStyle/>
          <a:p>
            <a:pPr marL="469900" indent="-469900"/>
            <a:r>
              <a:rPr lang="zh-CN" altLang="en-US" sz="2100" dirty="0">
                <a:latin typeface="楷体_GB2312" pitchFamily="49" charset="-122"/>
                <a:ea typeface="楷体_GB2312" pitchFamily="49" charset="-122"/>
              </a:rPr>
              <a:t>在识别用例的过程中，通过回答以下几个问题，系统分析者可以获得帮助。</a:t>
            </a:r>
          </a:p>
          <a:p>
            <a:pPr marL="469900" indent="-469900">
              <a:buFontTx/>
              <a:buNone/>
            </a:pPr>
            <a:r>
              <a:rPr lang="zh-CN" altLang="en-US" sz="2100" dirty="0">
                <a:latin typeface="楷体_GB2312" pitchFamily="49" charset="-122"/>
                <a:ea typeface="楷体_GB2312" pitchFamily="49" charset="-122"/>
              </a:rPr>
              <a:t>   ⑴ 特定参与者希望系统提供什么功能</a:t>
            </a:r>
          </a:p>
          <a:p>
            <a:pPr marL="469900" indent="-469900">
              <a:buFontTx/>
              <a:buNone/>
            </a:pPr>
            <a:r>
              <a:rPr lang="zh-CN" altLang="en-US" sz="2100" dirty="0">
                <a:latin typeface="楷体_GB2312" pitchFamily="49" charset="-122"/>
                <a:ea typeface="楷体_GB2312" pitchFamily="49" charset="-122"/>
              </a:rPr>
              <a:t>   ⑵ 系统是否存储和检索信息，如果是，由哪个参与者触发</a:t>
            </a:r>
          </a:p>
          <a:p>
            <a:pPr marL="469900" indent="-469900">
              <a:buFontTx/>
              <a:buNone/>
            </a:pPr>
            <a:r>
              <a:rPr lang="zh-CN" altLang="en-US" sz="2100" dirty="0">
                <a:latin typeface="楷体_GB2312" pitchFamily="49" charset="-122"/>
                <a:ea typeface="楷体_GB2312" pitchFamily="49" charset="-122"/>
              </a:rPr>
              <a:t>   ⑶ 当系统改变状态时，是否通知参与者</a:t>
            </a:r>
          </a:p>
          <a:p>
            <a:pPr marL="469900" indent="-469900">
              <a:buFontTx/>
              <a:buNone/>
            </a:pPr>
            <a:r>
              <a:rPr lang="zh-CN" altLang="en-US" sz="2100" dirty="0">
                <a:latin typeface="楷体_GB2312" pitchFamily="49" charset="-122"/>
                <a:ea typeface="楷体_GB2312" pitchFamily="49" charset="-122"/>
              </a:rPr>
              <a:t>   ⑷ 是否存在影响系统的外部事件</a:t>
            </a:r>
          </a:p>
          <a:p>
            <a:pPr marL="469900" indent="-469900">
              <a:buFontTx/>
              <a:buNone/>
            </a:pPr>
            <a:r>
              <a:rPr lang="zh-CN" altLang="en-US" sz="2100" dirty="0">
                <a:latin typeface="楷体_GB2312" pitchFamily="49" charset="-122"/>
                <a:ea typeface="楷体_GB2312" pitchFamily="49" charset="-122"/>
              </a:rPr>
              <a:t>   ⑸ 哪个参与者通知系统这些事件</a:t>
            </a:r>
          </a:p>
        </p:txBody>
      </p:sp>
      <p:sp>
        <p:nvSpPr>
          <p:cNvPr id="591876" name="Rectangle 3"/>
          <p:cNvSpPr>
            <a:spLocks noGrp="1" noChangeArrowheads="1"/>
          </p:cNvSpPr>
          <p:nvPr>
            <p:ph type="title" idx="4294967295"/>
          </p:nvPr>
        </p:nvSpPr>
        <p:spPr>
          <a:xfrm>
            <a:off x="527050" y="371475"/>
            <a:ext cx="7994650" cy="825500"/>
          </a:xfrm>
        </p:spPr>
        <p:txBody>
          <a:bodyPr anchor="b"/>
          <a:lstStyle/>
          <a:p>
            <a:r>
              <a:rPr lang="zh-CN" altLang="en-US"/>
              <a:t>识别用例</a:t>
            </a:r>
          </a:p>
        </p:txBody>
      </p:sp>
      <p:sp>
        <p:nvSpPr>
          <p:cNvPr id="5" name="文本框 4">
            <a:extLst>
              <a:ext uri="{FF2B5EF4-FFF2-40B4-BE49-F238E27FC236}">
                <a16:creationId xmlns:a16="http://schemas.microsoft.com/office/drawing/2014/main" id="{4452EE5F-CD58-4EB5-91AE-2EE91FEFC13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4294967295"/>
          </p:nvPr>
        </p:nvSpPr>
        <p:spPr>
          <a:xfrm>
            <a:off x="6553200" y="6324600"/>
            <a:ext cx="2133600" cy="457200"/>
          </a:xfrm>
          <a:prstGeom prst="rect">
            <a:avLst/>
          </a:prstGeom>
        </p:spPr>
        <p:txBody>
          <a:bodyPr/>
          <a:lstStyle/>
          <a:p>
            <a:fld id="{584D7E2E-F3BC-4552-9D00-2472741DEA70}" type="slidenum">
              <a:rPr lang="zh-CN" altLang="en-US"/>
              <a:pPr/>
              <a:t>27</a:t>
            </a:fld>
            <a:r>
              <a:rPr lang="en-US" altLang="zh-CN"/>
              <a:t>/60</a:t>
            </a:r>
          </a:p>
        </p:txBody>
      </p:sp>
      <p:sp>
        <p:nvSpPr>
          <p:cNvPr id="592898" name="Rectangle 2"/>
          <p:cNvSpPr>
            <a:spLocks noGrp="1" noChangeArrowheads="1"/>
          </p:cNvSpPr>
          <p:nvPr>
            <p:ph type="body" idx="4294967295"/>
          </p:nvPr>
        </p:nvSpPr>
        <p:spPr>
          <a:xfrm>
            <a:off x="601663" y="1752600"/>
            <a:ext cx="8008937" cy="4267200"/>
          </a:xfrm>
        </p:spPr>
        <p:txBody>
          <a:bodyPr/>
          <a:lstStyle/>
          <a:p>
            <a:pPr marL="469900" indent="-469900"/>
            <a:r>
              <a:rPr lang="zh-CN" altLang="en-US" sz="2600" b="1">
                <a:latin typeface="楷体_GB2312" pitchFamily="49" charset="-122"/>
                <a:ea typeface="楷体_GB2312" pitchFamily="49" charset="-122"/>
              </a:rPr>
              <a:t>具体可以通过</a:t>
            </a:r>
            <a:r>
              <a:rPr lang="zh-CN" altLang="en-US" sz="2600" b="1">
                <a:solidFill>
                  <a:srgbClr val="FF0000"/>
                </a:solidFill>
                <a:latin typeface="楷体_GB2312" pitchFamily="49" charset="-122"/>
                <a:ea typeface="楷体_GB2312" pitchFamily="49" charset="-122"/>
              </a:rPr>
              <a:t>查找事件</a:t>
            </a:r>
            <a:r>
              <a:rPr lang="zh-CN" altLang="en-US" sz="2600" b="1">
                <a:latin typeface="楷体_GB2312" pitchFamily="49" charset="-122"/>
                <a:ea typeface="楷体_GB2312" pitchFamily="49" charset="-122"/>
              </a:rPr>
              <a:t>的方式来识别用例：</a:t>
            </a:r>
          </a:p>
          <a:p>
            <a:pPr marL="469900" indent="-469900"/>
            <a:endParaRPr lang="zh-CN" altLang="en-US" sz="2600" b="1">
              <a:latin typeface="楷体_GB2312" pitchFamily="49" charset="-122"/>
              <a:ea typeface="楷体_GB2312" pitchFamily="49" charset="-122"/>
            </a:endParaRPr>
          </a:p>
          <a:p>
            <a:pPr marL="469900" indent="-469900" algn="ctr">
              <a:buFontTx/>
              <a:buNone/>
            </a:pPr>
            <a:r>
              <a:rPr lang="zh-CN" altLang="en-US" sz="2600" b="1">
                <a:solidFill>
                  <a:srgbClr val="FF3300"/>
                </a:solidFill>
                <a:latin typeface="楷体_GB2312" pitchFamily="49" charset="-122"/>
                <a:ea typeface="楷体_GB2312" pitchFamily="49" charset="-122"/>
              </a:rPr>
              <a:t>主语＋动词＋宾语</a:t>
            </a:r>
          </a:p>
          <a:p>
            <a:pPr marL="469900" indent="-469900" algn="ctr">
              <a:buFontTx/>
              <a:buNone/>
            </a:pPr>
            <a:endParaRPr lang="zh-CN" altLang="en-US" sz="2600" b="1">
              <a:solidFill>
                <a:srgbClr val="FF3300"/>
              </a:solidFill>
              <a:latin typeface="楷体_GB2312" pitchFamily="49" charset="-122"/>
              <a:ea typeface="楷体_GB2312" pitchFamily="49" charset="-122"/>
            </a:endParaRPr>
          </a:p>
          <a:p>
            <a:pPr marL="469900" indent="-469900" algn="ctr">
              <a:buFontTx/>
              <a:buNone/>
            </a:pPr>
            <a:endParaRPr lang="en-US" altLang="zh-CN" sz="2600" b="1">
              <a:solidFill>
                <a:srgbClr val="FF3300"/>
              </a:solidFill>
              <a:latin typeface="楷体_GB2312" pitchFamily="49" charset="-122"/>
              <a:ea typeface="楷体_GB2312" pitchFamily="49" charset="-122"/>
            </a:endParaRPr>
          </a:p>
          <a:p>
            <a:pPr marL="469900" indent="-469900" algn="ctr">
              <a:buFontTx/>
              <a:buNone/>
            </a:pPr>
            <a:endParaRPr lang="en-US" altLang="zh-CN" sz="2600" b="1">
              <a:solidFill>
                <a:srgbClr val="FF3300"/>
              </a:solidFill>
              <a:latin typeface="楷体_GB2312" pitchFamily="49" charset="-122"/>
              <a:ea typeface="楷体_GB2312" pitchFamily="49" charset="-122"/>
            </a:endParaRPr>
          </a:p>
          <a:p>
            <a:pPr marL="469900" indent="-469900" algn="ctr">
              <a:buFontTx/>
              <a:buNone/>
            </a:pPr>
            <a:endParaRPr lang="en-US" altLang="zh-CN" sz="2600" b="1">
              <a:solidFill>
                <a:srgbClr val="FF3300"/>
              </a:solidFill>
              <a:latin typeface="楷体_GB2312" pitchFamily="49" charset="-122"/>
              <a:ea typeface="楷体_GB2312" pitchFamily="49" charset="-122"/>
            </a:endParaRPr>
          </a:p>
          <a:p>
            <a:pPr marL="469900" indent="-469900" algn="ctr">
              <a:buFont typeface="Wingdings" pitchFamily="2" charset="2"/>
              <a:buNone/>
            </a:pPr>
            <a:r>
              <a:rPr lang="zh-CN" altLang="en-US" sz="2600"/>
              <a:t>简洁：参与者</a:t>
            </a:r>
            <a:r>
              <a:rPr lang="zh-CN" altLang="en-US" sz="2600">
                <a:solidFill>
                  <a:srgbClr val="FF3300"/>
                </a:solidFill>
              </a:rPr>
              <a:t>使用系统</a:t>
            </a:r>
            <a:r>
              <a:rPr lang="zh-CN" altLang="en-US" sz="2600"/>
              <a:t>达到目标</a:t>
            </a:r>
          </a:p>
          <a:p>
            <a:pPr marL="469900" indent="-469900" algn="ctr">
              <a:buFontTx/>
              <a:buNone/>
            </a:pPr>
            <a:endParaRPr lang="zh-CN" altLang="en-US" sz="2600" b="1">
              <a:latin typeface="楷体_GB2312" pitchFamily="49" charset="-122"/>
              <a:ea typeface="楷体_GB2312" pitchFamily="49" charset="-122"/>
            </a:endParaRPr>
          </a:p>
        </p:txBody>
      </p:sp>
      <p:sp>
        <p:nvSpPr>
          <p:cNvPr id="592899" name="Rectangle 3"/>
          <p:cNvSpPr>
            <a:spLocks noGrp="1" noChangeArrowheads="1"/>
          </p:cNvSpPr>
          <p:nvPr>
            <p:ph type="title" idx="4294967295"/>
          </p:nvPr>
        </p:nvSpPr>
        <p:spPr>
          <a:xfrm>
            <a:off x="601663" y="592138"/>
            <a:ext cx="7993062" cy="825500"/>
          </a:xfrm>
        </p:spPr>
        <p:txBody>
          <a:bodyPr anchor="b"/>
          <a:lstStyle/>
          <a:p>
            <a:r>
              <a:rPr lang="zh-CN" altLang="en-US"/>
              <a:t>识别用例</a:t>
            </a:r>
          </a:p>
        </p:txBody>
      </p:sp>
      <p:sp>
        <p:nvSpPr>
          <p:cNvPr id="228356" name="AutoShape 4"/>
          <p:cNvSpPr>
            <a:spLocks noChangeArrowheads="1"/>
          </p:cNvSpPr>
          <p:nvPr/>
        </p:nvSpPr>
        <p:spPr bwMode="auto">
          <a:xfrm>
            <a:off x="1979613" y="3841750"/>
            <a:ext cx="1490662" cy="730250"/>
          </a:xfrm>
          <a:prstGeom prst="wedgeRoundRectCallout">
            <a:avLst>
              <a:gd name="adj1" fmla="val 54472"/>
              <a:gd name="adj2" fmla="val -141088"/>
              <a:gd name="adj3" fmla="val 16667"/>
            </a:avLst>
          </a:prstGeom>
          <a:solidFill>
            <a:schemeClr val="accent1"/>
          </a:solidFill>
          <a:ln w="7938">
            <a:solidFill>
              <a:schemeClr val="tx1"/>
            </a:solidFill>
            <a:miter lim="800000"/>
            <a:headEnd/>
            <a:tailEnd/>
          </a:ln>
        </p:spPr>
        <p:txBody>
          <a:bodyPr/>
          <a:lstStyle/>
          <a:p>
            <a:pPr algn="ctr"/>
            <a:r>
              <a:rPr lang="zh-CN" altLang="en-US">
                <a:latin typeface="楷体_GB2312" pitchFamily="49" charset="-122"/>
                <a:ea typeface="楷体_GB2312" pitchFamily="49" charset="-122"/>
              </a:rPr>
              <a:t>已被识别出来的参与者       </a:t>
            </a:r>
          </a:p>
        </p:txBody>
      </p:sp>
      <p:sp>
        <p:nvSpPr>
          <p:cNvPr id="228357" name="AutoShape 5"/>
          <p:cNvSpPr>
            <a:spLocks noChangeArrowheads="1"/>
          </p:cNvSpPr>
          <p:nvPr/>
        </p:nvSpPr>
        <p:spPr bwMode="auto">
          <a:xfrm>
            <a:off x="3995738" y="3625850"/>
            <a:ext cx="841375" cy="431800"/>
          </a:xfrm>
          <a:prstGeom prst="wedgeRoundRectCallout">
            <a:avLst>
              <a:gd name="adj1" fmla="val 26981"/>
              <a:gd name="adj2" fmla="val -152940"/>
              <a:gd name="adj3" fmla="val 16667"/>
            </a:avLst>
          </a:prstGeom>
          <a:solidFill>
            <a:schemeClr val="accent1"/>
          </a:solidFill>
          <a:ln w="7938">
            <a:solidFill>
              <a:schemeClr val="tx1"/>
            </a:solidFill>
            <a:miter lim="800000"/>
            <a:headEnd/>
            <a:tailEnd/>
          </a:ln>
        </p:spPr>
        <p:txBody>
          <a:bodyPr/>
          <a:lstStyle/>
          <a:p>
            <a:pPr algn="ctr"/>
            <a:r>
              <a:rPr lang="zh-CN" altLang="en-US">
                <a:latin typeface="楷体_GB2312" pitchFamily="49" charset="-122"/>
                <a:ea typeface="楷体_GB2312" pitchFamily="49" charset="-122"/>
              </a:rPr>
              <a:t>动作                   </a:t>
            </a:r>
          </a:p>
        </p:txBody>
      </p:sp>
      <p:sp>
        <p:nvSpPr>
          <p:cNvPr id="228358" name="AutoShape 6"/>
          <p:cNvSpPr>
            <a:spLocks noChangeArrowheads="1"/>
          </p:cNvSpPr>
          <p:nvPr/>
        </p:nvSpPr>
        <p:spPr bwMode="auto">
          <a:xfrm>
            <a:off x="5795963" y="3697288"/>
            <a:ext cx="1368425" cy="690562"/>
          </a:xfrm>
          <a:prstGeom prst="wedgeRoundRectCallout">
            <a:avLst>
              <a:gd name="adj1" fmla="val -55801"/>
              <a:gd name="adj2" fmla="val -127931"/>
              <a:gd name="adj3" fmla="val 16667"/>
            </a:avLst>
          </a:prstGeom>
          <a:solidFill>
            <a:schemeClr val="accent1"/>
          </a:solidFill>
          <a:ln w="7938">
            <a:solidFill>
              <a:schemeClr val="tx1"/>
            </a:solidFill>
            <a:miter lim="800000"/>
            <a:headEnd/>
            <a:tailEnd/>
          </a:ln>
        </p:spPr>
        <p:txBody>
          <a:bodyPr/>
          <a:lstStyle/>
          <a:p>
            <a:pPr algn="ctr"/>
            <a:r>
              <a:rPr lang="zh-CN" altLang="en-US">
                <a:latin typeface="楷体_GB2312" pitchFamily="49" charset="-122"/>
                <a:ea typeface="楷体_GB2312" pitchFamily="49" charset="-122"/>
              </a:rPr>
              <a:t>动词涉及的目标</a:t>
            </a:r>
          </a:p>
        </p:txBody>
      </p:sp>
      <p:sp>
        <p:nvSpPr>
          <p:cNvPr id="228359" name="Text Box 7"/>
          <p:cNvSpPr txBox="1">
            <a:spLocks noChangeArrowheads="1"/>
          </p:cNvSpPr>
          <p:nvPr/>
        </p:nvSpPr>
        <p:spPr bwMode="auto">
          <a:xfrm>
            <a:off x="1992313" y="4640263"/>
            <a:ext cx="641350" cy="366712"/>
          </a:xfrm>
          <a:prstGeom prst="rect">
            <a:avLst/>
          </a:prstGeom>
          <a:noFill/>
          <a:ln w="7938">
            <a:noFill/>
            <a:miter lim="800000"/>
            <a:headEnd/>
            <a:tailEnd/>
          </a:ln>
        </p:spPr>
        <p:txBody>
          <a:bodyPr wrap="none">
            <a:spAutoFit/>
          </a:bodyPr>
          <a:lstStyle/>
          <a:p>
            <a:r>
              <a:rPr lang="zh-CN" altLang="en-US" b="1">
                <a:latin typeface="楷体_GB2312" pitchFamily="49" charset="-122"/>
                <a:ea typeface="楷体_GB2312" pitchFamily="49" charset="-122"/>
              </a:rPr>
              <a:t>读者</a:t>
            </a:r>
          </a:p>
        </p:txBody>
      </p:sp>
      <p:sp>
        <p:nvSpPr>
          <p:cNvPr id="228360" name="Text Box 8"/>
          <p:cNvSpPr txBox="1">
            <a:spLocks noChangeArrowheads="1"/>
          </p:cNvSpPr>
          <p:nvPr/>
        </p:nvSpPr>
        <p:spPr bwMode="auto">
          <a:xfrm>
            <a:off x="3962400" y="4572000"/>
            <a:ext cx="641350" cy="366713"/>
          </a:xfrm>
          <a:prstGeom prst="rect">
            <a:avLst/>
          </a:prstGeom>
          <a:noFill/>
          <a:ln w="7938">
            <a:noFill/>
            <a:miter lim="800000"/>
            <a:headEnd/>
            <a:tailEnd/>
          </a:ln>
        </p:spPr>
        <p:txBody>
          <a:bodyPr wrap="none">
            <a:spAutoFit/>
          </a:bodyPr>
          <a:lstStyle/>
          <a:p>
            <a:r>
              <a:rPr lang="zh-CN" altLang="en-US" b="1">
                <a:latin typeface="楷体_GB2312" pitchFamily="49" charset="-122"/>
                <a:ea typeface="楷体_GB2312" pitchFamily="49" charset="-122"/>
              </a:rPr>
              <a:t>借阅</a:t>
            </a:r>
          </a:p>
        </p:txBody>
      </p:sp>
      <p:sp>
        <p:nvSpPr>
          <p:cNvPr id="228361" name="Text Box 9"/>
          <p:cNvSpPr txBox="1">
            <a:spLocks noChangeArrowheads="1"/>
          </p:cNvSpPr>
          <p:nvPr/>
        </p:nvSpPr>
        <p:spPr bwMode="auto">
          <a:xfrm>
            <a:off x="6019800" y="4572000"/>
            <a:ext cx="641350" cy="366713"/>
          </a:xfrm>
          <a:prstGeom prst="rect">
            <a:avLst/>
          </a:prstGeom>
          <a:noFill/>
          <a:ln w="7938">
            <a:noFill/>
            <a:miter lim="800000"/>
            <a:headEnd/>
            <a:tailEnd/>
          </a:ln>
        </p:spPr>
        <p:txBody>
          <a:bodyPr wrap="none">
            <a:spAutoFit/>
          </a:bodyPr>
          <a:lstStyle/>
          <a:p>
            <a:r>
              <a:rPr lang="zh-CN" altLang="en-US" b="1">
                <a:latin typeface="楷体_GB2312" pitchFamily="49" charset="-122"/>
                <a:ea typeface="楷体_GB2312" pitchFamily="49" charset="-122"/>
              </a:rPr>
              <a:t>书籍</a:t>
            </a:r>
          </a:p>
        </p:txBody>
      </p:sp>
      <p:sp>
        <p:nvSpPr>
          <p:cNvPr id="11" name="文本框 10">
            <a:extLst>
              <a:ext uri="{FF2B5EF4-FFF2-40B4-BE49-F238E27FC236}">
                <a16:creationId xmlns:a16="http://schemas.microsoft.com/office/drawing/2014/main" id="{3A8B4106-A38C-46D7-941C-B61ABF794846}"/>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8356"/>
                                        </p:tgtEl>
                                        <p:attrNameLst>
                                          <p:attrName>style.visibility</p:attrName>
                                        </p:attrNameLst>
                                      </p:cBhvr>
                                      <p:to>
                                        <p:strVal val="visible"/>
                                      </p:to>
                                    </p:set>
                                    <p:animEffect transition="in" filter="checkerboard(across)">
                                      <p:cBhvr>
                                        <p:cTn id="7" dur="500"/>
                                        <p:tgtEl>
                                          <p:spTgt spid="2283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8357"/>
                                        </p:tgtEl>
                                        <p:attrNameLst>
                                          <p:attrName>style.visibility</p:attrName>
                                        </p:attrNameLst>
                                      </p:cBhvr>
                                      <p:to>
                                        <p:strVal val="visible"/>
                                      </p:to>
                                    </p:set>
                                    <p:animEffect transition="in" filter="box(in)">
                                      <p:cBhvr>
                                        <p:cTn id="12" dur="500"/>
                                        <p:tgtEl>
                                          <p:spTgt spid="2283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8358"/>
                                        </p:tgtEl>
                                        <p:attrNameLst>
                                          <p:attrName>style.visibility</p:attrName>
                                        </p:attrNameLst>
                                      </p:cBhvr>
                                      <p:to>
                                        <p:strVal val="visible"/>
                                      </p:to>
                                    </p:set>
                                    <p:anim calcmode="lin" valueType="num">
                                      <p:cBhvr additive="base">
                                        <p:cTn id="17" dur="500" fill="hold"/>
                                        <p:tgtEl>
                                          <p:spTgt spid="228358"/>
                                        </p:tgtEl>
                                        <p:attrNameLst>
                                          <p:attrName>ppt_x</p:attrName>
                                        </p:attrNameLst>
                                      </p:cBhvr>
                                      <p:tavLst>
                                        <p:tav tm="0">
                                          <p:val>
                                            <p:strVal val="#ppt_x"/>
                                          </p:val>
                                        </p:tav>
                                        <p:tav tm="100000">
                                          <p:val>
                                            <p:strVal val="#ppt_x"/>
                                          </p:val>
                                        </p:tav>
                                      </p:tavLst>
                                    </p:anim>
                                    <p:anim calcmode="lin" valueType="num">
                                      <p:cBhvr additive="base">
                                        <p:cTn id="18" dur="500" fill="hold"/>
                                        <p:tgtEl>
                                          <p:spTgt spid="22835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8359"/>
                                        </p:tgtEl>
                                        <p:attrNameLst>
                                          <p:attrName>style.visibility</p:attrName>
                                        </p:attrNameLst>
                                      </p:cBhvr>
                                      <p:to>
                                        <p:strVal val="visible"/>
                                      </p:to>
                                    </p:set>
                                    <p:animEffect transition="in" filter="wipe(left)">
                                      <p:cBhvr>
                                        <p:cTn id="23" dur="500"/>
                                        <p:tgtEl>
                                          <p:spTgt spid="22835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8360"/>
                                        </p:tgtEl>
                                        <p:attrNameLst>
                                          <p:attrName>style.visibility</p:attrName>
                                        </p:attrNameLst>
                                      </p:cBhvr>
                                      <p:to>
                                        <p:strVal val="visible"/>
                                      </p:to>
                                    </p:set>
                                    <p:animEffect transition="in" filter="wipe(left)">
                                      <p:cBhvr>
                                        <p:cTn id="28" dur="500"/>
                                        <p:tgtEl>
                                          <p:spTgt spid="22836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8361"/>
                                        </p:tgtEl>
                                        <p:attrNameLst>
                                          <p:attrName>style.visibility</p:attrName>
                                        </p:attrNameLst>
                                      </p:cBhvr>
                                      <p:to>
                                        <p:strVal val="visible"/>
                                      </p:to>
                                    </p:set>
                                    <p:animEffect transition="in" filter="wipe(left)">
                                      <p:cBhvr>
                                        <p:cTn id="33" dur="500"/>
                                        <p:tgtEl>
                                          <p:spTgt spid="228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animBg="1"/>
      <p:bldP spid="228357" grpId="0" animBg="1"/>
      <p:bldP spid="228358" grpId="0" animBg="1"/>
      <p:bldP spid="228359" grpId="0"/>
      <p:bldP spid="228360" grpId="0"/>
      <p:bldP spid="2283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4294967295"/>
          </p:nvPr>
        </p:nvSpPr>
        <p:spPr>
          <a:xfrm>
            <a:off x="6553200" y="6324600"/>
            <a:ext cx="2133600" cy="457200"/>
          </a:xfrm>
          <a:prstGeom prst="rect">
            <a:avLst/>
          </a:prstGeom>
        </p:spPr>
        <p:txBody>
          <a:bodyPr/>
          <a:lstStyle/>
          <a:p>
            <a:fld id="{D6D1859C-8460-4921-8743-55DD10E2AFD1}" type="slidenum">
              <a:rPr lang="zh-CN" altLang="en-US"/>
              <a:pPr/>
              <a:t>28</a:t>
            </a:fld>
            <a:r>
              <a:rPr lang="en-US" altLang="zh-CN"/>
              <a:t>/60</a:t>
            </a:r>
          </a:p>
        </p:txBody>
      </p:sp>
      <p:sp>
        <p:nvSpPr>
          <p:cNvPr id="594947" name="Rectangle 2"/>
          <p:cNvSpPr>
            <a:spLocks noGrp="1" noChangeArrowheads="1"/>
          </p:cNvSpPr>
          <p:nvPr>
            <p:ph type="title" idx="4294967295"/>
          </p:nvPr>
        </p:nvSpPr>
        <p:spPr/>
        <p:txBody>
          <a:bodyPr anchor="b"/>
          <a:lstStyle/>
          <a:p>
            <a:r>
              <a:rPr lang="zh-CN" altLang="en-US"/>
              <a:t>识别用例：考勤卡系统</a:t>
            </a:r>
            <a:endParaRPr lang="en-US" altLang="zh-CN"/>
          </a:p>
        </p:txBody>
      </p:sp>
      <p:sp>
        <p:nvSpPr>
          <p:cNvPr id="496643" name="Text Box 3"/>
          <p:cNvSpPr txBox="1">
            <a:spLocks noChangeArrowheads="1"/>
          </p:cNvSpPr>
          <p:nvPr/>
        </p:nvSpPr>
        <p:spPr bwMode="auto">
          <a:xfrm>
            <a:off x="685800" y="1773238"/>
            <a:ext cx="7918450" cy="4064000"/>
          </a:xfrm>
          <a:prstGeom prst="rect">
            <a:avLst/>
          </a:prstGeom>
          <a:solidFill>
            <a:srgbClr val="CCFFFF"/>
          </a:solidFill>
          <a:ln w="9525">
            <a:solidFill>
              <a:srgbClr val="3366FF"/>
            </a:solidFill>
            <a:miter lim="800000"/>
            <a:headEnd/>
            <a:tailEnd/>
          </a:ln>
          <a:effectLst/>
        </p:spPr>
        <p:txBody>
          <a:bodyPr>
            <a:spAutoFit/>
          </a:bodyPr>
          <a:lstStyle/>
          <a:p>
            <a:pPr>
              <a:spcBef>
                <a:spcPct val="50000"/>
              </a:spcBef>
              <a:defRPr/>
            </a:pPr>
            <a:r>
              <a:rPr lang="zh-CN" altLang="en-US" sz="2000" b="1" dirty="0">
                <a:latin typeface="Verdana" pitchFamily="34" charset="0"/>
                <a:ea typeface="宋体" charset="-122"/>
              </a:rPr>
              <a:t>开发者</a:t>
            </a:r>
            <a:r>
              <a:rPr lang="zh-CN" altLang="en-US" sz="2000" dirty="0">
                <a:latin typeface="Verdana" pitchFamily="34" charset="0"/>
                <a:ea typeface="宋体" charset="-122"/>
              </a:rPr>
              <a:t>：谁将使用这个应用程序？</a:t>
            </a:r>
            <a:br>
              <a:rPr lang="zh-CN" altLang="en-US" sz="2000" dirty="0">
                <a:latin typeface="Verdana" pitchFamily="34" charset="0"/>
                <a:ea typeface="宋体" charset="-122"/>
              </a:rPr>
            </a:br>
            <a:r>
              <a:rPr lang="zh-CN" altLang="en-US" sz="2000" b="1" dirty="0">
                <a:latin typeface="Verdana" pitchFamily="34" charset="0"/>
                <a:ea typeface="宋体" charset="-122"/>
              </a:rPr>
              <a:t>客   户</a:t>
            </a:r>
            <a:r>
              <a:rPr lang="zh-CN" altLang="en-US" sz="2000" dirty="0">
                <a:latin typeface="Verdana" pitchFamily="34" charset="0"/>
                <a:ea typeface="宋体" charset="-122"/>
              </a:rPr>
              <a:t>：所有用它来</a:t>
            </a:r>
            <a:r>
              <a:rPr lang="zh-CN" altLang="en-US" sz="2000" b="1" u="sng" dirty="0">
                <a:solidFill>
                  <a:srgbClr val="FF0000"/>
                </a:solidFill>
                <a:effectLst>
                  <a:outerShdw blurRad="38100" dist="38100" dir="2700000" algn="tl">
                    <a:srgbClr val="000000"/>
                  </a:outerShdw>
                </a:effectLst>
                <a:latin typeface="Verdana" pitchFamily="34" charset="0"/>
                <a:ea typeface="宋体" charset="-122"/>
              </a:rPr>
              <a:t>记录可记帐以及不可记帐的工时</a:t>
            </a:r>
            <a:r>
              <a:rPr lang="zh-CN" altLang="en-US" sz="2000" dirty="0">
                <a:latin typeface="Verdana" pitchFamily="34" charset="0"/>
                <a:ea typeface="宋体" charset="-122"/>
              </a:rPr>
              <a:t>的</a:t>
            </a:r>
            <a:r>
              <a:rPr lang="zh-CN" altLang="en-US" sz="2000" b="1" u="sng" dirty="0">
                <a:solidFill>
                  <a:schemeClr val="hlink"/>
                </a:solidFill>
                <a:effectLst>
                  <a:outerShdw blurRad="38100" dist="38100" dir="2700000" algn="tl">
                    <a:srgbClr val="000000"/>
                  </a:outerShdw>
                </a:effectLst>
                <a:latin typeface="Verdana" pitchFamily="34" charset="0"/>
                <a:ea typeface="宋体" charset="-122"/>
              </a:rPr>
              <a:t>雇员</a:t>
            </a:r>
            <a:br>
              <a:rPr lang="zh-CN" altLang="en-US" sz="2000" dirty="0">
                <a:latin typeface="Verdana" pitchFamily="34" charset="0"/>
                <a:ea typeface="宋体" charset="-122"/>
              </a:rPr>
            </a:br>
            <a:r>
              <a:rPr lang="en-US" altLang="zh-CN" sz="2000" dirty="0">
                <a:latin typeface="Times New Roman"/>
                <a:ea typeface="宋体" charset="-122"/>
              </a:rPr>
              <a:t>……</a:t>
            </a:r>
            <a:br>
              <a:rPr lang="en-US" altLang="zh-CN" sz="2000" dirty="0">
                <a:latin typeface="Verdana" pitchFamily="34" charset="0"/>
                <a:ea typeface="宋体" charset="-122"/>
              </a:rPr>
            </a:br>
            <a:r>
              <a:rPr lang="zh-CN" altLang="en-US" sz="2000" b="1" dirty="0">
                <a:latin typeface="Verdana" pitchFamily="34" charset="0"/>
                <a:ea typeface="宋体" charset="-122"/>
              </a:rPr>
              <a:t>开发者</a:t>
            </a:r>
            <a:r>
              <a:rPr lang="zh-CN" altLang="en-US" sz="2000" dirty="0">
                <a:latin typeface="Verdana" pitchFamily="34" charset="0"/>
                <a:ea typeface="宋体" charset="-122"/>
              </a:rPr>
              <a:t>：现在考勤卡应用程序是什么样的？</a:t>
            </a:r>
            <a:br>
              <a:rPr lang="zh-CN" altLang="en-US" sz="2000" dirty="0">
                <a:latin typeface="Verdana" pitchFamily="34" charset="0"/>
                <a:ea typeface="宋体" charset="-122"/>
              </a:rPr>
            </a:br>
            <a:r>
              <a:rPr lang="zh-CN" altLang="en-US" sz="2000" b="1" dirty="0">
                <a:latin typeface="Verdana" pitchFamily="34" charset="0"/>
                <a:ea typeface="宋体" charset="-122"/>
              </a:rPr>
              <a:t>客   户</a:t>
            </a:r>
            <a:r>
              <a:rPr lang="zh-CN" altLang="en-US" sz="2000" dirty="0">
                <a:latin typeface="Verdana" pitchFamily="34" charset="0"/>
                <a:ea typeface="宋体" charset="-122"/>
              </a:rPr>
              <a:t>：每半个月就用一个</a:t>
            </a:r>
            <a:r>
              <a:rPr lang="en-US" altLang="zh-CN" sz="2000" dirty="0">
                <a:latin typeface="Verdana" pitchFamily="34" charset="0"/>
                <a:ea typeface="宋体" charset="-122"/>
              </a:rPr>
              <a:t>Excel</a:t>
            </a:r>
            <a:r>
              <a:rPr lang="zh-CN" altLang="en-US" sz="2000" dirty="0">
                <a:latin typeface="Verdana" pitchFamily="34" charset="0"/>
                <a:ea typeface="宋体" charset="-122"/>
              </a:rPr>
              <a:t>表格来记录。每个雇员都将通过他的表格填好，然后用电子邮件发给我。这个表格相当标准：纵向是收费项目代码，横向是日期。雇员可以在每个条目上填写说明。</a:t>
            </a:r>
            <a:br>
              <a:rPr lang="zh-CN" altLang="en-US" sz="2000" dirty="0">
                <a:latin typeface="Verdana" pitchFamily="34" charset="0"/>
                <a:ea typeface="宋体" charset="-122"/>
              </a:rPr>
            </a:br>
            <a:r>
              <a:rPr lang="zh-CN" altLang="en-US" sz="2000" b="1" dirty="0">
                <a:latin typeface="Verdana" pitchFamily="34" charset="0"/>
                <a:ea typeface="宋体" charset="-122"/>
              </a:rPr>
              <a:t>开发者</a:t>
            </a:r>
            <a:r>
              <a:rPr lang="zh-CN" altLang="en-US" sz="2000" dirty="0">
                <a:latin typeface="Verdana" pitchFamily="34" charset="0"/>
                <a:ea typeface="宋体" charset="-122"/>
              </a:rPr>
              <a:t>：这个收费项目代码可以从什么地方得到？</a:t>
            </a:r>
            <a:br>
              <a:rPr lang="zh-CN" altLang="en-US" sz="2000" dirty="0">
                <a:latin typeface="Verdana" pitchFamily="34" charset="0"/>
                <a:ea typeface="宋体" charset="-122"/>
              </a:rPr>
            </a:br>
            <a:r>
              <a:rPr lang="en-US" altLang="zh-CN" sz="2000" dirty="0">
                <a:latin typeface="Times New Roman"/>
                <a:ea typeface="宋体" charset="-122"/>
              </a:rPr>
              <a:t>……</a:t>
            </a:r>
            <a:br>
              <a:rPr lang="en-US" altLang="zh-CN" sz="2000" dirty="0">
                <a:latin typeface="Verdana" pitchFamily="34" charset="0"/>
                <a:ea typeface="宋体" charset="-122"/>
              </a:rPr>
            </a:br>
            <a:r>
              <a:rPr lang="zh-CN" altLang="en-US" sz="2000" b="1" dirty="0">
                <a:latin typeface="Verdana" pitchFamily="34" charset="0"/>
                <a:ea typeface="宋体" charset="-122"/>
              </a:rPr>
              <a:t>开发者</a:t>
            </a:r>
            <a:r>
              <a:rPr lang="zh-CN" altLang="en-US" sz="2000" dirty="0">
                <a:latin typeface="Verdana" pitchFamily="34" charset="0"/>
                <a:ea typeface="宋体" charset="-122"/>
              </a:rPr>
              <a:t>：谁来</a:t>
            </a:r>
            <a:r>
              <a:rPr lang="zh-CN" altLang="en-US" sz="2000" b="1" u="sng" dirty="0">
                <a:solidFill>
                  <a:srgbClr val="FF0000"/>
                </a:solidFill>
                <a:effectLst>
                  <a:outerShdw blurRad="38100" dist="38100" dir="2700000" algn="tl">
                    <a:srgbClr val="000000"/>
                  </a:outerShdw>
                </a:effectLst>
                <a:latin typeface="Verdana" pitchFamily="34" charset="0"/>
                <a:ea typeface="宋体" charset="-122"/>
              </a:rPr>
              <a:t>管理收费项目代码</a:t>
            </a:r>
            <a:r>
              <a:rPr lang="zh-CN" altLang="en-US" sz="2000" dirty="0">
                <a:latin typeface="Verdana" pitchFamily="34" charset="0"/>
                <a:ea typeface="宋体" charset="-122"/>
              </a:rPr>
              <a:t>？</a:t>
            </a:r>
            <a:br>
              <a:rPr lang="zh-CN" altLang="en-US" sz="2000" dirty="0">
                <a:latin typeface="Verdana" pitchFamily="34" charset="0"/>
                <a:ea typeface="宋体" charset="-122"/>
              </a:rPr>
            </a:br>
            <a:r>
              <a:rPr lang="zh-CN" altLang="en-US" sz="2000" b="1" dirty="0">
                <a:latin typeface="Verdana" pitchFamily="34" charset="0"/>
                <a:ea typeface="宋体" charset="-122"/>
              </a:rPr>
              <a:t>客   户</a:t>
            </a:r>
            <a:r>
              <a:rPr lang="zh-CN" altLang="en-US" sz="2000" dirty="0">
                <a:latin typeface="Verdana" pitchFamily="34" charset="0"/>
                <a:ea typeface="宋体" charset="-122"/>
              </a:rPr>
              <a:t>：嗯，必要的时候由我</a:t>
            </a:r>
            <a:r>
              <a:rPr lang="zh-CN" altLang="en-US" sz="2000" b="1" u="sng" dirty="0">
                <a:solidFill>
                  <a:schemeClr val="hlink"/>
                </a:solidFill>
                <a:effectLst>
                  <a:outerShdw blurRad="38100" dist="38100" dir="2700000" algn="tl">
                    <a:srgbClr val="000000"/>
                  </a:outerShdw>
                </a:effectLst>
                <a:latin typeface="Verdana" pitchFamily="34" charset="0"/>
                <a:ea typeface="宋体" charset="-122"/>
              </a:rPr>
              <a:t>（业务经理）</a:t>
            </a:r>
            <a:r>
              <a:rPr lang="zh-CN" altLang="en-US" sz="2000" dirty="0">
                <a:latin typeface="Verdana" pitchFamily="34" charset="0"/>
                <a:ea typeface="宋体" charset="-122"/>
              </a:rPr>
              <a:t>来添加这个代码。而每个经理总会告诉他的下属应该填写什么。</a:t>
            </a:r>
            <a:br>
              <a:rPr lang="zh-CN" altLang="en-US" sz="2000" dirty="0">
                <a:latin typeface="Verdana" pitchFamily="34" charset="0"/>
                <a:ea typeface="宋体" charset="-122"/>
              </a:rPr>
            </a:br>
            <a:r>
              <a:rPr lang="en-US" altLang="zh-CN" sz="2000" dirty="0">
                <a:latin typeface="Times New Roman"/>
                <a:ea typeface="宋体" charset="-122"/>
              </a:rPr>
              <a:t>……</a:t>
            </a:r>
            <a:endParaRPr lang="en-US" altLang="zh-CN" sz="2000" dirty="0">
              <a:latin typeface="Verdana" pitchFamily="34" charset="0"/>
              <a:ea typeface="宋体" charset="-122"/>
            </a:endParaRPr>
          </a:p>
        </p:txBody>
      </p:sp>
      <p:pic>
        <p:nvPicPr>
          <p:cNvPr id="496644" name="Picture 4"/>
          <p:cNvPicPr>
            <a:picLocks noChangeAspect="1" noChangeArrowheads="1"/>
          </p:cNvPicPr>
          <p:nvPr/>
        </p:nvPicPr>
        <p:blipFill>
          <a:blip r:embed="rId2"/>
          <a:srcRect/>
          <a:stretch>
            <a:fillRect/>
          </a:stretch>
        </p:blipFill>
        <p:spPr bwMode="auto">
          <a:xfrm>
            <a:off x="6802437" y="2133600"/>
            <a:ext cx="2341563" cy="985838"/>
          </a:xfrm>
          <a:prstGeom prst="rect">
            <a:avLst/>
          </a:prstGeom>
          <a:noFill/>
          <a:ln w="9525">
            <a:noFill/>
            <a:miter lim="800000"/>
            <a:headEnd/>
            <a:tailEnd/>
          </a:ln>
        </p:spPr>
      </p:pic>
      <p:pic>
        <p:nvPicPr>
          <p:cNvPr id="496645" name="Picture 5"/>
          <p:cNvPicPr>
            <a:picLocks noChangeAspect="1" noChangeArrowheads="1"/>
          </p:cNvPicPr>
          <p:nvPr/>
        </p:nvPicPr>
        <p:blipFill>
          <a:blip r:embed="rId3"/>
          <a:srcRect/>
          <a:stretch>
            <a:fillRect/>
          </a:stretch>
        </p:blipFill>
        <p:spPr bwMode="auto">
          <a:xfrm>
            <a:off x="5651500" y="4149725"/>
            <a:ext cx="2341563" cy="985838"/>
          </a:xfrm>
          <a:prstGeom prst="rect">
            <a:avLst/>
          </a:prstGeom>
          <a:noFill/>
          <a:ln w="9525">
            <a:noFill/>
            <a:miter lim="800000"/>
            <a:headEnd/>
            <a:tailEnd/>
          </a:ln>
        </p:spPr>
      </p:pic>
      <p:sp>
        <p:nvSpPr>
          <p:cNvPr id="7" name="文本框 6">
            <a:extLst>
              <a:ext uri="{FF2B5EF4-FFF2-40B4-BE49-F238E27FC236}">
                <a16:creationId xmlns:a16="http://schemas.microsoft.com/office/drawing/2014/main" id="{B4200352-994B-4F96-AF31-96925A3A70BE}"/>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dissolve">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6645"/>
                                        </p:tgtEl>
                                        <p:attrNameLst>
                                          <p:attrName>style.visibility</p:attrName>
                                        </p:attrNameLst>
                                      </p:cBhvr>
                                      <p:to>
                                        <p:strVal val="visible"/>
                                      </p:to>
                                    </p:set>
                                    <p:animEffect transition="in" filter="dissolve">
                                      <p:cBhvr>
                                        <p:cTn id="12" dur="500"/>
                                        <p:tgtEl>
                                          <p:spTgt spid="49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4294967295"/>
          </p:nvPr>
        </p:nvSpPr>
        <p:spPr>
          <a:xfrm>
            <a:off x="6553200" y="6324600"/>
            <a:ext cx="2133600" cy="457200"/>
          </a:xfrm>
          <a:prstGeom prst="rect">
            <a:avLst/>
          </a:prstGeom>
        </p:spPr>
        <p:txBody>
          <a:bodyPr/>
          <a:lstStyle/>
          <a:p>
            <a:fld id="{34608BDA-D598-4A09-B102-45C52E55EAED}" type="slidenum">
              <a:rPr lang="zh-CN" altLang="en-US"/>
              <a:pPr/>
              <a:t>29</a:t>
            </a:fld>
            <a:r>
              <a:rPr lang="en-US" altLang="zh-CN"/>
              <a:t>/60</a:t>
            </a:r>
          </a:p>
        </p:txBody>
      </p:sp>
      <p:sp>
        <p:nvSpPr>
          <p:cNvPr id="599043" name="Rectangle 2"/>
          <p:cNvSpPr>
            <a:spLocks noGrp="1" noChangeArrowheads="1"/>
          </p:cNvSpPr>
          <p:nvPr>
            <p:ph type="title" idx="4294967295"/>
          </p:nvPr>
        </p:nvSpPr>
        <p:spPr/>
        <p:txBody>
          <a:bodyPr anchor="b"/>
          <a:lstStyle/>
          <a:p>
            <a:r>
              <a:rPr lang="zh-CN" altLang="en-US" sz="4000"/>
              <a:t>要点：用户观点而非系统观点</a:t>
            </a:r>
          </a:p>
        </p:txBody>
      </p:sp>
      <p:pic>
        <p:nvPicPr>
          <p:cNvPr id="599044" name="Picture 3"/>
          <p:cNvPicPr>
            <a:picLocks noChangeAspect="1" noChangeArrowheads="1"/>
          </p:cNvPicPr>
          <p:nvPr/>
        </p:nvPicPr>
        <p:blipFill>
          <a:blip r:embed="rId2"/>
          <a:srcRect/>
          <a:stretch>
            <a:fillRect/>
          </a:stretch>
        </p:blipFill>
        <p:spPr bwMode="auto">
          <a:xfrm>
            <a:off x="322263" y="2205038"/>
            <a:ext cx="4321175" cy="2787650"/>
          </a:xfrm>
          <a:prstGeom prst="rect">
            <a:avLst/>
          </a:prstGeom>
          <a:noFill/>
          <a:ln w="9525">
            <a:noFill/>
            <a:miter lim="800000"/>
            <a:headEnd/>
            <a:tailEnd/>
          </a:ln>
        </p:spPr>
      </p:pic>
      <p:sp>
        <p:nvSpPr>
          <p:cNvPr id="504837" name="Text Box 5"/>
          <p:cNvSpPr txBox="1">
            <a:spLocks noChangeArrowheads="1"/>
          </p:cNvSpPr>
          <p:nvPr/>
        </p:nvSpPr>
        <p:spPr bwMode="auto">
          <a:xfrm>
            <a:off x="1474788" y="5157788"/>
            <a:ext cx="2305050" cy="396875"/>
          </a:xfrm>
          <a:prstGeom prst="rect">
            <a:avLst/>
          </a:prstGeom>
          <a:noFill/>
          <a:ln w="9525">
            <a:noFill/>
            <a:miter lim="800000"/>
            <a:headEnd/>
            <a:tailEnd/>
          </a:ln>
          <a:effectLst/>
        </p:spPr>
        <p:txBody>
          <a:bodyPr>
            <a:spAutoFit/>
          </a:bodyPr>
          <a:lstStyle/>
          <a:p>
            <a:pPr algn="ctr" eaLnBrk="0" hangingPunct="0">
              <a:spcBef>
                <a:spcPct val="50000"/>
              </a:spcBef>
              <a:defRPr/>
            </a:pPr>
            <a:r>
              <a:rPr lang="zh-CN" altLang="en-US" sz="2000" b="1">
                <a:solidFill>
                  <a:srgbClr val="FF3300"/>
                </a:solidFill>
                <a:effectLst>
                  <a:outerShdw blurRad="38100" dist="38100" dir="2700000" algn="tl">
                    <a:srgbClr val="C0C0C0"/>
                  </a:outerShdw>
                </a:effectLst>
                <a:ea typeface="宋体" charset="-122"/>
              </a:rPr>
              <a:t>用户观点</a:t>
            </a:r>
          </a:p>
        </p:txBody>
      </p:sp>
      <p:sp>
        <p:nvSpPr>
          <p:cNvPr id="504838" name="Text Box 6"/>
          <p:cNvSpPr txBox="1">
            <a:spLocks noChangeArrowheads="1"/>
          </p:cNvSpPr>
          <p:nvPr/>
        </p:nvSpPr>
        <p:spPr bwMode="auto">
          <a:xfrm>
            <a:off x="5148263" y="5157788"/>
            <a:ext cx="2305050" cy="396875"/>
          </a:xfrm>
          <a:prstGeom prst="rect">
            <a:avLst/>
          </a:prstGeom>
          <a:noFill/>
          <a:ln w="9525">
            <a:noFill/>
            <a:miter lim="800000"/>
            <a:headEnd/>
            <a:tailEnd/>
          </a:ln>
          <a:effectLst/>
        </p:spPr>
        <p:txBody>
          <a:bodyPr>
            <a:spAutoFit/>
          </a:bodyPr>
          <a:lstStyle/>
          <a:p>
            <a:pPr algn="ctr" eaLnBrk="0" hangingPunct="0">
              <a:spcBef>
                <a:spcPct val="50000"/>
              </a:spcBef>
              <a:defRPr/>
            </a:pPr>
            <a:r>
              <a:rPr lang="zh-CN" altLang="en-US" sz="2000" b="1">
                <a:solidFill>
                  <a:srgbClr val="FF3300"/>
                </a:solidFill>
                <a:effectLst>
                  <a:outerShdw blurRad="38100" dist="38100" dir="2700000" algn="tl">
                    <a:srgbClr val="C0C0C0"/>
                  </a:outerShdw>
                </a:effectLst>
                <a:ea typeface="宋体" charset="-122"/>
              </a:rPr>
              <a:t>系统观点</a:t>
            </a:r>
          </a:p>
        </p:txBody>
      </p:sp>
      <p:pic>
        <p:nvPicPr>
          <p:cNvPr id="599048" name="Picture 8"/>
          <p:cNvPicPr>
            <a:picLocks noChangeAspect="1" noChangeArrowheads="1"/>
          </p:cNvPicPr>
          <p:nvPr/>
        </p:nvPicPr>
        <p:blipFill>
          <a:blip r:embed="rId3"/>
          <a:srcRect/>
          <a:stretch>
            <a:fillRect/>
          </a:stretch>
        </p:blipFill>
        <p:spPr bwMode="auto">
          <a:xfrm>
            <a:off x="4648200" y="2305050"/>
            <a:ext cx="3333750" cy="2419350"/>
          </a:xfrm>
          <a:prstGeom prst="rect">
            <a:avLst/>
          </a:prstGeom>
          <a:noFill/>
        </p:spPr>
      </p:pic>
      <p:sp>
        <p:nvSpPr>
          <p:cNvPr id="8" name="文本框 7">
            <a:extLst>
              <a:ext uri="{FF2B5EF4-FFF2-40B4-BE49-F238E27FC236}">
                <a16:creationId xmlns:a16="http://schemas.microsoft.com/office/drawing/2014/main" id="{79D9661F-20BC-44BF-8272-D052BB91E24B}"/>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第</a:t>
            </a:r>
            <a:fld id="{F4CD00D4-7CDF-4D70-9E1D-DAB9B6D84E40}" type="slidenum">
              <a:rPr lang="zh-CN" altLang="en-US"/>
              <a:pPr>
                <a:defRPr/>
              </a:pPr>
              <a:t>3</a:t>
            </a:fld>
            <a:r>
              <a:rPr lang="zh-CN" altLang="en-US"/>
              <a:t>页</a:t>
            </a:r>
          </a:p>
        </p:txBody>
      </p:sp>
      <p:sp>
        <p:nvSpPr>
          <p:cNvPr id="4099" name="Rectangle 2"/>
          <p:cNvSpPr>
            <a:spLocks noGrp="1" noChangeArrowheads="1"/>
          </p:cNvSpPr>
          <p:nvPr>
            <p:ph type="title"/>
          </p:nvPr>
        </p:nvSpPr>
        <p:spPr/>
        <p:txBody>
          <a:bodyPr/>
          <a:lstStyle/>
          <a:p>
            <a:r>
              <a:rPr lang="zh-CN" altLang="en-US"/>
              <a:t>本章的学习目标</a:t>
            </a:r>
          </a:p>
        </p:txBody>
      </p:sp>
      <p:sp>
        <p:nvSpPr>
          <p:cNvPr id="4100" name="Rectangle 3"/>
          <p:cNvSpPr>
            <a:spLocks noGrp="1" noChangeArrowheads="1"/>
          </p:cNvSpPr>
          <p:nvPr>
            <p:ph type="body" idx="1"/>
          </p:nvPr>
        </p:nvSpPr>
        <p:spPr/>
        <p:txBody>
          <a:bodyPr/>
          <a:lstStyle/>
          <a:p>
            <a:pPr>
              <a:lnSpc>
                <a:spcPct val="90000"/>
              </a:lnSpc>
            </a:pPr>
            <a:r>
              <a:rPr lang="zh-CN" altLang="en-US" dirty="0"/>
              <a:t>理解需求分析的含义</a:t>
            </a:r>
          </a:p>
          <a:p>
            <a:pPr>
              <a:lnSpc>
                <a:spcPct val="90000"/>
              </a:lnSpc>
            </a:pPr>
            <a:r>
              <a:rPr lang="zh-CN" altLang="en-US" dirty="0"/>
              <a:t>理解需求分析的必要性和重要性</a:t>
            </a:r>
          </a:p>
          <a:p>
            <a:pPr>
              <a:lnSpc>
                <a:spcPct val="90000"/>
              </a:lnSpc>
            </a:pPr>
            <a:r>
              <a:rPr lang="zh-CN" altLang="en-US" dirty="0"/>
              <a:t>掌握参与者和用例的基本概念</a:t>
            </a:r>
          </a:p>
          <a:p>
            <a:pPr>
              <a:lnSpc>
                <a:spcPct val="90000"/>
              </a:lnSpc>
            </a:pPr>
            <a:r>
              <a:rPr lang="zh-CN" altLang="en-US" dirty="0"/>
              <a:t>掌握用例描述的要点和方法</a:t>
            </a:r>
          </a:p>
          <a:p>
            <a:pPr>
              <a:lnSpc>
                <a:spcPct val="90000"/>
              </a:lnSpc>
            </a:pPr>
            <a:r>
              <a:rPr lang="zh-CN" altLang="en-US" dirty="0"/>
              <a:t>掌握用例之间的各种关系</a:t>
            </a:r>
          </a:p>
          <a:p>
            <a:pPr>
              <a:lnSpc>
                <a:spcPct val="90000"/>
              </a:lnSpc>
            </a:pPr>
            <a:r>
              <a:rPr lang="zh-CN" altLang="en-US" dirty="0"/>
              <a:t>理解用例粒度的概念</a:t>
            </a:r>
          </a:p>
          <a:p>
            <a:pPr>
              <a:lnSpc>
                <a:spcPct val="90000"/>
              </a:lnSpc>
            </a:pPr>
            <a:r>
              <a:rPr lang="zh-CN" altLang="en-US" dirty="0"/>
              <a:t>理解业务用例和系统用例的区别</a:t>
            </a:r>
          </a:p>
          <a:p>
            <a:pPr>
              <a:lnSpc>
                <a:spcPct val="90000"/>
              </a:lnSpc>
            </a:pPr>
            <a:r>
              <a:rPr lang="zh-CN" altLang="en-US" dirty="0"/>
              <a:t>掌握如何使用</a:t>
            </a:r>
            <a:r>
              <a:rPr lang="en-US" altLang="zh-CN" dirty="0"/>
              <a:t>Rational Rose</a:t>
            </a:r>
            <a:r>
              <a:rPr lang="zh-CN" altLang="en-US" dirty="0"/>
              <a:t>建立用例模型</a:t>
            </a:r>
          </a:p>
        </p:txBody>
      </p:sp>
      <p:sp>
        <p:nvSpPr>
          <p:cNvPr id="6" name="文本框 5">
            <a:extLst>
              <a:ext uri="{FF2B5EF4-FFF2-40B4-BE49-F238E27FC236}">
                <a16:creationId xmlns:a16="http://schemas.microsoft.com/office/drawing/2014/main" id="{3EEC2A9C-AD9D-480A-970A-AD498E5E3B0C}"/>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DDCF6E22-CEA4-43D9-A862-2BD408B4B667}" type="slidenum">
              <a:rPr lang="zh-CN" altLang="en-US"/>
              <a:pPr/>
              <a:t>30</a:t>
            </a:fld>
            <a:r>
              <a:rPr lang="en-US" altLang="zh-CN"/>
              <a:t>/60</a:t>
            </a:r>
          </a:p>
        </p:txBody>
      </p:sp>
      <p:sp>
        <p:nvSpPr>
          <p:cNvPr id="600066" name="Rectangle 2"/>
          <p:cNvSpPr>
            <a:spLocks noGrp="1" noChangeArrowheads="1"/>
          </p:cNvSpPr>
          <p:nvPr>
            <p:ph type="title"/>
          </p:nvPr>
        </p:nvSpPr>
        <p:spPr>
          <a:xfrm>
            <a:off x="457200" y="457200"/>
            <a:ext cx="8229600" cy="1143000"/>
          </a:xfrm>
        </p:spPr>
        <p:txBody>
          <a:bodyPr/>
          <a:lstStyle/>
          <a:p>
            <a:r>
              <a:rPr lang="zh-CN" altLang="en-US"/>
              <a:t>用例的命名</a:t>
            </a:r>
          </a:p>
        </p:txBody>
      </p:sp>
      <p:sp>
        <p:nvSpPr>
          <p:cNvPr id="600067" name="Rectangle 3"/>
          <p:cNvSpPr>
            <a:spLocks noGrp="1" noChangeArrowheads="1"/>
          </p:cNvSpPr>
          <p:nvPr>
            <p:ph type="body" sz="half" idx="1"/>
          </p:nvPr>
        </p:nvSpPr>
        <p:spPr>
          <a:xfrm>
            <a:off x="457200" y="2130425"/>
            <a:ext cx="8229600" cy="2187575"/>
          </a:xfrm>
        </p:spPr>
        <p:txBody>
          <a:bodyPr/>
          <a:lstStyle/>
          <a:p>
            <a:r>
              <a:rPr lang="zh-CN" altLang="en-US" sz="2100">
                <a:latin typeface="楷体_GB2312" pitchFamily="49" charset="-122"/>
                <a:ea typeface="楷体_GB2312" pitchFamily="49" charset="-122"/>
              </a:rPr>
              <a:t>执行者视角：</a:t>
            </a:r>
          </a:p>
          <a:p>
            <a:pPr lvl="1"/>
            <a:r>
              <a:rPr lang="zh-CN" altLang="en-US" sz="2000">
                <a:latin typeface="楷体_GB2312" pitchFamily="49" charset="-122"/>
                <a:ea typeface="楷体_GB2312" pitchFamily="49" charset="-122"/>
              </a:rPr>
              <a:t>（状语）动词</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（定语</a:t>
            </a:r>
            <a:r>
              <a:rPr lang="en-US" altLang="zh-CN" sz="2000">
                <a:latin typeface="楷体_GB2312" pitchFamily="49" charset="-122"/>
                <a:ea typeface="楷体_GB2312" pitchFamily="49" charset="-122"/>
              </a:rPr>
              <a:t>+ </a:t>
            </a:r>
            <a:r>
              <a:rPr lang="zh-CN" altLang="en-US" sz="2000">
                <a:latin typeface="楷体_GB2312" pitchFamily="49" charset="-122"/>
                <a:ea typeface="楷体_GB2312" pitchFamily="49" charset="-122"/>
              </a:rPr>
              <a:t>）宾语</a:t>
            </a:r>
          </a:p>
        </p:txBody>
      </p:sp>
      <p:pic>
        <p:nvPicPr>
          <p:cNvPr id="600068" name="Picture 4"/>
          <p:cNvPicPr>
            <a:picLocks noChangeAspect="1" noChangeArrowheads="1"/>
          </p:cNvPicPr>
          <p:nvPr/>
        </p:nvPicPr>
        <p:blipFill>
          <a:blip r:embed="rId2"/>
          <a:srcRect/>
          <a:stretch>
            <a:fillRect/>
          </a:stretch>
        </p:blipFill>
        <p:spPr bwMode="auto">
          <a:xfrm>
            <a:off x="1619250" y="3454400"/>
            <a:ext cx="5622925" cy="1270000"/>
          </a:xfrm>
          <a:prstGeom prst="rect">
            <a:avLst/>
          </a:prstGeom>
          <a:noFill/>
          <a:ln w="12700">
            <a:noFill/>
            <a:miter lim="800000"/>
            <a:headEnd type="none" w="sm" len="sm"/>
            <a:tailEnd type="none" w="sm" len="sm"/>
          </a:ln>
          <a:effectLst/>
        </p:spPr>
      </p:pic>
      <p:sp>
        <p:nvSpPr>
          <p:cNvPr id="7" name="文本框 6">
            <a:extLst>
              <a:ext uri="{FF2B5EF4-FFF2-40B4-BE49-F238E27FC236}">
                <a16:creationId xmlns:a16="http://schemas.microsoft.com/office/drawing/2014/main" id="{4BEC438E-59AA-4EFB-ADF2-4D2B30F23302}"/>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69C229A6-1A51-40C3-8426-BB81C62B111E}" type="slidenum">
              <a:rPr lang="zh-CN" altLang="en-US"/>
              <a:pPr/>
              <a:t>31</a:t>
            </a:fld>
            <a:r>
              <a:rPr lang="en-US" altLang="zh-CN"/>
              <a:t>/60</a:t>
            </a:r>
          </a:p>
        </p:txBody>
      </p:sp>
      <p:sp>
        <p:nvSpPr>
          <p:cNvPr id="606210" name="Text Box 2"/>
          <p:cNvSpPr txBox="1">
            <a:spLocks noChangeArrowheads="1"/>
          </p:cNvSpPr>
          <p:nvPr/>
        </p:nvSpPr>
        <p:spPr bwMode="auto">
          <a:xfrm>
            <a:off x="1676400" y="1905000"/>
            <a:ext cx="5867400" cy="3346450"/>
          </a:xfrm>
          <a:prstGeom prst="rect">
            <a:avLst/>
          </a:prstGeom>
          <a:noFill/>
          <a:ln w="9525" algn="ctr">
            <a:noFill/>
            <a:miter lim="800000"/>
            <a:headEnd/>
            <a:tailEnd/>
          </a:ln>
          <a:effectLst/>
        </p:spPr>
        <p:txBody>
          <a:bodyPr>
            <a:spAutoFit/>
          </a:bodyPr>
          <a:lstStyle/>
          <a:p>
            <a:pPr>
              <a:spcBef>
                <a:spcPct val="50000"/>
              </a:spcBef>
            </a:pPr>
            <a:r>
              <a:rPr lang="zh-CN" altLang="en-US" sz="2400">
                <a:latin typeface="楷体_GB2312" pitchFamily="49" charset="-122"/>
                <a:ea typeface="楷体_GB2312" pitchFamily="49" charset="-122"/>
              </a:rPr>
              <a:t>重点内容：</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引言</a:t>
            </a:r>
            <a:r>
              <a:rPr lang="en-US" altLang="zh-CN" b="1">
                <a:solidFill>
                  <a:srgbClr val="DDDDDD"/>
                </a:solidFill>
                <a:latin typeface="Times New Roman"/>
                <a:ea typeface="楷体_GB2312" pitchFamily="49" charset="-122"/>
              </a:rPr>
              <a:t>——</a:t>
            </a:r>
            <a:r>
              <a:rPr lang="zh-CN" altLang="en-US" b="1">
                <a:solidFill>
                  <a:srgbClr val="DDDDDD"/>
                </a:solidFill>
                <a:latin typeface="楷体_GB2312" pitchFamily="49" charset="-122"/>
                <a:ea typeface="楷体_GB2312" pitchFamily="49" charset="-122"/>
              </a:rPr>
              <a:t>需求分析</a:t>
            </a:r>
            <a:r>
              <a:rPr lang="zh-CN" altLang="en-US">
                <a:latin typeface="楷体_GB2312" pitchFamily="49" charset="-122"/>
                <a:ea typeface="楷体_GB2312" pitchFamily="49" charset="-122"/>
              </a:rPr>
              <a:t> </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什么叫用例图 </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用例图的构成要素 </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用例的重要元素</a:t>
            </a:r>
          </a:p>
          <a:p>
            <a:pPr lvl="2">
              <a:spcBef>
                <a:spcPct val="50000"/>
              </a:spcBef>
              <a:buFont typeface="Wingdings" pitchFamily="2" charset="2"/>
              <a:buChar char="l"/>
            </a:pPr>
            <a:r>
              <a:rPr lang="zh-CN" altLang="en-US" b="1" u="sng">
                <a:latin typeface="楷体_GB2312" pitchFamily="49" charset="-122"/>
                <a:ea typeface="楷体_GB2312" pitchFamily="49" charset="-122"/>
              </a:rPr>
              <a:t>用例之间的各种重要关系</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使用</a:t>
            </a:r>
            <a:r>
              <a:rPr lang="en-US" altLang="zh-CN" b="1">
                <a:solidFill>
                  <a:srgbClr val="DDDDDD"/>
                </a:solidFill>
                <a:latin typeface="楷体_GB2312" pitchFamily="49" charset="-122"/>
                <a:ea typeface="楷体_GB2312" pitchFamily="49" charset="-122"/>
              </a:rPr>
              <a:t>Rose</a:t>
            </a:r>
            <a:r>
              <a:rPr lang="zh-CN" altLang="en-US" b="1">
                <a:solidFill>
                  <a:srgbClr val="DDDDDD"/>
                </a:solidFill>
                <a:latin typeface="楷体_GB2312" pitchFamily="49" charset="-122"/>
                <a:ea typeface="楷体_GB2312" pitchFamily="49" charset="-122"/>
              </a:rPr>
              <a:t>创建用例图</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使用</a:t>
            </a:r>
            <a:r>
              <a:rPr lang="en-US" altLang="zh-CN" b="1">
                <a:solidFill>
                  <a:srgbClr val="DDDDDD"/>
                </a:solidFill>
                <a:latin typeface="楷体_GB2312" pitchFamily="49" charset="-122"/>
                <a:ea typeface="楷体_GB2312" pitchFamily="49" charset="-122"/>
              </a:rPr>
              <a:t>Rose</a:t>
            </a:r>
            <a:r>
              <a:rPr lang="zh-CN" altLang="en-US" b="1">
                <a:solidFill>
                  <a:srgbClr val="DDDDDD"/>
                </a:solidFill>
                <a:latin typeface="楷体_GB2312" pitchFamily="49" charset="-122"/>
                <a:ea typeface="楷体_GB2312" pitchFamily="49" charset="-122"/>
              </a:rPr>
              <a:t>创建用例图的步骤说明</a:t>
            </a:r>
          </a:p>
        </p:txBody>
      </p:sp>
      <p:sp>
        <p:nvSpPr>
          <p:cNvPr id="606211" name="Text Box 3"/>
          <p:cNvSpPr txBox="1">
            <a:spLocks noChangeArrowheads="1"/>
          </p:cNvSpPr>
          <p:nvPr/>
        </p:nvSpPr>
        <p:spPr bwMode="auto">
          <a:xfrm>
            <a:off x="609600" y="1035050"/>
            <a:ext cx="5638800" cy="1190625"/>
          </a:xfrm>
          <a:prstGeom prst="rect">
            <a:avLst/>
          </a:prstGeom>
          <a:solidFill>
            <a:schemeClr val="hlink"/>
          </a:solidFill>
          <a:ln w="9525">
            <a:noFill/>
            <a:miter lim="800000"/>
            <a:headEnd/>
            <a:tailEnd/>
          </a:ln>
          <a:effectLst/>
        </p:spPr>
        <p:txBody>
          <a:bodyPr>
            <a:spAutoFit/>
          </a:bodyPr>
          <a:lstStyle/>
          <a:p>
            <a:pPr>
              <a:spcBef>
                <a:spcPct val="50000"/>
              </a:spcBef>
            </a:pP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第</a:t>
            </a:r>
            <a:r>
              <a:rPr lang="en-US" altLang="zh-CN" sz="3600" b="1" i="1">
                <a:solidFill>
                  <a:srgbClr val="FFCCFF"/>
                </a:solidFill>
                <a:effectLst>
                  <a:outerShdw blurRad="38100" dist="38100" dir="2700000" algn="tl">
                    <a:srgbClr val="000000"/>
                  </a:outerShdw>
                </a:effectLst>
                <a:latin typeface="黑体" pitchFamily="2" charset="-122"/>
                <a:ea typeface="黑体" pitchFamily="2" charset="-122"/>
              </a:rPr>
              <a:t>3</a:t>
            </a: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章 需求分析与用例模型 </a:t>
            </a:r>
            <a:endParaRPr lang="zh-CN" altLang="en-US" sz="2800" b="1" i="1">
              <a:solidFill>
                <a:srgbClr val="FFCCFF"/>
              </a:solidFill>
              <a:effectLst>
                <a:outerShdw blurRad="38100" dist="38100" dir="2700000" algn="tl">
                  <a:srgbClr val="000000"/>
                </a:outerShdw>
              </a:effectLst>
              <a:latin typeface="黑体" pitchFamily="2" charset="-122"/>
              <a:ea typeface="黑体" pitchFamily="2" charset="-122"/>
            </a:endParaRPr>
          </a:p>
        </p:txBody>
      </p:sp>
      <p:sp>
        <p:nvSpPr>
          <p:cNvPr id="5" name="文本框 4">
            <a:extLst>
              <a:ext uri="{FF2B5EF4-FFF2-40B4-BE49-F238E27FC236}">
                <a16:creationId xmlns:a16="http://schemas.microsoft.com/office/drawing/2014/main" id="{E7E8D87B-6C28-4305-A8A3-970A65D0090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4294967295"/>
          </p:nvPr>
        </p:nvSpPr>
        <p:spPr>
          <a:xfrm>
            <a:off x="6553200" y="6324600"/>
            <a:ext cx="2133600" cy="457200"/>
          </a:xfrm>
          <a:prstGeom prst="rect">
            <a:avLst/>
          </a:prstGeom>
        </p:spPr>
        <p:txBody>
          <a:bodyPr/>
          <a:lstStyle/>
          <a:p>
            <a:fld id="{748F0D67-EA22-4B09-A725-1A33E390E672}" type="slidenum">
              <a:rPr lang="zh-CN" altLang="en-US"/>
              <a:pPr/>
              <a:t>32</a:t>
            </a:fld>
            <a:r>
              <a:rPr lang="en-US" altLang="zh-CN"/>
              <a:t>/60</a:t>
            </a:r>
          </a:p>
        </p:txBody>
      </p:sp>
      <p:sp>
        <p:nvSpPr>
          <p:cNvPr id="704514" name="Rectangle 2"/>
          <p:cNvSpPr>
            <a:spLocks noGrp="1" noChangeArrowheads="1"/>
          </p:cNvSpPr>
          <p:nvPr>
            <p:ph type="body" idx="4294967295"/>
          </p:nvPr>
        </p:nvSpPr>
        <p:spPr>
          <a:xfrm>
            <a:off x="512763" y="1773238"/>
            <a:ext cx="8162925" cy="3743325"/>
          </a:xfrm>
        </p:spPr>
        <p:txBody>
          <a:bodyPr/>
          <a:lstStyle/>
          <a:p>
            <a:pPr marL="469900" indent="-469900">
              <a:spcBef>
                <a:spcPct val="0"/>
              </a:spcBef>
              <a:buClrTx/>
              <a:buFont typeface="Wingdings" pitchFamily="2" charset="2"/>
              <a:buChar char="Ø"/>
            </a:pPr>
            <a:r>
              <a:rPr lang="zh-CN" altLang="en-US" sz="2100">
                <a:latin typeface="楷体_GB2312" pitchFamily="49" charset="-122"/>
                <a:ea typeface="楷体_GB2312" pitchFamily="49" charset="-122"/>
              </a:rPr>
              <a:t>关联关系表示参与者和用例之间的通信。</a:t>
            </a:r>
          </a:p>
          <a:p>
            <a:pPr marL="469900" indent="-469900">
              <a:lnSpc>
                <a:spcPct val="90000"/>
              </a:lnSpc>
              <a:buClr>
                <a:schemeClr val="tx1"/>
              </a:buClr>
              <a:buFont typeface="Wingdings" pitchFamily="2" charset="2"/>
              <a:buChar char="Ø"/>
            </a:pPr>
            <a:r>
              <a:rPr lang="zh-CN" altLang="en-US" sz="2100">
                <a:latin typeface="楷体_GB2312" pitchFamily="49" charset="-122"/>
                <a:ea typeface="楷体_GB2312" pitchFamily="49" charset="-122"/>
              </a:rPr>
              <a:t>用例与其参与者之间的关联关系用带箭头的直线表示。</a:t>
            </a:r>
          </a:p>
        </p:txBody>
      </p:sp>
      <p:sp>
        <p:nvSpPr>
          <p:cNvPr id="704515" name="Rectangle 3"/>
          <p:cNvSpPr>
            <a:spLocks noGrp="1" noChangeArrowheads="1"/>
          </p:cNvSpPr>
          <p:nvPr>
            <p:ph type="title" idx="4294967295"/>
          </p:nvPr>
        </p:nvSpPr>
        <p:spPr>
          <a:xfrm>
            <a:off x="527050" y="506413"/>
            <a:ext cx="7994650" cy="823912"/>
          </a:xfrm>
        </p:spPr>
        <p:txBody>
          <a:bodyPr anchor="b"/>
          <a:lstStyle/>
          <a:p>
            <a:r>
              <a:rPr lang="zh-CN" altLang="en-US"/>
              <a:t>用例与其参与者之间的关联</a:t>
            </a:r>
          </a:p>
        </p:txBody>
      </p:sp>
      <p:pic>
        <p:nvPicPr>
          <p:cNvPr id="704516" name="Picture 4"/>
          <p:cNvPicPr>
            <a:picLocks noChangeAspect="1" noChangeArrowheads="1"/>
          </p:cNvPicPr>
          <p:nvPr/>
        </p:nvPicPr>
        <p:blipFill>
          <a:blip r:embed="rId2"/>
          <a:srcRect l="11208" r="21497" b="29601"/>
          <a:stretch>
            <a:fillRect/>
          </a:stretch>
        </p:blipFill>
        <p:spPr bwMode="auto">
          <a:xfrm>
            <a:off x="1906588" y="2500313"/>
            <a:ext cx="4752975" cy="1720850"/>
          </a:xfrm>
          <a:prstGeom prst="rect">
            <a:avLst/>
          </a:prstGeom>
          <a:noFill/>
          <a:ln w="9525">
            <a:noFill/>
            <a:miter lim="800000"/>
            <a:headEnd/>
            <a:tailEnd/>
          </a:ln>
        </p:spPr>
      </p:pic>
      <p:sp>
        <p:nvSpPr>
          <p:cNvPr id="704517" name="Rectangle 5"/>
          <p:cNvSpPr>
            <a:spLocks noChangeArrowheads="1"/>
          </p:cNvSpPr>
          <p:nvPr/>
        </p:nvSpPr>
        <p:spPr bwMode="auto">
          <a:xfrm>
            <a:off x="563563" y="4508500"/>
            <a:ext cx="7742237" cy="915988"/>
          </a:xfrm>
          <a:prstGeom prst="rect">
            <a:avLst/>
          </a:prstGeom>
          <a:noFill/>
          <a:ln w="7938">
            <a:noFill/>
            <a:miter lim="800000"/>
            <a:headEnd/>
            <a:tailEnd/>
          </a:ln>
        </p:spPr>
        <p:txBody>
          <a:bodyPr anchor="ctr">
            <a:spAutoFit/>
          </a:bodyPr>
          <a:lstStyle/>
          <a:p>
            <a:pPr>
              <a:buFont typeface="Wingdings" pitchFamily="2" charset="2"/>
              <a:buChar char="Ø"/>
            </a:pPr>
            <a:r>
              <a:rPr lang="zh-CN" altLang="en-US">
                <a:latin typeface="楷体_GB2312" pitchFamily="49" charset="-122"/>
                <a:ea typeface="楷体_GB2312" pitchFamily="49" charset="-122"/>
              </a:rPr>
              <a:t>   任何用例都不能在缺少参与者的情况下存在；任何参与者也必须要有与之关联的用例。</a:t>
            </a:r>
          </a:p>
          <a:p>
            <a:pPr>
              <a:buFontTx/>
              <a:buChar char="•"/>
            </a:pPr>
            <a:endParaRPr lang="zh-CN" altLang="en-US">
              <a:latin typeface="楷体_GB2312" pitchFamily="49" charset="-122"/>
              <a:ea typeface="楷体_GB2312" pitchFamily="49" charset="-122"/>
            </a:endParaRPr>
          </a:p>
        </p:txBody>
      </p:sp>
      <p:sp>
        <p:nvSpPr>
          <p:cNvPr id="7" name="文本框 6">
            <a:extLst>
              <a:ext uri="{FF2B5EF4-FFF2-40B4-BE49-F238E27FC236}">
                <a16:creationId xmlns:a16="http://schemas.microsoft.com/office/drawing/2014/main" id="{18959C18-E4D5-4117-BFA1-D4B4AFF3C6B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4294967295"/>
          </p:nvPr>
        </p:nvSpPr>
        <p:spPr>
          <a:xfrm>
            <a:off x="6553200" y="6324600"/>
            <a:ext cx="2133600" cy="457200"/>
          </a:xfrm>
          <a:prstGeom prst="rect">
            <a:avLst/>
          </a:prstGeom>
        </p:spPr>
        <p:txBody>
          <a:bodyPr/>
          <a:lstStyle/>
          <a:p>
            <a:fld id="{FDAD7100-774B-4494-8017-030753FACD80}" type="slidenum">
              <a:rPr lang="zh-CN" altLang="en-US"/>
              <a:pPr/>
              <a:t>33</a:t>
            </a:fld>
            <a:r>
              <a:rPr lang="en-US" altLang="zh-CN"/>
              <a:t>/60</a:t>
            </a:r>
          </a:p>
        </p:txBody>
      </p:sp>
      <p:sp>
        <p:nvSpPr>
          <p:cNvPr id="401412" name="Rectangle 4"/>
          <p:cNvSpPr>
            <a:spLocks noChangeArrowheads="1"/>
          </p:cNvSpPr>
          <p:nvPr/>
        </p:nvSpPr>
        <p:spPr bwMode="auto">
          <a:xfrm>
            <a:off x="428625" y="596900"/>
            <a:ext cx="7756525" cy="671513"/>
          </a:xfrm>
          <a:prstGeom prst="rect">
            <a:avLst/>
          </a:prstGeom>
          <a:noFill/>
          <a:ln w="9525">
            <a:noFill/>
            <a:miter lim="800000"/>
            <a:headEnd/>
            <a:tailEnd/>
          </a:ln>
          <a:effectLst/>
        </p:spPr>
        <p:txBody>
          <a:bodyPr anchor="ctr">
            <a:spAutoFit/>
          </a:bodyPr>
          <a:lstStyle/>
          <a:p>
            <a:pPr indent="355600" eaLnBrk="0" hangingPunct="0">
              <a:defRPr/>
            </a:pPr>
            <a:r>
              <a:rPr lang="zh-CN" altLang="en-US" sz="3800">
                <a:solidFill>
                  <a:schemeClr val="tx2"/>
                </a:solidFill>
                <a:latin typeface="Verdana" pitchFamily="34" charset="0"/>
                <a:ea typeface="宋体" charset="-122"/>
              </a:rPr>
              <a:t>用例与用例之间的关系</a:t>
            </a:r>
            <a:r>
              <a:rPr lang="en-US" altLang="zh-CN" sz="3200" b="1">
                <a:solidFill>
                  <a:srgbClr val="CC0000"/>
                </a:solidFill>
                <a:effectLst>
                  <a:outerShdw blurRad="38100" dist="38100" dir="2700000" algn="tl">
                    <a:srgbClr val="C0C0C0"/>
                  </a:outerShdw>
                </a:effectLst>
                <a:latin typeface="楷体_GB2312" pitchFamily="49" charset="-122"/>
                <a:ea typeface="楷体_GB2312" pitchFamily="49" charset="-122"/>
              </a:rPr>
              <a:t> </a:t>
            </a:r>
          </a:p>
        </p:txBody>
      </p:sp>
      <p:pic>
        <p:nvPicPr>
          <p:cNvPr id="401414" name="Picture 6"/>
          <p:cNvPicPr>
            <a:picLocks noChangeAspect="1" noChangeArrowheads="1"/>
          </p:cNvPicPr>
          <p:nvPr/>
        </p:nvPicPr>
        <p:blipFill>
          <a:blip r:embed="rId3"/>
          <a:srcRect l="30634" r="32506" b="19266"/>
          <a:stretch>
            <a:fillRect/>
          </a:stretch>
        </p:blipFill>
        <p:spPr bwMode="auto">
          <a:xfrm>
            <a:off x="1622425" y="3930650"/>
            <a:ext cx="1698625" cy="1516063"/>
          </a:xfrm>
          <a:prstGeom prst="rect">
            <a:avLst/>
          </a:prstGeom>
          <a:noFill/>
          <a:ln w="9525">
            <a:noFill/>
            <a:miter lim="800000"/>
            <a:headEnd/>
            <a:tailEnd/>
          </a:ln>
        </p:spPr>
      </p:pic>
      <p:pic>
        <p:nvPicPr>
          <p:cNvPr id="401415" name="Picture 7"/>
          <p:cNvPicPr>
            <a:picLocks noChangeAspect="1" noChangeArrowheads="1"/>
          </p:cNvPicPr>
          <p:nvPr/>
        </p:nvPicPr>
        <p:blipFill>
          <a:blip r:embed="rId4"/>
          <a:srcRect l="30974" r="30293" b="19266"/>
          <a:stretch>
            <a:fillRect/>
          </a:stretch>
        </p:blipFill>
        <p:spPr bwMode="auto">
          <a:xfrm>
            <a:off x="5519738" y="3917950"/>
            <a:ext cx="1778000" cy="1512888"/>
          </a:xfrm>
          <a:prstGeom prst="rect">
            <a:avLst/>
          </a:prstGeom>
          <a:noFill/>
          <a:ln w="9525">
            <a:noFill/>
            <a:miter lim="800000"/>
            <a:headEnd/>
            <a:tailEnd/>
          </a:ln>
        </p:spPr>
      </p:pic>
      <p:grpSp>
        <p:nvGrpSpPr>
          <p:cNvPr id="2" name="Group 23"/>
          <p:cNvGrpSpPr>
            <a:grpSpLocks/>
          </p:cNvGrpSpPr>
          <p:nvPr/>
        </p:nvGrpSpPr>
        <p:grpSpPr bwMode="auto">
          <a:xfrm>
            <a:off x="3657600" y="3651250"/>
            <a:ext cx="1681163" cy="250825"/>
            <a:chOff x="1426" y="2779"/>
            <a:chExt cx="548" cy="138"/>
          </a:xfrm>
        </p:grpSpPr>
        <p:sp>
          <p:nvSpPr>
            <p:cNvPr id="705542" name="Line 18"/>
            <p:cNvSpPr>
              <a:spLocks noChangeAspect="1" noChangeShapeType="1"/>
            </p:cNvSpPr>
            <p:nvPr/>
          </p:nvSpPr>
          <p:spPr bwMode="auto">
            <a:xfrm rot="10800000" flipV="1">
              <a:off x="1497" y="2848"/>
              <a:ext cx="477" cy="0"/>
            </a:xfrm>
            <a:prstGeom prst="line">
              <a:avLst/>
            </a:prstGeom>
            <a:noFill/>
            <a:ln w="9525">
              <a:solidFill>
                <a:srgbClr val="990033"/>
              </a:solidFill>
              <a:round/>
              <a:headEnd/>
              <a:tailEnd/>
            </a:ln>
          </p:spPr>
          <p:txBody>
            <a:bodyPr wrap="none" anchor="ctr"/>
            <a:lstStyle/>
            <a:p>
              <a:endParaRPr lang="zh-CN" altLang="en-US"/>
            </a:p>
          </p:txBody>
        </p:sp>
        <p:sp>
          <p:nvSpPr>
            <p:cNvPr id="705543" name="AutoShape 17"/>
            <p:cNvSpPr>
              <a:spLocks noChangeArrowheads="1"/>
            </p:cNvSpPr>
            <p:nvPr/>
          </p:nvSpPr>
          <p:spPr bwMode="auto">
            <a:xfrm rot="-5400000">
              <a:off x="1394" y="2811"/>
              <a:ext cx="138" cy="73"/>
            </a:xfrm>
            <a:prstGeom prst="triangle">
              <a:avLst>
                <a:gd name="adj" fmla="val 50417"/>
              </a:avLst>
            </a:prstGeom>
            <a:solidFill>
              <a:schemeClr val="accent1"/>
            </a:solidFill>
            <a:ln w="9525">
              <a:solidFill>
                <a:srgbClr val="990033"/>
              </a:solidFill>
              <a:miter lim="800000"/>
              <a:headEnd/>
              <a:tailEnd/>
            </a:ln>
          </p:spPr>
          <p:txBody>
            <a:bodyPr vert="eaVert" wrap="none" anchor="ctr"/>
            <a:lstStyle/>
            <a:p>
              <a:endParaRPr lang="zh-CN" altLang="en-US">
                <a:latin typeface="Verdana" pitchFamily="34" charset="0"/>
                <a:ea typeface="宋体" pitchFamily="2" charset="-122"/>
              </a:endParaRPr>
            </a:p>
          </p:txBody>
        </p:sp>
      </p:grpSp>
      <p:grpSp>
        <p:nvGrpSpPr>
          <p:cNvPr id="3" name="Group 35"/>
          <p:cNvGrpSpPr>
            <a:grpSpLocks/>
          </p:cNvGrpSpPr>
          <p:nvPr/>
        </p:nvGrpSpPr>
        <p:grpSpPr bwMode="auto">
          <a:xfrm>
            <a:off x="3473450" y="4094163"/>
            <a:ext cx="2171700" cy="420687"/>
            <a:chOff x="1887" y="3223"/>
            <a:chExt cx="1368" cy="265"/>
          </a:xfrm>
        </p:grpSpPr>
        <p:sp>
          <p:nvSpPr>
            <p:cNvPr id="705545" name="Text Box 27"/>
            <p:cNvSpPr txBox="1">
              <a:spLocks noChangeArrowheads="1"/>
            </p:cNvSpPr>
            <p:nvPr/>
          </p:nvSpPr>
          <p:spPr bwMode="auto">
            <a:xfrm>
              <a:off x="1887" y="3223"/>
              <a:ext cx="1368" cy="231"/>
            </a:xfrm>
            <a:prstGeom prst="rect">
              <a:avLst/>
            </a:prstGeom>
            <a:noFill/>
            <a:ln w="9525">
              <a:noFill/>
              <a:miter lim="800000"/>
              <a:headEnd/>
              <a:tailEnd/>
            </a:ln>
          </p:spPr>
          <p:txBody>
            <a:bodyPr>
              <a:spAutoFit/>
            </a:bodyPr>
            <a:lstStyle/>
            <a:p>
              <a:pPr algn="ctr" eaLnBrk="0" hangingPunct="0"/>
              <a:r>
                <a:rPr lang="en-US" altLang="zh-CN" b="1">
                  <a:latin typeface="Times New Roman" pitchFamily="18" charset="0"/>
                  <a:ea typeface="楷体_GB2312" pitchFamily="49" charset="-122"/>
                </a:rPr>
                <a:t>&lt;&lt; include &gt;&gt;</a:t>
              </a:r>
            </a:p>
          </p:txBody>
        </p:sp>
        <p:grpSp>
          <p:nvGrpSpPr>
            <p:cNvPr id="4" name="Group 30"/>
            <p:cNvGrpSpPr>
              <a:grpSpLocks/>
            </p:cNvGrpSpPr>
            <p:nvPr/>
          </p:nvGrpSpPr>
          <p:grpSpPr bwMode="auto">
            <a:xfrm rot="10800000">
              <a:off x="1998" y="3337"/>
              <a:ext cx="1047" cy="151"/>
              <a:chOff x="2088" y="3400"/>
              <a:chExt cx="1047" cy="151"/>
            </a:xfrm>
          </p:grpSpPr>
          <p:sp>
            <p:nvSpPr>
              <p:cNvPr id="705547" name="Line 20"/>
              <p:cNvSpPr>
                <a:spLocks noChangeAspect="1" noChangeShapeType="1"/>
              </p:cNvSpPr>
              <p:nvPr/>
            </p:nvSpPr>
            <p:spPr bwMode="auto">
              <a:xfrm flipV="1">
                <a:off x="2088" y="3443"/>
                <a:ext cx="1016" cy="0"/>
              </a:xfrm>
              <a:prstGeom prst="line">
                <a:avLst/>
              </a:prstGeom>
              <a:noFill/>
              <a:ln w="12700">
                <a:solidFill>
                  <a:srgbClr val="990033"/>
                </a:solidFill>
                <a:prstDash val="dash"/>
                <a:round/>
                <a:headEnd/>
                <a:tailEnd/>
              </a:ln>
            </p:spPr>
            <p:txBody>
              <a:bodyPr wrap="none" anchor="ctr"/>
              <a:lstStyle/>
              <a:p>
                <a:endParaRPr lang="zh-CN" altLang="en-US"/>
              </a:p>
            </p:txBody>
          </p:sp>
          <p:sp>
            <p:nvSpPr>
              <p:cNvPr id="705548" name="Line 24"/>
              <p:cNvSpPr>
                <a:spLocks noChangeAspect="1" noChangeShapeType="1"/>
              </p:cNvSpPr>
              <p:nvPr/>
            </p:nvSpPr>
            <p:spPr bwMode="auto">
              <a:xfrm rot="2700000" flipV="1">
                <a:off x="3006" y="3400"/>
                <a:ext cx="129" cy="0"/>
              </a:xfrm>
              <a:prstGeom prst="line">
                <a:avLst/>
              </a:prstGeom>
              <a:noFill/>
              <a:ln w="12700">
                <a:solidFill>
                  <a:srgbClr val="990033"/>
                </a:solidFill>
                <a:round/>
                <a:headEnd/>
                <a:tailEnd/>
              </a:ln>
            </p:spPr>
            <p:txBody>
              <a:bodyPr wrap="none" anchor="ctr"/>
              <a:lstStyle/>
              <a:p>
                <a:endParaRPr lang="zh-CN" altLang="en-US"/>
              </a:p>
            </p:txBody>
          </p:sp>
          <p:sp>
            <p:nvSpPr>
              <p:cNvPr id="705549" name="Line 25"/>
              <p:cNvSpPr>
                <a:spLocks noChangeAspect="1" noChangeShapeType="1"/>
              </p:cNvSpPr>
              <p:nvPr/>
            </p:nvSpPr>
            <p:spPr bwMode="auto">
              <a:xfrm rot="8100000" flipV="1">
                <a:off x="3003" y="3487"/>
                <a:ext cx="129" cy="0"/>
              </a:xfrm>
              <a:prstGeom prst="line">
                <a:avLst/>
              </a:prstGeom>
              <a:noFill/>
              <a:ln w="12700">
                <a:solidFill>
                  <a:srgbClr val="990033"/>
                </a:solidFill>
                <a:round/>
                <a:headEnd/>
                <a:tailEnd/>
              </a:ln>
            </p:spPr>
            <p:txBody>
              <a:bodyPr wrap="none" anchor="ctr"/>
              <a:lstStyle/>
              <a:p>
                <a:endParaRPr lang="zh-CN" altLang="en-US"/>
              </a:p>
            </p:txBody>
          </p:sp>
        </p:grpSp>
      </p:grpSp>
      <p:grpSp>
        <p:nvGrpSpPr>
          <p:cNvPr id="5" name="Group 36"/>
          <p:cNvGrpSpPr>
            <a:grpSpLocks/>
          </p:cNvGrpSpPr>
          <p:nvPr/>
        </p:nvGrpSpPr>
        <p:grpSpPr bwMode="auto">
          <a:xfrm>
            <a:off x="3536950" y="4835525"/>
            <a:ext cx="2020888" cy="400050"/>
            <a:chOff x="2694" y="3827"/>
            <a:chExt cx="1273" cy="252"/>
          </a:xfrm>
        </p:grpSpPr>
        <p:sp>
          <p:nvSpPr>
            <p:cNvPr id="705551" name="Text Box 28"/>
            <p:cNvSpPr txBox="1">
              <a:spLocks noChangeArrowheads="1"/>
            </p:cNvSpPr>
            <p:nvPr/>
          </p:nvSpPr>
          <p:spPr bwMode="auto">
            <a:xfrm>
              <a:off x="2694" y="3827"/>
              <a:ext cx="1273" cy="231"/>
            </a:xfrm>
            <a:prstGeom prst="rect">
              <a:avLst/>
            </a:prstGeom>
            <a:noFill/>
            <a:ln w="9525">
              <a:noFill/>
              <a:miter lim="800000"/>
              <a:headEnd/>
              <a:tailEnd/>
            </a:ln>
          </p:spPr>
          <p:txBody>
            <a:bodyPr>
              <a:spAutoFit/>
            </a:bodyPr>
            <a:lstStyle/>
            <a:p>
              <a:pPr algn="ctr" eaLnBrk="0" hangingPunct="0"/>
              <a:r>
                <a:rPr lang="en-US" altLang="zh-CN" b="1">
                  <a:latin typeface="Times New Roman" pitchFamily="18" charset="0"/>
                  <a:ea typeface="楷体_GB2312" pitchFamily="49" charset="-122"/>
                </a:rPr>
                <a:t>&lt;&lt; extend &gt;&gt;</a:t>
              </a:r>
            </a:p>
          </p:txBody>
        </p:sp>
        <p:grpSp>
          <p:nvGrpSpPr>
            <p:cNvPr id="6" name="Group 31"/>
            <p:cNvGrpSpPr>
              <a:grpSpLocks/>
            </p:cNvGrpSpPr>
            <p:nvPr/>
          </p:nvGrpSpPr>
          <p:grpSpPr bwMode="auto">
            <a:xfrm rot="10800000">
              <a:off x="2760" y="3928"/>
              <a:ext cx="1047" cy="151"/>
              <a:chOff x="2088" y="3400"/>
              <a:chExt cx="1047" cy="151"/>
            </a:xfrm>
          </p:grpSpPr>
          <p:sp>
            <p:nvSpPr>
              <p:cNvPr id="705553" name="Line 32"/>
              <p:cNvSpPr>
                <a:spLocks noChangeAspect="1" noChangeShapeType="1"/>
              </p:cNvSpPr>
              <p:nvPr/>
            </p:nvSpPr>
            <p:spPr bwMode="auto">
              <a:xfrm flipV="1">
                <a:off x="2088" y="3443"/>
                <a:ext cx="1016" cy="0"/>
              </a:xfrm>
              <a:prstGeom prst="line">
                <a:avLst/>
              </a:prstGeom>
              <a:noFill/>
              <a:ln w="12700">
                <a:solidFill>
                  <a:srgbClr val="990033"/>
                </a:solidFill>
                <a:prstDash val="dash"/>
                <a:round/>
                <a:headEnd/>
                <a:tailEnd/>
              </a:ln>
            </p:spPr>
            <p:txBody>
              <a:bodyPr wrap="none" anchor="ctr"/>
              <a:lstStyle/>
              <a:p>
                <a:endParaRPr lang="zh-CN" altLang="en-US"/>
              </a:p>
            </p:txBody>
          </p:sp>
          <p:sp>
            <p:nvSpPr>
              <p:cNvPr id="705554" name="Line 33"/>
              <p:cNvSpPr>
                <a:spLocks noChangeAspect="1" noChangeShapeType="1"/>
              </p:cNvSpPr>
              <p:nvPr/>
            </p:nvSpPr>
            <p:spPr bwMode="auto">
              <a:xfrm rot="2700000" flipV="1">
                <a:off x="3006" y="3400"/>
                <a:ext cx="129" cy="0"/>
              </a:xfrm>
              <a:prstGeom prst="line">
                <a:avLst/>
              </a:prstGeom>
              <a:noFill/>
              <a:ln w="12700">
                <a:solidFill>
                  <a:srgbClr val="990033"/>
                </a:solidFill>
                <a:round/>
                <a:headEnd/>
                <a:tailEnd/>
              </a:ln>
            </p:spPr>
            <p:txBody>
              <a:bodyPr wrap="none" anchor="ctr"/>
              <a:lstStyle/>
              <a:p>
                <a:endParaRPr lang="zh-CN" altLang="en-US"/>
              </a:p>
            </p:txBody>
          </p:sp>
          <p:sp>
            <p:nvSpPr>
              <p:cNvPr id="705555" name="Line 34"/>
              <p:cNvSpPr>
                <a:spLocks noChangeAspect="1" noChangeShapeType="1"/>
              </p:cNvSpPr>
              <p:nvPr/>
            </p:nvSpPr>
            <p:spPr bwMode="auto">
              <a:xfrm rot="8100000" flipV="1">
                <a:off x="3003" y="3487"/>
                <a:ext cx="129" cy="0"/>
              </a:xfrm>
              <a:prstGeom prst="line">
                <a:avLst/>
              </a:prstGeom>
              <a:noFill/>
              <a:ln w="12700">
                <a:solidFill>
                  <a:srgbClr val="990033"/>
                </a:solidFill>
                <a:round/>
                <a:headEnd/>
                <a:tailEnd/>
              </a:ln>
            </p:spPr>
            <p:txBody>
              <a:bodyPr wrap="none" anchor="ctr"/>
              <a:lstStyle/>
              <a:p>
                <a:endParaRPr lang="zh-CN" altLang="en-US"/>
              </a:p>
            </p:txBody>
          </p:sp>
        </p:grpSp>
      </p:grpSp>
      <p:sp>
        <p:nvSpPr>
          <p:cNvPr id="401445" name="AutoShape 37"/>
          <p:cNvSpPr>
            <a:spLocks noChangeArrowheads="1"/>
          </p:cNvSpPr>
          <p:nvPr/>
        </p:nvSpPr>
        <p:spPr bwMode="auto">
          <a:xfrm>
            <a:off x="2530475" y="2590800"/>
            <a:ext cx="968375" cy="468313"/>
          </a:xfrm>
          <a:prstGeom prst="wedgeRoundRectCallout">
            <a:avLst>
              <a:gd name="adj1" fmla="val 148361"/>
              <a:gd name="adj2" fmla="val 173389"/>
              <a:gd name="adj3" fmla="val 16667"/>
            </a:avLst>
          </a:prstGeom>
          <a:solidFill>
            <a:srgbClr val="008000"/>
          </a:solidFill>
          <a:ln w="8001">
            <a:solidFill>
              <a:schemeClr val="tx1"/>
            </a:solidFill>
            <a:miter lim="800000"/>
            <a:headEnd/>
            <a:tailEnd/>
          </a:ln>
          <a:effectLst/>
        </p:spPr>
        <p:txBody>
          <a:bodyPr/>
          <a:lstStyle/>
          <a:p>
            <a:pPr algn="ctr">
              <a:defRPr/>
            </a:pPr>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泛化</a:t>
            </a:r>
          </a:p>
        </p:txBody>
      </p:sp>
      <p:sp>
        <p:nvSpPr>
          <p:cNvPr id="401446" name="AutoShape 38"/>
          <p:cNvSpPr>
            <a:spLocks noChangeArrowheads="1"/>
          </p:cNvSpPr>
          <p:nvPr/>
        </p:nvSpPr>
        <p:spPr bwMode="auto">
          <a:xfrm>
            <a:off x="6172200" y="2824163"/>
            <a:ext cx="968375" cy="468312"/>
          </a:xfrm>
          <a:prstGeom prst="wedgeRoundRectCallout">
            <a:avLst>
              <a:gd name="adj1" fmla="val -137704"/>
              <a:gd name="adj2" fmla="val 263222"/>
              <a:gd name="adj3" fmla="val 16667"/>
            </a:avLst>
          </a:prstGeom>
          <a:solidFill>
            <a:srgbClr val="008000"/>
          </a:solidFill>
          <a:ln w="8001">
            <a:solidFill>
              <a:schemeClr val="tx1"/>
            </a:solidFill>
            <a:miter lim="800000"/>
            <a:headEnd/>
            <a:tailEnd/>
          </a:ln>
          <a:effectLst/>
        </p:spPr>
        <p:txBody>
          <a:bodyPr/>
          <a:lstStyle/>
          <a:p>
            <a:pPr algn="ctr">
              <a:defRPr/>
            </a:pPr>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包含</a:t>
            </a:r>
          </a:p>
        </p:txBody>
      </p:sp>
      <p:sp>
        <p:nvSpPr>
          <p:cNvPr id="401447" name="AutoShape 39"/>
          <p:cNvSpPr>
            <a:spLocks noChangeArrowheads="1"/>
          </p:cNvSpPr>
          <p:nvPr/>
        </p:nvSpPr>
        <p:spPr bwMode="auto">
          <a:xfrm>
            <a:off x="5694363" y="5856288"/>
            <a:ext cx="968375" cy="468312"/>
          </a:xfrm>
          <a:prstGeom prst="wedgeRoundRectCallout">
            <a:avLst>
              <a:gd name="adj1" fmla="val -128690"/>
              <a:gd name="adj2" fmla="val -164236"/>
              <a:gd name="adj3" fmla="val 16667"/>
            </a:avLst>
          </a:prstGeom>
          <a:solidFill>
            <a:srgbClr val="008000"/>
          </a:solidFill>
          <a:ln w="8001">
            <a:solidFill>
              <a:schemeClr val="tx1"/>
            </a:solidFill>
            <a:miter lim="800000"/>
            <a:headEnd/>
            <a:tailEnd/>
          </a:ln>
          <a:effectLst/>
        </p:spPr>
        <p:txBody>
          <a:bodyPr/>
          <a:lstStyle/>
          <a:p>
            <a:pPr algn="ctr">
              <a:defRPr/>
            </a:pPr>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扩展</a:t>
            </a:r>
          </a:p>
        </p:txBody>
      </p:sp>
      <p:sp>
        <p:nvSpPr>
          <p:cNvPr id="705559" name="Rectangle 2"/>
          <p:cNvSpPr>
            <a:spLocks noChangeArrowheads="1"/>
          </p:cNvSpPr>
          <p:nvPr/>
        </p:nvSpPr>
        <p:spPr bwMode="auto">
          <a:xfrm>
            <a:off x="525463" y="1828800"/>
            <a:ext cx="8008937" cy="1263650"/>
          </a:xfrm>
          <a:prstGeom prst="rect">
            <a:avLst/>
          </a:prstGeom>
          <a:noFill/>
          <a:ln w="9525">
            <a:noFill/>
            <a:miter lim="800000"/>
            <a:headEnd/>
            <a:tailEnd/>
          </a:ln>
        </p:spPr>
        <p:txBody>
          <a:bodyPr/>
          <a:lstStyle/>
          <a:p>
            <a:pPr marL="469900" indent="-469900">
              <a:lnSpc>
                <a:spcPct val="90000"/>
              </a:lnSpc>
              <a:spcBef>
                <a:spcPct val="20000"/>
              </a:spcBef>
              <a:buClr>
                <a:schemeClr val="tx1"/>
              </a:buClr>
              <a:buFont typeface="Wingdings" pitchFamily="2" charset="2"/>
              <a:buChar char="Ø"/>
            </a:pPr>
            <a:r>
              <a:rPr lang="zh-CN" altLang="en-US" sz="2100">
                <a:latin typeface="楷体_GB2312" pitchFamily="49" charset="-122"/>
                <a:ea typeface="楷体_GB2312" pitchFamily="49" charset="-122"/>
              </a:rPr>
              <a:t>用例除了与其参与者发生关联外，用例之间具有多种关系，这些关系包括包含关系、扩展关系和泛化关系等。</a:t>
            </a:r>
          </a:p>
        </p:txBody>
      </p:sp>
      <p:sp>
        <p:nvSpPr>
          <p:cNvPr id="25" name="文本框 24">
            <a:extLst>
              <a:ext uri="{FF2B5EF4-FFF2-40B4-BE49-F238E27FC236}">
                <a16:creationId xmlns:a16="http://schemas.microsoft.com/office/drawing/2014/main" id="{A9F92872-9FE2-4DEB-B373-5734AB1F4ECC}"/>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1412"/>
                                        </p:tgtEl>
                                        <p:attrNameLst>
                                          <p:attrName>style.visibility</p:attrName>
                                        </p:attrNameLst>
                                      </p:cBhvr>
                                      <p:to>
                                        <p:strVal val="visible"/>
                                      </p:to>
                                    </p:set>
                                    <p:anim calcmode="lin" valueType="num">
                                      <p:cBhvr additive="base">
                                        <p:cTn id="7" dur="500" fill="hold"/>
                                        <p:tgtEl>
                                          <p:spTgt spid="401412"/>
                                        </p:tgtEl>
                                        <p:attrNameLst>
                                          <p:attrName>ppt_x</p:attrName>
                                        </p:attrNameLst>
                                      </p:cBhvr>
                                      <p:tavLst>
                                        <p:tav tm="0">
                                          <p:val>
                                            <p:strVal val="#ppt_x"/>
                                          </p:val>
                                        </p:tav>
                                        <p:tav tm="100000">
                                          <p:val>
                                            <p:strVal val="#ppt_x"/>
                                          </p:val>
                                        </p:tav>
                                      </p:tavLst>
                                    </p:anim>
                                    <p:anim calcmode="lin" valueType="num">
                                      <p:cBhvr additive="base">
                                        <p:cTn id="8" dur="500" fill="hold"/>
                                        <p:tgtEl>
                                          <p:spTgt spid="4014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01414"/>
                                        </p:tgtEl>
                                        <p:attrNameLst>
                                          <p:attrName>style.visibility</p:attrName>
                                        </p:attrNameLst>
                                      </p:cBhvr>
                                      <p:to>
                                        <p:strVal val="visible"/>
                                      </p:to>
                                    </p:set>
                                    <p:anim calcmode="lin" valueType="num">
                                      <p:cBhvr additive="base">
                                        <p:cTn id="12" dur="500" fill="hold"/>
                                        <p:tgtEl>
                                          <p:spTgt spid="401414"/>
                                        </p:tgtEl>
                                        <p:attrNameLst>
                                          <p:attrName>ppt_x</p:attrName>
                                        </p:attrNameLst>
                                      </p:cBhvr>
                                      <p:tavLst>
                                        <p:tav tm="0">
                                          <p:val>
                                            <p:strVal val="1+#ppt_w/2"/>
                                          </p:val>
                                        </p:tav>
                                        <p:tav tm="100000">
                                          <p:val>
                                            <p:strVal val="#ppt_x"/>
                                          </p:val>
                                        </p:tav>
                                      </p:tavLst>
                                    </p:anim>
                                    <p:anim calcmode="lin" valueType="num">
                                      <p:cBhvr additive="base">
                                        <p:cTn id="13" dur="500" fill="hold"/>
                                        <p:tgtEl>
                                          <p:spTgt spid="40141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01415"/>
                                        </p:tgtEl>
                                        <p:attrNameLst>
                                          <p:attrName>style.visibility</p:attrName>
                                        </p:attrNameLst>
                                      </p:cBhvr>
                                      <p:to>
                                        <p:strVal val="visible"/>
                                      </p:to>
                                    </p:set>
                                    <p:anim calcmode="lin" valueType="num">
                                      <p:cBhvr additive="base">
                                        <p:cTn id="17" dur="500" fill="hold"/>
                                        <p:tgtEl>
                                          <p:spTgt spid="401415"/>
                                        </p:tgtEl>
                                        <p:attrNameLst>
                                          <p:attrName>ppt_x</p:attrName>
                                        </p:attrNameLst>
                                      </p:cBhvr>
                                      <p:tavLst>
                                        <p:tav tm="0">
                                          <p:val>
                                            <p:strVal val="1+#ppt_w/2"/>
                                          </p:val>
                                        </p:tav>
                                        <p:tav tm="100000">
                                          <p:val>
                                            <p:strVal val="#ppt_x"/>
                                          </p:val>
                                        </p:tav>
                                      </p:tavLst>
                                    </p:anim>
                                    <p:anim calcmode="lin" valueType="num">
                                      <p:cBhvr additive="base">
                                        <p:cTn id="18" dur="500" fill="hold"/>
                                        <p:tgtEl>
                                          <p:spTgt spid="4014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500"/>
                                        <p:tgtEl>
                                          <p:spTgt spid="2"/>
                                        </p:tgtEl>
                                      </p:cBhvr>
                                    </p:animEffect>
                                  </p:childTnLst>
                                </p:cTn>
                              </p:par>
                            </p:childTnLst>
                          </p:cTn>
                        </p:par>
                        <p:par>
                          <p:cTn id="24" fill="hold">
                            <p:stCondLst>
                              <p:cond delay="500"/>
                            </p:stCondLst>
                            <p:childTnLst>
                              <p:par>
                                <p:cTn id="25" presetID="22" presetClass="entr" presetSubtype="2"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par>
                          <p:cTn id="28" fill="hold">
                            <p:stCondLst>
                              <p:cond delay="1000"/>
                            </p:stCondLst>
                            <p:childTnLst>
                              <p:par>
                                <p:cTn id="29" presetID="22" presetClass="entr" presetSubtype="2"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01445"/>
                                        </p:tgtEl>
                                        <p:attrNameLst>
                                          <p:attrName>style.visibility</p:attrName>
                                        </p:attrNameLst>
                                      </p:cBhvr>
                                      <p:to>
                                        <p:strVal val="visible"/>
                                      </p:to>
                                    </p:set>
                                    <p:animEffect transition="in" filter="checkerboard(across)">
                                      <p:cBhvr>
                                        <p:cTn id="36" dur="500"/>
                                        <p:tgtEl>
                                          <p:spTgt spid="401445"/>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01446"/>
                                        </p:tgtEl>
                                        <p:attrNameLst>
                                          <p:attrName>style.visibility</p:attrName>
                                        </p:attrNameLst>
                                      </p:cBhvr>
                                      <p:to>
                                        <p:strVal val="visible"/>
                                      </p:to>
                                    </p:set>
                                    <p:animEffect transition="in" filter="checkerboard(across)">
                                      <p:cBhvr>
                                        <p:cTn id="41" dur="500"/>
                                        <p:tgtEl>
                                          <p:spTgt spid="401446"/>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401447"/>
                                        </p:tgtEl>
                                        <p:attrNameLst>
                                          <p:attrName>style.visibility</p:attrName>
                                        </p:attrNameLst>
                                      </p:cBhvr>
                                      <p:to>
                                        <p:strVal val="visible"/>
                                      </p:to>
                                    </p:set>
                                    <p:animEffect transition="in" filter="checkerboard(across)">
                                      <p:cBhvr>
                                        <p:cTn id="46" dur="500"/>
                                        <p:tgtEl>
                                          <p:spTgt spid="401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p:bldP spid="401445" grpId="0" animBg="1"/>
      <p:bldP spid="401446" grpId="0" animBg="1"/>
      <p:bldP spid="40144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4294967295"/>
          </p:nvPr>
        </p:nvSpPr>
        <p:spPr>
          <a:xfrm>
            <a:off x="6553200" y="6324600"/>
            <a:ext cx="2133600" cy="457200"/>
          </a:xfrm>
          <a:prstGeom prst="rect">
            <a:avLst/>
          </a:prstGeom>
        </p:spPr>
        <p:txBody>
          <a:bodyPr/>
          <a:lstStyle/>
          <a:p>
            <a:fld id="{E3F544FE-B665-4CD8-BC80-727B7AF7667B}" type="slidenum">
              <a:rPr lang="zh-CN" altLang="en-US"/>
              <a:pPr/>
              <a:t>34</a:t>
            </a:fld>
            <a:r>
              <a:rPr lang="en-US" altLang="zh-CN"/>
              <a:t>/60</a:t>
            </a:r>
          </a:p>
        </p:txBody>
      </p:sp>
      <p:sp>
        <p:nvSpPr>
          <p:cNvPr id="413699" name="Rectangle 3"/>
          <p:cNvSpPr>
            <a:spLocks noChangeArrowheads="1"/>
          </p:cNvSpPr>
          <p:nvPr/>
        </p:nvSpPr>
        <p:spPr bwMode="auto">
          <a:xfrm>
            <a:off x="1049338" y="2014538"/>
            <a:ext cx="7027862" cy="4127500"/>
          </a:xfrm>
          <a:prstGeom prst="rect">
            <a:avLst/>
          </a:prstGeom>
          <a:noFill/>
          <a:ln w="9525">
            <a:noFill/>
            <a:miter lim="800000"/>
            <a:headEnd/>
            <a:tailEnd/>
          </a:ln>
        </p:spPr>
        <p:txBody>
          <a:bodyPr lIns="0" tIns="0" rIns="0" bIns="0"/>
          <a:lstStyle/>
          <a:p>
            <a:pPr marL="342900" indent="-342900">
              <a:lnSpc>
                <a:spcPts val="2400"/>
              </a:lnSpc>
              <a:spcBef>
                <a:spcPct val="20000"/>
              </a:spcBef>
              <a:buFontTx/>
              <a:buChar char="•"/>
            </a:pPr>
            <a:r>
              <a:rPr lang="zh-CN" altLang="en-US">
                <a:latin typeface="楷体_GB2312" pitchFamily="49" charset="-122"/>
                <a:ea typeface="楷体_GB2312" pitchFamily="49" charset="-122"/>
              </a:rPr>
              <a:t>如果系统中一个或多个用例是某个一般用例的特殊化时，就需要使用用例的泛化关系。</a:t>
            </a:r>
          </a:p>
          <a:p>
            <a:pPr marL="342900" indent="-342900">
              <a:lnSpc>
                <a:spcPts val="2400"/>
              </a:lnSpc>
              <a:spcBef>
                <a:spcPct val="20000"/>
              </a:spcBef>
              <a:buFontTx/>
              <a:buChar char="•"/>
            </a:pPr>
            <a:r>
              <a:rPr lang="zh-CN" altLang="en-US">
                <a:latin typeface="楷体_GB2312" pitchFamily="49" charset="-122"/>
                <a:ea typeface="楷体_GB2312" pitchFamily="49" charset="-122"/>
              </a:rPr>
              <a:t>在</a:t>
            </a:r>
            <a:r>
              <a:rPr lang="en-US" altLang="zh-CN">
                <a:latin typeface="楷体_GB2312" pitchFamily="49" charset="-122"/>
                <a:ea typeface="楷体_GB2312" pitchFamily="49" charset="-122"/>
              </a:rPr>
              <a:t>UML</a:t>
            </a:r>
            <a:r>
              <a:rPr lang="zh-CN" altLang="en-US">
                <a:latin typeface="楷体_GB2312" pitchFamily="49" charset="-122"/>
                <a:ea typeface="楷体_GB2312" pitchFamily="49" charset="-122"/>
              </a:rPr>
              <a:t>中，用例泛化与其他泛化关系的表示法相同，用一个三角箭头从子用例指向父用例。</a:t>
            </a:r>
            <a:endParaRPr lang="zh-CN">
              <a:latin typeface="楷体_GB2312" pitchFamily="49" charset="-122"/>
              <a:ea typeface="楷体_GB2312" pitchFamily="49" charset="-122"/>
            </a:endParaRPr>
          </a:p>
        </p:txBody>
      </p:sp>
      <p:sp>
        <p:nvSpPr>
          <p:cNvPr id="707587" name="Rectangle 4"/>
          <p:cNvSpPr>
            <a:spLocks noChangeArrowheads="1"/>
          </p:cNvSpPr>
          <p:nvPr/>
        </p:nvSpPr>
        <p:spPr bwMode="auto">
          <a:xfrm>
            <a:off x="500063" y="115888"/>
            <a:ext cx="7756525" cy="671512"/>
          </a:xfrm>
          <a:prstGeom prst="rect">
            <a:avLst/>
          </a:prstGeom>
          <a:noFill/>
          <a:ln w="9525">
            <a:noFill/>
            <a:miter lim="800000"/>
            <a:headEnd/>
            <a:tailEnd/>
          </a:ln>
        </p:spPr>
        <p:txBody>
          <a:bodyPr anchor="ctr">
            <a:spAutoFit/>
          </a:bodyPr>
          <a:lstStyle/>
          <a:p>
            <a:pPr indent="355600" eaLnBrk="0" hangingPunct="0"/>
            <a:r>
              <a:rPr lang="zh-CN" altLang="en-US" sz="3800">
                <a:solidFill>
                  <a:schemeClr val="tx2"/>
                </a:solidFill>
                <a:latin typeface="Verdana" pitchFamily="34" charset="0"/>
                <a:ea typeface="宋体" pitchFamily="2" charset="-122"/>
              </a:rPr>
              <a:t>用例与用例之间的关系</a:t>
            </a:r>
            <a:endParaRPr lang="en-US" altLang="zh-CN" sz="3800">
              <a:solidFill>
                <a:schemeClr val="tx2"/>
              </a:solidFill>
              <a:latin typeface="Verdana" pitchFamily="34" charset="0"/>
              <a:ea typeface="宋体" pitchFamily="2" charset="-122"/>
            </a:endParaRPr>
          </a:p>
        </p:txBody>
      </p:sp>
      <p:sp>
        <p:nvSpPr>
          <p:cNvPr id="413703" name="Rectangle 7"/>
          <p:cNvSpPr>
            <a:spLocks noChangeArrowheads="1"/>
          </p:cNvSpPr>
          <p:nvPr/>
        </p:nvSpPr>
        <p:spPr bwMode="auto">
          <a:xfrm>
            <a:off x="4989513" y="836613"/>
            <a:ext cx="4154487" cy="579437"/>
          </a:xfrm>
          <a:prstGeom prst="rect">
            <a:avLst/>
          </a:prstGeom>
          <a:noFill/>
          <a:ln w="9525">
            <a:noFill/>
            <a:miter lim="800000"/>
            <a:headEnd/>
            <a:tailEnd/>
          </a:ln>
          <a:effectLst/>
        </p:spPr>
        <p:txBody>
          <a:bodyPr>
            <a:spAutoFit/>
          </a:bodyPr>
          <a:lstStyle/>
          <a:p>
            <a:pPr eaLnBrk="0" hangingPunct="0">
              <a:defRPr/>
            </a:pPr>
            <a:r>
              <a:rPr lang="zh-CN" altLang="en-US" sz="3200" b="1" dirty="0">
                <a:solidFill>
                  <a:srgbClr val="CC0000"/>
                </a:solidFill>
                <a:effectLst>
                  <a:outerShdw blurRad="38100" dist="38100" dir="2700000" algn="tl">
                    <a:srgbClr val="C0C0C0"/>
                  </a:outerShdw>
                </a:effectLst>
                <a:latin typeface="楷体_GB2312" pitchFamily="49" charset="-122"/>
                <a:ea typeface="楷体_GB2312" pitchFamily="49" charset="-122"/>
              </a:rPr>
              <a:t>→泛化关系</a:t>
            </a:r>
          </a:p>
        </p:txBody>
      </p:sp>
      <p:pic>
        <p:nvPicPr>
          <p:cNvPr id="413704" name="Picture 8"/>
          <p:cNvPicPr>
            <a:picLocks noChangeAspect="1" noChangeArrowheads="1"/>
          </p:cNvPicPr>
          <p:nvPr/>
        </p:nvPicPr>
        <p:blipFill>
          <a:blip r:embed="rId3"/>
          <a:srcRect l="18085" r="19566"/>
          <a:stretch>
            <a:fillRect/>
          </a:stretch>
        </p:blipFill>
        <p:spPr bwMode="auto">
          <a:xfrm>
            <a:off x="1879600" y="3810000"/>
            <a:ext cx="5256213" cy="2146300"/>
          </a:xfrm>
          <a:prstGeom prst="rect">
            <a:avLst/>
          </a:prstGeom>
          <a:noFill/>
          <a:ln w="9525">
            <a:noFill/>
            <a:miter lim="800000"/>
            <a:headEnd/>
            <a:tailEnd/>
          </a:ln>
        </p:spPr>
      </p:pic>
      <p:sp>
        <p:nvSpPr>
          <p:cNvPr id="7" name="文本框 6">
            <a:extLst>
              <a:ext uri="{FF2B5EF4-FFF2-40B4-BE49-F238E27FC236}">
                <a16:creationId xmlns:a16="http://schemas.microsoft.com/office/drawing/2014/main" id="{7C25DD6D-F021-47D9-B8FD-90171F522453}"/>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Effect transition="in" filter="wipe(left)">
                                      <p:cBhvr>
                                        <p:cTn id="7" dur="500"/>
                                        <p:tgtEl>
                                          <p:spTgt spid="413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3699">
                                            <p:txEl>
                                              <p:pRg st="1" end="1"/>
                                            </p:txEl>
                                          </p:spTgt>
                                        </p:tgtEl>
                                        <p:attrNameLst>
                                          <p:attrName>style.visibility</p:attrName>
                                        </p:attrNameLst>
                                      </p:cBhvr>
                                      <p:to>
                                        <p:strVal val="visible"/>
                                      </p:to>
                                    </p:set>
                                    <p:animEffect transition="in" filter="wipe(left)">
                                      <p:cBhvr>
                                        <p:cTn id="12" dur="500"/>
                                        <p:tgtEl>
                                          <p:spTgt spid="413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413704"/>
                                        </p:tgtEl>
                                        <p:attrNameLst>
                                          <p:attrName>style.visibility</p:attrName>
                                        </p:attrNameLst>
                                      </p:cBhvr>
                                      <p:to>
                                        <p:strVal val="visible"/>
                                      </p:to>
                                    </p:set>
                                    <p:animEffect transition="in" filter="wipe(down)">
                                      <p:cBhvr>
                                        <p:cTn id="17" dur="580">
                                          <p:stCondLst>
                                            <p:cond delay="0"/>
                                          </p:stCondLst>
                                        </p:cTn>
                                        <p:tgtEl>
                                          <p:spTgt spid="413704"/>
                                        </p:tgtEl>
                                      </p:cBhvr>
                                    </p:animEffect>
                                    <p:anim calcmode="lin" valueType="num">
                                      <p:cBhvr>
                                        <p:cTn id="18" dur="1822" tmFilter="0,0; 0.14,0.36; 0.43,0.73; 0.71,0.91; 1.0,1.0">
                                          <p:stCondLst>
                                            <p:cond delay="0"/>
                                          </p:stCondLst>
                                        </p:cTn>
                                        <p:tgtEl>
                                          <p:spTgt spid="41370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1370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1370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1370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13704"/>
                                        </p:tgtEl>
                                        <p:attrNameLst>
                                          <p:attrName>ppt_y</p:attrName>
                                        </p:attrNameLst>
                                      </p:cBhvr>
                                      <p:tavLst>
                                        <p:tav tm="0" fmla="#ppt_y-sin(pi*$)/81">
                                          <p:val>
                                            <p:fltVal val="0"/>
                                          </p:val>
                                        </p:tav>
                                        <p:tav tm="100000">
                                          <p:val>
                                            <p:fltVal val="1"/>
                                          </p:val>
                                        </p:tav>
                                      </p:tavLst>
                                    </p:anim>
                                    <p:animScale>
                                      <p:cBhvr>
                                        <p:cTn id="23" dur="26">
                                          <p:stCondLst>
                                            <p:cond delay="650"/>
                                          </p:stCondLst>
                                        </p:cTn>
                                        <p:tgtEl>
                                          <p:spTgt spid="413704"/>
                                        </p:tgtEl>
                                      </p:cBhvr>
                                      <p:to x="100000" y="60000"/>
                                    </p:animScale>
                                    <p:animScale>
                                      <p:cBhvr>
                                        <p:cTn id="24" dur="166" decel="50000">
                                          <p:stCondLst>
                                            <p:cond delay="676"/>
                                          </p:stCondLst>
                                        </p:cTn>
                                        <p:tgtEl>
                                          <p:spTgt spid="413704"/>
                                        </p:tgtEl>
                                      </p:cBhvr>
                                      <p:to x="100000" y="100000"/>
                                    </p:animScale>
                                    <p:animScale>
                                      <p:cBhvr>
                                        <p:cTn id="25" dur="26">
                                          <p:stCondLst>
                                            <p:cond delay="1312"/>
                                          </p:stCondLst>
                                        </p:cTn>
                                        <p:tgtEl>
                                          <p:spTgt spid="413704"/>
                                        </p:tgtEl>
                                      </p:cBhvr>
                                      <p:to x="100000" y="80000"/>
                                    </p:animScale>
                                    <p:animScale>
                                      <p:cBhvr>
                                        <p:cTn id="26" dur="166" decel="50000">
                                          <p:stCondLst>
                                            <p:cond delay="1338"/>
                                          </p:stCondLst>
                                        </p:cTn>
                                        <p:tgtEl>
                                          <p:spTgt spid="413704"/>
                                        </p:tgtEl>
                                      </p:cBhvr>
                                      <p:to x="100000" y="100000"/>
                                    </p:animScale>
                                    <p:animScale>
                                      <p:cBhvr>
                                        <p:cTn id="27" dur="26">
                                          <p:stCondLst>
                                            <p:cond delay="1642"/>
                                          </p:stCondLst>
                                        </p:cTn>
                                        <p:tgtEl>
                                          <p:spTgt spid="413704"/>
                                        </p:tgtEl>
                                      </p:cBhvr>
                                      <p:to x="100000" y="90000"/>
                                    </p:animScale>
                                    <p:animScale>
                                      <p:cBhvr>
                                        <p:cTn id="28" dur="166" decel="50000">
                                          <p:stCondLst>
                                            <p:cond delay="1668"/>
                                          </p:stCondLst>
                                        </p:cTn>
                                        <p:tgtEl>
                                          <p:spTgt spid="413704"/>
                                        </p:tgtEl>
                                      </p:cBhvr>
                                      <p:to x="100000" y="100000"/>
                                    </p:animScale>
                                    <p:animScale>
                                      <p:cBhvr>
                                        <p:cTn id="29" dur="26">
                                          <p:stCondLst>
                                            <p:cond delay="1808"/>
                                          </p:stCondLst>
                                        </p:cTn>
                                        <p:tgtEl>
                                          <p:spTgt spid="413704"/>
                                        </p:tgtEl>
                                      </p:cBhvr>
                                      <p:to x="100000" y="95000"/>
                                    </p:animScale>
                                    <p:animScale>
                                      <p:cBhvr>
                                        <p:cTn id="30" dur="166" decel="50000">
                                          <p:stCondLst>
                                            <p:cond delay="1834"/>
                                          </p:stCondLst>
                                        </p:cTn>
                                        <p:tgtEl>
                                          <p:spTgt spid="41370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4294967295"/>
          </p:nvPr>
        </p:nvSpPr>
        <p:spPr>
          <a:xfrm>
            <a:off x="6553200" y="6324600"/>
            <a:ext cx="2133600" cy="457200"/>
          </a:xfrm>
          <a:prstGeom prst="rect">
            <a:avLst/>
          </a:prstGeom>
        </p:spPr>
        <p:txBody>
          <a:bodyPr/>
          <a:lstStyle/>
          <a:p>
            <a:fld id="{D8906DE3-7D99-4398-8F57-8CD508866396}" type="slidenum">
              <a:rPr lang="zh-CN" altLang="en-US"/>
              <a:pPr/>
              <a:t>35</a:t>
            </a:fld>
            <a:r>
              <a:rPr lang="en-US" altLang="zh-CN"/>
              <a:t>/60</a:t>
            </a:r>
          </a:p>
        </p:txBody>
      </p:sp>
      <p:sp>
        <p:nvSpPr>
          <p:cNvPr id="709634" name="Rectangle 4"/>
          <p:cNvSpPr>
            <a:spLocks noChangeArrowheads="1"/>
          </p:cNvSpPr>
          <p:nvPr/>
        </p:nvSpPr>
        <p:spPr bwMode="auto">
          <a:xfrm>
            <a:off x="428625" y="239713"/>
            <a:ext cx="7756525" cy="671512"/>
          </a:xfrm>
          <a:prstGeom prst="rect">
            <a:avLst/>
          </a:prstGeom>
          <a:noFill/>
          <a:ln w="9525">
            <a:noFill/>
            <a:miter lim="800000"/>
            <a:headEnd/>
            <a:tailEnd/>
          </a:ln>
        </p:spPr>
        <p:txBody>
          <a:bodyPr anchor="ctr">
            <a:spAutoFit/>
          </a:bodyPr>
          <a:lstStyle/>
          <a:p>
            <a:pPr indent="355600" eaLnBrk="0" hangingPunct="0"/>
            <a:r>
              <a:rPr lang="zh-CN" altLang="en-US" sz="3800">
                <a:solidFill>
                  <a:schemeClr val="tx2"/>
                </a:solidFill>
                <a:latin typeface="Verdana" pitchFamily="34" charset="0"/>
                <a:ea typeface="宋体" pitchFamily="2" charset="-122"/>
              </a:rPr>
              <a:t>用例与用例之间的关系</a:t>
            </a:r>
            <a:endParaRPr lang="en-US" altLang="zh-CN" sz="3800">
              <a:solidFill>
                <a:schemeClr val="tx2"/>
              </a:solidFill>
              <a:latin typeface="Verdana" pitchFamily="34" charset="0"/>
              <a:ea typeface="宋体" pitchFamily="2" charset="-122"/>
            </a:endParaRPr>
          </a:p>
        </p:txBody>
      </p:sp>
      <p:sp>
        <p:nvSpPr>
          <p:cNvPr id="403464" name="Rectangle 8"/>
          <p:cNvSpPr>
            <a:spLocks noChangeArrowheads="1"/>
          </p:cNvSpPr>
          <p:nvPr/>
        </p:nvSpPr>
        <p:spPr bwMode="auto">
          <a:xfrm>
            <a:off x="4989513" y="928688"/>
            <a:ext cx="4154487" cy="579437"/>
          </a:xfrm>
          <a:prstGeom prst="rect">
            <a:avLst/>
          </a:prstGeom>
          <a:noFill/>
          <a:ln w="9525">
            <a:noFill/>
            <a:miter lim="800000"/>
            <a:headEnd/>
            <a:tailEnd/>
          </a:ln>
          <a:effectLst/>
        </p:spPr>
        <p:txBody>
          <a:bodyPr>
            <a:spAutoFit/>
          </a:bodyPr>
          <a:lstStyle/>
          <a:p>
            <a:pPr eaLnBrk="0" hangingPunct="0">
              <a:defRPr/>
            </a:pPr>
            <a:r>
              <a:rPr lang="zh-CN" altLang="en-US" sz="3200" b="1" dirty="0">
                <a:solidFill>
                  <a:srgbClr val="CC0000"/>
                </a:solidFill>
                <a:effectLst>
                  <a:outerShdw blurRad="38100" dist="38100" dir="2700000" algn="tl">
                    <a:srgbClr val="C0C0C0"/>
                  </a:outerShdw>
                </a:effectLst>
                <a:latin typeface="楷体_GB2312" pitchFamily="49" charset="-122"/>
                <a:ea typeface="楷体_GB2312" pitchFamily="49" charset="-122"/>
              </a:rPr>
              <a:t>→泛化关系</a:t>
            </a:r>
          </a:p>
        </p:txBody>
      </p:sp>
      <p:pic>
        <p:nvPicPr>
          <p:cNvPr id="403466" name="Picture 10"/>
          <p:cNvPicPr>
            <a:picLocks noChangeAspect="1" noChangeArrowheads="1"/>
          </p:cNvPicPr>
          <p:nvPr/>
        </p:nvPicPr>
        <p:blipFill>
          <a:blip r:embed="rId3"/>
          <a:srcRect l="23784" r="25345" b="19778"/>
          <a:stretch>
            <a:fillRect/>
          </a:stretch>
        </p:blipFill>
        <p:spPr bwMode="auto">
          <a:xfrm>
            <a:off x="1524000" y="3297238"/>
            <a:ext cx="1931988" cy="1230312"/>
          </a:xfrm>
          <a:prstGeom prst="rect">
            <a:avLst/>
          </a:prstGeom>
          <a:noFill/>
          <a:ln w="9525">
            <a:noFill/>
            <a:miter lim="800000"/>
            <a:headEnd/>
            <a:tailEnd/>
          </a:ln>
        </p:spPr>
      </p:pic>
      <p:pic>
        <p:nvPicPr>
          <p:cNvPr id="403468" name="Picture 12"/>
          <p:cNvPicPr>
            <a:picLocks noChangeAspect="1" noChangeArrowheads="1"/>
          </p:cNvPicPr>
          <p:nvPr/>
        </p:nvPicPr>
        <p:blipFill>
          <a:blip r:embed="rId4"/>
          <a:srcRect l="25586" r="25797" b="19778"/>
          <a:stretch>
            <a:fillRect/>
          </a:stretch>
        </p:blipFill>
        <p:spPr bwMode="auto">
          <a:xfrm>
            <a:off x="4751388" y="2363788"/>
            <a:ext cx="1846262" cy="1230312"/>
          </a:xfrm>
          <a:prstGeom prst="rect">
            <a:avLst/>
          </a:prstGeom>
          <a:noFill/>
          <a:ln w="9525">
            <a:noFill/>
            <a:miter lim="800000"/>
            <a:headEnd/>
            <a:tailEnd/>
          </a:ln>
        </p:spPr>
      </p:pic>
      <p:pic>
        <p:nvPicPr>
          <p:cNvPr id="403467" name="Picture 11"/>
          <p:cNvPicPr>
            <a:picLocks noChangeAspect="1" noChangeArrowheads="1"/>
          </p:cNvPicPr>
          <p:nvPr/>
        </p:nvPicPr>
        <p:blipFill>
          <a:blip r:embed="rId5"/>
          <a:srcRect l="21082" r="25345" b="19333"/>
          <a:stretch>
            <a:fillRect/>
          </a:stretch>
        </p:blipFill>
        <p:spPr bwMode="auto">
          <a:xfrm>
            <a:off x="4633913" y="4391025"/>
            <a:ext cx="2033587" cy="1247775"/>
          </a:xfrm>
          <a:prstGeom prst="rect">
            <a:avLst/>
          </a:prstGeom>
          <a:noFill/>
          <a:ln w="9525">
            <a:noFill/>
            <a:miter lim="800000"/>
            <a:headEnd/>
            <a:tailEnd/>
          </a:ln>
        </p:spPr>
      </p:pic>
      <p:grpSp>
        <p:nvGrpSpPr>
          <p:cNvPr id="2" name="Group 14"/>
          <p:cNvGrpSpPr>
            <a:grpSpLocks/>
          </p:cNvGrpSpPr>
          <p:nvPr/>
        </p:nvGrpSpPr>
        <p:grpSpPr bwMode="auto">
          <a:xfrm rot="-1473150">
            <a:off x="3382963" y="3062288"/>
            <a:ext cx="1681162" cy="250825"/>
            <a:chOff x="1426" y="2779"/>
            <a:chExt cx="548" cy="138"/>
          </a:xfrm>
        </p:grpSpPr>
        <p:sp>
          <p:nvSpPr>
            <p:cNvPr id="709640" name="Line 15"/>
            <p:cNvSpPr>
              <a:spLocks noChangeAspect="1" noChangeShapeType="1"/>
            </p:cNvSpPr>
            <p:nvPr/>
          </p:nvSpPr>
          <p:spPr bwMode="auto">
            <a:xfrm rot="10800000" flipV="1">
              <a:off x="1497" y="2848"/>
              <a:ext cx="477" cy="0"/>
            </a:xfrm>
            <a:prstGeom prst="line">
              <a:avLst/>
            </a:prstGeom>
            <a:noFill/>
            <a:ln w="9525">
              <a:solidFill>
                <a:srgbClr val="990033"/>
              </a:solidFill>
              <a:round/>
              <a:headEnd/>
              <a:tailEnd/>
            </a:ln>
          </p:spPr>
          <p:txBody>
            <a:bodyPr wrap="none" anchor="ctr"/>
            <a:lstStyle/>
            <a:p>
              <a:endParaRPr lang="zh-CN" altLang="en-US"/>
            </a:p>
          </p:txBody>
        </p:sp>
        <p:sp>
          <p:nvSpPr>
            <p:cNvPr id="709641" name="AutoShape 16"/>
            <p:cNvSpPr>
              <a:spLocks noChangeArrowheads="1"/>
            </p:cNvSpPr>
            <p:nvPr/>
          </p:nvSpPr>
          <p:spPr bwMode="auto">
            <a:xfrm rot="-5400000">
              <a:off x="1394" y="2811"/>
              <a:ext cx="138" cy="73"/>
            </a:xfrm>
            <a:prstGeom prst="triangle">
              <a:avLst>
                <a:gd name="adj" fmla="val 50417"/>
              </a:avLst>
            </a:prstGeom>
            <a:solidFill>
              <a:schemeClr val="accent1"/>
            </a:solidFill>
            <a:ln w="9525">
              <a:solidFill>
                <a:srgbClr val="990033"/>
              </a:solidFill>
              <a:miter lim="800000"/>
              <a:headEnd/>
              <a:tailEnd/>
            </a:ln>
          </p:spPr>
          <p:txBody>
            <a:bodyPr vert="eaVert" wrap="none" anchor="ctr"/>
            <a:lstStyle/>
            <a:p>
              <a:endParaRPr lang="zh-CN" altLang="en-US">
                <a:latin typeface="Verdana" pitchFamily="34" charset="0"/>
                <a:ea typeface="宋体" pitchFamily="2" charset="-122"/>
              </a:endParaRPr>
            </a:p>
          </p:txBody>
        </p:sp>
      </p:grpSp>
      <p:grpSp>
        <p:nvGrpSpPr>
          <p:cNvPr id="3" name="Group 17"/>
          <p:cNvGrpSpPr>
            <a:grpSpLocks/>
          </p:cNvGrpSpPr>
          <p:nvPr/>
        </p:nvGrpSpPr>
        <p:grpSpPr bwMode="auto">
          <a:xfrm rot="1493730">
            <a:off x="3375025" y="4248150"/>
            <a:ext cx="1681163" cy="250825"/>
            <a:chOff x="1426" y="2779"/>
            <a:chExt cx="548" cy="138"/>
          </a:xfrm>
        </p:grpSpPr>
        <p:sp>
          <p:nvSpPr>
            <p:cNvPr id="709643" name="Line 18"/>
            <p:cNvSpPr>
              <a:spLocks noChangeAspect="1" noChangeShapeType="1"/>
            </p:cNvSpPr>
            <p:nvPr/>
          </p:nvSpPr>
          <p:spPr bwMode="auto">
            <a:xfrm rot="10800000" flipV="1">
              <a:off x="1497" y="2848"/>
              <a:ext cx="477" cy="0"/>
            </a:xfrm>
            <a:prstGeom prst="line">
              <a:avLst/>
            </a:prstGeom>
            <a:noFill/>
            <a:ln w="9525">
              <a:solidFill>
                <a:srgbClr val="990033"/>
              </a:solidFill>
              <a:round/>
              <a:headEnd/>
              <a:tailEnd/>
            </a:ln>
          </p:spPr>
          <p:txBody>
            <a:bodyPr wrap="none" anchor="ctr"/>
            <a:lstStyle/>
            <a:p>
              <a:endParaRPr lang="zh-CN" altLang="en-US"/>
            </a:p>
          </p:txBody>
        </p:sp>
        <p:sp>
          <p:nvSpPr>
            <p:cNvPr id="709644" name="AutoShape 19"/>
            <p:cNvSpPr>
              <a:spLocks noChangeArrowheads="1"/>
            </p:cNvSpPr>
            <p:nvPr/>
          </p:nvSpPr>
          <p:spPr bwMode="auto">
            <a:xfrm rot="-5400000">
              <a:off x="1394" y="2811"/>
              <a:ext cx="138" cy="73"/>
            </a:xfrm>
            <a:prstGeom prst="triangle">
              <a:avLst>
                <a:gd name="adj" fmla="val 50417"/>
              </a:avLst>
            </a:prstGeom>
            <a:solidFill>
              <a:schemeClr val="accent1"/>
            </a:solidFill>
            <a:ln w="9525">
              <a:solidFill>
                <a:srgbClr val="990033"/>
              </a:solidFill>
              <a:miter lim="800000"/>
              <a:headEnd/>
              <a:tailEnd/>
            </a:ln>
          </p:spPr>
          <p:txBody>
            <a:bodyPr vert="eaVert" wrap="none" anchor="ctr"/>
            <a:lstStyle/>
            <a:p>
              <a:endParaRPr lang="zh-CN" altLang="en-US">
                <a:latin typeface="Verdana" pitchFamily="34" charset="0"/>
                <a:ea typeface="宋体" pitchFamily="2" charset="-122"/>
              </a:endParaRPr>
            </a:p>
          </p:txBody>
        </p:sp>
      </p:grpSp>
      <p:sp>
        <p:nvSpPr>
          <p:cNvPr id="14" name="文本框 13">
            <a:extLst>
              <a:ext uri="{FF2B5EF4-FFF2-40B4-BE49-F238E27FC236}">
                <a16:creationId xmlns:a16="http://schemas.microsoft.com/office/drawing/2014/main" id="{B85C9590-FDC8-4C30-BCFE-76679F2BF6C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3464"/>
                                        </p:tgtEl>
                                        <p:attrNameLst>
                                          <p:attrName>style.visibility</p:attrName>
                                        </p:attrNameLst>
                                      </p:cBhvr>
                                      <p:to>
                                        <p:strVal val="visible"/>
                                      </p:to>
                                    </p:set>
                                    <p:animEffect transition="in" filter="wipe(left)">
                                      <p:cBhvr>
                                        <p:cTn id="7" dur="500"/>
                                        <p:tgtEl>
                                          <p:spTgt spid="40346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03466"/>
                                        </p:tgtEl>
                                        <p:attrNameLst>
                                          <p:attrName>style.visibility</p:attrName>
                                        </p:attrNameLst>
                                      </p:cBhvr>
                                      <p:to>
                                        <p:strVal val="visible"/>
                                      </p:to>
                                    </p:set>
                                    <p:animEffect transition="in" filter="wipe(down)">
                                      <p:cBhvr>
                                        <p:cTn id="12" dur="580">
                                          <p:stCondLst>
                                            <p:cond delay="0"/>
                                          </p:stCondLst>
                                        </p:cTn>
                                        <p:tgtEl>
                                          <p:spTgt spid="403466"/>
                                        </p:tgtEl>
                                      </p:cBhvr>
                                    </p:animEffect>
                                    <p:anim calcmode="lin" valueType="num">
                                      <p:cBhvr>
                                        <p:cTn id="13" dur="1822" tmFilter="0,0; 0.14,0.36; 0.43,0.73; 0.71,0.91; 1.0,1.0">
                                          <p:stCondLst>
                                            <p:cond delay="0"/>
                                          </p:stCondLst>
                                        </p:cTn>
                                        <p:tgtEl>
                                          <p:spTgt spid="40346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0346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0346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0346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03466"/>
                                        </p:tgtEl>
                                        <p:attrNameLst>
                                          <p:attrName>ppt_y</p:attrName>
                                        </p:attrNameLst>
                                      </p:cBhvr>
                                      <p:tavLst>
                                        <p:tav tm="0" fmla="#ppt_y-sin(pi*$)/81">
                                          <p:val>
                                            <p:fltVal val="0"/>
                                          </p:val>
                                        </p:tav>
                                        <p:tav tm="100000">
                                          <p:val>
                                            <p:fltVal val="1"/>
                                          </p:val>
                                        </p:tav>
                                      </p:tavLst>
                                    </p:anim>
                                    <p:animScale>
                                      <p:cBhvr>
                                        <p:cTn id="18" dur="26">
                                          <p:stCondLst>
                                            <p:cond delay="650"/>
                                          </p:stCondLst>
                                        </p:cTn>
                                        <p:tgtEl>
                                          <p:spTgt spid="403466"/>
                                        </p:tgtEl>
                                      </p:cBhvr>
                                      <p:to x="100000" y="60000"/>
                                    </p:animScale>
                                    <p:animScale>
                                      <p:cBhvr>
                                        <p:cTn id="19" dur="166" decel="50000">
                                          <p:stCondLst>
                                            <p:cond delay="676"/>
                                          </p:stCondLst>
                                        </p:cTn>
                                        <p:tgtEl>
                                          <p:spTgt spid="403466"/>
                                        </p:tgtEl>
                                      </p:cBhvr>
                                      <p:to x="100000" y="100000"/>
                                    </p:animScale>
                                    <p:animScale>
                                      <p:cBhvr>
                                        <p:cTn id="20" dur="26">
                                          <p:stCondLst>
                                            <p:cond delay="1312"/>
                                          </p:stCondLst>
                                        </p:cTn>
                                        <p:tgtEl>
                                          <p:spTgt spid="403466"/>
                                        </p:tgtEl>
                                      </p:cBhvr>
                                      <p:to x="100000" y="80000"/>
                                    </p:animScale>
                                    <p:animScale>
                                      <p:cBhvr>
                                        <p:cTn id="21" dur="166" decel="50000">
                                          <p:stCondLst>
                                            <p:cond delay="1338"/>
                                          </p:stCondLst>
                                        </p:cTn>
                                        <p:tgtEl>
                                          <p:spTgt spid="403466"/>
                                        </p:tgtEl>
                                      </p:cBhvr>
                                      <p:to x="100000" y="100000"/>
                                    </p:animScale>
                                    <p:animScale>
                                      <p:cBhvr>
                                        <p:cTn id="22" dur="26">
                                          <p:stCondLst>
                                            <p:cond delay="1642"/>
                                          </p:stCondLst>
                                        </p:cTn>
                                        <p:tgtEl>
                                          <p:spTgt spid="403466"/>
                                        </p:tgtEl>
                                      </p:cBhvr>
                                      <p:to x="100000" y="90000"/>
                                    </p:animScale>
                                    <p:animScale>
                                      <p:cBhvr>
                                        <p:cTn id="23" dur="166" decel="50000">
                                          <p:stCondLst>
                                            <p:cond delay="1668"/>
                                          </p:stCondLst>
                                        </p:cTn>
                                        <p:tgtEl>
                                          <p:spTgt spid="403466"/>
                                        </p:tgtEl>
                                      </p:cBhvr>
                                      <p:to x="100000" y="100000"/>
                                    </p:animScale>
                                    <p:animScale>
                                      <p:cBhvr>
                                        <p:cTn id="24" dur="26">
                                          <p:stCondLst>
                                            <p:cond delay="1808"/>
                                          </p:stCondLst>
                                        </p:cTn>
                                        <p:tgtEl>
                                          <p:spTgt spid="403466"/>
                                        </p:tgtEl>
                                      </p:cBhvr>
                                      <p:to x="100000" y="95000"/>
                                    </p:animScale>
                                    <p:animScale>
                                      <p:cBhvr>
                                        <p:cTn id="25" dur="166" decel="50000">
                                          <p:stCondLst>
                                            <p:cond delay="1834"/>
                                          </p:stCondLst>
                                        </p:cTn>
                                        <p:tgtEl>
                                          <p:spTgt spid="403466"/>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403468"/>
                                        </p:tgtEl>
                                        <p:attrNameLst>
                                          <p:attrName>style.visibility</p:attrName>
                                        </p:attrNameLst>
                                      </p:cBhvr>
                                      <p:to>
                                        <p:strVal val="visible"/>
                                      </p:to>
                                    </p:set>
                                    <p:anim calcmode="lin" valueType="num">
                                      <p:cBhvr>
                                        <p:cTn id="30" dur="500" decel="50000" fill="hold">
                                          <p:stCondLst>
                                            <p:cond delay="0"/>
                                          </p:stCondLst>
                                        </p:cTn>
                                        <p:tgtEl>
                                          <p:spTgt spid="403468"/>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403468"/>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403468"/>
                                        </p:tgtEl>
                                        <p:attrNameLst>
                                          <p:attrName>ppt_w</p:attrName>
                                        </p:attrNameLst>
                                      </p:cBhvr>
                                      <p:tavLst>
                                        <p:tav tm="0">
                                          <p:val>
                                            <p:strVal val="#ppt_w*.05"/>
                                          </p:val>
                                        </p:tav>
                                        <p:tav tm="100000">
                                          <p:val>
                                            <p:strVal val="#ppt_w"/>
                                          </p:val>
                                        </p:tav>
                                      </p:tavLst>
                                    </p:anim>
                                    <p:anim calcmode="lin" valueType="num">
                                      <p:cBhvr>
                                        <p:cTn id="33" dur="1000" fill="hold"/>
                                        <p:tgtEl>
                                          <p:spTgt spid="403468"/>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403468"/>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403468"/>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403468"/>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403468"/>
                                        </p:tgtEl>
                                      </p:cBhvr>
                                    </p:animEffect>
                                  </p:childTnLst>
                                </p:cTn>
                              </p:par>
                            </p:childTnLst>
                          </p:cTn>
                        </p:par>
                      </p:childTnLst>
                    </p:cTn>
                  </p:par>
                  <p:par>
                    <p:cTn id="38" fill="hold">
                      <p:stCondLst>
                        <p:cond delay="indefinite"/>
                      </p:stCondLst>
                      <p:childTnLst>
                        <p:par>
                          <p:cTn id="39" fill="hold">
                            <p:stCondLst>
                              <p:cond delay="0"/>
                            </p:stCondLst>
                            <p:childTnLst>
                              <p:par>
                                <p:cTn id="40" presetID="25" presetClass="entr" presetSubtype="0" fill="hold" nodeType="clickEffect">
                                  <p:stCondLst>
                                    <p:cond delay="0"/>
                                  </p:stCondLst>
                                  <p:childTnLst>
                                    <p:set>
                                      <p:cBhvr>
                                        <p:cTn id="41" dur="1" fill="hold">
                                          <p:stCondLst>
                                            <p:cond delay="0"/>
                                          </p:stCondLst>
                                        </p:cTn>
                                        <p:tgtEl>
                                          <p:spTgt spid="403467"/>
                                        </p:tgtEl>
                                        <p:attrNameLst>
                                          <p:attrName>style.visibility</p:attrName>
                                        </p:attrNameLst>
                                      </p:cBhvr>
                                      <p:to>
                                        <p:strVal val="visible"/>
                                      </p:to>
                                    </p:set>
                                    <p:anim calcmode="lin" valueType="num">
                                      <p:cBhvr>
                                        <p:cTn id="42" dur="500" decel="50000" fill="hold">
                                          <p:stCondLst>
                                            <p:cond delay="0"/>
                                          </p:stCondLst>
                                        </p:cTn>
                                        <p:tgtEl>
                                          <p:spTgt spid="403467"/>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403467"/>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403467"/>
                                        </p:tgtEl>
                                        <p:attrNameLst>
                                          <p:attrName>ppt_w</p:attrName>
                                        </p:attrNameLst>
                                      </p:cBhvr>
                                      <p:tavLst>
                                        <p:tav tm="0">
                                          <p:val>
                                            <p:strVal val="#ppt_w*.05"/>
                                          </p:val>
                                        </p:tav>
                                        <p:tav tm="100000">
                                          <p:val>
                                            <p:strVal val="#ppt_w"/>
                                          </p:val>
                                        </p:tav>
                                      </p:tavLst>
                                    </p:anim>
                                    <p:anim calcmode="lin" valueType="num">
                                      <p:cBhvr>
                                        <p:cTn id="45" dur="1000" fill="hold"/>
                                        <p:tgtEl>
                                          <p:spTgt spid="403467"/>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403467"/>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403467"/>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403467"/>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40346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right)">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right)">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324600"/>
            <a:ext cx="2133600" cy="457200"/>
          </a:xfrm>
          <a:prstGeom prst="rect">
            <a:avLst/>
          </a:prstGeom>
        </p:spPr>
        <p:txBody>
          <a:bodyPr/>
          <a:lstStyle/>
          <a:p>
            <a:fld id="{104FF819-F379-4BC8-A39E-42678AD21D90}" type="slidenum">
              <a:rPr lang="zh-CN" altLang="en-US"/>
              <a:pPr/>
              <a:t>36</a:t>
            </a:fld>
            <a:r>
              <a:rPr lang="en-US" altLang="zh-CN"/>
              <a:t>/60</a:t>
            </a:r>
          </a:p>
        </p:txBody>
      </p:sp>
      <p:sp>
        <p:nvSpPr>
          <p:cNvPr id="711682" name="Rectangle 2"/>
          <p:cNvSpPr>
            <a:spLocks noChangeArrowheads="1"/>
          </p:cNvSpPr>
          <p:nvPr/>
        </p:nvSpPr>
        <p:spPr bwMode="auto">
          <a:xfrm>
            <a:off x="971550" y="2133600"/>
            <a:ext cx="7416800" cy="3530600"/>
          </a:xfrm>
          <a:prstGeom prst="rect">
            <a:avLst/>
          </a:prstGeom>
          <a:noFill/>
          <a:ln w="9525">
            <a:noFill/>
            <a:miter lim="800000"/>
            <a:headEnd/>
            <a:tailEnd/>
          </a:ln>
          <a:effectLst/>
        </p:spPr>
        <p:txBody>
          <a:bodyPr/>
          <a:lstStyle/>
          <a:p>
            <a:pPr marL="342900" indent="-342900">
              <a:spcBef>
                <a:spcPct val="20000"/>
              </a:spcBef>
              <a:buClr>
                <a:schemeClr val="accent1"/>
              </a:buClr>
              <a:buFont typeface="Wingdings" pitchFamily="2" charset="2"/>
              <a:buChar char="l"/>
            </a:pPr>
            <a:r>
              <a:rPr lang="zh-CN" altLang="en-US" sz="2100">
                <a:latin typeface="楷体_GB2312" pitchFamily="49" charset="-122"/>
                <a:ea typeface="楷体_GB2312" pitchFamily="49" charset="-122"/>
              </a:rPr>
              <a:t>泛化</a:t>
            </a:r>
            <a:r>
              <a:rPr lang="en-US" altLang="zh-CN" sz="2100">
                <a:latin typeface="宋体"/>
                <a:ea typeface="楷体_GB2312" pitchFamily="49" charset="-122"/>
              </a:rPr>
              <a:t>——</a:t>
            </a:r>
            <a:r>
              <a:rPr lang="zh-CN" altLang="en-US" sz="2100">
                <a:latin typeface="楷体_GB2312" pitchFamily="49" charset="-122"/>
                <a:ea typeface="楷体_GB2312" pitchFamily="49" charset="-122"/>
              </a:rPr>
              <a:t>同一业务目的不同技术实现</a:t>
            </a:r>
          </a:p>
        </p:txBody>
      </p:sp>
      <p:pic>
        <p:nvPicPr>
          <p:cNvPr id="711683" name="Picture 3"/>
          <p:cNvPicPr>
            <a:picLocks noChangeAspect="1" noChangeArrowheads="1"/>
          </p:cNvPicPr>
          <p:nvPr/>
        </p:nvPicPr>
        <p:blipFill>
          <a:blip r:embed="rId2"/>
          <a:srcRect/>
          <a:stretch>
            <a:fillRect/>
          </a:stretch>
        </p:blipFill>
        <p:spPr bwMode="auto">
          <a:xfrm>
            <a:off x="1143000" y="2514600"/>
            <a:ext cx="7305212" cy="4267200"/>
          </a:xfrm>
          <a:prstGeom prst="rect">
            <a:avLst/>
          </a:prstGeom>
          <a:noFill/>
          <a:ln w="9525">
            <a:noFill/>
            <a:miter lim="800000"/>
            <a:headEnd/>
            <a:tailEnd/>
          </a:ln>
          <a:effectLst/>
        </p:spPr>
      </p:pic>
      <p:sp>
        <p:nvSpPr>
          <p:cNvPr id="711684" name="Rectangle 4"/>
          <p:cNvSpPr>
            <a:spLocks noChangeArrowheads="1"/>
          </p:cNvSpPr>
          <p:nvPr/>
        </p:nvSpPr>
        <p:spPr bwMode="auto">
          <a:xfrm>
            <a:off x="428625" y="239713"/>
            <a:ext cx="7756525" cy="671512"/>
          </a:xfrm>
          <a:prstGeom prst="rect">
            <a:avLst/>
          </a:prstGeom>
          <a:noFill/>
          <a:ln w="9525">
            <a:noFill/>
            <a:miter lim="800000"/>
            <a:headEnd/>
            <a:tailEnd/>
          </a:ln>
        </p:spPr>
        <p:txBody>
          <a:bodyPr anchor="ctr">
            <a:spAutoFit/>
          </a:bodyPr>
          <a:lstStyle/>
          <a:p>
            <a:pPr indent="355600" eaLnBrk="0" hangingPunct="0"/>
            <a:r>
              <a:rPr lang="zh-CN" altLang="en-US" sz="3800">
                <a:solidFill>
                  <a:schemeClr val="tx2"/>
                </a:solidFill>
                <a:latin typeface="Verdana" pitchFamily="34" charset="0"/>
                <a:ea typeface="宋体" pitchFamily="2" charset="-122"/>
              </a:rPr>
              <a:t>用例与用例之间的关系</a:t>
            </a:r>
            <a:endParaRPr lang="en-US" altLang="zh-CN" sz="3800">
              <a:solidFill>
                <a:schemeClr val="tx2"/>
              </a:solidFill>
              <a:latin typeface="Verdana" pitchFamily="34" charset="0"/>
              <a:ea typeface="宋体" pitchFamily="2" charset="-122"/>
            </a:endParaRPr>
          </a:p>
        </p:txBody>
      </p:sp>
      <p:sp>
        <p:nvSpPr>
          <p:cNvPr id="403464" name="Rectangle 8"/>
          <p:cNvSpPr>
            <a:spLocks noChangeArrowheads="1"/>
          </p:cNvSpPr>
          <p:nvPr/>
        </p:nvSpPr>
        <p:spPr bwMode="auto">
          <a:xfrm>
            <a:off x="4989513" y="928688"/>
            <a:ext cx="4154487" cy="579437"/>
          </a:xfrm>
          <a:prstGeom prst="rect">
            <a:avLst/>
          </a:prstGeom>
          <a:noFill/>
          <a:ln w="9525">
            <a:noFill/>
            <a:miter lim="800000"/>
            <a:headEnd/>
            <a:tailEnd/>
          </a:ln>
          <a:effectLst/>
        </p:spPr>
        <p:txBody>
          <a:bodyPr>
            <a:spAutoFit/>
          </a:bodyPr>
          <a:lstStyle/>
          <a:p>
            <a:pPr eaLnBrk="0" hangingPunct="0">
              <a:defRPr/>
            </a:pPr>
            <a:r>
              <a:rPr lang="zh-CN" altLang="en-US" sz="3200" b="1" dirty="0">
                <a:solidFill>
                  <a:srgbClr val="CC0000"/>
                </a:solidFill>
                <a:effectLst>
                  <a:outerShdw blurRad="38100" dist="38100" dir="2700000" algn="tl">
                    <a:srgbClr val="C0C0C0"/>
                  </a:outerShdw>
                </a:effectLst>
                <a:latin typeface="楷体_GB2312" pitchFamily="49" charset="-122"/>
                <a:ea typeface="楷体_GB2312" pitchFamily="49" charset="-122"/>
              </a:rPr>
              <a:t>→泛化关系</a:t>
            </a:r>
          </a:p>
        </p:txBody>
      </p:sp>
      <p:sp>
        <p:nvSpPr>
          <p:cNvPr id="7" name="文本框 6">
            <a:extLst>
              <a:ext uri="{FF2B5EF4-FFF2-40B4-BE49-F238E27FC236}">
                <a16:creationId xmlns:a16="http://schemas.microsoft.com/office/drawing/2014/main" id="{DE08C98F-08C0-4FE4-B52F-ADC99587EACC}"/>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3464"/>
                                        </p:tgtEl>
                                        <p:attrNameLst>
                                          <p:attrName>style.visibility</p:attrName>
                                        </p:attrNameLst>
                                      </p:cBhvr>
                                      <p:to>
                                        <p:strVal val="visible"/>
                                      </p:to>
                                    </p:set>
                                    <p:animEffect transition="in" filter="wipe(left)">
                                      <p:cBhvr>
                                        <p:cTn id="7" dur="500"/>
                                        <p:tgtEl>
                                          <p:spTgt spid="403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4294967295"/>
          </p:nvPr>
        </p:nvSpPr>
        <p:spPr>
          <a:xfrm>
            <a:off x="6553200" y="6324600"/>
            <a:ext cx="2133600" cy="457200"/>
          </a:xfrm>
          <a:prstGeom prst="rect">
            <a:avLst/>
          </a:prstGeom>
        </p:spPr>
        <p:txBody>
          <a:bodyPr/>
          <a:lstStyle/>
          <a:p>
            <a:fld id="{2E29B463-7C7E-4C37-9A98-732A7884C643}" type="slidenum">
              <a:rPr lang="zh-CN" altLang="en-US"/>
              <a:pPr/>
              <a:t>37</a:t>
            </a:fld>
            <a:r>
              <a:rPr lang="en-US" altLang="zh-CN"/>
              <a:t>/60</a:t>
            </a:r>
          </a:p>
        </p:txBody>
      </p:sp>
      <p:sp>
        <p:nvSpPr>
          <p:cNvPr id="712706" name="Rectangle 4"/>
          <p:cNvSpPr>
            <a:spLocks noChangeArrowheads="1"/>
          </p:cNvSpPr>
          <p:nvPr/>
        </p:nvSpPr>
        <p:spPr bwMode="auto">
          <a:xfrm>
            <a:off x="500063" y="93663"/>
            <a:ext cx="7756525" cy="671512"/>
          </a:xfrm>
          <a:prstGeom prst="rect">
            <a:avLst/>
          </a:prstGeom>
          <a:noFill/>
          <a:ln w="9525">
            <a:noFill/>
            <a:miter lim="800000"/>
            <a:headEnd/>
            <a:tailEnd/>
          </a:ln>
        </p:spPr>
        <p:txBody>
          <a:bodyPr anchor="ctr">
            <a:spAutoFit/>
          </a:bodyPr>
          <a:lstStyle/>
          <a:p>
            <a:pPr indent="355600" eaLnBrk="0" hangingPunct="0"/>
            <a:r>
              <a:rPr lang="zh-CN" altLang="en-US" sz="3800">
                <a:solidFill>
                  <a:schemeClr val="tx2"/>
                </a:solidFill>
                <a:latin typeface="Verdana" pitchFamily="34" charset="0"/>
                <a:ea typeface="宋体" pitchFamily="2" charset="-122"/>
              </a:rPr>
              <a:t>用例与用例之间的关系</a:t>
            </a:r>
            <a:endParaRPr lang="en-US" altLang="zh-CN" sz="3800">
              <a:solidFill>
                <a:schemeClr val="tx2"/>
              </a:solidFill>
              <a:latin typeface="Verdana" pitchFamily="34" charset="0"/>
              <a:ea typeface="宋体" pitchFamily="2" charset="-122"/>
            </a:endParaRPr>
          </a:p>
        </p:txBody>
      </p:sp>
      <p:sp>
        <p:nvSpPr>
          <p:cNvPr id="415751" name="Rectangle 7"/>
          <p:cNvSpPr>
            <a:spLocks noChangeArrowheads="1"/>
          </p:cNvSpPr>
          <p:nvPr/>
        </p:nvSpPr>
        <p:spPr bwMode="auto">
          <a:xfrm>
            <a:off x="4989513" y="833438"/>
            <a:ext cx="4154487" cy="579437"/>
          </a:xfrm>
          <a:prstGeom prst="rect">
            <a:avLst/>
          </a:prstGeom>
          <a:noFill/>
          <a:ln w="9525">
            <a:noFill/>
            <a:miter lim="800000"/>
            <a:headEnd/>
            <a:tailEnd/>
          </a:ln>
          <a:effectLst/>
        </p:spPr>
        <p:txBody>
          <a:bodyPr>
            <a:spAutoFit/>
          </a:bodyPr>
          <a:lstStyle/>
          <a:p>
            <a:pPr eaLnBrk="0" hangingPunct="0">
              <a:defRPr/>
            </a:pPr>
            <a:r>
              <a:rPr lang="zh-CN" altLang="en-US" sz="3200" b="1" dirty="0">
                <a:solidFill>
                  <a:srgbClr val="CC0000"/>
                </a:solidFill>
                <a:effectLst>
                  <a:outerShdw blurRad="38100" dist="38100" dir="2700000" algn="tl">
                    <a:srgbClr val="C0C0C0"/>
                  </a:outerShdw>
                </a:effectLst>
                <a:latin typeface="楷体_GB2312" pitchFamily="49" charset="-122"/>
                <a:ea typeface="楷体_GB2312" pitchFamily="49" charset="-122"/>
              </a:rPr>
              <a:t>→包含关系</a:t>
            </a:r>
          </a:p>
        </p:txBody>
      </p:sp>
      <p:pic>
        <p:nvPicPr>
          <p:cNvPr id="415754" name="Picture 10"/>
          <p:cNvPicPr>
            <a:picLocks noChangeAspect="1" noChangeArrowheads="1"/>
          </p:cNvPicPr>
          <p:nvPr/>
        </p:nvPicPr>
        <p:blipFill>
          <a:blip r:embed="rId3"/>
          <a:srcRect l="12973" r="14970" b="19685"/>
          <a:stretch>
            <a:fillRect/>
          </a:stretch>
        </p:blipFill>
        <p:spPr bwMode="auto">
          <a:xfrm>
            <a:off x="2516188" y="1865313"/>
            <a:ext cx="2740025" cy="1230312"/>
          </a:xfrm>
          <a:prstGeom prst="rect">
            <a:avLst/>
          </a:prstGeom>
          <a:noFill/>
          <a:ln w="9525">
            <a:noFill/>
            <a:miter lim="800000"/>
            <a:headEnd/>
            <a:tailEnd/>
          </a:ln>
        </p:spPr>
      </p:pic>
      <p:pic>
        <p:nvPicPr>
          <p:cNvPr id="415753" name="Picture 9"/>
          <p:cNvPicPr>
            <a:picLocks noChangeAspect="1" noChangeArrowheads="1"/>
          </p:cNvPicPr>
          <p:nvPr/>
        </p:nvPicPr>
        <p:blipFill>
          <a:blip r:embed="rId4"/>
          <a:srcRect l="14775" r="14970" b="19685"/>
          <a:stretch>
            <a:fillRect/>
          </a:stretch>
        </p:blipFill>
        <p:spPr bwMode="auto">
          <a:xfrm>
            <a:off x="2573338" y="3092450"/>
            <a:ext cx="2671762" cy="1230313"/>
          </a:xfrm>
          <a:prstGeom prst="rect">
            <a:avLst/>
          </a:prstGeom>
          <a:noFill/>
          <a:ln w="9525">
            <a:noFill/>
            <a:miter lim="800000"/>
            <a:headEnd/>
            <a:tailEnd/>
          </a:ln>
        </p:spPr>
      </p:pic>
      <p:pic>
        <p:nvPicPr>
          <p:cNvPr id="415752" name="Picture 8"/>
          <p:cNvPicPr>
            <a:picLocks noChangeAspect="1" noChangeArrowheads="1"/>
          </p:cNvPicPr>
          <p:nvPr/>
        </p:nvPicPr>
        <p:blipFill>
          <a:blip r:embed="rId5"/>
          <a:srcRect l="12973" r="14520" b="19685"/>
          <a:stretch>
            <a:fillRect/>
          </a:stretch>
        </p:blipFill>
        <p:spPr bwMode="auto">
          <a:xfrm>
            <a:off x="2517775" y="4456113"/>
            <a:ext cx="2757488" cy="1230312"/>
          </a:xfrm>
          <a:prstGeom prst="rect">
            <a:avLst/>
          </a:prstGeom>
          <a:noFill/>
          <a:ln w="9525">
            <a:noFill/>
            <a:miter lim="800000"/>
            <a:headEnd/>
            <a:tailEnd/>
          </a:ln>
        </p:spPr>
      </p:pic>
      <p:pic>
        <p:nvPicPr>
          <p:cNvPr id="415756" name="Picture 12"/>
          <p:cNvPicPr>
            <a:picLocks noChangeAspect="1" noChangeArrowheads="1"/>
          </p:cNvPicPr>
          <p:nvPr/>
        </p:nvPicPr>
        <p:blipFill>
          <a:blip r:embed="rId6"/>
          <a:srcRect l="23784" r="25345" b="19778"/>
          <a:stretch>
            <a:fillRect/>
          </a:stretch>
        </p:blipFill>
        <p:spPr bwMode="auto">
          <a:xfrm>
            <a:off x="6335713" y="3097213"/>
            <a:ext cx="1931987" cy="1230312"/>
          </a:xfrm>
          <a:prstGeom prst="rect">
            <a:avLst/>
          </a:prstGeom>
          <a:noFill/>
          <a:ln w="9525">
            <a:noFill/>
            <a:miter lim="800000"/>
            <a:headEnd/>
            <a:tailEnd/>
          </a:ln>
        </p:spPr>
      </p:pic>
      <p:pic>
        <p:nvPicPr>
          <p:cNvPr id="415757" name="Picture 13"/>
          <p:cNvPicPr>
            <a:picLocks noChangeAspect="1" noChangeArrowheads="1"/>
          </p:cNvPicPr>
          <p:nvPr/>
        </p:nvPicPr>
        <p:blipFill>
          <a:blip r:embed="rId6"/>
          <a:srcRect l="23784" r="25345" b="19778"/>
          <a:stretch>
            <a:fillRect/>
          </a:stretch>
        </p:blipFill>
        <p:spPr bwMode="auto">
          <a:xfrm>
            <a:off x="6335713" y="1862138"/>
            <a:ext cx="1931987" cy="1230312"/>
          </a:xfrm>
          <a:prstGeom prst="rect">
            <a:avLst/>
          </a:prstGeom>
          <a:noFill/>
          <a:ln w="9525">
            <a:noFill/>
            <a:miter lim="800000"/>
            <a:headEnd/>
            <a:tailEnd/>
          </a:ln>
        </p:spPr>
      </p:pic>
      <p:pic>
        <p:nvPicPr>
          <p:cNvPr id="415758" name="Picture 14"/>
          <p:cNvPicPr>
            <a:picLocks noChangeAspect="1" noChangeArrowheads="1"/>
          </p:cNvPicPr>
          <p:nvPr/>
        </p:nvPicPr>
        <p:blipFill>
          <a:blip r:embed="rId6"/>
          <a:srcRect l="23784" r="25345" b="19778"/>
          <a:stretch>
            <a:fillRect/>
          </a:stretch>
        </p:blipFill>
        <p:spPr bwMode="auto">
          <a:xfrm>
            <a:off x="6335713" y="4464050"/>
            <a:ext cx="1931987" cy="1230313"/>
          </a:xfrm>
          <a:prstGeom prst="rect">
            <a:avLst/>
          </a:prstGeom>
          <a:noFill/>
          <a:ln w="9525">
            <a:noFill/>
            <a:miter lim="800000"/>
            <a:headEnd/>
            <a:tailEnd/>
          </a:ln>
        </p:spPr>
      </p:pic>
      <p:sp>
        <p:nvSpPr>
          <p:cNvPr id="415760" name="AutoShape 16"/>
          <p:cNvSpPr>
            <a:spLocks noChangeArrowheads="1"/>
          </p:cNvSpPr>
          <p:nvPr/>
        </p:nvSpPr>
        <p:spPr bwMode="auto">
          <a:xfrm>
            <a:off x="5103813" y="2019300"/>
            <a:ext cx="1382712" cy="485775"/>
          </a:xfrm>
          <a:prstGeom prst="leftArrow">
            <a:avLst>
              <a:gd name="adj1" fmla="val 50000"/>
              <a:gd name="adj2" fmla="val 71160"/>
            </a:avLst>
          </a:prstGeom>
          <a:solidFill>
            <a:schemeClr val="bg1"/>
          </a:solidFill>
          <a:ln w="9525">
            <a:solidFill>
              <a:srgbClr val="333333"/>
            </a:solidFill>
            <a:miter lim="800000"/>
            <a:headEnd/>
            <a:tailEnd/>
          </a:ln>
        </p:spPr>
        <p:txBody>
          <a:bodyPr wrap="none" anchor="ctr"/>
          <a:lstStyle/>
          <a:p>
            <a:endParaRPr lang="zh-CN" altLang="en-US">
              <a:latin typeface="Verdana" pitchFamily="34" charset="0"/>
              <a:ea typeface="宋体" pitchFamily="2" charset="-122"/>
            </a:endParaRPr>
          </a:p>
        </p:txBody>
      </p:sp>
      <p:sp>
        <p:nvSpPr>
          <p:cNvPr id="415761" name="AutoShape 17"/>
          <p:cNvSpPr>
            <a:spLocks noChangeArrowheads="1"/>
          </p:cNvSpPr>
          <p:nvPr/>
        </p:nvSpPr>
        <p:spPr bwMode="auto">
          <a:xfrm>
            <a:off x="5073650" y="3281363"/>
            <a:ext cx="1382713" cy="485775"/>
          </a:xfrm>
          <a:prstGeom prst="leftArrow">
            <a:avLst>
              <a:gd name="adj1" fmla="val 50000"/>
              <a:gd name="adj2" fmla="val 71160"/>
            </a:avLst>
          </a:prstGeom>
          <a:solidFill>
            <a:schemeClr val="bg1"/>
          </a:solidFill>
          <a:ln w="9525">
            <a:solidFill>
              <a:srgbClr val="333333"/>
            </a:solidFill>
            <a:miter lim="800000"/>
            <a:headEnd/>
            <a:tailEnd/>
          </a:ln>
        </p:spPr>
        <p:txBody>
          <a:bodyPr wrap="none" anchor="ctr"/>
          <a:lstStyle/>
          <a:p>
            <a:endParaRPr lang="zh-CN" altLang="en-US">
              <a:latin typeface="Verdana" pitchFamily="34" charset="0"/>
              <a:ea typeface="宋体" pitchFamily="2" charset="-122"/>
            </a:endParaRPr>
          </a:p>
        </p:txBody>
      </p:sp>
      <p:sp>
        <p:nvSpPr>
          <p:cNvPr id="415762" name="AutoShape 18"/>
          <p:cNvSpPr>
            <a:spLocks noChangeArrowheads="1"/>
          </p:cNvSpPr>
          <p:nvPr/>
        </p:nvSpPr>
        <p:spPr bwMode="auto">
          <a:xfrm>
            <a:off x="5087938" y="4616450"/>
            <a:ext cx="1382712" cy="485775"/>
          </a:xfrm>
          <a:prstGeom prst="leftArrow">
            <a:avLst>
              <a:gd name="adj1" fmla="val 50000"/>
              <a:gd name="adj2" fmla="val 71160"/>
            </a:avLst>
          </a:prstGeom>
          <a:solidFill>
            <a:schemeClr val="bg1"/>
          </a:solidFill>
          <a:ln w="9525">
            <a:solidFill>
              <a:srgbClr val="333333"/>
            </a:solidFill>
            <a:miter lim="800000"/>
            <a:headEnd/>
            <a:tailEnd/>
          </a:ln>
        </p:spPr>
        <p:txBody>
          <a:bodyPr wrap="none" anchor="ctr"/>
          <a:lstStyle/>
          <a:p>
            <a:pPr algn="ctr" eaLnBrk="0" hangingPunct="0"/>
            <a:endParaRPr lang="zh-CN" altLang="en-US" b="1">
              <a:latin typeface="Arial Narrow" pitchFamily="34" charset="0"/>
              <a:ea typeface="宋体" pitchFamily="2" charset="-122"/>
            </a:endParaRPr>
          </a:p>
        </p:txBody>
      </p:sp>
      <p:sp>
        <p:nvSpPr>
          <p:cNvPr id="14" name="文本框 13">
            <a:extLst>
              <a:ext uri="{FF2B5EF4-FFF2-40B4-BE49-F238E27FC236}">
                <a16:creationId xmlns:a16="http://schemas.microsoft.com/office/drawing/2014/main" id="{2B8ED38D-1495-48EB-B353-3C203E2F1D6C}"/>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5751"/>
                                        </p:tgtEl>
                                        <p:attrNameLst>
                                          <p:attrName>style.visibility</p:attrName>
                                        </p:attrNameLst>
                                      </p:cBhvr>
                                      <p:to>
                                        <p:strVal val="visible"/>
                                      </p:to>
                                    </p:set>
                                    <p:animEffect transition="in" filter="wipe(left)">
                                      <p:cBhvr>
                                        <p:cTn id="7" dur="500"/>
                                        <p:tgtEl>
                                          <p:spTgt spid="4157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5754"/>
                                        </p:tgtEl>
                                        <p:attrNameLst>
                                          <p:attrName>style.visibility</p:attrName>
                                        </p:attrNameLst>
                                      </p:cBhvr>
                                      <p:to>
                                        <p:strVal val="visible"/>
                                      </p:to>
                                    </p:set>
                                    <p:animEffect transition="in" filter="wipe(left)">
                                      <p:cBhvr>
                                        <p:cTn id="12" dur="500"/>
                                        <p:tgtEl>
                                          <p:spTgt spid="41575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15757"/>
                                        </p:tgtEl>
                                        <p:attrNameLst>
                                          <p:attrName>style.visibility</p:attrName>
                                        </p:attrNameLst>
                                      </p:cBhvr>
                                      <p:to>
                                        <p:strVal val="visible"/>
                                      </p:to>
                                    </p:set>
                                    <p:anim calcmode="lin" valueType="num">
                                      <p:cBhvr additive="base">
                                        <p:cTn id="17" dur="500" fill="hold"/>
                                        <p:tgtEl>
                                          <p:spTgt spid="415757"/>
                                        </p:tgtEl>
                                        <p:attrNameLst>
                                          <p:attrName>ppt_x</p:attrName>
                                        </p:attrNameLst>
                                      </p:cBhvr>
                                      <p:tavLst>
                                        <p:tav tm="0">
                                          <p:val>
                                            <p:strVal val="1+#ppt_w/2"/>
                                          </p:val>
                                        </p:tav>
                                        <p:tav tm="100000">
                                          <p:val>
                                            <p:strVal val="#ppt_x"/>
                                          </p:val>
                                        </p:tav>
                                      </p:tavLst>
                                    </p:anim>
                                    <p:anim calcmode="lin" valueType="num">
                                      <p:cBhvr additive="base">
                                        <p:cTn id="18" dur="500" fill="hold"/>
                                        <p:tgtEl>
                                          <p:spTgt spid="41575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415760"/>
                                        </p:tgtEl>
                                        <p:attrNameLst>
                                          <p:attrName>style.visibility</p:attrName>
                                        </p:attrNameLst>
                                      </p:cBhvr>
                                      <p:to>
                                        <p:strVal val="visible"/>
                                      </p:to>
                                    </p:set>
                                    <p:animEffect transition="in" filter="wipe(right)">
                                      <p:cBhvr>
                                        <p:cTn id="23" dur="500"/>
                                        <p:tgtEl>
                                          <p:spTgt spid="41576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15753"/>
                                        </p:tgtEl>
                                        <p:attrNameLst>
                                          <p:attrName>style.visibility</p:attrName>
                                        </p:attrNameLst>
                                      </p:cBhvr>
                                      <p:to>
                                        <p:strVal val="visible"/>
                                      </p:to>
                                    </p:set>
                                    <p:animEffect transition="in" filter="wipe(left)">
                                      <p:cBhvr>
                                        <p:cTn id="28" dur="500"/>
                                        <p:tgtEl>
                                          <p:spTgt spid="41575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415756"/>
                                        </p:tgtEl>
                                        <p:attrNameLst>
                                          <p:attrName>style.visibility</p:attrName>
                                        </p:attrNameLst>
                                      </p:cBhvr>
                                      <p:to>
                                        <p:strVal val="visible"/>
                                      </p:to>
                                    </p:set>
                                    <p:anim calcmode="lin" valueType="num">
                                      <p:cBhvr additive="base">
                                        <p:cTn id="33" dur="500" fill="hold"/>
                                        <p:tgtEl>
                                          <p:spTgt spid="415756"/>
                                        </p:tgtEl>
                                        <p:attrNameLst>
                                          <p:attrName>ppt_x</p:attrName>
                                        </p:attrNameLst>
                                      </p:cBhvr>
                                      <p:tavLst>
                                        <p:tav tm="0">
                                          <p:val>
                                            <p:strVal val="1+#ppt_w/2"/>
                                          </p:val>
                                        </p:tav>
                                        <p:tav tm="100000">
                                          <p:val>
                                            <p:strVal val="#ppt_x"/>
                                          </p:val>
                                        </p:tav>
                                      </p:tavLst>
                                    </p:anim>
                                    <p:anim calcmode="lin" valueType="num">
                                      <p:cBhvr additive="base">
                                        <p:cTn id="34" dur="500" fill="hold"/>
                                        <p:tgtEl>
                                          <p:spTgt spid="41575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415761"/>
                                        </p:tgtEl>
                                        <p:attrNameLst>
                                          <p:attrName>style.visibility</p:attrName>
                                        </p:attrNameLst>
                                      </p:cBhvr>
                                      <p:to>
                                        <p:strVal val="visible"/>
                                      </p:to>
                                    </p:set>
                                    <p:animEffect transition="in" filter="wipe(right)">
                                      <p:cBhvr>
                                        <p:cTn id="39" dur="500"/>
                                        <p:tgtEl>
                                          <p:spTgt spid="41576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15752"/>
                                        </p:tgtEl>
                                        <p:attrNameLst>
                                          <p:attrName>style.visibility</p:attrName>
                                        </p:attrNameLst>
                                      </p:cBhvr>
                                      <p:to>
                                        <p:strVal val="visible"/>
                                      </p:to>
                                    </p:set>
                                    <p:animEffect transition="in" filter="wipe(left)">
                                      <p:cBhvr>
                                        <p:cTn id="44" dur="500"/>
                                        <p:tgtEl>
                                          <p:spTgt spid="41575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415758"/>
                                        </p:tgtEl>
                                        <p:attrNameLst>
                                          <p:attrName>style.visibility</p:attrName>
                                        </p:attrNameLst>
                                      </p:cBhvr>
                                      <p:to>
                                        <p:strVal val="visible"/>
                                      </p:to>
                                    </p:set>
                                    <p:anim calcmode="lin" valueType="num">
                                      <p:cBhvr additive="base">
                                        <p:cTn id="49" dur="500" fill="hold"/>
                                        <p:tgtEl>
                                          <p:spTgt spid="415758"/>
                                        </p:tgtEl>
                                        <p:attrNameLst>
                                          <p:attrName>ppt_x</p:attrName>
                                        </p:attrNameLst>
                                      </p:cBhvr>
                                      <p:tavLst>
                                        <p:tav tm="0">
                                          <p:val>
                                            <p:strVal val="1+#ppt_w/2"/>
                                          </p:val>
                                        </p:tav>
                                        <p:tav tm="100000">
                                          <p:val>
                                            <p:strVal val="#ppt_x"/>
                                          </p:val>
                                        </p:tav>
                                      </p:tavLst>
                                    </p:anim>
                                    <p:anim calcmode="lin" valueType="num">
                                      <p:cBhvr additive="base">
                                        <p:cTn id="50" dur="500" fill="hold"/>
                                        <p:tgtEl>
                                          <p:spTgt spid="41575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415762"/>
                                        </p:tgtEl>
                                        <p:attrNameLst>
                                          <p:attrName>style.visibility</p:attrName>
                                        </p:attrNameLst>
                                      </p:cBhvr>
                                      <p:to>
                                        <p:strVal val="visible"/>
                                      </p:to>
                                    </p:set>
                                    <p:animEffect transition="in" filter="wipe(right)">
                                      <p:cBhvr>
                                        <p:cTn id="55" dur="500"/>
                                        <p:tgtEl>
                                          <p:spTgt spid="415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1" grpId="0"/>
      <p:bldP spid="415760" grpId="0" animBg="1"/>
      <p:bldP spid="415761" grpId="0" animBg="1"/>
      <p:bldP spid="41576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4294967295"/>
          </p:nvPr>
        </p:nvSpPr>
        <p:spPr>
          <a:xfrm>
            <a:off x="6553200" y="6324600"/>
            <a:ext cx="2133600" cy="457200"/>
          </a:xfrm>
          <a:prstGeom prst="rect">
            <a:avLst/>
          </a:prstGeom>
        </p:spPr>
        <p:txBody>
          <a:bodyPr/>
          <a:lstStyle/>
          <a:p>
            <a:fld id="{6B9169C6-006D-4D26-913A-2A2CFAC6B108}" type="slidenum">
              <a:rPr lang="zh-CN" altLang="en-US"/>
              <a:pPr/>
              <a:t>38</a:t>
            </a:fld>
            <a:r>
              <a:rPr lang="en-US" altLang="zh-CN"/>
              <a:t>/60</a:t>
            </a:r>
          </a:p>
        </p:txBody>
      </p:sp>
      <p:sp>
        <p:nvSpPr>
          <p:cNvPr id="425999" name="Text Box 15"/>
          <p:cNvSpPr txBox="1">
            <a:spLocks noChangeArrowheads="1"/>
          </p:cNvSpPr>
          <p:nvPr/>
        </p:nvSpPr>
        <p:spPr bwMode="auto">
          <a:xfrm>
            <a:off x="4548188" y="3182938"/>
            <a:ext cx="2171700" cy="366712"/>
          </a:xfrm>
          <a:prstGeom prst="rect">
            <a:avLst/>
          </a:prstGeom>
          <a:noFill/>
          <a:ln w="9525">
            <a:noFill/>
            <a:miter lim="800000"/>
            <a:headEnd/>
            <a:tailEnd/>
          </a:ln>
        </p:spPr>
        <p:txBody>
          <a:bodyPr>
            <a:spAutoFit/>
          </a:bodyPr>
          <a:lstStyle/>
          <a:p>
            <a:pPr algn="ctr" eaLnBrk="0" hangingPunct="0"/>
            <a:r>
              <a:rPr lang="en-US" altLang="zh-CN" b="1">
                <a:latin typeface="Times New Roman" pitchFamily="18" charset="0"/>
                <a:ea typeface="楷体_GB2312" pitchFamily="49" charset="-122"/>
              </a:rPr>
              <a:t>&lt;&lt; include &gt;&gt;</a:t>
            </a:r>
          </a:p>
        </p:txBody>
      </p:sp>
      <p:sp>
        <p:nvSpPr>
          <p:cNvPr id="426014" name="Text Box 30"/>
          <p:cNvSpPr txBox="1">
            <a:spLocks noChangeArrowheads="1"/>
          </p:cNvSpPr>
          <p:nvPr/>
        </p:nvSpPr>
        <p:spPr bwMode="auto">
          <a:xfrm rot="-1646384">
            <a:off x="4505325" y="4037013"/>
            <a:ext cx="2171700" cy="366712"/>
          </a:xfrm>
          <a:prstGeom prst="rect">
            <a:avLst/>
          </a:prstGeom>
          <a:noFill/>
          <a:ln w="9525">
            <a:noFill/>
            <a:miter lim="800000"/>
            <a:headEnd/>
            <a:tailEnd/>
          </a:ln>
        </p:spPr>
        <p:txBody>
          <a:bodyPr>
            <a:spAutoFit/>
          </a:bodyPr>
          <a:lstStyle/>
          <a:p>
            <a:pPr algn="ctr" eaLnBrk="0" hangingPunct="0"/>
            <a:r>
              <a:rPr lang="en-US" altLang="zh-CN" b="1">
                <a:latin typeface="Times New Roman" pitchFamily="18" charset="0"/>
                <a:ea typeface="楷体_GB2312" pitchFamily="49" charset="-122"/>
              </a:rPr>
              <a:t>&lt;&lt; include &gt;&gt;</a:t>
            </a:r>
          </a:p>
        </p:txBody>
      </p:sp>
      <p:sp>
        <p:nvSpPr>
          <p:cNvPr id="426015" name="Text Box 31"/>
          <p:cNvSpPr txBox="1">
            <a:spLocks noChangeArrowheads="1"/>
          </p:cNvSpPr>
          <p:nvPr/>
        </p:nvSpPr>
        <p:spPr bwMode="auto">
          <a:xfrm rot="1277295">
            <a:off x="4619625" y="2457450"/>
            <a:ext cx="2171700" cy="366713"/>
          </a:xfrm>
          <a:prstGeom prst="rect">
            <a:avLst/>
          </a:prstGeom>
          <a:noFill/>
          <a:ln w="9525">
            <a:noFill/>
            <a:miter lim="800000"/>
            <a:headEnd/>
            <a:tailEnd/>
          </a:ln>
        </p:spPr>
        <p:txBody>
          <a:bodyPr>
            <a:spAutoFit/>
          </a:bodyPr>
          <a:lstStyle/>
          <a:p>
            <a:pPr algn="ctr" eaLnBrk="0" hangingPunct="0"/>
            <a:r>
              <a:rPr lang="en-US" altLang="zh-CN" b="1">
                <a:latin typeface="Times New Roman" pitchFamily="18" charset="0"/>
                <a:ea typeface="楷体_GB2312" pitchFamily="49" charset="-122"/>
              </a:rPr>
              <a:t>&lt;&lt; include &gt;&gt;</a:t>
            </a:r>
          </a:p>
        </p:txBody>
      </p:sp>
      <p:sp>
        <p:nvSpPr>
          <p:cNvPr id="716805" name="Rectangle 3"/>
          <p:cNvSpPr>
            <a:spLocks noChangeArrowheads="1"/>
          </p:cNvSpPr>
          <p:nvPr/>
        </p:nvSpPr>
        <p:spPr bwMode="auto">
          <a:xfrm>
            <a:off x="500063" y="311150"/>
            <a:ext cx="7756525" cy="671513"/>
          </a:xfrm>
          <a:prstGeom prst="rect">
            <a:avLst/>
          </a:prstGeom>
          <a:noFill/>
          <a:ln w="9525">
            <a:noFill/>
            <a:miter lim="800000"/>
            <a:headEnd/>
            <a:tailEnd/>
          </a:ln>
        </p:spPr>
        <p:txBody>
          <a:bodyPr anchor="ctr">
            <a:spAutoFit/>
          </a:bodyPr>
          <a:lstStyle/>
          <a:p>
            <a:pPr indent="355600" eaLnBrk="0" hangingPunct="0"/>
            <a:r>
              <a:rPr lang="zh-CN" altLang="en-US" sz="3800">
                <a:solidFill>
                  <a:schemeClr val="tx2"/>
                </a:solidFill>
                <a:latin typeface="Verdana" pitchFamily="34" charset="0"/>
                <a:ea typeface="宋体" pitchFamily="2" charset="-122"/>
              </a:rPr>
              <a:t>用例与用例之间的关系</a:t>
            </a:r>
            <a:endParaRPr lang="en-US" altLang="zh-CN" sz="3800">
              <a:solidFill>
                <a:schemeClr val="tx2"/>
              </a:solidFill>
              <a:latin typeface="Verdana" pitchFamily="34" charset="0"/>
              <a:ea typeface="宋体" pitchFamily="2" charset="-122"/>
            </a:endParaRPr>
          </a:p>
        </p:txBody>
      </p:sp>
      <p:sp>
        <p:nvSpPr>
          <p:cNvPr id="425988" name="Rectangle 4"/>
          <p:cNvSpPr>
            <a:spLocks noChangeArrowheads="1"/>
          </p:cNvSpPr>
          <p:nvPr/>
        </p:nvSpPr>
        <p:spPr bwMode="auto">
          <a:xfrm>
            <a:off x="4989513" y="785813"/>
            <a:ext cx="4154487" cy="579437"/>
          </a:xfrm>
          <a:prstGeom prst="rect">
            <a:avLst/>
          </a:prstGeom>
          <a:noFill/>
          <a:ln w="9525">
            <a:noFill/>
            <a:miter lim="800000"/>
            <a:headEnd/>
            <a:tailEnd/>
          </a:ln>
          <a:effectLst/>
        </p:spPr>
        <p:txBody>
          <a:bodyPr>
            <a:spAutoFit/>
          </a:bodyPr>
          <a:lstStyle/>
          <a:p>
            <a:pPr eaLnBrk="0" hangingPunct="0">
              <a:defRPr/>
            </a:pPr>
            <a:r>
              <a:rPr lang="zh-CN" altLang="en-US" sz="3200" b="1" dirty="0">
                <a:solidFill>
                  <a:srgbClr val="CC0000"/>
                </a:solidFill>
                <a:effectLst>
                  <a:outerShdw blurRad="38100" dist="38100" dir="2700000" algn="tl">
                    <a:srgbClr val="C0C0C0"/>
                  </a:outerShdw>
                </a:effectLst>
                <a:latin typeface="楷体_GB2312" pitchFamily="49" charset="-122"/>
                <a:ea typeface="楷体_GB2312" pitchFamily="49" charset="-122"/>
              </a:rPr>
              <a:t>→包含关系</a:t>
            </a:r>
          </a:p>
        </p:txBody>
      </p:sp>
      <p:pic>
        <p:nvPicPr>
          <p:cNvPr id="716807" name="Picture 5"/>
          <p:cNvPicPr>
            <a:picLocks noChangeAspect="1" noChangeArrowheads="1"/>
          </p:cNvPicPr>
          <p:nvPr/>
        </p:nvPicPr>
        <p:blipFill>
          <a:blip r:embed="rId3"/>
          <a:srcRect l="12973" r="14970" b="19685"/>
          <a:stretch>
            <a:fillRect/>
          </a:stretch>
        </p:blipFill>
        <p:spPr bwMode="auto">
          <a:xfrm>
            <a:off x="2516188" y="1865313"/>
            <a:ext cx="2740025" cy="1230312"/>
          </a:xfrm>
          <a:prstGeom prst="rect">
            <a:avLst/>
          </a:prstGeom>
          <a:noFill/>
          <a:ln w="9525">
            <a:noFill/>
            <a:miter lim="800000"/>
            <a:headEnd/>
            <a:tailEnd/>
          </a:ln>
        </p:spPr>
      </p:pic>
      <p:pic>
        <p:nvPicPr>
          <p:cNvPr id="716808" name="Picture 6"/>
          <p:cNvPicPr>
            <a:picLocks noChangeAspect="1" noChangeArrowheads="1"/>
          </p:cNvPicPr>
          <p:nvPr/>
        </p:nvPicPr>
        <p:blipFill>
          <a:blip r:embed="rId4"/>
          <a:srcRect l="14775" r="14970" b="19685"/>
          <a:stretch>
            <a:fillRect/>
          </a:stretch>
        </p:blipFill>
        <p:spPr bwMode="auto">
          <a:xfrm>
            <a:off x="2573338" y="3092450"/>
            <a:ext cx="2671762" cy="1230313"/>
          </a:xfrm>
          <a:prstGeom prst="rect">
            <a:avLst/>
          </a:prstGeom>
          <a:noFill/>
          <a:ln w="9525">
            <a:noFill/>
            <a:miter lim="800000"/>
            <a:headEnd/>
            <a:tailEnd/>
          </a:ln>
        </p:spPr>
      </p:pic>
      <p:pic>
        <p:nvPicPr>
          <p:cNvPr id="716809" name="Picture 7"/>
          <p:cNvPicPr>
            <a:picLocks noChangeAspect="1" noChangeArrowheads="1"/>
          </p:cNvPicPr>
          <p:nvPr/>
        </p:nvPicPr>
        <p:blipFill>
          <a:blip r:embed="rId5"/>
          <a:srcRect l="12973" r="14520" b="19685"/>
          <a:stretch>
            <a:fillRect/>
          </a:stretch>
        </p:blipFill>
        <p:spPr bwMode="auto">
          <a:xfrm>
            <a:off x="2517775" y="4456113"/>
            <a:ext cx="2757488" cy="1230312"/>
          </a:xfrm>
          <a:prstGeom prst="rect">
            <a:avLst/>
          </a:prstGeom>
          <a:noFill/>
          <a:ln w="9525">
            <a:noFill/>
            <a:miter lim="800000"/>
            <a:headEnd/>
            <a:tailEnd/>
          </a:ln>
        </p:spPr>
      </p:pic>
      <p:pic>
        <p:nvPicPr>
          <p:cNvPr id="716810" name="Picture 8"/>
          <p:cNvPicPr>
            <a:picLocks noChangeAspect="1" noChangeArrowheads="1"/>
          </p:cNvPicPr>
          <p:nvPr/>
        </p:nvPicPr>
        <p:blipFill>
          <a:blip r:embed="rId6"/>
          <a:srcRect l="23784" r="25345" b="19778"/>
          <a:stretch>
            <a:fillRect/>
          </a:stretch>
        </p:blipFill>
        <p:spPr bwMode="auto">
          <a:xfrm>
            <a:off x="6335713" y="3097213"/>
            <a:ext cx="1931987" cy="1230312"/>
          </a:xfrm>
          <a:prstGeom prst="rect">
            <a:avLst/>
          </a:prstGeom>
          <a:noFill/>
          <a:ln w="9525">
            <a:noFill/>
            <a:miter lim="800000"/>
            <a:headEnd/>
            <a:tailEnd/>
          </a:ln>
        </p:spPr>
      </p:pic>
      <p:grpSp>
        <p:nvGrpSpPr>
          <p:cNvPr id="2" name="Group 16"/>
          <p:cNvGrpSpPr>
            <a:grpSpLocks/>
          </p:cNvGrpSpPr>
          <p:nvPr/>
        </p:nvGrpSpPr>
        <p:grpSpPr bwMode="auto">
          <a:xfrm>
            <a:off x="4897438" y="3451225"/>
            <a:ext cx="1662112" cy="239713"/>
            <a:chOff x="2088" y="3400"/>
            <a:chExt cx="1047" cy="151"/>
          </a:xfrm>
        </p:grpSpPr>
        <p:sp>
          <p:nvSpPr>
            <p:cNvPr id="716812" name="Line 17"/>
            <p:cNvSpPr>
              <a:spLocks noChangeAspect="1" noChangeShapeType="1"/>
            </p:cNvSpPr>
            <p:nvPr/>
          </p:nvSpPr>
          <p:spPr bwMode="auto">
            <a:xfrm flipV="1">
              <a:off x="2088" y="3443"/>
              <a:ext cx="1016" cy="0"/>
            </a:xfrm>
            <a:prstGeom prst="line">
              <a:avLst/>
            </a:prstGeom>
            <a:noFill/>
            <a:ln w="12700">
              <a:solidFill>
                <a:srgbClr val="990033"/>
              </a:solidFill>
              <a:prstDash val="dash"/>
              <a:round/>
              <a:headEnd/>
              <a:tailEnd/>
            </a:ln>
          </p:spPr>
          <p:txBody>
            <a:bodyPr wrap="none" anchor="ctr"/>
            <a:lstStyle/>
            <a:p>
              <a:endParaRPr lang="zh-CN" altLang="en-US"/>
            </a:p>
          </p:txBody>
        </p:sp>
        <p:sp>
          <p:nvSpPr>
            <p:cNvPr id="716813" name="Line 18"/>
            <p:cNvSpPr>
              <a:spLocks noChangeAspect="1" noChangeShapeType="1"/>
            </p:cNvSpPr>
            <p:nvPr/>
          </p:nvSpPr>
          <p:spPr bwMode="auto">
            <a:xfrm rot="2700000" flipV="1">
              <a:off x="3006" y="3400"/>
              <a:ext cx="129" cy="0"/>
            </a:xfrm>
            <a:prstGeom prst="line">
              <a:avLst/>
            </a:prstGeom>
            <a:noFill/>
            <a:ln w="12700">
              <a:solidFill>
                <a:srgbClr val="990033"/>
              </a:solidFill>
              <a:round/>
              <a:headEnd/>
              <a:tailEnd/>
            </a:ln>
          </p:spPr>
          <p:txBody>
            <a:bodyPr wrap="none" anchor="ctr"/>
            <a:lstStyle/>
            <a:p>
              <a:endParaRPr lang="zh-CN" altLang="en-US"/>
            </a:p>
          </p:txBody>
        </p:sp>
        <p:sp>
          <p:nvSpPr>
            <p:cNvPr id="716814" name="Line 19"/>
            <p:cNvSpPr>
              <a:spLocks noChangeAspect="1" noChangeShapeType="1"/>
            </p:cNvSpPr>
            <p:nvPr/>
          </p:nvSpPr>
          <p:spPr bwMode="auto">
            <a:xfrm rot="8100000" flipV="1">
              <a:off x="3003" y="3487"/>
              <a:ext cx="129" cy="0"/>
            </a:xfrm>
            <a:prstGeom prst="line">
              <a:avLst/>
            </a:prstGeom>
            <a:noFill/>
            <a:ln w="12700">
              <a:solidFill>
                <a:srgbClr val="990033"/>
              </a:solidFill>
              <a:round/>
              <a:headEnd/>
              <a:tailEnd/>
            </a:ln>
          </p:spPr>
          <p:txBody>
            <a:bodyPr wrap="none" anchor="ctr"/>
            <a:lstStyle/>
            <a:p>
              <a:endParaRPr lang="zh-CN" altLang="en-US"/>
            </a:p>
          </p:txBody>
        </p:sp>
      </p:grpSp>
      <p:grpSp>
        <p:nvGrpSpPr>
          <p:cNvPr id="3" name="Group 28"/>
          <p:cNvGrpSpPr>
            <a:grpSpLocks/>
          </p:cNvGrpSpPr>
          <p:nvPr/>
        </p:nvGrpSpPr>
        <p:grpSpPr bwMode="auto">
          <a:xfrm>
            <a:off x="4727575" y="2767013"/>
            <a:ext cx="1905000" cy="414337"/>
            <a:chOff x="2978" y="1869"/>
            <a:chExt cx="1200" cy="261"/>
          </a:xfrm>
        </p:grpSpPr>
        <p:sp>
          <p:nvSpPr>
            <p:cNvPr id="716816" name="Line 21"/>
            <p:cNvSpPr>
              <a:spLocks noChangeAspect="1" noChangeShapeType="1"/>
            </p:cNvSpPr>
            <p:nvPr/>
          </p:nvSpPr>
          <p:spPr bwMode="auto">
            <a:xfrm rot="1378286" flipV="1">
              <a:off x="2978" y="1869"/>
              <a:ext cx="1200" cy="0"/>
            </a:xfrm>
            <a:prstGeom prst="line">
              <a:avLst/>
            </a:prstGeom>
            <a:noFill/>
            <a:ln w="12700">
              <a:solidFill>
                <a:srgbClr val="990033"/>
              </a:solidFill>
              <a:prstDash val="dash"/>
              <a:round/>
              <a:headEnd/>
              <a:tailEnd/>
            </a:ln>
          </p:spPr>
          <p:txBody>
            <a:bodyPr wrap="none" anchor="ctr"/>
            <a:lstStyle/>
            <a:p>
              <a:endParaRPr lang="zh-CN" altLang="en-US"/>
            </a:p>
          </p:txBody>
        </p:sp>
        <p:sp>
          <p:nvSpPr>
            <p:cNvPr id="716817" name="Line 22"/>
            <p:cNvSpPr>
              <a:spLocks noChangeAspect="1" noChangeShapeType="1"/>
            </p:cNvSpPr>
            <p:nvPr/>
          </p:nvSpPr>
          <p:spPr bwMode="auto">
            <a:xfrm rot="4078286" flipV="1">
              <a:off x="4052" y="2051"/>
              <a:ext cx="129" cy="0"/>
            </a:xfrm>
            <a:prstGeom prst="line">
              <a:avLst/>
            </a:prstGeom>
            <a:noFill/>
            <a:ln w="12700">
              <a:solidFill>
                <a:srgbClr val="990033"/>
              </a:solidFill>
              <a:round/>
              <a:headEnd/>
              <a:tailEnd/>
            </a:ln>
          </p:spPr>
          <p:txBody>
            <a:bodyPr wrap="none" anchor="ctr"/>
            <a:lstStyle/>
            <a:p>
              <a:endParaRPr lang="zh-CN" altLang="en-US"/>
            </a:p>
          </p:txBody>
        </p:sp>
        <p:sp>
          <p:nvSpPr>
            <p:cNvPr id="716818" name="Line 23"/>
            <p:cNvSpPr>
              <a:spLocks noChangeAspect="1" noChangeShapeType="1"/>
            </p:cNvSpPr>
            <p:nvPr/>
          </p:nvSpPr>
          <p:spPr bwMode="auto">
            <a:xfrm rot="9478286" flipV="1">
              <a:off x="4015" y="2130"/>
              <a:ext cx="129" cy="0"/>
            </a:xfrm>
            <a:prstGeom prst="line">
              <a:avLst/>
            </a:prstGeom>
            <a:noFill/>
            <a:ln w="12700">
              <a:solidFill>
                <a:srgbClr val="990033"/>
              </a:solidFill>
              <a:round/>
              <a:headEnd/>
              <a:tailEnd/>
            </a:ln>
          </p:spPr>
          <p:txBody>
            <a:bodyPr wrap="none" anchor="ctr"/>
            <a:lstStyle/>
            <a:p>
              <a:endParaRPr lang="zh-CN" altLang="en-US"/>
            </a:p>
          </p:txBody>
        </p:sp>
      </p:grpSp>
      <p:grpSp>
        <p:nvGrpSpPr>
          <p:cNvPr id="4" name="Group 29"/>
          <p:cNvGrpSpPr>
            <a:grpSpLocks/>
          </p:cNvGrpSpPr>
          <p:nvPr/>
        </p:nvGrpSpPr>
        <p:grpSpPr bwMode="auto">
          <a:xfrm>
            <a:off x="4598988" y="3838575"/>
            <a:ext cx="2058987" cy="520700"/>
            <a:chOff x="2897" y="2544"/>
            <a:chExt cx="1297" cy="328"/>
          </a:xfrm>
        </p:grpSpPr>
        <p:sp>
          <p:nvSpPr>
            <p:cNvPr id="716820" name="Line 25"/>
            <p:cNvSpPr>
              <a:spLocks noChangeAspect="1" noChangeShapeType="1"/>
            </p:cNvSpPr>
            <p:nvPr/>
          </p:nvSpPr>
          <p:spPr bwMode="auto">
            <a:xfrm rot="19910680" flipV="1">
              <a:off x="2897" y="2872"/>
              <a:ext cx="1297" cy="0"/>
            </a:xfrm>
            <a:prstGeom prst="line">
              <a:avLst/>
            </a:prstGeom>
            <a:noFill/>
            <a:ln w="12700">
              <a:solidFill>
                <a:srgbClr val="990033"/>
              </a:solidFill>
              <a:prstDash val="dash"/>
              <a:round/>
              <a:headEnd/>
              <a:tailEnd/>
            </a:ln>
          </p:spPr>
          <p:txBody>
            <a:bodyPr wrap="none" anchor="ctr"/>
            <a:lstStyle/>
            <a:p>
              <a:endParaRPr lang="zh-CN" altLang="en-US"/>
            </a:p>
          </p:txBody>
        </p:sp>
        <p:sp>
          <p:nvSpPr>
            <p:cNvPr id="716821" name="Line 26"/>
            <p:cNvSpPr>
              <a:spLocks noChangeAspect="1" noChangeShapeType="1"/>
            </p:cNvSpPr>
            <p:nvPr/>
          </p:nvSpPr>
          <p:spPr bwMode="auto">
            <a:xfrm rot="1010680" flipV="1">
              <a:off x="4003" y="2544"/>
              <a:ext cx="129" cy="0"/>
            </a:xfrm>
            <a:prstGeom prst="line">
              <a:avLst/>
            </a:prstGeom>
            <a:noFill/>
            <a:ln w="12700">
              <a:solidFill>
                <a:srgbClr val="990033"/>
              </a:solidFill>
              <a:round/>
              <a:headEnd/>
              <a:tailEnd/>
            </a:ln>
          </p:spPr>
          <p:txBody>
            <a:bodyPr wrap="none" anchor="ctr"/>
            <a:lstStyle/>
            <a:p>
              <a:endParaRPr lang="zh-CN" altLang="en-US"/>
            </a:p>
          </p:txBody>
        </p:sp>
        <p:sp>
          <p:nvSpPr>
            <p:cNvPr id="716822" name="Line 27"/>
            <p:cNvSpPr>
              <a:spLocks noChangeAspect="1" noChangeShapeType="1"/>
            </p:cNvSpPr>
            <p:nvPr/>
          </p:nvSpPr>
          <p:spPr bwMode="auto">
            <a:xfrm rot="6410680" flipV="1">
              <a:off x="4042" y="2622"/>
              <a:ext cx="129" cy="0"/>
            </a:xfrm>
            <a:prstGeom prst="line">
              <a:avLst/>
            </a:prstGeom>
            <a:noFill/>
            <a:ln w="12700">
              <a:solidFill>
                <a:srgbClr val="990033"/>
              </a:solidFill>
              <a:round/>
              <a:headEnd/>
              <a:tailEnd/>
            </a:ln>
          </p:spPr>
          <p:txBody>
            <a:bodyPr wrap="none" anchor="ctr"/>
            <a:lstStyle/>
            <a:p>
              <a:endParaRPr lang="zh-CN" altLang="en-US"/>
            </a:p>
          </p:txBody>
        </p:sp>
      </p:grpSp>
      <p:sp>
        <p:nvSpPr>
          <p:cNvPr id="426018" name="Rectangle 3"/>
          <p:cNvSpPr>
            <a:spLocks noChangeArrowheads="1"/>
          </p:cNvSpPr>
          <p:nvPr/>
        </p:nvSpPr>
        <p:spPr bwMode="auto">
          <a:xfrm>
            <a:off x="820738" y="5716588"/>
            <a:ext cx="7408862" cy="608012"/>
          </a:xfrm>
          <a:prstGeom prst="rect">
            <a:avLst/>
          </a:prstGeom>
          <a:noFill/>
          <a:ln w="9525">
            <a:noFill/>
            <a:miter lim="800000"/>
            <a:headEnd/>
            <a:tailEnd/>
          </a:ln>
        </p:spPr>
        <p:txBody>
          <a:bodyPr lIns="0" tIns="0" rIns="0" bIns="0"/>
          <a:lstStyle/>
          <a:p>
            <a:pPr marL="342900" indent="-342900">
              <a:lnSpc>
                <a:spcPts val="2400"/>
              </a:lnSpc>
              <a:spcBef>
                <a:spcPct val="20000"/>
              </a:spcBef>
              <a:buFontTx/>
              <a:buChar char="•"/>
            </a:pPr>
            <a:r>
              <a:rPr lang="zh-CN" altLang="en-US" sz="2000">
                <a:latin typeface="楷体_GB2312" pitchFamily="49" charset="-122"/>
                <a:ea typeface="楷体_GB2312" pitchFamily="49" charset="-122"/>
              </a:rPr>
              <a:t>包含关系把几个用例的</a:t>
            </a:r>
            <a:r>
              <a:rPr lang="zh-CN" altLang="en-US" sz="2000">
                <a:solidFill>
                  <a:srgbClr val="FF0000"/>
                </a:solidFill>
                <a:latin typeface="楷体_GB2312" pitchFamily="49" charset="-122"/>
                <a:ea typeface="楷体_GB2312" pitchFamily="49" charset="-122"/>
              </a:rPr>
              <a:t>公共步骤</a:t>
            </a:r>
            <a:r>
              <a:rPr lang="zh-CN" altLang="en-US" sz="2000">
                <a:latin typeface="楷体_GB2312" pitchFamily="49" charset="-122"/>
                <a:ea typeface="楷体_GB2312" pitchFamily="49" charset="-122"/>
              </a:rPr>
              <a:t>分离成一个单独的被包含用例。</a:t>
            </a:r>
            <a:endParaRPr lang="zh-CN" sz="2000">
              <a:latin typeface="楷体_GB2312" pitchFamily="49" charset="-122"/>
              <a:ea typeface="楷体_GB2312" pitchFamily="49" charset="-122"/>
            </a:endParaRPr>
          </a:p>
        </p:txBody>
      </p:sp>
      <p:sp>
        <p:nvSpPr>
          <p:cNvPr id="25" name="文本框 24">
            <a:extLst>
              <a:ext uri="{FF2B5EF4-FFF2-40B4-BE49-F238E27FC236}">
                <a16:creationId xmlns:a16="http://schemas.microsoft.com/office/drawing/2014/main" id="{8CF1623A-8E4E-4249-BC8E-D2F571877A53}"/>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26015">
                                            <p:txEl>
                                              <p:pRg st="0" end="0"/>
                                            </p:txEl>
                                          </p:spTgt>
                                        </p:tgtEl>
                                        <p:attrNameLst>
                                          <p:attrName>style.visibility</p:attrName>
                                        </p:attrNameLst>
                                      </p:cBhvr>
                                      <p:to>
                                        <p:strVal val="visible"/>
                                      </p:to>
                                    </p:set>
                                    <p:animEffect transition="in" filter="wipe(left)">
                                      <p:cBhvr>
                                        <p:cTn id="20" dur="500"/>
                                        <p:tgtEl>
                                          <p:spTgt spid="426015">
                                            <p:txEl>
                                              <p:pRg st="0" end="0"/>
                                            </p:txEl>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25999"/>
                                        </p:tgtEl>
                                        <p:attrNameLst>
                                          <p:attrName>style.visibility</p:attrName>
                                        </p:attrNameLst>
                                      </p:cBhvr>
                                      <p:to>
                                        <p:strVal val="visible"/>
                                      </p:to>
                                    </p:set>
                                    <p:animEffect transition="in" filter="wipe(left)">
                                      <p:cBhvr>
                                        <p:cTn id="24" dur="500"/>
                                        <p:tgtEl>
                                          <p:spTgt spid="425999"/>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26014"/>
                                        </p:tgtEl>
                                        <p:attrNameLst>
                                          <p:attrName>style.visibility</p:attrName>
                                        </p:attrNameLst>
                                      </p:cBhvr>
                                      <p:to>
                                        <p:strVal val="visible"/>
                                      </p:to>
                                    </p:set>
                                    <p:animEffect transition="in" filter="wipe(left)">
                                      <p:cBhvr>
                                        <p:cTn id="28" dur="500"/>
                                        <p:tgtEl>
                                          <p:spTgt spid="4260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26018">
                                            <p:txEl>
                                              <p:pRg st="0" end="0"/>
                                            </p:txEl>
                                          </p:spTgt>
                                        </p:tgtEl>
                                        <p:attrNameLst>
                                          <p:attrName>style.visibility</p:attrName>
                                        </p:attrNameLst>
                                      </p:cBhvr>
                                      <p:to>
                                        <p:strVal val="visible"/>
                                      </p:to>
                                    </p:set>
                                    <p:animEffect transition="in" filter="wipe(left)">
                                      <p:cBhvr>
                                        <p:cTn id="33" dur="500"/>
                                        <p:tgtEl>
                                          <p:spTgt spid="4260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9" grpId="0"/>
      <p:bldP spid="426014" grpId="0"/>
      <p:bldP spid="42601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4294967295"/>
          </p:nvPr>
        </p:nvSpPr>
        <p:spPr>
          <a:xfrm>
            <a:off x="6553200" y="6324600"/>
            <a:ext cx="2133600" cy="457200"/>
          </a:xfrm>
          <a:prstGeom prst="rect">
            <a:avLst/>
          </a:prstGeom>
        </p:spPr>
        <p:txBody>
          <a:bodyPr/>
          <a:lstStyle/>
          <a:p>
            <a:fld id="{2A0C1327-2817-4D02-B1F3-5931D27CB940}" type="slidenum">
              <a:rPr lang="zh-CN" altLang="en-US"/>
              <a:pPr/>
              <a:t>39</a:t>
            </a:fld>
            <a:r>
              <a:rPr lang="en-US" altLang="zh-CN"/>
              <a:t>/60</a:t>
            </a:r>
          </a:p>
        </p:txBody>
      </p:sp>
      <p:sp>
        <p:nvSpPr>
          <p:cNvPr id="421891" name="Rectangle 3"/>
          <p:cNvSpPr>
            <a:spLocks noChangeArrowheads="1"/>
          </p:cNvSpPr>
          <p:nvPr/>
        </p:nvSpPr>
        <p:spPr bwMode="auto">
          <a:xfrm>
            <a:off x="1049338" y="2014538"/>
            <a:ext cx="7178675" cy="4127500"/>
          </a:xfrm>
          <a:prstGeom prst="rect">
            <a:avLst/>
          </a:prstGeom>
          <a:noFill/>
          <a:ln w="9525">
            <a:noFill/>
            <a:miter lim="800000"/>
            <a:headEnd/>
            <a:tailEnd/>
          </a:ln>
        </p:spPr>
        <p:txBody>
          <a:bodyPr lIns="0" tIns="0" rIns="0" bIns="0"/>
          <a:lstStyle/>
          <a:p>
            <a:pPr marL="342900" indent="-342900">
              <a:lnSpc>
                <a:spcPts val="2400"/>
              </a:lnSpc>
              <a:spcBef>
                <a:spcPct val="20000"/>
              </a:spcBef>
              <a:buFontTx/>
              <a:buChar char="•"/>
            </a:pPr>
            <a:r>
              <a:rPr lang="zh-CN" altLang="en-US" sz="2000" dirty="0">
                <a:latin typeface="楷体_GB2312" pitchFamily="49" charset="-122"/>
                <a:ea typeface="楷体_GB2312" pitchFamily="49" charset="-122"/>
              </a:rPr>
              <a:t>被包含用例称作提供者用例（基本用例），包含用例称作客户用例，提供者用例提供功能给客户使用。</a:t>
            </a:r>
            <a:endParaRPr lang="zh-CN" sz="2000" dirty="0">
              <a:latin typeface="楷体_GB2312" pitchFamily="49" charset="-122"/>
              <a:ea typeface="楷体_GB2312" pitchFamily="49" charset="-122"/>
            </a:endParaRPr>
          </a:p>
        </p:txBody>
      </p:sp>
      <p:sp>
        <p:nvSpPr>
          <p:cNvPr id="718851" name="Rectangle 4"/>
          <p:cNvSpPr>
            <a:spLocks noChangeArrowheads="1"/>
          </p:cNvSpPr>
          <p:nvPr/>
        </p:nvSpPr>
        <p:spPr bwMode="auto">
          <a:xfrm>
            <a:off x="571500" y="454025"/>
            <a:ext cx="7756525" cy="671513"/>
          </a:xfrm>
          <a:prstGeom prst="rect">
            <a:avLst/>
          </a:prstGeom>
          <a:noFill/>
          <a:ln w="9525">
            <a:noFill/>
            <a:miter lim="800000"/>
            <a:headEnd/>
            <a:tailEnd/>
          </a:ln>
        </p:spPr>
        <p:txBody>
          <a:bodyPr anchor="ctr">
            <a:spAutoFit/>
          </a:bodyPr>
          <a:lstStyle/>
          <a:p>
            <a:pPr indent="355600" eaLnBrk="0" hangingPunct="0"/>
            <a:r>
              <a:rPr lang="zh-CN" altLang="en-US" sz="3800">
                <a:solidFill>
                  <a:schemeClr val="tx2"/>
                </a:solidFill>
                <a:latin typeface="Verdana" pitchFamily="34" charset="0"/>
                <a:ea typeface="宋体" pitchFamily="2" charset="-122"/>
              </a:rPr>
              <a:t>用例与用例之间的关系</a:t>
            </a:r>
            <a:endParaRPr lang="en-US" altLang="zh-CN" sz="3800">
              <a:solidFill>
                <a:schemeClr val="tx2"/>
              </a:solidFill>
              <a:latin typeface="Verdana" pitchFamily="34" charset="0"/>
              <a:ea typeface="宋体" pitchFamily="2" charset="-122"/>
            </a:endParaRPr>
          </a:p>
        </p:txBody>
      </p:sp>
      <p:sp>
        <p:nvSpPr>
          <p:cNvPr id="421893" name="Rectangle 5"/>
          <p:cNvSpPr>
            <a:spLocks noChangeArrowheads="1"/>
          </p:cNvSpPr>
          <p:nvPr/>
        </p:nvSpPr>
        <p:spPr bwMode="auto">
          <a:xfrm>
            <a:off x="4989513" y="928688"/>
            <a:ext cx="4154487" cy="579437"/>
          </a:xfrm>
          <a:prstGeom prst="rect">
            <a:avLst/>
          </a:prstGeom>
          <a:noFill/>
          <a:ln w="9525">
            <a:noFill/>
            <a:miter lim="800000"/>
            <a:headEnd/>
            <a:tailEnd/>
          </a:ln>
          <a:effectLst/>
        </p:spPr>
        <p:txBody>
          <a:bodyPr>
            <a:spAutoFit/>
          </a:bodyPr>
          <a:lstStyle/>
          <a:p>
            <a:pPr eaLnBrk="0" hangingPunct="0">
              <a:defRPr/>
            </a:pPr>
            <a:r>
              <a:rPr lang="zh-CN" altLang="en-US" sz="3200" b="1" dirty="0">
                <a:solidFill>
                  <a:srgbClr val="CC0000"/>
                </a:solidFill>
                <a:effectLst>
                  <a:outerShdw blurRad="38100" dist="38100" dir="2700000" algn="tl">
                    <a:srgbClr val="C0C0C0"/>
                  </a:outerShdw>
                </a:effectLst>
                <a:latin typeface="楷体_GB2312" pitchFamily="49" charset="-122"/>
                <a:ea typeface="楷体_GB2312" pitchFamily="49" charset="-122"/>
              </a:rPr>
              <a:t>→包含关系</a:t>
            </a:r>
          </a:p>
        </p:txBody>
      </p:sp>
      <p:pic>
        <p:nvPicPr>
          <p:cNvPr id="421894" name="Picture 6"/>
          <p:cNvPicPr>
            <a:picLocks noChangeAspect="1" noChangeArrowheads="1"/>
          </p:cNvPicPr>
          <p:nvPr/>
        </p:nvPicPr>
        <p:blipFill>
          <a:blip r:embed="rId3"/>
          <a:srcRect l="18959" r="19228"/>
          <a:stretch>
            <a:fillRect/>
          </a:stretch>
        </p:blipFill>
        <p:spPr bwMode="auto">
          <a:xfrm>
            <a:off x="1404938" y="3148013"/>
            <a:ext cx="5976937" cy="2311400"/>
          </a:xfrm>
          <a:prstGeom prst="rect">
            <a:avLst/>
          </a:prstGeom>
          <a:noFill/>
          <a:ln w="9525">
            <a:noFill/>
            <a:miter lim="800000"/>
            <a:headEnd/>
            <a:tailEnd/>
          </a:ln>
        </p:spPr>
      </p:pic>
      <p:sp>
        <p:nvSpPr>
          <p:cNvPr id="7" name="文本框 6">
            <a:extLst>
              <a:ext uri="{FF2B5EF4-FFF2-40B4-BE49-F238E27FC236}">
                <a16:creationId xmlns:a16="http://schemas.microsoft.com/office/drawing/2014/main" id="{F937EC5E-BD3B-4C22-8997-2F46749EAE3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Effect transition="in" filter="wipe(left)">
                                      <p:cBhvr>
                                        <p:cTn id="7" dur="500"/>
                                        <p:tgtEl>
                                          <p:spTgt spid="421891">
                                            <p:txEl>
                                              <p:pRg st="0" end="0"/>
                                            </p:txEl>
                                          </p:spTgt>
                                        </p:tgtEl>
                                      </p:cBhvr>
                                    </p:animEffect>
                                  </p:childTnLst>
                                </p:cTn>
                              </p:par>
                            </p:childTnLst>
                          </p:cTn>
                        </p:par>
                        <p:par>
                          <p:cTn id="8" fill="hold">
                            <p:stCondLst>
                              <p:cond delay="500"/>
                            </p:stCondLst>
                            <p:childTnLst>
                              <p:par>
                                <p:cTn id="9" presetID="30" presetClass="entr" presetSubtype="0" fill="hold" nodeType="afterEffect">
                                  <p:stCondLst>
                                    <p:cond delay="0"/>
                                  </p:stCondLst>
                                  <p:childTnLst>
                                    <p:set>
                                      <p:cBhvr>
                                        <p:cTn id="10" dur="1" fill="hold">
                                          <p:stCondLst>
                                            <p:cond delay="0"/>
                                          </p:stCondLst>
                                        </p:cTn>
                                        <p:tgtEl>
                                          <p:spTgt spid="421894"/>
                                        </p:tgtEl>
                                        <p:attrNameLst>
                                          <p:attrName>style.visibility</p:attrName>
                                        </p:attrNameLst>
                                      </p:cBhvr>
                                      <p:to>
                                        <p:strVal val="visible"/>
                                      </p:to>
                                    </p:set>
                                    <p:animEffect transition="in" filter="fade">
                                      <p:cBhvr>
                                        <p:cTn id="11" dur="800" decel="100000"/>
                                        <p:tgtEl>
                                          <p:spTgt spid="421894"/>
                                        </p:tgtEl>
                                      </p:cBhvr>
                                    </p:animEffect>
                                    <p:anim calcmode="lin" valueType="num">
                                      <p:cBhvr>
                                        <p:cTn id="12" dur="800" decel="100000" fill="hold"/>
                                        <p:tgtEl>
                                          <p:spTgt spid="421894"/>
                                        </p:tgtEl>
                                        <p:attrNameLst>
                                          <p:attrName>style.rotation</p:attrName>
                                        </p:attrNameLst>
                                      </p:cBhvr>
                                      <p:tavLst>
                                        <p:tav tm="0">
                                          <p:val>
                                            <p:fltVal val="-90"/>
                                          </p:val>
                                        </p:tav>
                                        <p:tav tm="100000">
                                          <p:val>
                                            <p:fltVal val="0"/>
                                          </p:val>
                                        </p:tav>
                                      </p:tavLst>
                                    </p:anim>
                                    <p:anim calcmode="lin" valueType="num">
                                      <p:cBhvr>
                                        <p:cTn id="13" dur="800" decel="100000" fill="hold"/>
                                        <p:tgtEl>
                                          <p:spTgt spid="421894"/>
                                        </p:tgtEl>
                                        <p:attrNameLst>
                                          <p:attrName>ppt_x</p:attrName>
                                        </p:attrNameLst>
                                      </p:cBhvr>
                                      <p:tavLst>
                                        <p:tav tm="0">
                                          <p:val>
                                            <p:strVal val="#ppt_x+0.4"/>
                                          </p:val>
                                        </p:tav>
                                        <p:tav tm="100000">
                                          <p:val>
                                            <p:strVal val="#ppt_x-0.05"/>
                                          </p:val>
                                        </p:tav>
                                      </p:tavLst>
                                    </p:anim>
                                    <p:anim calcmode="lin" valueType="num">
                                      <p:cBhvr>
                                        <p:cTn id="14" dur="800" decel="100000" fill="hold"/>
                                        <p:tgtEl>
                                          <p:spTgt spid="421894"/>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421894"/>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42189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Text Box 6"/>
          <p:cNvSpPr txBox="1">
            <a:spLocks noChangeArrowheads="1"/>
          </p:cNvSpPr>
          <p:nvPr/>
        </p:nvSpPr>
        <p:spPr bwMode="auto">
          <a:xfrm>
            <a:off x="609600" y="830263"/>
            <a:ext cx="7391400" cy="769937"/>
          </a:xfrm>
          <a:prstGeom prst="rect">
            <a:avLst/>
          </a:prstGeom>
          <a:noFill/>
          <a:ln w="9525">
            <a:noFill/>
            <a:miter lim="800000"/>
            <a:headEnd/>
            <a:tailEnd/>
          </a:ln>
          <a:effectLst/>
        </p:spPr>
        <p:txBody>
          <a:bodyPr>
            <a:spAutoFit/>
          </a:bodyPr>
          <a:lstStyle/>
          <a:p>
            <a:pPr>
              <a:spcBef>
                <a:spcPct val="50000"/>
              </a:spcBef>
              <a:defRPr/>
            </a:pPr>
            <a:r>
              <a:rPr lang="zh-CN" altLang="en-US" sz="4400" b="1" dirty="0">
                <a:solidFill>
                  <a:srgbClr val="FF0000"/>
                </a:solidFill>
                <a:latin typeface="+mj-lt"/>
                <a:ea typeface="+mj-ea"/>
                <a:cs typeface="+mj-cs"/>
              </a:rPr>
              <a:t>主要内容</a:t>
            </a:r>
            <a:endParaRPr lang="en-US" altLang="zh-CN" sz="4400" b="1" dirty="0">
              <a:solidFill>
                <a:srgbClr val="FF0000"/>
              </a:solidFill>
              <a:latin typeface="+mj-lt"/>
              <a:ea typeface="+mj-ea"/>
              <a:cs typeface="+mj-cs"/>
            </a:endParaRPr>
          </a:p>
        </p:txBody>
      </p:sp>
      <p:sp>
        <p:nvSpPr>
          <p:cNvPr id="4" name="灯片编号占位符 3"/>
          <p:cNvSpPr>
            <a:spLocks noGrp="1"/>
          </p:cNvSpPr>
          <p:nvPr>
            <p:ph type="sldNum" sz="quarter" idx="10"/>
          </p:nvPr>
        </p:nvSpPr>
        <p:spPr/>
        <p:txBody>
          <a:bodyPr/>
          <a:lstStyle/>
          <a:p>
            <a:pPr>
              <a:defRPr/>
            </a:pPr>
            <a:r>
              <a:rPr lang="zh-CN" altLang="en-US"/>
              <a:t>第</a:t>
            </a:r>
            <a:fld id="{7BA119B0-FDC3-4630-A188-B4A76C6F2EF8}" type="slidenum">
              <a:rPr lang="zh-CN" altLang="en-US" smtClean="0"/>
              <a:pPr>
                <a:defRPr/>
              </a:pPr>
              <a:t>4</a:t>
            </a:fld>
            <a:r>
              <a:rPr lang="zh-CN" altLang="en-US"/>
              <a:t>页</a:t>
            </a:r>
          </a:p>
        </p:txBody>
      </p:sp>
      <p:sp>
        <p:nvSpPr>
          <p:cNvPr id="5" name="Text Box 2"/>
          <p:cNvSpPr txBox="1">
            <a:spLocks noChangeArrowheads="1"/>
          </p:cNvSpPr>
          <p:nvPr/>
        </p:nvSpPr>
        <p:spPr bwMode="auto">
          <a:xfrm>
            <a:off x="1676400" y="1905000"/>
            <a:ext cx="5867400" cy="3346450"/>
          </a:xfrm>
          <a:prstGeom prst="rect">
            <a:avLst/>
          </a:prstGeom>
          <a:noFill/>
          <a:ln w="9525" algn="ctr">
            <a:noFill/>
            <a:miter lim="800000"/>
            <a:headEnd/>
            <a:tailEnd/>
          </a:ln>
          <a:effectLst/>
        </p:spPr>
        <p:txBody>
          <a:bodyPr>
            <a:spAutoFit/>
          </a:bodyPr>
          <a:lstStyle/>
          <a:p>
            <a:pPr>
              <a:spcBef>
                <a:spcPct val="50000"/>
              </a:spcBef>
            </a:pPr>
            <a:r>
              <a:rPr lang="zh-CN" altLang="en-US" sz="2400" dirty="0">
                <a:latin typeface="楷体_GB2312" pitchFamily="49" charset="-122"/>
                <a:ea typeface="楷体_GB2312" pitchFamily="49" charset="-122"/>
              </a:rPr>
              <a:t>主要内容：</a:t>
            </a:r>
          </a:p>
          <a:p>
            <a:pPr lvl="2">
              <a:spcBef>
                <a:spcPct val="50000"/>
              </a:spcBef>
              <a:buFont typeface="Wingdings" pitchFamily="2" charset="2"/>
              <a:buChar char="l"/>
            </a:pPr>
            <a:r>
              <a:rPr lang="zh-CN" altLang="en-US" b="1" u="sng" dirty="0">
                <a:latin typeface="楷体_GB2312" pitchFamily="49" charset="-122"/>
                <a:ea typeface="楷体_GB2312" pitchFamily="49" charset="-122"/>
              </a:rPr>
              <a:t>引言</a:t>
            </a:r>
            <a:r>
              <a:rPr lang="en-US" altLang="zh-CN" b="1" u="sng" dirty="0">
                <a:latin typeface="Times New Roman"/>
                <a:ea typeface="楷体_GB2312" pitchFamily="49" charset="-122"/>
              </a:rPr>
              <a:t>——</a:t>
            </a:r>
            <a:r>
              <a:rPr lang="zh-CN" altLang="en-US" b="1" u="sng" dirty="0">
                <a:latin typeface="楷体_GB2312" pitchFamily="49" charset="-122"/>
                <a:ea typeface="楷体_GB2312" pitchFamily="49" charset="-122"/>
              </a:rPr>
              <a:t>需求分析</a:t>
            </a:r>
            <a:r>
              <a:rPr lang="zh-CN" altLang="en-US" dirty="0">
                <a:latin typeface="楷体_GB2312" pitchFamily="49" charset="-122"/>
                <a:ea typeface="楷体_GB2312" pitchFamily="49" charset="-122"/>
              </a:rPr>
              <a:t> </a:t>
            </a:r>
          </a:p>
          <a:p>
            <a:pPr lvl="2">
              <a:spcBef>
                <a:spcPct val="50000"/>
              </a:spcBef>
              <a:buFont typeface="Wingdings" pitchFamily="2" charset="2"/>
              <a:buChar char="l"/>
            </a:pPr>
            <a:r>
              <a:rPr lang="zh-CN" altLang="en-US" b="1" u="sng" dirty="0">
                <a:latin typeface="Times New Roman"/>
                <a:ea typeface="楷体_GB2312" pitchFamily="49" charset="-122"/>
              </a:rPr>
              <a:t>什么叫用例图 </a:t>
            </a:r>
          </a:p>
          <a:p>
            <a:pPr lvl="2">
              <a:spcBef>
                <a:spcPct val="50000"/>
              </a:spcBef>
              <a:buFont typeface="Wingdings" pitchFamily="2" charset="2"/>
              <a:buChar char="l"/>
            </a:pPr>
            <a:r>
              <a:rPr lang="zh-CN" altLang="en-US" b="1" u="sng" dirty="0">
                <a:latin typeface="Times New Roman"/>
                <a:ea typeface="楷体_GB2312" pitchFamily="49" charset="-122"/>
              </a:rPr>
              <a:t>用例图的构成要素 </a:t>
            </a:r>
          </a:p>
          <a:p>
            <a:pPr lvl="2">
              <a:spcBef>
                <a:spcPct val="50000"/>
              </a:spcBef>
              <a:buFont typeface="Wingdings" pitchFamily="2" charset="2"/>
              <a:buChar char="l"/>
            </a:pPr>
            <a:r>
              <a:rPr lang="zh-CN" altLang="en-US" b="1" u="sng" dirty="0">
                <a:latin typeface="Times New Roman"/>
                <a:ea typeface="楷体_GB2312" pitchFamily="49" charset="-122"/>
              </a:rPr>
              <a:t>用例的重要元素</a:t>
            </a:r>
          </a:p>
          <a:p>
            <a:pPr lvl="2">
              <a:spcBef>
                <a:spcPct val="50000"/>
              </a:spcBef>
              <a:buFont typeface="Wingdings" pitchFamily="2" charset="2"/>
              <a:buChar char="l"/>
            </a:pPr>
            <a:r>
              <a:rPr lang="zh-CN" altLang="en-US" b="1" u="sng" dirty="0">
                <a:latin typeface="Times New Roman"/>
                <a:ea typeface="楷体_GB2312" pitchFamily="49" charset="-122"/>
              </a:rPr>
              <a:t>用例之间的各种重要关系</a:t>
            </a:r>
          </a:p>
          <a:p>
            <a:pPr lvl="2">
              <a:spcBef>
                <a:spcPct val="50000"/>
              </a:spcBef>
              <a:buFont typeface="Wingdings" pitchFamily="2" charset="2"/>
              <a:buChar char="l"/>
            </a:pPr>
            <a:r>
              <a:rPr lang="zh-CN" altLang="en-US" b="1" u="sng" dirty="0">
                <a:latin typeface="Times New Roman"/>
                <a:ea typeface="楷体_GB2312" pitchFamily="49" charset="-122"/>
              </a:rPr>
              <a:t>使用</a:t>
            </a:r>
            <a:r>
              <a:rPr lang="en-US" altLang="zh-CN" b="1" u="sng" dirty="0">
                <a:latin typeface="Times New Roman"/>
                <a:ea typeface="楷体_GB2312" pitchFamily="49" charset="-122"/>
              </a:rPr>
              <a:t>Rose</a:t>
            </a:r>
            <a:r>
              <a:rPr lang="zh-CN" altLang="en-US" b="1" u="sng" dirty="0">
                <a:latin typeface="Times New Roman"/>
                <a:ea typeface="楷体_GB2312" pitchFamily="49" charset="-122"/>
              </a:rPr>
              <a:t>创建用例图</a:t>
            </a:r>
          </a:p>
          <a:p>
            <a:pPr lvl="2">
              <a:spcBef>
                <a:spcPct val="50000"/>
              </a:spcBef>
              <a:buFont typeface="Wingdings" pitchFamily="2" charset="2"/>
              <a:buChar char="l"/>
            </a:pPr>
            <a:r>
              <a:rPr lang="zh-CN" altLang="en-US" b="1" u="sng" dirty="0">
                <a:latin typeface="Times New Roman"/>
                <a:ea typeface="楷体_GB2312" pitchFamily="49" charset="-122"/>
              </a:rPr>
              <a:t>使用</a:t>
            </a:r>
            <a:r>
              <a:rPr lang="en-US" altLang="zh-CN" b="1" u="sng" dirty="0">
                <a:latin typeface="Times New Roman"/>
                <a:ea typeface="楷体_GB2312" pitchFamily="49" charset="-122"/>
              </a:rPr>
              <a:t>Rose</a:t>
            </a:r>
            <a:r>
              <a:rPr lang="zh-CN" altLang="en-US" b="1" u="sng" dirty="0">
                <a:latin typeface="Times New Roman"/>
                <a:ea typeface="楷体_GB2312" pitchFamily="49" charset="-122"/>
              </a:rPr>
              <a:t>创建用例图的步骤说明</a:t>
            </a:r>
          </a:p>
        </p:txBody>
      </p:sp>
      <p:sp>
        <p:nvSpPr>
          <p:cNvPr id="7" name="文本框 6">
            <a:extLst>
              <a:ext uri="{FF2B5EF4-FFF2-40B4-BE49-F238E27FC236}">
                <a16:creationId xmlns:a16="http://schemas.microsoft.com/office/drawing/2014/main" id="{F1C59009-453F-469B-A2FB-96E41D4AA559}"/>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324600"/>
            <a:ext cx="2133600" cy="457200"/>
          </a:xfrm>
          <a:prstGeom prst="rect">
            <a:avLst/>
          </a:prstGeom>
        </p:spPr>
        <p:txBody>
          <a:bodyPr/>
          <a:lstStyle/>
          <a:p>
            <a:fld id="{AD2E5F60-7A9E-4A3B-9C77-2CCA622BF9A7}" type="slidenum">
              <a:rPr lang="zh-CN" altLang="en-US"/>
              <a:pPr/>
              <a:t>40</a:t>
            </a:fld>
            <a:r>
              <a:rPr lang="en-US" altLang="zh-CN"/>
              <a:t>/60</a:t>
            </a:r>
          </a:p>
        </p:txBody>
      </p:sp>
      <p:pic>
        <p:nvPicPr>
          <p:cNvPr id="721922" name="Picture 2"/>
          <p:cNvPicPr>
            <a:picLocks noChangeAspect="1" noChangeArrowheads="1"/>
          </p:cNvPicPr>
          <p:nvPr/>
        </p:nvPicPr>
        <p:blipFill>
          <a:blip r:embed="rId2"/>
          <a:srcRect/>
          <a:stretch>
            <a:fillRect/>
          </a:stretch>
        </p:blipFill>
        <p:spPr bwMode="auto">
          <a:xfrm>
            <a:off x="136963" y="2362200"/>
            <a:ext cx="8646401" cy="2057400"/>
          </a:xfrm>
          <a:prstGeom prst="rect">
            <a:avLst/>
          </a:prstGeom>
          <a:noFill/>
          <a:ln w="9525">
            <a:noFill/>
            <a:miter lim="800000"/>
            <a:headEnd/>
            <a:tailEnd/>
          </a:ln>
          <a:effectLst/>
        </p:spPr>
      </p:pic>
      <p:sp>
        <p:nvSpPr>
          <p:cNvPr id="721923" name="Rectangle 4"/>
          <p:cNvSpPr>
            <a:spLocks noChangeArrowheads="1"/>
          </p:cNvSpPr>
          <p:nvPr/>
        </p:nvSpPr>
        <p:spPr bwMode="auto">
          <a:xfrm>
            <a:off x="571500" y="454025"/>
            <a:ext cx="7756525" cy="671513"/>
          </a:xfrm>
          <a:prstGeom prst="rect">
            <a:avLst/>
          </a:prstGeom>
          <a:noFill/>
          <a:ln w="9525">
            <a:noFill/>
            <a:miter lim="800000"/>
            <a:headEnd/>
            <a:tailEnd/>
          </a:ln>
        </p:spPr>
        <p:txBody>
          <a:bodyPr anchor="ctr">
            <a:spAutoFit/>
          </a:bodyPr>
          <a:lstStyle/>
          <a:p>
            <a:pPr indent="355600" eaLnBrk="0" hangingPunct="0"/>
            <a:r>
              <a:rPr lang="zh-CN" altLang="en-US" sz="3800">
                <a:solidFill>
                  <a:schemeClr val="tx2"/>
                </a:solidFill>
                <a:latin typeface="Verdana" pitchFamily="34" charset="0"/>
                <a:ea typeface="宋体" pitchFamily="2" charset="-122"/>
              </a:rPr>
              <a:t>用例与用例之间的关系</a:t>
            </a:r>
            <a:endParaRPr lang="en-US" altLang="zh-CN" sz="3800">
              <a:solidFill>
                <a:schemeClr val="tx2"/>
              </a:solidFill>
              <a:latin typeface="Verdana" pitchFamily="34" charset="0"/>
              <a:ea typeface="宋体" pitchFamily="2" charset="-122"/>
            </a:endParaRPr>
          </a:p>
        </p:txBody>
      </p:sp>
      <p:sp>
        <p:nvSpPr>
          <p:cNvPr id="421893" name="Rectangle 5"/>
          <p:cNvSpPr>
            <a:spLocks noChangeArrowheads="1"/>
          </p:cNvSpPr>
          <p:nvPr/>
        </p:nvSpPr>
        <p:spPr bwMode="auto">
          <a:xfrm>
            <a:off x="4989513" y="928688"/>
            <a:ext cx="4154487" cy="579437"/>
          </a:xfrm>
          <a:prstGeom prst="rect">
            <a:avLst/>
          </a:prstGeom>
          <a:noFill/>
          <a:ln w="9525">
            <a:noFill/>
            <a:miter lim="800000"/>
            <a:headEnd/>
            <a:tailEnd/>
          </a:ln>
          <a:effectLst/>
        </p:spPr>
        <p:txBody>
          <a:bodyPr>
            <a:spAutoFit/>
          </a:bodyPr>
          <a:lstStyle/>
          <a:p>
            <a:pPr eaLnBrk="0" hangingPunct="0">
              <a:defRPr/>
            </a:pPr>
            <a:r>
              <a:rPr lang="zh-CN" altLang="en-US" sz="3200" b="1" dirty="0">
                <a:solidFill>
                  <a:srgbClr val="CC0000"/>
                </a:solidFill>
                <a:effectLst>
                  <a:outerShdw blurRad="38100" dist="38100" dir="2700000" algn="tl">
                    <a:srgbClr val="C0C0C0"/>
                  </a:outerShdw>
                </a:effectLst>
                <a:latin typeface="楷体_GB2312" pitchFamily="49" charset="-122"/>
                <a:ea typeface="楷体_GB2312" pitchFamily="49" charset="-122"/>
              </a:rPr>
              <a:t>→包含关系</a:t>
            </a:r>
          </a:p>
        </p:txBody>
      </p:sp>
      <p:sp>
        <p:nvSpPr>
          <p:cNvPr id="6" name="文本框 5">
            <a:extLst>
              <a:ext uri="{FF2B5EF4-FFF2-40B4-BE49-F238E27FC236}">
                <a16:creationId xmlns:a16="http://schemas.microsoft.com/office/drawing/2014/main" id="{28DF7490-DF95-4B9F-BB31-001F7178257B}"/>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324600"/>
            <a:ext cx="2133600" cy="457200"/>
          </a:xfrm>
          <a:prstGeom prst="rect">
            <a:avLst/>
          </a:prstGeom>
        </p:spPr>
        <p:txBody>
          <a:bodyPr/>
          <a:lstStyle/>
          <a:p>
            <a:fld id="{CF76FD8E-8BEB-4ECF-A5E6-84906CF7BD3C}" type="slidenum">
              <a:rPr lang="zh-CN" altLang="en-US"/>
              <a:pPr/>
              <a:t>41</a:t>
            </a:fld>
            <a:r>
              <a:rPr lang="en-US" altLang="zh-CN"/>
              <a:t>/60</a:t>
            </a:r>
          </a:p>
        </p:txBody>
      </p:sp>
      <p:pic>
        <p:nvPicPr>
          <p:cNvPr id="722946" name="Picture 2"/>
          <p:cNvPicPr>
            <a:picLocks noChangeAspect="1" noChangeArrowheads="1"/>
          </p:cNvPicPr>
          <p:nvPr/>
        </p:nvPicPr>
        <p:blipFill>
          <a:blip r:embed="rId2"/>
          <a:srcRect/>
          <a:stretch>
            <a:fillRect/>
          </a:stretch>
        </p:blipFill>
        <p:spPr bwMode="auto">
          <a:xfrm>
            <a:off x="52332" y="1752600"/>
            <a:ext cx="9060292" cy="4822270"/>
          </a:xfrm>
          <a:prstGeom prst="rect">
            <a:avLst/>
          </a:prstGeom>
          <a:noFill/>
          <a:ln w="9525">
            <a:noFill/>
            <a:miter lim="800000"/>
            <a:headEnd/>
            <a:tailEnd/>
          </a:ln>
          <a:effectLst/>
        </p:spPr>
      </p:pic>
      <p:sp>
        <p:nvSpPr>
          <p:cNvPr id="722947" name="Rectangle 4"/>
          <p:cNvSpPr>
            <a:spLocks noChangeArrowheads="1"/>
          </p:cNvSpPr>
          <p:nvPr/>
        </p:nvSpPr>
        <p:spPr bwMode="auto">
          <a:xfrm>
            <a:off x="571500" y="454025"/>
            <a:ext cx="7756525" cy="671513"/>
          </a:xfrm>
          <a:prstGeom prst="rect">
            <a:avLst/>
          </a:prstGeom>
          <a:noFill/>
          <a:ln w="9525">
            <a:noFill/>
            <a:miter lim="800000"/>
            <a:headEnd/>
            <a:tailEnd/>
          </a:ln>
        </p:spPr>
        <p:txBody>
          <a:bodyPr anchor="ctr">
            <a:spAutoFit/>
          </a:bodyPr>
          <a:lstStyle/>
          <a:p>
            <a:pPr indent="355600" eaLnBrk="0" hangingPunct="0"/>
            <a:r>
              <a:rPr lang="zh-CN" altLang="en-US" sz="3800">
                <a:solidFill>
                  <a:schemeClr val="tx2"/>
                </a:solidFill>
                <a:latin typeface="Verdana" pitchFamily="34" charset="0"/>
                <a:ea typeface="宋体" pitchFamily="2" charset="-122"/>
              </a:rPr>
              <a:t>用例与用例之间的关系</a:t>
            </a:r>
            <a:endParaRPr lang="en-US" altLang="zh-CN" sz="3800">
              <a:solidFill>
                <a:schemeClr val="tx2"/>
              </a:solidFill>
              <a:latin typeface="Verdana" pitchFamily="34" charset="0"/>
              <a:ea typeface="宋体" pitchFamily="2" charset="-122"/>
            </a:endParaRPr>
          </a:p>
        </p:txBody>
      </p:sp>
      <p:sp>
        <p:nvSpPr>
          <p:cNvPr id="421893" name="Rectangle 5"/>
          <p:cNvSpPr>
            <a:spLocks noChangeArrowheads="1"/>
          </p:cNvSpPr>
          <p:nvPr/>
        </p:nvSpPr>
        <p:spPr bwMode="auto">
          <a:xfrm>
            <a:off x="4989513" y="928688"/>
            <a:ext cx="4154487" cy="579437"/>
          </a:xfrm>
          <a:prstGeom prst="rect">
            <a:avLst/>
          </a:prstGeom>
          <a:noFill/>
          <a:ln w="9525">
            <a:noFill/>
            <a:miter lim="800000"/>
            <a:headEnd/>
            <a:tailEnd/>
          </a:ln>
          <a:effectLst/>
        </p:spPr>
        <p:txBody>
          <a:bodyPr>
            <a:spAutoFit/>
          </a:bodyPr>
          <a:lstStyle/>
          <a:p>
            <a:pPr eaLnBrk="0" hangingPunct="0">
              <a:defRPr/>
            </a:pPr>
            <a:r>
              <a:rPr lang="zh-CN" altLang="en-US" sz="3200" b="1" dirty="0">
                <a:solidFill>
                  <a:srgbClr val="CC0000"/>
                </a:solidFill>
                <a:effectLst>
                  <a:outerShdw blurRad="38100" dist="38100" dir="2700000" algn="tl">
                    <a:srgbClr val="C0C0C0"/>
                  </a:outerShdw>
                </a:effectLst>
                <a:latin typeface="楷体_GB2312" pitchFamily="49" charset="-122"/>
                <a:ea typeface="楷体_GB2312" pitchFamily="49" charset="-122"/>
              </a:rPr>
              <a:t>→包含关系</a:t>
            </a:r>
          </a:p>
        </p:txBody>
      </p:sp>
      <p:sp>
        <p:nvSpPr>
          <p:cNvPr id="6" name="文本框 5">
            <a:extLst>
              <a:ext uri="{FF2B5EF4-FFF2-40B4-BE49-F238E27FC236}">
                <a16:creationId xmlns:a16="http://schemas.microsoft.com/office/drawing/2014/main" id="{2A5CC73C-1288-496F-99EA-4B7F773B274F}"/>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4294967295"/>
          </p:nvPr>
        </p:nvSpPr>
        <p:spPr>
          <a:xfrm>
            <a:off x="6553200" y="6324600"/>
            <a:ext cx="2133600" cy="457200"/>
          </a:xfrm>
          <a:prstGeom prst="rect">
            <a:avLst/>
          </a:prstGeom>
        </p:spPr>
        <p:txBody>
          <a:bodyPr/>
          <a:lstStyle/>
          <a:p>
            <a:fld id="{E5C04428-6E2D-4E33-9830-E04D878DF6FA}" type="slidenum">
              <a:rPr lang="zh-CN" altLang="en-US"/>
              <a:pPr/>
              <a:t>42</a:t>
            </a:fld>
            <a:r>
              <a:rPr lang="en-US" altLang="zh-CN"/>
              <a:t>/60</a:t>
            </a:r>
          </a:p>
        </p:txBody>
      </p:sp>
      <p:sp>
        <p:nvSpPr>
          <p:cNvPr id="723970" name="Rectangle 4"/>
          <p:cNvSpPr>
            <a:spLocks noChangeArrowheads="1"/>
          </p:cNvSpPr>
          <p:nvPr/>
        </p:nvSpPr>
        <p:spPr bwMode="auto">
          <a:xfrm>
            <a:off x="571500" y="382588"/>
            <a:ext cx="7756525" cy="671512"/>
          </a:xfrm>
          <a:prstGeom prst="rect">
            <a:avLst/>
          </a:prstGeom>
          <a:noFill/>
          <a:ln w="9525">
            <a:noFill/>
            <a:miter lim="800000"/>
            <a:headEnd/>
            <a:tailEnd/>
          </a:ln>
        </p:spPr>
        <p:txBody>
          <a:bodyPr anchor="ctr">
            <a:spAutoFit/>
          </a:bodyPr>
          <a:lstStyle/>
          <a:p>
            <a:pPr indent="355600" eaLnBrk="0" hangingPunct="0"/>
            <a:r>
              <a:rPr lang="zh-CN" altLang="en-US" sz="3800">
                <a:solidFill>
                  <a:schemeClr val="tx2"/>
                </a:solidFill>
                <a:latin typeface="Verdana" pitchFamily="34" charset="0"/>
                <a:ea typeface="宋体" pitchFamily="2" charset="-122"/>
              </a:rPr>
              <a:t>用例与用例之间的关系</a:t>
            </a:r>
            <a:endParaRPr lang="en-US" altLang="zh-CN" sz="3800">
              <a:solidFill>
                <a:schemeClr val="tx2"/>
              </a:solidFill>
              <a:latin typeface="Verdana" pitchFamily="34" charset="0"/>
              <a:ea typeface="宋体" pitchFamily="2" charset="-122"/>
            </a:endParaRPr>
          </a:p>
        </p:txBody>
      </p:sp>
      <p:sp>
        <p:nvSpPr>
          <p:cNvPr id="419847" name="Rectangle 7"/>
          <p:cNvSpPr>
            <a:spLocks noChangeArrowheads="1"/>
          </p:cNvSpPr>
          <p:nvPr/>
        </p:nvSpPr>
        <p:spPr bwMode="auto">
          <a:xfrm>
            <a:off x="4989513" y="1000125"/>
            <a:ext cx="4154487" cy="579438"/>
          </a:xfrm>
          <a:prstGeom prst="rect">
            <a:avLst/>
          </a:prstGeom>
          <a:noFill/>
          <a:ln w="9525">
            <a:noFill/>
            <a:miter lim="800000"/>
            <a:headEnd/>
            <a:tailEnd/>
          </a:ln>
          <a:effectLst/>
        </p:spPr>
        <p:txBody>
          <a:bodyPr>
            <a:spAutoFit/>
          </a:bodyPr>
          <a:lstStyle/>
          <a:p>
            <a:pPr eaLnBrk="0" hangingPunct="0">
              <a:defRPr/>
            </a:pPr>
            <a:r>
              <a:rPr lang="zh-CN" altLang="en-US" sz="3200" b="1" dirty="0">
                <a:solidFill>
                  <a:srgbClr val="CC0000"/>
                </a:solidFill>
                <a:effectLst>
                  <a:outerShdw blurRad="38100" dist="38100" dir="2700000" algn="tl">
                    <a:srgbClr val="C0C0C0"/>
                  </a:outerShdw>
                </a:effectLst>
                <a:latin typeface="楷体_GB2312" pitchFamily="49" charset="-122"/>
                <a:ea typeface="楷体_GB2312" pitchFamily="49" charset="-122"/>
              </a:rPr>
              <a:t>→扩展关系</a:t>
            </a:r>
          </a:p>
        </p:txBody>
      </p:sp>
      <p:pic>
        <p:nvPicPr>
          <p:cNvPr id="419849" name="Picture 9"/>
          <p:cNvPicPr>
            <a:picLocks noChangeAspect="1" noChangeArrowheads="1"/>
          </p:cNvPicPr>
          <p:nvPr/>
        </p:nvPicPr>
        <p:blipFill>
          <a:blip r:embed="rId3"/>
          <a:srcRect l="30991" r="31212" b="19556"/>
          <a:stretch>
            <a:fillRect/>
          </a:stretch>
        </p:blipFill>
        <p:spPr bwMode="auto">
          <a:xfrm>
            <a:off x="2006600" y="2571750"/>
            <a:ext cx="1663700" cy="1425575"/>
          </a:xfrm>
          <a:prstGeom prst="rect">
            <a:avLst/>
          </a:prstGeom>
          <a:noFill/>
          <a:ln w="9525">
            <a:noFill/>
            <a:miter lim="800000"/>
            <a:headEnd/>
            <a:tailEnd/>
          </a:ln>
        </p:spPr>
      </p:pic>
      <p:pic>
        <p:nvPicPr>
          <p:cNvPr id="419848" name="Picture 8"/>
          <p:cNvPicPr>
            <a:picLocks noChangeAspect="1" noChangeArrowheads="1"/>
          </p:cNvPicPr>
          <p:nvPr/>
        </p:nvPicPr>
        <p:blipFill>
          <a:blip r:embed="rId4"/>
          <a:srcRect l="29189" r="30760" b="19333"/>
          <a:stretch>
            <a:fillRect/>
          </a:stretch>
        </p:blipFill>
        <p:spPr bwMode="auto">
          <a:xfrm>
            <a:off x="5126038" y="2574925"/>
            <a:ext cx="1762125" cy="1444625"/>
          </a:xfrm>
          <a:prstGeom prst="rect">
            <a:avLst/>
          </a:prstGeom>
          <a:noFill/>
          <a:ln w="9525">
            <a:noFill/>
            <a:miter lim="800000"/>
            <a:headEnd/>
            <a:tailEnd/>
          </a:ln>
        </p:spPr>
      </p:pic>
      <p:sp>
        <p:nvSpPr>
          <p:cNvPr id="419851" name="Line 11"/>
          <p:cNvSpPr>
            <a:spLocks noChangeShapeType="1"/>
          </p:cNvSpPr>
          <p:nvPr/>
        </p:nvSpPr>
        <p:spPr bwMode="auto">
          <a:xfrm>
            <a:off x="3806825" y="1893888"/>
            <a:ext cx="0" cy="2771775"/>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419853" name="Rectangle 13"/>
          <p:cNvSpPr>
            <a:spLocks noChangeArrowheads="1"/>
          </p:cNvSpPr>
          <p:nvPr/>
        </p:nvSpPr>
        <p:spPr bwMode="auto">
          <a:xfrm>
            <a:off x="4941888" y="2546350"/>
            <a:ext cx="246062" cy="1016000"/>
          </a:xfrm>
          <a:prstGeom prst="rect">
            <a:avLst/>
          </a:prstGeom>
          <a:solidFill>
            <a:srgbClr val="008000"/>
          </a:solidFill>
          <a:ln w="9525">
            <a:solidFill>
              <a:schemeClr val="tx1"/>
            </a:solidFill>
            <a:miter lim="800000"/>
            <a:headEnd/>
            <a:tailEnd/>
          </a:ln>
        </p:spPr>
        <p:txBody>
          <a:bodyPr wrap="none" anchor="ctr"/>
          <a:lstStyle/>
          <a:p>
            <a:pPr algn="ctr" eaLnBrk="0" hangingPunct="0"/>
            <a:endParaRPr lang="zh-CN" altLang="en-US" b="1">
              <a:latin typeface="Arial Narrow" pitchFamily="34" charset="0"/>
              <a:ea typeface="宋体" pitchFamily="2" charset="-122"/>
            </a:endParaRPr>
          </a:p>
        </p:txBody>
      </p:sp>
      <p:sp>
        <p:nvSpPr>
          <p:cNvPr id="419854" name="Line 14"/>
          <p:cNvSpPr>
            <a:spLocks noChangeShapeType="1"/>
          </p:cNvSpPr>
          <p:nvPr/>
        </p:nvSpPr>
        <p:spPr bwMode="auto">
          <a:xfrm>
            <a:off x="5062538" y="2552700"/>
            <a:ext cx="0" cy="1001713"/>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19855" name="Line 15"/>
          <p:cNvSpPr>
            <a:spLocks noChangeShapeType="1"/>
          </p:cNvSpPr>
          <p:nvPr/>
        </p:nvSpPr>
        <p:spPr bwMode="auto">
          <a:xfrm flipV="1">
            <a:off x="3803650" y="2547938"/>
            <a:ext cx="1136650" cy="536575"/>
          </a:xfrm>
          <a:prstGeom prst="line">
            <a:avLst/>
          </a:prstGeom>
          <a:noFill/>
          <a:ln w="38100">
            <a:solidFill>
              <a:schemeClr val="tx1"/>
            </a:solidFill>
            <a:prstDash val="dash"/>
            <a:round/>
            <a:headEnd/>
            <a:tailEnd type="triangle" w="med" len="med"/>
          </a:ln>
        </p:spPr>
        <p:txBody>
          <a:bodyPr wrap="none" anchor="ctr"/>
          <a:lstStyle/>
          <a:p>
            <a:endParaRPr lang="zh-CN" altLang="en-US"/>
          </a:p>
        </p:txBody>
      </p:sp>
      <p:sp>
        <p:nvSpPr>
          <p:cNvPr id="419856" name="Line 16"/>
          <p:cNvSpPr>
            <a:spLocks noChangeShapeType="1"/>
          </p:cNvSpPr>
          <p:nvPr/>
        </p:nvSpPr>
        <p:spPr bwMode="auto">
          <a:xfrm flipH="1" flipV="1">
            <a:off x="3790950" y="3101975"/>
            <a:ext cx="1149350" cy="447675"/>
          </a:xfrm>
          <a:prstGeom prst="line">
            <a:avLst/>
          </a:prstGeom>
          <a:noFill/>
          <a:ln w="38100">
            <a:solidFill>
              <a:schemeClr val="tx1"/>
            </a:solidFill>
            <a:prstDash val="dash"/>
            <a:round/>
            <a:headEnd/>
            <a:tailEnd type="triangle" w="med" len="med"/>
          </a:ln>
        </p:spPr>
        <p:txBody>
          <a:bodyPr wrap="none" anchor="ctr"/>
          <a:lstStyle/>
          <a:p>
            <a:endParaRPr lang="zh-CN" altLang="en-US"/>
          </a:p>
        </p:txBody>
      </p:sp>
      <p:sp>
        <p:nvSpPr>
          <p:cNvPr id="419857" name="Line 17"/>
          <p:cNvSpPr>
            <a:spLocks noChangeShapeType="1"/>
          </p:cNvSpPr>
          <p:nvPr/>
        </p:nvSpPr>
        <p:spPr bwMode="auto">
          <a:xfrm>
            <a:off x="3806825" y="1898650"/>
            <a:ext cx="0" cy="1220788"/>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19858" name="Line 18"/>
          <p:cNvSpPr>
            <a:spLocks noChangeShapeType="1"/>
          </p:cNvSpPr>
          <p:nvPr/>
        </p:nvSpPr>
        <p:spPr bwMode="auto">
          <a:xfrm>
            <a:off x="3813175" y="3119438"/>
            <a:ext cx="0" cy="15430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19852" name="Oval 12"/>
          <p:cNvSpPr>
            <a:spLocks noChangeAspect="1" noChangeArrowheads="1"/>
          </p:cNvSpPr>
          <p:nvPr/>
        </p:nvSpPr>
        <p:spPr bwMode="auto">
          <a:xfrm>
            <a:off x="3657600" y="2938463"/>
            <a:ext cx="333375" cy="333375"/>
          </a:xfrm>
          <a:prstGeom prst="ellipse">
            <a:avLst/>
          </a:prstGeom>
          <a:solidFill>
            <a:srgbClr val="008000">
              <a:alpha val="85097"/>
            </a:srgbClr>
          </a:solidFill>
          <a:ln w="9525">
            <a:solidFill>
              <a:schemeClr val="tx1"/>
            </a:solidFill>
            <a:round/>
            <a:headEnd/>
            <a:tailEnd/>
          </a:ln>
        </p:spPr>
        <p:txBody>
          <a:bodyPr wrap="none" anchor="ctr"/>
          <a:lstStyle/>
          <a:p>
            <a:endParaRPr lang="zh-CN" altLang="en-US">
              <a:latin typeface="Verdana" pitchFamily="34" charset="0"/>
              <a:ea typeface="宋体" pitchFamily="2" charset="-122"/>
            </a:endParaRPr>
          </a:p>
        </p:txBody>
      </p:sp>
      <p:sp>
        <p:nvSpPr>
          <p:cNvPr id="15" name="文本框 14">
            <a:extLst>
              <a:ext uri="{FF2B5EF4-FFF2-40B4-BE49-F238E27FC236}">
                <a16:creationId xmlns:a16="http://schemas.microsoft.com/office/drawing/2014/main" id="{71455481-15AA-44BA-95E9-4AC2E21D0D16}"/>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9847"/>
                                        </p:tgtEl>
                                        <p:attrNameLst>
                                          <p:attrName>style.visibility</p:attrName>
                                        </p:attrNameLst>
                                      </p:cBhvr>
                                      <p:to>
                                        <p:strVal val="visible"/>
                                      </p:to>
                                    </p:set>
                                    <p:animEffect transition="in" filter="wipe(left)">
                                      <p:cBhvr>
                                        <p:cTn id="7" dur="500"/>
                                        <p:tgtEl>
                                          <p:spTgt spid="41984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19849"/>
                                        </p:tgtEl>
                                        <p:attrNameLst>
                                          <p:attrName>style.visibility</p:attrName>
                                        </p:attrNameLst>
                                      </p:cBhvr>
                                      <p:to>
                                        <p:strVal val="visible"/>
                                      </p:to>
                                    </p:set>
                                    <p:animEffect transition="in" filter="wipe(down)">
                                      <p:cBhvr>
                                        <p:cTn id="12" dur="580">
                                          <p:stCondLst>
                                            <p:cond delay="0"/>
                                          </p:stCondLst>
                                        </p:cTn>
                                        <p:tgtEl>
                                          <p:spTgt spid="419849"/>
                                        </p:tgtEl>
                                      </p:cBhvr>
                                    </p:animEffect>
                                    <p:anim calcmode="lin" valueType="num">
                                      <p:cBhvr>
                                        <p:cTn id="13" dur="1822" tmFilter="0,0; 0.14,0.36; 0.43,0.73; 0.71,0.91; 1.0,1.0">
                                          <p:stCondLst>
                                            <p:cond delay="0"/>
                                          </p:stCondLst>
                                        </p:cTn>
                                        <p:tgtEl>
                                          <p:spTgt spid="419849"/>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19849"/>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19849"/>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19849"/>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19849"/>
                                        </p:tgtEl>
                                        <p:attrNameLst>
                                          <p:attrName>ppt_y</p:attrName>
                                        </p:attrNameLst>
                                      </p:cBhvr>
                                      <p:tavLst>
                                        <p:tav tm="0" fmla="#ppt_y-sin(pi*$)/81">
                                          <p:val>
                                            <p:fltVal val="0"/>
                                          </p:val>
                                        </p:tav>
                                        <p:tav tm="100000">
                                          <p:val>
                                            <p:fltVal val="1"/>
                                          </p:val>
                                        </p:tav>
                                      </p:tavLst>
                                    </p:anim>
                                    <p:animScale>
                                      <p:cBhvr>
                                        <p:cTn id="18" dur="26">
                                          <p:stCondLst>
                                            <p:cond delay="650"/>
                                          </p:stCondLst>
                                        </p:cTn>
                                        <p:tgtEl>
                                          <p:spTgt spid="419849"/>
                                        </p:tgtEl>
                                      </p:cBhvr>
                                      <p:to x="100000" y="60000"/>
                                    </p:animScale>
                                    <p:animScale>
                                      <p:cBhvr>
                                        <p:cTn id="19" dur="166" decel="50000">
                                          <p:stCondLst>
                                            <p:cond delay="676"/>
                                          </p:stCondLst>
                                        </p:cTn>
                                        <p:tgtEl>
                                          <p:spTgt spid="419849"/>
                                        </p:tgtEl>
                                      </p:cBhvr>
                                      <p:to x="100000" y="100000"/>
                                    </p:animScale>
                                    <p:animScale>
                                      <p:cBhvr>
                                        <p:cTn id="20" dur="26">
                                          <p:stCondLst>
                                            <p:cond delay="1312"/>
                                          </p:stCondLst>
                                        </p:cTn>
                                        <p:tgtEl>
                                          <p:spTgt spid="419849"/>
                                        </p:tgtEl>
                                      </p:cBhvr>
                                      <p:to x="100000" y="80000"/>
                                    </p:animScale>
                                    <p:animScale>
                                      <p:cBhvr>
                                        <p:cTn id="21" dur="166" decel="50000">
                                          <p:stCondLst>
                                            <p:cond delay="1338"/>
                                          </p:stCondLst>
                                        </p:cTn>
                                        <p:tgtEl>
                                          <p:spTgt spid="419849"/>
                                        </p:tgtEl>
                                      </p:cBhvr>
                                      <p:to x="100000" y="100000"/>
                                    </p:animScale>
                                    <p:animScale>
                                      <p:cBhvr>
                                        <p:cTn id="22" dur="26">
                                          <p:stCondLst>
                                            <p:cond delay="1642"/>
                                          </p:stCondLst>
                                        </p:cTn>
                                        <p:tgtEl>
                                          <p:spTgt spid="419849"/>
                                        </p:tgtEl>
                                      </p:cBhvr>
                                      <p:to x="100000" y="90000"/>
                                    </p:animScale>
                                    <p:animScale>
                                      <p:cBhvr>
                                        <p:cTn id="23" dur="166" decel="50000">
                                          <p:stCondLst>
                                            <p:cond delay="1668"/>
                                          </p:stCondLst>
                                        </p:cTn>
                                        <p:tgtEl>
                                          <p:spTgt spid="419849"/>
                                        </p:tgtEl>
                                      </p:cBhvr>
                                      <p:to x="100000" y="100000"/>
                                    </p:animScale>
                                    <p:animScale>
                                      <p:cBhvr>
                                        <p:cTn id="24" dur="26">
                                          <p:stCondLst>
                                            <p:cond delay="1808"/>
                                          </p:stCondLst>
                                        </p:cTn>
                                        <p:tgtEl>
                                          <p:spTgt spid="419849"/>
                                        </p:tgtEl>
                                      </p:cBhvr>
                                      <p:to x="100000" y="95000"/>
                                    </p:animScale>
                                    <p:animScale>
                                      <p:cBhvr>
                                        <p:cTn id="25" dur="166" decel="50000">
                                          <p:stCondLst>
                                            <p:cond delay="1834"/>
                                          </p:stCondLst>
                                        </p:cTn>
                                        <p:tgtEl>
                                          <p:spTgt spid="419849"/>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19851"/>
                                        </p:tgtEl>
                                        <p:attrNameLst>
                                          <p:attrName>style.visibility</p:attrName>
                                        </p:attrNameLst>
                                      </p:cBhvr>
                                      <p:to>
                                        <p:strVal val="visible"/>
                                      </p:to>
                                    </p:set>
                                    <p:animEffect transition="in" filter="wipe(up)">
                                      <p:cBhvr>
                                        <p:cTn id="30" dur="5000"/>
                                        <p:tgtEl>
                                          <p:spTgt spid="41985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19857"/>
                                        </p:tgtEl>
                                        <p:attrNameLst>
                                          <p:attrName>style.visibility</p:attrName>
                                        </p:attrNameLst>
                                      </p:cBhvr>
                                      <p:to>
                                        <p:strVal val="visible"/>
                                      </p:to>
                                    </p:set>
                                    <p:animEffect transition="in" filter="wipe(up)">
                                      <p:cBhvr>
                                        <p:cTn id="35" dur="5000"/>
                                        <p:tgtEl>
                                          <p:spTgt spid="419857"/>
                                        </p:tgtEl>
                                      </p:cBhvr>
                                    </p:animEffect>
                                  </p:childTnLst>
                                </p:cTn>
                              </p:par>
                            </p:childTnLst>
                          </p:cTn>
                        </p:par>
                        <p:par>
                          <p:cTn id="36" fill="hold">
                            <p:stCondLst>
                              <p:cond delay="5000"/>
                            </p:stCondLst>
                            <p:childTnLst>
                              <p:par>
                                <p:cTn id="37" presetID="23" presetClass="entr" presetSubtype="36" fill="hold" grpId="0" nodeType="afterEffect">
                                  <p:stCondLst>
                                    <p:cond delay="0"/>
                                  </p:stCondLst>
                                  <p:childTnLst>
                                    <p:set>
                                      <p:cBhvr>
                                        <p:cTn id="38" dur="1" fill="hold">
                                          <p:stCondLst>
                                            <p:cond delay="0"/>
                                          </p:stCondLst>
                                        </p:cTn>
                                        <p:tgtEl>
                                          <p:spTgt spid="419852"/>
                                        </p:tgtEl>
                                        <p:attrNameLst>
                                          <p:attrName>style.visibility</p:attrName>
                                        </p:attrNameLst>
                                      </p:cBhvr>
                                      <p:to>
                                        <p:strVal val="visible"/>
                                      </p:to>
                                    </p:set>
                                    <p:anim calcmode="lin" valueType="num">
                                      <p:cBhvr>
                                        <p:cTn id="39" dur="500" fill="hold"/>
                                        <p:tgtEl>
                                          <p:spTgt spid="419852"/>
                                        </p:tgtEl>
                                        <p:attrNameLst>
                                          <p:attrName>ppt_w</p:attrName>
                                        </p:attrNameLst>
                                      </p:cBhvr>
                                      <p:tavLst>
                                        <p:tav tm="0">
                                          <p:val>
                                            <p:strVal val="(6*min(max(#ppt_w*#ppt_h,.3),1)-7.4)/-.7*#ppt_w"/>
                                          </p:val>
                                        </p:tav>
                                        <p:tav tm="100000">
                                          <p:val>
                                            <p:strVal val="#ppt_w"/>
                                          </p:val>
                                        </p:tav>
                                      </p:tavLst>
                                    </p:anim>
                                    <p:anim calcmode="lin" valueType="num">
                                      <p:cBhvr>
                                        <p:cTn id="40" dur="500" fill="hold"/>
                                        <p:tgtEl>
                                          <p:spTgt spid="419852"/>
                                        </p:tgtEl>
                                        <p:attrNameLst>
                                          <p:attrName>ppt_h</p:attrName>
                                        </p:attrNameLst>
                                      </p:cBhvr>
                                      <p:tavLst>
                                        <p:tav tm="0">
                                          <p:val>
                                            <p:strVal val="(6*min(max(#ppt_w*#ppt_h,.3),1)-7.4)/-.7*#ppt_h"/>
                                          </p:val>
                                        </p:tav>
                                        <p:tav tm="100000">
                                          <p:val>
                                            <p:strVal val="#ppt_h"/>
                                          </p:val>
                                        </p:tav>
                                      </p:tavLst>
                                    </p:anim>
                                    <p:anim calcmode="lin" valueType="num">
                                      <p:cBhvr>
                                        <p:cTn id="41" dur="500" fill="hold"/>
                                        <p:tgtEl>
                                          <p:spTgt spid="419852"/>
                                        </p:tgtEl>
                                        <p:attrNameLst>
                                          <p:attrName>ppt_x</p:attrName>
                                        </p:attrNameLst>
                                      </p:cBhvr>
                                      <p:tavLst>
                                        <p:tav tm="0">
                                          <p:val>
                                            <p:fltVal val="0.5"/>
                                          </p:val>
                                        </p:tav>
                                        <p:tav tm="100000">
                                          <p:val>
                                            <p:strVal val="#ppt_x"/>
                                          </p:val>
                                        </p:tav>
                                      </p:tavLst>
                                    </p:anim>
                                    <p:anim calcmode="lin" valueType="num">
                                      <p:cBhvr>
                                        <p:cTn id="42" dur="500" fill="hold"/>
                                        <p:tgtEl>
                                          <p:spTgt spid="419852"/>
                                        </p:tgtEl>
                                        <p:attrNameLst>
                                          <p:attrName>ppt_y</p:attrName>
                                        </p:attrNameLst>
                                      </p:cBhvr>
                                      <p:tavLst>
                                        <p:tav tm="0">
                                          <p:val>
                                            <p:strVal val="1+(6*min(max(#ppt_w*#ppt_h,.3),1)-7.4)/-.7*#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419848"/>
                                        </p:tgtEl>
                                        <p:attrNameLst>
                                          <p:attrName>style.visibility</p:attrName>
                                        </p:attrNameLst>
                                      </p:cBhvr>
                                      <p:to>
                                        <p:strVal val="visible"/>
                                      </p:to>
                                    </p:set>
                                    <p:anim calcmode="lin" valueType="num">
                                      <p:cBhvr additive="base">
                                        <p:cTn id="47" dur="500" fill="hold"/>
                                        <p:tgtEl>
                                          <p:spTgt spid="419848"/>
                                        </p:tgtEl>
                                        <p:attrNameLst>
                                          <p:attrName>ppt_x</p:attrName>
                                        </p:attrNameLst>
                                      </p:cBhvr>
                                      <p:tavLst>
                                        <p:tav tm="0">
                                          <p:val>
                                            <p:strVal val="1+#ppt_w/2"/>
                                          </p:val>
                                        </p:tav>
                                        <p:tav tm="100000">
                                          <p:val>
                                            <p:strVal val="#ppt_x"/>
                                          </p:val>
                                        </p:tav>
                                      </p:tavLst>
                                    </p:anim>
                                    <p:anim calcmode="lin" valueType="num">
                                      <p:cBhvr additive="base">
                                        <p:cTn id="48" dur="500" fill="hold"/>
                                        <p:tgtEl>
                                          <p:spTgt spid="41984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19855"/>
                                        </p:tgtEl>
                                        <p:attrNameLst>
                                          <p:attrName>style.visibility</p:attrName>
                                        </p:attrNameLst>
                                      </p:cBhvr>
                                      <p:to>
                                        <p:strVal val="visible"/>
                                      </p:to>
                                    </p:set>
                                    <p:animEffect transition="in" filter="wipe(left)">
                                      <p:cBhvr>
                                        <p:cTn id="53" dur="500"/>
                                        <p:tgtEl>
                                          <p:spTgt spid="419855"/>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419853"/>
                                        </p:tgtEl>
                                        <p:attrNameLst>
                                          <p:attrName>style.visibility</p:attrName>
                                        </p:attrNameLst>
                                      </p:cBhvr>
                                      <p:to>
                                        <p:strVal val="visible"/>
                                      </p:to>
                                    </p:set>
                                    <p:animEffect transition="in" filter="wipe(up)">
                                      <p:cBhvr>
                                        <p:cTn id="57" dur="500"/>
                                        <p:tgtEl>
                                          <p:spTgt spid="4198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419854"/>
                                        </p:tgtEl>
                                        <p:attrNameLst>
                                          <p:attrName>style.visibility</p:attrName>
                                        </p:attrNameLst>
                                      </p:cBhvr>
                                      <p:to>
                                        <p:strVal val="visible"/>
                                      </p:to>
                                    </p:set>
                                    <p:animEffect transition="in" filter="wipe(up)">
                                      <p:cBhvr>
                                        <p:cTn id="62" dur="5000"/>
                                        <p:tgtEl>
                                          <p:spTgt spid="41985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419856"/>
                                        </p:tgtEl>
                                        <p:attrNameLst>
                                          <p:attrName>style.visibility</p:attrName>
                                        </p:attrNameLst>
                                      </p:cBhvr>
                                      <p:to>
                                        <p:strVal val="visible"/>
                                      </p:to>
                                    </p:set>
                                    <p:animEffect transition="in" filter="wipe(right)">
                                      <p:cBhvr>
                                        <p:cTn id="67" dur="500"/>
                                        <p:tgtEl>
                                          <p:spTgt spid="4198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419858"/>
                                        </p:tgtEl>
                                        <p:attrNameLst>
                                          <p:attrName>style.visibility</p:attrName>
                                        </p:attrNameLst>
                                      </p:cBhvr>
                                      <p:to>
                                        <p:strVal val="visible"/>
                                      </p:to>
                                    </p:set>
                                    <p:animEffect transition="in" filter="wipe(up)">
                                      <p:cBhvr>
                                        <p:cTn id="72" dur="5000"/>
                                        <p:tgtEl>
                                          <p:spTgt spid="419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7" grpId="0"/>
      <p:bldP spid="419851" grpId="0" animBg="1"/>
      <p:bldP spid="419853" grpId="0" animBg="1"/>
      <p:bldP spid="419854" grpId="0" animBg="1"/>
      <p:bldP spid="419855" grpId="0" animBg="1"/>
      <p:bldP spid="419856" grpId="0" animBg="1"/>
      <p:bldP spid="419857" grpId="0" animBg="1"/>
      <p:bldP spid="419858" grpId="0" animBg="1"/>
      <p:bldP spid="41985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4294967295"/>
          </p:nvPr>
        </p:nvSpPr>
        <p:spPr>
          <a:xfrm>
            <a:off x="6553200" y="6324600"/>
            <a:ext cx="2133600" cy="457200"/>
          </a:xfrm>
          <a:prstGeom prst="rect">
            <a:avLst/>
          </a:prstGeom>
        </p:spPr>
        <p:txBody>
          <a:bodyPr/>
          <a:lstStyle/>
          <a:p>
            <a:fld id="{9FCBC9A0-F62C-4CFA-AE9D-6202C53FEEC2}" type="slidenum">
              <a:rPr lang="zh-CN" altLang="en-US"/>
              <a:pPr/>
              <a:t>43</a:t>
            </a:fld>
            <a:r>
              <a:rPr lang="en-US" altLang="zh-CN"/>
              <a:t>/60</a:t>
            </a:r>
          </a:p>
        </p:txBody>
      </p:sp>
      <p:sp>
        <p:nvSpPr>
          <p:cNvPr id="726018" name="Rectangle 3"/>
          <p:cNvSpPr>
            <a:spLocks noChangeArrowheads="1"/>
          </p:cNvSpPr>
          <p:nvPr/>
        </p:nvSpPr>
        <p:spPr bwMode="auto">
          <a:xfrm>
            <a:off x="571500" y="168275"/>
            <a:ext cx="7756525" cy="671513"/>
          </a:xfrm>
          <a:prstGeom prst="rect">
            <a:avLst/>
          </a:prstGeom>
          <a:noFill/>
          <a:ln w="9525">
            <a:noFill/>
            <a:miter lim="800000"/>
            <a:headEnd/>
            <a:tailEnd/>
          </a:ln>
        </p:spPr>
        <p:txBody>
          <a:bodyPr anchor="ctr">
            <a:spAutoFit/>
          </a:bodyPr>
          <a:lstStyle/>
          <a:p>
            <a:pPr indent="355600" eaLnBrk="0" hangingPunct="0"/>
            <a:r>
              <a:rPr lang="zh-CN" altLang="en-US" sz="3800">
                <a:solidFill>
                  <a:schemeClr val="tx2"/>
                </a:solidFill>
                <a:latin typeface="Verdana" pitchFamily="34" charset="0"/>
                <a:ea typeface="宋体" pitchFamily="2" charset="-122"/>
              </a:rPr>
              <a:t>用例与用例之间的关系</a:t>
            </a:r>
            <a:endParaRPr lang="en-US" altLang="zh-CN" sz="3800">
              <a:solidFill>
                <a:schemeClr val="tx2"/>
              </a:solidFill>
              <a:latin typeface="Verdana" pitchFamily="34" charset="0"/>
              <a:ea typeface="宋体" pitchFamily="2" charset="-122"/>
            </a:endParaRPr>
          </a:p>
        </p:txBody>
      </p:sp>
      <p:sp>
        <p:nvSpPr>
          <p:cNvPr id="436228" name="Rectangle 4"/>
          <p:cNvSpPr>
            <a:spLocks noChangeArrowheads="1"/>
          </p:cNvSpPr>
          <p:nvPr/>
        </p:nvSpPr>
        <p:spPr bwMode="auto">
          <a:xfrm>
            <a:off x="4989513" y="785813"/>
            <a:ext cx="4154487" cy="579437"/>
          </a:xfrm>
          <a:prstGeom prst="rect">
            <a:avLst/>
          </a:prstGeom>
          <a:noFill/>
          <a:ln w="9525">
            <a:noFill/>
            <a:miter lim="800000"/>
            <a:headEnd/>
            <a:tailEnd/>
          </a:ln>
          <a:effectLst/>
        </p:spPr>
        <p:txBody>
          <a:bodyPr>
            <a:spAutoFit/>
          </a:bodyPr>
          <a:lstStyle/>
          <a:p>
            <a:pPr eaLnBrk="0" hangingPunct="0">
              <a:defRPr/>
            </a:pPr>
            <a:r>
              <a:rPr lang="zh-CN" altLang="en-US" sz="3200" b="1" dirty="0">
                <a:solidFill>
                  <a:srgbClr val="CC0000"/>
                </a:solidFill>
                <a:effectLst>
                  <a:outerShdw blurRad="38100" dist="38100" dir="2700000" algn="tl">
                    <a:srgbClr val="C0C0C0"/>
                  </a:outerShdw>
                </a:effectLst>
                <a:latin typeface="楷体_GB2312" pitchFamily="49" charset="-122"/>
                <a:ea typeface="楷体_GB2312" pitchFamily="49" charset="-122"/>
              </a:rPr>
              <a:t>→扩展关系</a:t>
            </a:r>
          </a:p>
        </p:txBody>
      </p:sp>
      <p:pic>
        <p:nvPicPr>
          <p:cNvPr id="726020" name="Picture 5"/>
          <p:cNvPicPr>
            <a:picLocks noChangeAspect="1" noChangeArrowheads="1"/>
          </p:cNvPicPr>
          <p:nvPr/>
        </p:nvPicPr>
        <p:blipFill>
          <a:blip r:embed="rId3"/>
          <a:srcRect l="30991" r="31212" b="19556"/>
          <a:stretch>
            <a:fillRect/>
          </a:stretch>
        </p:blipFill>
        <p:spPr bwMode="auto">
          <a:xfrm>
            <a:off x="2006600" y="2571750"/>
            <a:ext cx="1663700" cy="1425575"/>
          </a:xfrm>
          <a:prstGeom prst="rect">
            <a:avLst/>
          </a:prstGeom>
          <a:noFill/>
          <a:ln w="9525">
            <a:noFill/>
            <a:miter lim="800000"/>
            <a:headEnd/>
            <a:tailEnd/>
          </a:ln>
        </p:spPr>
      </p:pic>
      <p:pic>
        <p:nvPicPr>
          <p:cNvPr id="726021" name="Picture 6"/>
          <p:cNvPicPr>
            <a:picLocks noChangeAspect="1" noChangeArrowheads="1"/>
          </p:cNvPicPr>
          <p:nvPr/>
        </p:nvPicPr>
        <p:blipFill>
          <a:blip r:embed="rId4"/>
          <a:srcRect l="29189" r="30760" b="19333"/>
          <a:stretch>
            <a:fillRect/>
          </a:stretch>
        </p:blipFill>
        <p:spPr bwMode="auto">
          <a:xfrm>
            <a:off x="5126038" y="2574925"/>
            <a:ext cx="1762125" cy="1444625"/>
          </a:xfrm>
          <a:prstGeom prst="rect">
            <a:avLst/>
          </a:prstGeom>
          <a:noFill/>
          <a:ln w="9525">
            <a:noFill/>
            <a:miter lim="800000"/>
            <a:headEnd/>
            <a:tailEnd/>
          </a:ln>
        </p:spPr>
      </p:pic>
      <p:sp>
        <p:nvSpPr>
          <p:cNvPr id="436240" name="Text Box 16"/>
          <p:cNvSpPr txBox="1">
            <a:spLocks noChangeArrowheads="1"/>
          </p:cNvSpPr>
          <p:nvPr/>
        </p:nvSpPr>
        <p:spPr bwMode="auto">
          <a:xfrm>
            <a:off x="3498850" y="2708275"/>
            <a:ext cx="2020888" cy="366713"/>
          </a:xfrm>
          <a:prstGeom prst="rect">
            <a:avLst/>
          </a:prstGeom>
          <a:noFill/>
          <a:ln w="9525">
            <a:noFill/>
            <a:miter lim="800000"/>
            <a:headEnd/>
            <a:tailEnd/>
          </a:ln>
        </p:spPr>
        <p:txBody>
          <a:bodyPr>
            <a:spAutoFit/>
          </a:bodyPr>
          <a:lstStyle/>
          <a:p>
            <a:pPr algn="ctr" eaLnBrk="0" hangingPunct="0"/>
            <a:r>
              <a:rPr lang="en-US" altLang="zh-CN" b="1">
                <a:latin typeface="Times New Roman" pitchFamily="18" charset="0"/>
                <a:ea typeface="楷体_GB2312" pitchFamily="49" charset="-122"/>
              </a:rPr>
              <a:t>&lt;&lt; extend &gt;&gt;</a:t>
            </a:r>
          </a:p>
        </p:txBody>
      </p:sp>
      <p:grpSp>
        <p:nvGrpSpPr>
          <p:cNvPr id="2" name="Group 17"/>
          <p:cNvGrpSpPr>
            <a:grpSpLocks/>
          </p:cNvGrpSpPr>
          <p:nvPr/>
        </p:nvGrpSpPr>
        <p:grpSpPr bwMode="auto">
          <a:xfrm rot="10800000">
            <a:off x="3603625" y="2868613"/>
            <a:ext cx="1662113" cy="239712"/>
            <a:chOff x="2088" y="3400"/>
            <a:chExt cx="1047" cy="151"/>
          </a:xfrm>
        </p:grpSpPr>
        <p:sp>
          <p:nvSpPr>
            <p:cNvPr id="726024" name="Line 18"/>
            <p:cNvSpPr>
              <a:spLocks noChangeAspect="1" noChangeShapeType="1"/>
            </p:cNvSpPr>
            <p:nvPr/>
          </p:nvSpPr>
          <p:spPr bwMode="auto">
            <a:xfrm flipV="1">
              <a:off x="2088" y="3443"/>
              <a:ext cx="1016" cy="0"/>
            </a:xfrm>
            <a:prstGeom prst="line">
              <a:avLst/>
            </a:prstGeom>
            <a:noFill/>
            <a:ln w="12700">
              <a:solidFill>
                <a:srgbClr val="990033"/>
              </a:solidFill>
              <a:prstDash val="dash"/>
              <a:round/>
              <a:headEnd/>
              <a:tailEnd/>
            </a:ln>
          </p:spPr>
          <p:txBody>
            <a:bodyPr wrap="none" anchor="ctr"/>
            <a:lstStyle/>
            <a:p>
              <a:endParaRPr lang="zh-CN" altLang="en-US"/>
            </a:p>
          </p:txBody>
        </p:sp>
        <p:sp>
          <p:nvSpPr>
            <p:cNvPr id="726025" name="Line 19"/>
            <p:cNvSpPr>
              <a:spLocks noChangeAspect="1" noChangeShapeType="1"/>
            </p:cNvSpPr>
            <p:nvPr/>
          </p:nvSpPr>
          <p:spPr bwMode="auto">
            <a:xfrm rot="2700000" flipV="1">
              <a:off x="3006" y="3400"/>
              <a:ext cx="129" cy="0"/>
            </a:xfrm>
            <a:prstGeom prst="line">
              <a:avLst/>
            </a:prstGeom>
            <a:noFill/>
            <a:ln w="12700">
              <a:solidFill>
                <a:srgbClr val="990033"/>
              </a:solidFill>
              <a:round/>
              <a:headEnd/>
              <a:tailEnd/>
            </a:ln>
          </p:spPr>
          <p:txBody>
            <a:bodyPr wrap="none" anchor="ctr"/>
            <a:lstStyle/>
            <a:p>
              <a:endParaRPr lang="zh-CN" altLang="en-US"/>
            </a:p>
          </p:txBody>
        </p:sp>
        <p:sp>
          <p:nvSpPr>
            <p:cNvPr id="726026" name="Line 20"/>
            <p:cNvSpPr>
              <a:spLocks noChangeAspect="1" noChangeShapeType="1"/>
            </p:cNvSpPr>
            <p:nvPr/>
          </p:nvSpPr>
          <p:spPr bwMode="auto">
            <a:xfrm rot="8100000" flipV="1">
              <a:off x="3003" y="3487"/>
              <a:ext cx="129" cy="0"/>
            </a:xfrm>
            <a:prstGeom prst="line">
              <a:avLst/>
            </a:prstGeom>
            <a:noFill/>
            <a:ln w="12700">
              <a:solidFill>
                <a:srgbClr val="990033"/>
              </a:solidFill>
              <a:round/>
              <a:headEnd/>
              <a:tailEnd/>
            </a:ln>
          </p:spPr>
          <p:txBody>
            <a:bodyPr wrap="none" anchor="ctr"/>
            <a:lstStyle/>
            <a:p>
              <a:endParaRPr lang="zh-CN" altLang="en-US"/>
            </a:p>
          </p:txBody>
        </p:sp>
      </p:grpSp>
      <p:sp>
        <p:nvSpPr>
          <p:cNvPr id="436245" name="Rectangle 3"/>
          <p:cNvSpPr>
            <a:spLocks noChangeArrowheads="1"/>
          </p:cNvSpPr>
          <p:nvPr/>
        </p:nvSpPr>
        <p:spPr bwMode="auto">
          <a:xfrm>
            <a:off x="1049338" y="4405313"/>
            <a:ext cx="7027862" cy="1004887"/>
          </a:xfrm>
          <a:prstGeom prst="rect">
            <a:avLst/>
          </a:prstGeom>
          <a:noFill/>
          <a:ln w="9525">
            <a:noFill/>
            <a:miter lim="800000"/>
            <a:headEnd/>
            <a:tailEnd/>
          </a:ln>
        </p:spPr>
        <p:txBody>
          <a:bodyPr lIns="0" tIns="0" rIns="0" bIns="0"/>
          <a:lstStyle/>
          <a:p>
            <a:pPr marL="342900" indent="-342900">
              <a:lnSpc>
                <a:spcPts val="2400"/>
              </a:lnSpc>
              <a:spcBef>
                <a:spcPct val="20000"/>
              </a:spcBef>
              <a:buFontTx/>
              <a:buChar char="•"/>
            </a:pPr>
            <a:r>
              <a:rPr lang="zh-CN" altLang="en-US" sz="2000">
                <a:latin typeface="楷体_GB2312" pitchFamily="49" charset="-122"/>
                <a:ea typeface="楷体_GB2312" pitchFamily="49" charset="-122"/>
              </a:rPr>
              <a:t>扩展关系是把</a:t>
            </a:r>
            <a:r>
              <a:rPr lang="zh-CN" altLang="en-US" sz="2000">
                <a:solidFill>
                  <a:srgbClr val="FF0000"/>
                </a:solidFill>
                <a:latin typeface="楷体_GB2312" pitchFamily="49" charset="-122"/>
                <a:ea typeface="楷体_GB2312" pitchFamily="49" charset="-122"/>
              </a:rPr>
              <a:t>新的行为插入</a:t>
            </a:r>
            <a:r>
              <a:rPr lang="zh-CN" altLang="en-US" sz="2000">
                <a:latin typeface="楷体_GB2312" pitchFamily="49" charset="-122"/>
                <a:ea typeface="楷体_GB2312" pitchFamily="49" charset="-122"/>
              </a:rPr>
              <a:t>到已有用例中的方法。一个用例也可以被定义为基础用例的增量扩展，这称作扩展关系</a:t>
            </a:r>
            <a:r>
              <a:rPr lang="en-US" altLang="zh-CN" sz="2000">
                <a:latin typeface="楷体_GB2312" pitchFamily="49" charset="-122"/>
                <a:ea typeface="楷体_GB2312" pitchFamily="49" charset="-122"/>
              </a:rPr>
              <a:t>;</a:t>
            </a:r>
            <a:endParaRPr lang="zh-CN" altLang="zh-CN" sz="2000">
              <a:latin typeface="楷体_GB2312" pitchFamily="49" charset="-122"/>
              <a:ea typeface="楷体_GB2312" pitchFamily="49" charset="-122"/>
            </a:endParaRPr>
          </a:p>
        </p:txBody>
      </p:sp>
      <p:sp>
        <p:nvSpPr>
          <p:cNvPr id="13" name="文本框 12">
            <a:extLst>
              <a:ext uri="{FF2B5EF4-FFF2-40B4-BE49-F238E27FC236}">
                <a16:creationId xmlns:a16="http://schemas.microsoft.com/office/drawing/2014/main" id="{7BA807C0-5456-4EF6-87FD-BBE6320BE1B8}"/>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36240"/>
                                        </p:tgtEl>
                                        <p:attrNameLst>
                                          <p:attrName>style.visibility</p:attrName>
                                        </p:attrNameLst>
                                      </p:cBhvr>
                                      <p:to>
                                        <p:strVal val="visible"/>
                                      </p:to>
                                    </p:set>
                                    <p:animEffect transition="in" filter="wipe(left)">
                                      <p:cBhvr>
                                        <p:cTn id="15" dur="500"/>
                                        <p:tgtEl>
                                          <p:spTgt spid="43624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36245">
                                            <p:txEl>
                                              <p:pRg st="0" end="0"/>
                                            </p:txEl>
                                          </p:spTgt>
                                        </p:tgtEl>
                                        <p:attrNameLst>
                                          <p:attrName>style.visibility</p:attrName>
                                        </p:attrNameLst>
                                      </p:cBhvr>
                                      <p:to>
                                        <p:strVal val="visible"/>
                                      </p:to>
                                    </p:set>
                                    <p:animEffect transition="in" filter="wipe(left)">
                                      <p:cBhvr>
                                        <p:cTn id="20" dur="500"/>
                                        <p:tgtEl>
                                          <p:spTgt spid="4362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40" grpId="0"/>
      <p:bldP spid="43624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4294967295"/>
          </p:nvPr>
        </p:nvSpPr>
        <p:spPr>
          <a:xfrm>
            <a:off x="6553200" y="6324600"/>
            <a:ext cx="2133600" cy="457200"/>
          </a:xfrm>
          <a:prstGeom prst="rect">
            <a:avLst/>
          </a:prstGeom>
        </p:spPr>
        <p:txBody>
          <a:bodyPr/>
          <a:lstStyle/>
          <a:p>
            <a:fld id="{9EDD969A-C7FD-4450-91FF-5809BDA6682B}" type="slidenum">
              <a:rPr lang="zh-CN" altLang="en-US"/>
              <a:pPr/>
              <a:t>44</a:t>
            </a:fld>
            <a:r>
              <a:rPr lang="en-US" altLang="zh-CN"/>
              <a:t>/60</a:t>
            </a:r>
          </a:p>
        </p:txBody>
      </p:sp>
      <p:sp>
        <p:nvSpPr>
          <p:cNvPr id="434179" name="Rectangle 3"/>
          <p:cNvSpPr>
            <a:spLocks noChangeArrowheads="1"/>
          </p:cNvSpPr>
          <p:nvPr/>
        </p:nvSpPr>
        <p:spPr bwMode="auto">
          <a:xfrm>
            <a:off x="1049338" y="2014538"/>
            <a:ext cx="7027862" cy="4418012"/>
          </a:xfrm>
          <a:prstGeom prst="rect">
            <a:avLst/>
          </a:prstGeom>
          <a:noFill/>
          <a:ln w="9525">
            <a:noFill/>
            <a:miter lim="800000"/>
            <a:headEnd/>
            <a:tailEnd/>
          </a:ln>
        </p:spPr>
        <p:txBody>
          <a:bodyPr lIns="0" tIns="0" rIns="0" bIns="0"/>
          <a:lstStyle/>
          <a:p>
            <a:pPr marL="342900" indent="-342900">
              <a:lnSpc>
                <a:spcPts val="2400"/>
              </a:lnSpc>
              <a:spcBef>
                <a:spcPct val="20000"/>
              </a:spcBef>
              <a:buFontTx/>
              <a:buChar char="•"/>
            </a:pPr>
            <a:r>
              <a:rPr lang="zh-CN" altLang="en-US" sz="2400">
                <a:latin typeface="楷体_GB2312" pitchFamily="49" charset="-122"/>
                <a:ea typeface="楷体_GB2312" pitchFamily="49" charset="-122"/>
              </a:rPr>
              <a:t>在</a:t>
            </a:r>
            <a:r>
              <a:rPr lang="en-US" altLang="zh-CN" sz="2400">
                <a:latin typeface="楷体_GB2312" pitchFamily="49" charset="-122"/>
                <a:ea typeface="楷体_GB2312" pitchFamily="49" charset="-122"/>
              </a:rPr>
              <a:t>UML</a:t>
            </a:r>
            <a:r>
              <a:rPr lang="zh-CN" altLang="en-US" sz="2400">
                <a:latin typeface="楷体_GB2312" pitchFamily="49" charset="-122"/>
                <a:ea typeface="楷体_GB2312" pitchFamily="49" charset="-122"/>
              </a:rPr>
              <a:t>中，扩展关系表示为虚线箭头加</a:t>
            </a:r>
            <a:r>
              <a:rPr lang="en-US" altLang="zh-CN" sz="2400">
                <a:solidFill>
                  <a:srgbClr val="FF0000"/>
                </a:solidFill>
                <a:latin typeface="楷体_GB2312" pitchFamily="49" charset="-122"/>
                <a:ea typeface="楷体_GB2312" pitchFamily="49" charset="-122"/>
              </a:rPr>
              <a:t>&lt;&lt;extend&gt;&gt;</a:t>
            </a:r>
            <a:r>
              <a:rPr lang="zh-CN" altLang="en-US" sz="2400">
                <a:latin typeface="楷体_GB2312" pitchFamily="49" charset="-122"/>
                <a:ea typeface="楷体_GB2312" pitchFamily="49" charset="-122"/>
              </a:rPr>
              <a:t>字样，箭头指向被扩展的用例（即基础用例）。</a:t>
            </a:r>
          </a:p>
          <a:p>
            <a:pPr marL="342900" indent="-342900">
              <a:lnSpc>
                <a:spcPts val="2400"/>
              </a:lnSpc>
              <a:spcBef>
                <a:spcPct val="20000"/>
              </a:spcBef>
              <a:buFontTx/>
              <a:buChar char="•"/>
            </a:pPr>
            <a:r>
              <a:rPr lang="zh-CN" altLang="en-US" sz="2400">
                <a:latin typeface="楷体_GB2312" pitchFamily="49" charset="-122"/>
                <a:ea typeface="楷体_GB2312" pitchFamily="49" charset="-122"/>
              </a:rPr>
              <a:t>基础用例的扩展增加了原有的语义</a:t>
            </a:r>
            <a:endParaRPr lang="zh-CN" sz="2400">
              <a:latin typeface="楷体_GB2312" pitchFamily="49" charset="-122"/>
              <a:ea typeface="楷体_GB2312" pitchFamily="49" charset="-122"/>
            </a:endParaRPr>
          </a:p>
        </p:txBody>
      </p:sp>
      <p:sp>
        <p:nvSpPr>
          <p:cNvPr id="728067" name="Rectangle 4"/>
          <p:cNvSpPr>
            <a:spLocks noChangeArrowheads="1"/>
          </p:cNvSpPr>
          <p:nvPr/>
        </p:nvSpPr>
        <p:spPr bwMode="auto">
          <a:xfrm>
            <a:off x="428625" y="382588"/>
            <a:ext cx="7756525" cy="671512"/>
          </a:xfrm>
          <a:prstGeom prst="rect">
            <a:avLst/>
          </a:prstGeom>
          <a:noFill/>
          <a:ln w="9525">
            <a:noFill/>
            <a:miter lim="800000"/>
            <a:headEnd/>
            <a:tailEnd/>
          </a:ln>
        </p:spPr>
        <p:txBody>
          <a:bodyPr anchor="ctr">
            <a:spAutoFit/>
          </a:bodyPr>
          <a:lstStyle/>
          <a:p>
            <a:pPr indent="355600" eaLnBrk="0" hangingPunct="0"/>
            <a:r>
              <a:rPr lang="zh-CN" altLang="en-US" sz="3800">
                <a:solidFill>
                  <a:schemeClr val="tx2"/>
                </a:solidFill>
                <a:latin typeface="Verdana" pitchFamily="34" charset="0"/>
                <a:ea typeface="宋体" pitchFamily="2" charset="-122"/>
              </a:rPr>
              <a:t>用例与用例之间的关系</a:t>
            </a:r>
            <a:endParaRPr lang="en-US" altLang="zh-CN" sz="3800">
              <a:solidFill>
                <a:schemeClr val="tx2"/>
              </a:solidFill>
              <a:latin typeface="Verdana" pitchFamily="34" charset="0"/>
              <a:ea typeface="宋体" pitchFamily="2" charset="-122"/>
            </a:endParaRPr>
          </a:p>
        </p:txBody>
      </p:sp>
      <p:sp>
        <p:nvSpPr>
          <p:cNvPr id="434183" name="Rectangle 7"/>
          <p:cNvSpPr>
            <a:spLocks noChangeArrowheads="1"/>
          </p:cNvSpPr>
          <p:nvPr/>
        </p:nvSpPr>
        <p:spPr bwMode="auto">
          <a:xfrm>
            <a:off x="4989513" y="928688"/>
            <a:ext cx="4154487" cy="579437"/>
          </a:xfrm>
          <a:prstGeom prst="rect">
            <a:avLst/>
          </a:prstGeom>
          <a:noFill/>
          <a:ln w="9525">
            <a:noFill/>
            <a:miter lim="800000"/>
            <a:headEnd/>
            <a:tailEnd/>
          </a:ln>
          <a:effectLst/>
        </p:spPr>
        <p:txBody>
          <a:bodyPr>
            <a:spAutoFit/>
          </a:bodyPr>
          <a:lstStyle/>
          <a:p>
            <a:pPr eaLnBrk="0" hangingPunct="0">
              <a:defRPr/>
            </a:pPr>
            <a:r>
              <a:rPr lang="zh-CN" altLang="en-US" sz="3200" b="1" dirty="0">
                <a:solidFill>
                  <a:srgbClr val="CC0000"/>
                </a:solidFill>
                <a:effectLst>
                  <a:outerShdw blurRad="38100" dist="38100" dir="2700000" algn="tl">
                    <a:srgbClr val="C0C0C0"/>
                  </a:outerShdw>
                </a:effectLst>
                <a:latin typeface="楷体_GB2312" pitchFamily="49" charset="-122"/>
                <a:ea typeface="楷体_GB2312" pitchFamily="49" charset="-122"/>
              </a:rPr>
              <a:t>→扩展关系</a:t>
            </a:r>
          </a:p>
        </p:txBody>
      </p:sp>
      <p:pic>
        <p:nvPicPr>
          <p:cNvPr id="434184" name="Picture 8"/>
          <p:cNvPicPr>
            <a:picLocks noChangeAspect="1" noChangeArrowheads="1"/>
          </p:cNvPicPr>
          <p:nvPr/>
        </p:nvPicPr>
        <p:blipFill>
          <a:blip r:embed="rId3"/>
          <a:srcRect l="18959" r="19228"/>
          <a:stretch>
            <a:fillRect/>
          </a:stretch>
        </p:blipFill>
        <p:spPr bwMode="auto">
          <a:xfrm>
            <a:off x="2027238" y="3821113"/>
            <a:ext cx="4895850" cy="1893887"/>
          </a:xfrm>
          <a:prstGeom prst="rect">
            <a:avLst/>
          </a:prstGeom>
          <a:noFill/>
          <a:ln w="9525">
            <a:noFill/>
            <a:miter lim="800000"/>
            <a:headEnd/>
            <a:tailEnd/>
          </a:ln>
        </p:spPr>
      </p:pic>
      <p:sp>
        <p:nvSpPr>
          <p:cNvPr id="7" name="文本框 6">
            <a:extLst>
              <a:ext uri="{FF2B5EF4-FFF2-40B4-BE49-F238E27FC236}">
                <a16:creationId xmlns:a16="http://schemas.microsoft.com/office/drawing/2014/main" id="{3AF84954-5012-492A-9BF0-2AF1644E2C4C}"/>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Effect transition="in" filter="wipe(left)">
                                      <p:cBhvr>
                                        <p:cTn id="7" dur="500"/>
                                        <p:tgtEl>
                                          <p:spTgt spid="434179">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34184"/>
                                        </p:tgtEl>
                                        <p:attrNameLst>
                                          <p:attrName>style.visibility</p:attrName>
                                        </p:attrNameLst>
                                      </p:cBhvr>
                                      <p:to>
                                        <p:strVal val="visible"/>
                                      </p:to>
                                    </p:set>
                                    <p:anim calcmode="lin" valueType="num">
                                      <p:cBhvr additive="base">
                                        <p:cTn id="11" dur="500" fill="hold"/>
                                        <p:tgtEl>
                                          <p:spTgt spid="434184"/>
                                        </p:tgtEl>
                                        <p:attrNameLst>
                                          <p:attrName>ppt_x</p:attrName>
                                        </p:attrNameLst>
                                      </p:cBhvr>
                                      <p:tavLst>
                                        <p:tav tm="0">
                                          <p:val>
                                            <p:strVal val="#ppt_x"/>
                                          </p:val>
                                        </p:tav>
                                        <p:tav tm="100000">
                                          <p:val>
                                            <p:strVal val="#ppt_x"/>
                                          </p:val>
                                        </p:tav>
                                      </p:tavLst>
                                    </p:anim>
                                    <p:anim calcmode="lin" valueType="num">
                                      <p:cBhvr additive="base">
                                        <p:cTn id="12" dur="500" fill="hold"/>
                                        <p:tgtEl>
                                          <p:spTgt spid="43418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4179">
                                            <p:txEl>
                                              <p:pRg st="1" end="1"/>
                                            </p:txEl>
                                          </p:spTgt>
                                        </p:tgtEl>
                                        <p:attrNameLst>
                                          <p:attrName>style.visibility</p:attrName>
                                        </p:attrNameLst>
                                      </p:cBhvr>
                                      <p:to>
                                        <p:strVal val="visible"/>
                                      </p:to>
                                    </p:set>
                                    <p:animEffect transition="in" filter="wipe(left)">
                                      <p:cBhvr>
                                        <p:cTn id="17" dur="500"/>
                                        <p:tgtEl>
                                          <p:spTgt spid="434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EE35C6AA-8C2E-47A9-9627-CA17922360D6}" type="slidenum">
              <a:rPr lang="zh-CN" altLang="en-US"/>
              <a:pPr/>
              <a:t>45</a:t>
            </a:fld>
            <a:r>
              <a:rPr lang="en-US" altLang="zh-CN"/>
              <a:t>/60</a:t>
            </a:r>
          </a:p>
        </p:txBody>
      </p:sp>
      <p:sp>
        <p:nvSpPr>
          <p:cNvPr id="702466" name="Text Box 2"/>
          <p:cNvSpPr txBox="1">
            <a:spLocks noChangeArrowheads="1"/>
          </p:cNvSpPr>
          <p:nvPr/>
        </p:nvSpPr>
        <p:spPr bwMode="auto">
          <a:xfrm>
            <a:off x="1676400" y="1905000"/>
            <a:ext cx="5867400" cy="3346450"/>
          </a:xfrm>
          <a:prstGeom prst="rect">
            <a:avLst/>
          </a:prstGeom>
          <a:noFill/>
          <a:ln w="9525" algn="ctr">
            <a:noFill/>
            <a:miter lim="800000"/>
            <a:headEnd/>
            <a:tailEnd/>
          </a:ln>
          <a:effectLst/>
        </p:spPr>
        <p:txBody>
          <a:bodyPr>
            <a:spAutoFit/>
          </a:bodyPr>
          <a:lstStyle/>
          <a:p>
            <a:pPr>
              <a:spcBef>
                <a:spcPct val="50000"/>
              </a:spcBef>
            </a:pPr>
            <a:r>
              <a:rPr lang="zh-CN" altLang="en-US" sz="2400">
                <a:latin typeface="楷体_GB2312" pitchFamily="49" charset="-122"/>
                <a:ea typeface="楷体_GB2312" pitchFamily="49" charset="-122"/>
              </a:rPr>
              <a:t>重点内容：</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引言</a:t>
            </a:r>
            <a:r>
              <a:rPr lang="en-US" altLang="zh-CN" b="1">
                <a:solidFill>
                  <a:srgbClr val="DDDDDD"/>
                </a:solidFill>
                <a:latin typeface="Times New Roman"/>
                <a:ea typeface="楷体_GB2312" pitchFamily="49" charset="-122"/>
              </a:rPr>
              <a:t>——</a:t>
            </a:r>
            <a:r>
              <a:rPr lang="zh-CN" altLang="en-US" b="1">
                <a:solidFill>
                  <a:srgbClr val="DDDDDD"/>
                </a:solidFill>
                <a:latin typeface="楷体_GB2312" pitchFamily="49" charset="-122"/>
                <a:ea typeface="楷体_GB2312" pitchFamily="49" charset="-122"/>
              </a:rPr>
              <a:t>需求分析</a:t>
            </a:r>
            <a:r>
              <a:rPr lang="zh-CN" altLang="en-US">
                <a:latin typeface="楷体_GB2312" pitchFamily="49" charset="-122"/>
                <a:ea typeface="楷体_GB2312" pitchFamily="49" charset="-122"/>
              </a:rPr>
              <a:t> </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什么叫用例图 </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用例图的构成要素 </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用例的重要元素</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用例之间的各种重要关系</a:t>
            </a:r>
          </a:p>
          <a:p>
            <a:pPr lvl="2">
              <a:spcBef>
                <a:spcPct val="50000"/>
              </a:spcBef>
              <a:buFont typeface="Wingdings" pitchFamily="2" charset="2"/>
              <a:buChar char="l"/>
            </a:pPr>
            <a:r>
              <a:rPr lang="zh-CN" altLang="en-US" b="1" u="sng">
                <a:latin typeface="楷体_GB2312" pitchFamily="49" charset="-122"/>
                <a:ea typeface="楷体_GB2312" pitchFamily="49" charset="-122"/>
              </a:rPr>
              <a:t>使用</a:t>
            </a:r>
            <a:r>
              <a:rPr lang="en-US" altLang="zh-CN" b="1" u="sng">
                <a:latin typeface="楷体_GB2312" pitchFamily="49" charset="-122"/>
                <a:ea typeface="楷体_GB2312" pitchFamily="49" charset="-122"/>
              </a:rPr>
              <a:t>Rose</a:t>
            </a:r>
            <a:r>
              <a:rPr lang="zh-CN" altLang="en-US" b="1" u="sng">
                <a:latin typeface="楷体_GB2312" pitchFamily="49" charset="-122"/>
                <a:ea typeface="楷体_GB2312" pitchFamily="49" charset="-122"/>
              </a:rPr>
              <a:t>创建用例图</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使用</a:t>
            </a:r>
            <a:r>
              <a:rPr lang="en-US" altLang="zh-CN" b="1">
                <a:solidFill>
                  <a:srgbClr val="DDDDDD"/>
                </a:solidFill>
                <a:latin typeface="楷体_GB2312" pitchFamily="49" charset="-122"/>
                <a:ea typeface="楷体_GB2312" pitchFamily="49" charset="-122"/>
              </a:rPr>
              <a:t>Rose</a:t>
            </a:r>
            <a:r>
              <a:rPr lang="zh-CN" altLang="en-US" b="1">
                <a:solidFill>
                  <a:srgbClr val="DDDDDD"/>
                </a:solidFill>
                <a:latin typeface="楷体_GB2312" pitchFamily="49" charset="-122"/>
                <a:ea typeface="楷体_GB2312" pitchFamily="49" charset="-122"/>
              </a:rPr>
              <a:t>创建用例图的步骤说明</a:t>
            </a:r>
          </a:p>
        </p:txBody>
      </p:sp>
      <p:sp>
        <p:nvSpPr>
          <p:cNvPr id="702467" name="Text Box 3"/>
          <p:cNvSpPr txBox="1">
            <a:spLocks noChangeArrowheads="1"/>
          </p:cNvSpPr>
          <p:nvPr/>
        </p:nvSpPr>
        <p:spPr bwMode="auto">
          <a:xfrm>
            <a:off x="609600" y="1035050"/>
            <a:ext cx="5638800" cy="1190625"/>
          </a:xfrm>
          <a:prstGeom prst="rect">
            <a:avLst/>
          </a:prstGeom>
          <a:solidFill>
            <a:schemeClr val="hlink"/>
          </a:solidFill>
          <a:ln w="9525">
            <a:noFill/>
            <a:miter lim="800000"/>
            <a:headEnd/>
            <a:tailEnd/>
          </a:ln>
          <a:effectLst/>
        </p:spPr>
        <p:txBody>
          <a:bodyPr>
            <a:spAutoFit/>
          </a:bodyPr>
          <a:lstStyle/>
          <a:p>
            <a:pPr>
              <a:spcBef>
                <a:spcPct val="50000"/>
              </a:spcBef>
            </a:pP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第</a:t>
            </a:r>
            <a:r>
              <a:rPr lang="en-US" altLang="zh-CN" sz="3600" b="1" i="1">
                <a:solidFill>
                  <a:srgbClr val="FFCCFF"/>
                </a:solidFill>
                <a:effectLst>
                  <a:outerShdw blurRad="38100" dist="38100" dir="2700000" algn="tl">
                    <a:srgbClr val="000000"/>
                  </a:outerShdw>
                </a:effectLst>
                <a:latin typeface="黑体" pitchFamily="2" charset="-122"/>
                <a:ea typeface="黑体" pitchFamily="2" charset="-122"/>
              </a:rPr>
              <a:t>3</a:t>
            </a: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章 需求分析与用例模型 </a:t>
            </a:r>
            <a:endParaRPr lang="zh-CN" altLang="en-US" sz="2800" b="1" i="1">
              <a:solidFill>
                <a:srgbClr val="FFCCFF"/>
              </a:solidFill>
              <a:effectLst>
                <a:outerShdw blurRad="38100" dist="38100" dir="2700000" algn="tl">
                  <a:srgbClr val="000000"/>
                </a:outerShdw>
              </a:effectLst>
              <a:latin typeface="黑体" pitchFamily="2" charset="-122"/>
              <a:ea typeface="黑体" pitchFamily="2" charset="-122"/>
            </a:endParaRPr>
          </a:p>
        </p:txBody>
      </p:sp>
      <p:sp>
        <p:nvSpPr>
          <p:cNvPr id="5" name="文本框 4">
            <a:extLst>
              <a:ext uri="{FF2B5EF4-FFF2-40B4-BE49-F238E27FC236}">
                <a16:creationId xmlns:a16="http://schemas.microsoft.com/office/drawing/2014/main" id="{8389D908-480E-4C45-8A98-122FA253725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324600"/>
            <a:ext cx="2133600" cy="457200"/>
          </a:xfrm>
          <a:prstGeom prst="rect">
            <a:avLst/>
          </a:prstGeom>
        </p:spPr>
        <p:txBody>
          <a:bodyPr/>
          <a:lstStyle/>
          <a:p>
            <a:fld id="{245BC589-C39A-4D5D-A9DF-80995CCF78B7}" type="slidenum">
              <a:rPr lang="zh-CN" altLang="en-US"/>
              <a:pPr/>
              <a:t>46</a:t>
            </a:fld>
            <a:r>
              <a:rPr lang="en-US" altLang="zh-CN"/>
              <a:t>/60</a:t>
            </a:r>
          </a:p>
        </p:txBody>
      </p:sp>
      <p:sp>
        <p:nvSpPr>
          <p:cNvPr id="637954" name="Rectangle 2"/>
          <p:cNvSpPr>
            <a:spLocks noGrp="1" noChangeArrowheads="1"/>
          </p:cNvSpPr>
          <p:nvPr>
            <p:ph type="body" idx="4294967295"/>
          </p:nvPr>
        </p:nvSpPr>
        <p:spPr>
          <a:xfrm>
            <a:off x="296863" y="1727200"/>
            <a:ext cx="8378825" cy="4725988"/>
          </a:xfrm>
        </p:spPr>
        <p:txBody>
          <a:bodyPr/>
          <a:lstStyle/>
          <a:p>
            <a:pPr marL="381000" indent="-381000">
              <a:lnSpc>
                <a:spcPct val="90000"/>
              </a:lnSpc>
            </a:pPr>
            <a:r>
              <a:rPr lang="zh-CN" altLang="en-US" sz="2300" b="1">
                <a:solidFill>
                  <a:srgbClr val="FF3300"/>
                </a:solidFill>
                <a:latin typeface="楷体_GB2312" pitchFamily="49" charset="-122"/>
                <a:ea typeface="楷体_GB2312" pitchFamily="49" charset="-122"/>
              </a:rPr>
              <a:t>使用</a:t>
            </a:r>
            <a:r>
              <a:rPr lang="en-US" altLang="zh-CN" sz="2300" b="1">
                <a:solidFill>
                  <a:srgbClr val="FF3300"/>
                </a:solidFill>
                <a:latin typeface="楷体_GB2312" pitchFamily="49" charset="-122"/>
                <a:ea typeface="楷体_GB2312" pitchFamily="49" charset="-122"/>
              </a:rPr>
              <a:t>Rose</a:t>
            </a:r>
            <a:r>
              <a:rPr lang="zh-CN" altLang="en-US" sz="2300" b="1">
                <a:solidFill>
                  <a:srgbClr val="FF3300"/>
                </a:solidFill>
                <a:latin typeface="楷体_GB2312" pitchFamily="49" charset="-122"/>
                <a:ea typeface="楷体_GB2312" pitchFamily="49" charset="-122"/>
              </a:rPr>
              <a:t>绘制用例图</a:t>
            </a:r>
            <a:endParaRPr lang="zh-CN" altLang="en-US" sz="2300" b="1">
              <a:latin typeface="楷体_GB2312" pitchFamily="49" charset="-122"/>
              <a:ea typeface="楷体_GB2312" pitchFamily="49" charset="-122"/>
            </a:endParaRPr>
          </a:p>
          <a:p>
            <a:pPr marL="381000" indent="-381000">
              <a:lnSpc>
                <a:spcPct val="90000"/>
              </a:lnSpc>
              <a:buFont typeface="Wingdings" pitchFamily="2" charset="2"/>
              <a:buNone/>
            </a:pPr>
            <a:r>
              <a:rPr lang="zh-CN" altLang="en-US" sz="2300" b="1">
                <a:latin typeface="楷体_GB2312" pitchFamily="49" charset="-122"/>
                <a:ea typeface="楷体_GB2312" pitchFamily="49" charset="-122"/>
              </a:rPr>
              <a:t>   ⑴ 创建用例图</a:t>
            </a:r>
          </a:p>
          <a:p>
            <a:pPr marL="381000" indent="-381000">
              <a:lnSpc>
                <a:spcPct val="90000"/>
              </a:lnSpc>
              <a:buFont typeface="Wingdings" pitchFamily="2" charset="2"/>
              <a:buNone/>
            </a:pPr>
            <a:r>
              <a:rPr lang="zh-CN" altLang="en-US" sz="2300" b="1">
                <a:latin typeface="楷体_GB2312" pitchFamily="49" charset="-122"/>
                <a:ea typeface="楷体_GB2312" pitchFamily="49" charset="-122"/>
              </a:rPr>
              <a:t>   一般情况下，用例图是</a:t>
            </a:r>
            <a:r>
              <a:rPr lang="en-US" altLang="zh-CN" sz="2300" b="1">
                <a:latin typeface="楷体_GB2312" pitchFamily="49" charset="-122"/>
                <a:ea typeface="楷体_GB2312" pitchFamily="49" charset="-122"/>
              </a:rPr>
              <a:t>UML</a:t>
            </a:r>
            <a:r>
              <a:rPr lang="zh-CN" altLang="en-US" sz="2300" b="1">
                <a:latin typeface="楷体_GB2312" pitchFamily="49" charset="-122"/>
                <a:ea typeface="楷体_GB2312" pitchFamily="49" charset="-122"/>
              </a:rPr>
              <a:t>中要绘制的第一个图。在用</a:t>
            </a:r>
            <a:r>
              <a:rPr lang="en-US" altLang="zh-CN" sz="2300" b="1">
                <a:latin typeface="楷体_GB2312" pitchFamily="49" charset="-122"/>
                <a:ea typeface="楷体_GB2312" pitchFamily="49" charset="-122"/>
              </a:rPr>
              <a:t>Rose</a:t>
            </a:r>
            <a:r>
              <a:rPr lang="zh-CN" altLang="en-US" sz="2300" b="1">
                <a:latin typeface="楷体_GB2312" pitchFamily="49" charset="-122"/>
                <a:ea typeface="楷体_GB2312" pitchFamily="49" charset="-122"/>
              </a:rPr>
              <a:t>创建所用的模型之前，首先要新建一个工程。新建工程可以点击</a:t>
            </a:r>
            <a:r>
              <a:rPr lang="en-US" altLang="zh-CN" sz="2300" b="1">
                <a:latin typeface="楷体_GB2312" pitchFamily="49" charset="-122"/>
                <a:ea typeface="楷体_GB2312" pitchFamily="49" charset="-122"/>
              </a:rPr>
              <a:t>【File→New】</a:t>
            </a:r>
            <a:r>
              <a:rPr lang="zh-CN" altLang="en-US" sz="2300" b="1">
                <a:latin typeface="楷体_GB2312" pitchFamily="49" charset="-122"/>
                <a:ea typeface="楷体_GB2312" pitchFamily="49" charset="-122"/>
              </a:rPr>
              <a:t>菜单项。</a:t>
            </a:r>
          </a:p>
        </p:txBody>
      </p:sp>
      <p:pic>
        <p:nvPicPr>
          <p:cNvPr id="637955" name="Picture 4"/>
          <p:cNvPicPr>
            <a:picLocks noChangeAspect="1" noChangeArrowheads="1"/>
          </p:cNvPicPr>
          <p:nvPr/>
        </p:nvPicPr>
        <p:blipFill>
          <a:blip r:embed="rId2"/>
          <a:srcRect/>
          <a:stretch>
            <a:fillRect/>
          </a:stretch>
        </p:blipFill>
        <p:spPr bwMode="auto">
          <a:xfrm>
            <a:off x="2792413" y="3611563"/>
            <a:ext cx="3532187" cy="2713037"/>
          </a:xfrm>
          <a:prstGeom prst="rect">
            <a:avLst/>
          </a:prstGeom>
          <a:noFill/>
          <a:ln w="9525">
            <a:noFill/>
            <a:miter lim="800000"/>
            <a:headEnd/>
            <a:tailEnd/>
          </a:ln>
        </p:spPr>
      </p:pic>
      <p:sp>
        <p:nvSpPr>
          <p:cNvPr id="637956" name="Text Box 4"/>
          <p:cNvSpPr txBox="1">
            <a:spLocks noChangeArrowheads="1"/>
          </p:cNvSpPr>
          <p:nvPr/>
        </p:nvSpPr>
        <p:spPr bwMode="auto">
          <a:xfrm>
            <a:off x="0" y="1125538"/>
            <a:ext cx="6011863"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五、使用</a:t>
            </a:r>
            <a:r>
              <a:rPr lang="en-US" altLang="zh-CN" sz="2800" b="1" i="1">
                <a:solidFill>
                  <a:srgbClr val="A50021"/>
                </a:solidFill>
                <a:effectLst>
                  <a:outerShdw blurRad="38100" dist="38100" dir="2700000" algn="tl">
                    <a:srgbClr val="000000"/>
                  </a:outerShdw>
                </a:effectLst>
                <a:latin typeface="宋体" pitchFamily="2" charset="-122"/>
                <a:ea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创建用例图</a:t>
            </a:r>
          </a:p>
        </p:txBody>
      </p:sp>
      <p:sp>
        <p:nvSpPr>
          <p:cNvPr id="6" name="文本框 5">
            <a:extLst>
              <a:ext uri="{FF2B5EF4-FFF2-40B4-BE49-F238E27FC236}">
                <a16:creationId xmlns:a16="http://schemas.microsoft.com/office/drawing/2014/main" id="{20A47201-1AD8-4FB1-BF68-827A97079476}"/>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E9C7DF99-D90E-4825-B9E0-93BD2668E7CC}" type="slidenum">
              <a:rPr lang="zh-CN" altLang="en-US"/>
              <a:pPr/>
              <a:t>47</a:t>
            </a:fld>
            <a:r>
              <a:rPr lang="en-US" altLang="zh-CN"/>
              <a:t>/60</a:t>
            </a:r>
          </a:p>
        </p:txBody>
      </p:sp>
      <p:sp>
        <p:nvSpPr>
          <p:cNvPr id="638978" name="Rectangle 2"/>
          <p:cNvSpPr>
            <a:spLocks noGrp="1" noChangeArrowheads="1"/>
          </p:cNvSpPr>
          <p:nvPr>
            <p:ph type="body" idx="4294967295"/>
          </p:nvPr>
        </p:nvSpPr>
        <p:spPr>
          <a:xfrm>
            <a:off x="512763" y="1727200"/>
            <a:ext cx="2979737" cy="3573463"/>
          </a:xfrm>
        </p:spPr>
        <p:txBody>
          <a:bodyPr/>
          <a:lstStyle/>
          <a:p>
            <a:pPr marL="381000" indent="-381000">
              <a:lnSpc>
                <a:spcPct val="90000"/>
              </a:lnSpc>
            </a:pPr>
            <a:r>
              <a:rPr lang="zh-CN" altLang="en-US" sz="2300" b="1">
                <a:solidFill>
                  <a:srgbClr val="FF3300"/>
                </a:solidFill>
                <a:latin typeface="楷体_GB2312" pitchFamily="49" charset="-122"/>
                <a:ea typeface="楷体_GB2312" pitchFamily="49" charset="-122"/>
              </a:rPr>
              <a:t>使用</a:t>
            </a:r>
            <a:r>
              <a:rPr lang="en-US" altLang="zh-CN" sz="2300" b="1">
                <a:solidFill>
                  <a:srgbClr val="FF3300"/>
                </a:solidFill>
                <a:latin typeface="楷体_GB2312" pitchFamily="49" charset="-122"/>
                <a:ea typeface="楷体_GB2312" pitchFamily="49" charset="-122"/>
              </a:rPr>
              <a:t>Rose</a:t>
            </a:r>
            <a:r>
              <a:rPr lang="zh-CN" altLang="en-US" sz="2300" b="1">
                <a:solidFill>
                  <a:srgbClr val="FF3300"/>
                </a:solidFill>
                <a:latin typeface="楷体_GB2312" pitchFamily="49" charset="-122"/>
                <a:ea typeface="楷体_GB2312" pitchFamily="49" charset="-122"/>
              </a:rPr>
              <a:t>绘制用例图</a:t>
            </a:r>
            <a:endParaRPr lang="zh-CN" altLang="en-US" sz="2300" b="1">
              <a:latin typeface="楷体_GB2312" pitchFamily="49" charset="-122"/>
              <a:ea typeface="楷体_GB2312" pitchFamily="49" charset="-122"/>
            </a:endParaRPr>
          </a:p>
          <a:p>
            <a:pPr marL="381000" indent="-381000">
              <a:lnSpc>
                <a:spcPct val="90000"/>
              </a:lnSpc>
              <a:buFont typeface="Wingdings" pitchFamily="2" charset="2"/>
              <a:buNone/>
            </a:pPr>
            <a:r>
              <a:rPr lang="zh-CN" altLang="en-US" sz="2300" b="1">
                <a:latin typeface="楷体_GB2312" pitchFamily="49" charset="-122"/>
                <a:ea typeface="楷体_GB2312" pitchFamily="49" charset="-122"/>
              </a:rPr>
              <a:t>   ⑴ 创建用例图</a:t>
            </a:r>
          </a:p>
          <a:p>
            <a:pPr marL="381000" indent="-381000">
              <a:lnSpc>
                <a:spcPct val="90000"/>
              </a:lnSpc>
              <a:buFont typeface="Wingdings" pitchFamily="2" charset="2"/>
              <a:buNone/>
            </a:pPr>
            <a:r>
              <a:rPr lang="zh-CN" altLang="en-US" sz="2300" b="1">
                <a:latin typeface="楷体_GB2312" pitchFamily="49" charset="-122"/>
                <a:ea typeface="楷体_GB2312" pitchFamily="49" charset="-122"/>
              </a:rPr>
              <a:t>   </a:t>
            </a:r>
            <a:r>
              <a:rPr lang="zh-CN" altLang="en-US" sz="1900" b="1">
                <a:latin typeface="楷体_GB2312" pitchFamily="49" charset="-122"/>
                <a:ea typeface="楷体_GB2312" pitchFamily="49" charset="-122"/>
              </a:rPr>
              <a:t>打开</a:t>
            </a:r>
            <a:r>
              <a:rPr lang="en-US" altLang="zh-CN" sz="1900" b="1">
                <a:latin typeface="楷体_GB2312" pitchFamily="49" charset="-122"/>
                <a:ea typeface="楷体_GB2312" pitchFamily="49" charset="-122"/>
              </a:rPr>
              <a:t>Rational Rose</a:t>
            </a:r>
            <a:r>
              <a:rPr lang="zh-CN" altLang="en-US" sz="1900" b="1">
                <a:latin typeface="楷体_GB2312" pitchFamily="49" charset="-122"/>
                <a:ea typeface="楷体_GB2312" pitchFamily="49" charset="-122"/>
              </a:rPr>
              <a:t>后，在</a:t>
            </a:r>
            <a:r>
              <a:rPr lang="en-US" altLang="zh-CN" sz="1900" b="1">
                <a:solidFill>
                  <a:srgbClr val="FF0000"/>
                </a:solidFill>
                <a:latin typeface="楷体_GB2312" pitchFamily="49" charset="-122"/>
                <a:ea typeface="楷体_GB2312" pitchFamily="49" charset="-122"/>
              </a:rPr>
              <a:t>Use Case View</a:t>
            </a:r>
            <a:r>
              <a:rPr lang="zh-CN" altLang="en-US" sz="1900" b="1">
                <a:latin typeface="楷体_GB2312" pitchFamily="49" charset="-122"/>
                <a:ea typeface="楷体_GB2312" pitchFamily="49" charset="-122"/>
              </a:rPr>
              <a:t>图标上单击鼠标右键，在弹出的快捷菜单中选择</a:t>
            </a:r>
            <a:r>
              <a:rPr lang="en-US" altLang="zh-CN" sz="1900" b="1">
                <a:solidFill>
                  <a:srgbClr val="FF0000"/>
                </a:solidFill>
                <a:latin typeface="楷体_GB2312" pitchFamily="49" charset="-122"/>
                <a:ea typeface="楷体_GB2312" pitchFamily="49" charset="-122"/>
              </a:rPr>
              <a:t>New | Use Case Diagram</a:t>
            </a:r>
            <a:r>
              <a:rPr lang="zh-CN" altLang="en-US" sz="1900" b="1">
                <a:latin typeface="楷体_GB2312" pitchFamily="49" charset="-122"/>
                <a:ea typeface="楷体_GB2312" pitchFamily="49" charset="-122"/>
              </a:rPr>
              <a:t>命令建立新的用例图。</a:t>
            </a:r>
          </a:p>
        </p:txBody>
      </p:sp>
      <p:pic>
        <p:nvPicPr>
          <p:cNvPr id="638979" name="Picture 4"/>
          <p:cNvPicPr>
            <a:picLocks noChangeAspect="1" noChangeArrowheads="1"/>
          </p:cNvPicPr>
          <p:nvPr/>
        </p:nvPicPr>
        <p:blipFill>
          <a:blip r:embed="rId2"/>
          <a:srcRect/>
          <a:stretch>
            <a:fillRect/>
          </a:stretch>
        </p:blipFill>
        <p:spPr bwMode="auto">
          <a:xfrm>
            <a:off x="3492500" y="1844675"/>
            <a:ext cx="4608513" cy="4141788"/>
          </a:xfrm>
          <a:prstGeom prst="rect">
            <a:avLst/>
          </a:prstGeom>
          <a:noFill/>
          <a:ln w="9525">
            <a:noFill/>
            <a:miter lim="800000"/>
            <a:headEnd/>
            <a:tailEnd/>
          </a:ln>
        </p:spPr>
      </p:pic>
      <p:sp>
        <p:nvSpPr>
          <p:cNvPr id="5" name="文本框 4">
            <a:extLst>
              <a:ext uri="{FF2B5EF4-FFF2-40B4-BE49-F238E27FC236}">
                <a16:creationId xmlns:a16="http://schemas.microsoft.com/office/drawing/2014/main" id="{BB001355-FBDD-4461-994E-9B9BE82EE502}"/>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6553200" y="6324600"/>
            <a:ext cx="2133600" cy="457200"/>
          </a:xfrm>
          <a:prstGeom prst="rect">
            <a:avLst/>
          </a:prstGeom>
        </p:spPr>
        <p:txBody>
          <a:bodyPr/>
          <a:lstStyle/>
          <a:p>
            <a:fld id="{BC86F5BD-6E28-4197-8549-C9FB8C233B07}" type="slidenum">
              <a:rPr lang="zh-CN" altLang="en-US"/>
              <a:pPr/>
              <a:t>48</a:t>
            </a:fld>
            <a:r>
              <a:rPr lang="en-US" altLang="zh-CN"/>
              <a:t>/60</a:t>
            </a:r>
          </a:p>
        </p:txBody>
      </p:sp>
      <p:graphicFrame>
        <p:nvGraphicFramePr>
          <p:cNvPr id="110637" name="Group 45"/>
          <p:cNvGraphicFramePr>
            <a:graphicFrameLocks noGrp="1"/>
          </p:cNvGraphicFramePr>
          <p:nvPr>
            <p:ph sz="half" idx="4294967295"/>
          </p:nvPr>
        </p:nvGraphicFramePr>
        <p:xfrm>
          <a:off x="539750" y="1800225"/>
          <a:ext cx="8064500" cy="4444048"/>
        </p:xfrm>
        <a:graphic>
          <a:graphicData uri="http://schemas.openxmlformats.org/drawingml/2006/table">
            <a:tbl>
              <a:tblPr/>
              <a:tblGrid>
                <a:gridCol w="2608263">
                  <a:extLst>
                    <a:ext uri="{9D8B030D-6E8A-4147-A177-3AD203B41FA5}">
                      <a16:colId xmlns:a16="http://schemas.microsoft.com/office/drawing/2014/main" val="20000"/>
                    </a:ext>
                  </a:extLst>
                </a:gridCol>
                <a:gridCol w="1871662">
                  <a:extLst>
                    <a:ext uri="{9D8B030D-6E8A-4147-A177-3AD203B41FA5}">
                      <a16:colId xmlns:a16="http://schemas.microsoft.com/office/drawing/2014/main" val="20001"/>
                    </a:ext>
                  </a:extLst>
                </a:gridCol>
                <a:gridCol w="3584575">
                  <a:extLst>
                    <a:ext uri="{9D8B030D-6E8A-4147-A177-3AD203B41FA5}">
                      <a16:colId xmlns:a16="http://schemas.microsoft.com/office/drawing/2014/main" val="20002"/>
                    </a:ext>
                  </a:extLst>
                </a:gridCol>
              </a:tblGrid>
              <a:tr h="250825">
                <a:tc>
                  <a:txBody>
                    <a:bodyPr/>
                    <a:lstStyle/>
                    <a:p>
                      <a:pPr marL="469900" marR="0" lvl="0" indent="-469900" algn="ctr"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菜单项</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功  能</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包含选项</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8">
                <a:tc>
                  <a:txBody>
                    <a:bodyPr/>
                    <a:lstStyle/>
                    <a:p>
                      <a:pPr marL="469900" marR="0" lvl="0" indent="-469900" algn="ctr"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Open Specification</a:t>
                      </a:r>
                      <a:r>
                        <a:rPr kumimoji="0" lang="en-US" altLang="zh-CN" sz="1800" b="1" i="0" u="none" strike="noStrike" cap="none" normalizeH="0" baseline="0">
                          <a:ln>
                            <a:noFill/>
                          </a:ln>
                          <a:solidFill>
                            <a:schemeClr val="tx1"/>
                          </a:solidFill>
                          <a:effectLst/>
                          <a:latin typeface="Arial" charset="0"/>
                          <a:ea typeface="宋体" pitchFamily="2" charset="-122"/>
                        </a:rPr>
                        <a:t>…</a:t>
                      </a:r>
                      <a:endParaRPr kumimoji="0" lang="en-US" altLang="zh-CN"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打开属性说明</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3" pitchFamily="18" charset="2"/>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rowSpan="10">
                  <a:txBody>
                    <a:bodyPr/>
                    <a:lstStyle/>
                    <a:p>
                      <a:pPr marL="469900" marR="0" lvl="0" indent="-469900" algn="ctr"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New</a:t>
                      </a:r>
                      <a:endParaRPr kumimoji="0" lang="en-US" altLang="zh-CN"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rowSpan="10">
                  <a:txBody>
                    <a:bodyPr/>
                    <a:lstStyle/>
                    <a:p>
                      <a:pPr marL="469900" marR="0" lvl="0" indent="-469900" algn="ctr"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新建</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UML</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元素</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Package</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（包）</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vMerge="1">
                  <a:txBody>
                    <a:bodyPr/>
                    <a:lstStyle/>
                    <a:p>
                      <a:endParaRPr lang="zh-CN" altLang="en-US"/>
                    </a:p>
                  </a:txBody>
                  <a:tcPr/>
                </a:tc>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Use Case</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（用例）</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2575">
                <a:tc vMerge="1">
                  <a:txBody>
                    <a:bodyPr/>
                    <a:lstStyle/>
                    <a:p>
                      <a:endParaRPr lang="zh-CN" altLang="en-US"/>
                    </a:p>
                  </a:txBody>
                  <a:tcPr/>
                </a:tc>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Actor</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（角色）</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2575">
                <a:tc vMerge="1">
                  <a:txBody>
                    <a:bodyPr/>
                    <a:lstStyle/>
                    <a:p>
                      <a:endParaRPr lang="zh-CN" altLang="en-US"/>
                    </a:p>
                  </a:txBody>
                  <a:tcPr/>
                </a:tc>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Class</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（类）</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3375">
                <a:tc vMerge="1">
                  <a:txBody>
                    <a:bodyPr/>
                    <a:lstStyle/>
                    <a:p>
                      <a:endParaRPr lang="zh-CN" altLang="en-US"/>
                    </a:p>
                  </a:txBody>
                  <a:tcPr/>
                </a:tc>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Use Case Diagram</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（用例图）</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vMerge="1">
                  <a:txBody>
                    <a:bodyPr/>
                    <a:lstStyle/>
                    <a:p>
                      <a:endParaRPr lang="zh-CN" altLang="en-US"/>
                    </a:p>
                  </a:txBody>
                  <a:tcPr/>
                </a:tc>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Class Diagram</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（类图）</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3375">
                <a:tc vMerge="1">
                  <a:txBody>
                    <a:bodyPr/>
                    <a:lstStyle/>
                    <a:p>
                      <a:endParaRPr lang="zh-CN" altLang="en-US"/>
                    </a:p>
                  </a:txBody>
                  <a:tcPr/>
                </a:tc>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Collaboration Diagram</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（协作图）</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3">
                <a:tc vMerge="1">
                  <a:txBody>
                    <a:bodyPr/>
                    <a:lstStyle/>
                    <a:p>
                      <a:endParaRPr lang="zh-CN" altLang="en-US"/>
                    </a:p>
                  </a:txBody>
                  <a:tcPr/>
                </a:tc>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Sequence Diagram</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（时序图）</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3375">
                <a:tc vMerge="1">
                  <a:txBody>
                    <a:bodyPr/>
                    <a:lstStyle/>
                    <a:p>
                      <a:endParaRPr lang="zh-CN" altLang="en-US"/>
                    </a:p>
                  </a:txBody>
                  <a:tcPr/>
                </a:tc>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Statechart Diagram</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（状态图）</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963">
                <a:tc vMerge="1">
                  <a:txBody>
                    <a:bodyPr/>
                    <a:lstStyle/>
                    <a:p>
                      <a:endParaRPr lang="zh-CN" altLang="en-US"/>
                    </a:p>
                  </a:txBody>
                  <a:tcPr/>
                </a:tc>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Activity Diagram</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（活动图）</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4" name="文本框 3">
            <a:extLst>
              <a:ext uri="{FF2B5EF4-FFF2-40B4-BE49-F238E27FC236}">
                <a16:creationId xmlns:a16="http://schemas.microsoft.com/office/drawing/2014/main" id="{6676ACDF-B5A8-4578-B098-837032F091DB}"/>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2905DC59-3F9C-4D49-BB54-5200F15E83BE}" type="slidenum">
              <a:rPr lang="zh-CN" altLang="en-US"/>
              <a:pPr/>
              <a:t>49</a:t>
            </a:fld>
            <a:r>
              <a:rPr lang="en-US" altLang="zh-CN"/>
              <a:t>/60</a:t>
            </a:r>
          </a:p>
        </p:txBody>
      </p:sp>
      <p:sp>
        <p:nvSpPr>
          <p:cNvPr id="641026" name="Rectangle 2"/>
          <p:cNvSpPr>
            <a:spLocks noGrp="1" noChangeArrowheads="1"/>
          </p:cNvSpPr>
          <p:nvPr>
            <p:ph type="body" idx="4294967295"/>
          </p:nvPr>
        </p:nvSpPr>
        <p:spPr>
          <a:xfrm>
            <a:off x="512763" y="1727200"/>
            <a:ext cx="2979737" cy="3573463"/>
          </a:xfrm>
        </p:spPr>
        <p:txBody>
          <a:bodyPr/>
          <a:lstStyle/>
          <a:p>
            <a:pPr marL="381000" indent="-381000">
              <a:lnSpc>
                <a:spcPct val="90000"/>
              </a:lnSpc>
            </a:pPr>
            <a:r>
              <a:rPr lang="zh-CN" altLang="en-US" sz="2300" b="1">
                <a:solidFill>
                  <a:srgbClr val="FF3300"/>
                </a:solidFill>
                <a:latin typeface="楷体_GB2312" pitchFamily="49" charset="-122"/>
                <a:ea typeface="楷体_GB2312" pitchFamily="49" charset="-122"/>
              </a:rPr>
              <a:t>使用</a:t>
            </a:r>
            <a:r>
              <a:rPr lang="en-US" altLang="zh-CN" sz="2300" b="1">
                <a:solidFill>
                  <a:srgbClr val="FF3300"/>
                </a:solidFill>
                <a:latin typeface="楷体_GB2312" pitchFamily="49" charset="-122"/>
                <a:ea typeface="楷体_GB2312" pitchFamily="49" charset="-122"/>
              </a:rPr>
              <a:t>Rose</a:t>
            </a:r>
            <a:r>
              <a:rPr lang="zh-CN" altLang="en-US" sz="2300" b="1">
                <a:solidFill>
                  <a:srgbClr val="FF3300"/>
                </a:solidFill>
                <a:latin typeface="楷体_GB2312" pitchFamily="49" charset="-122"/>
                <a:ea typeface="楷体_GB2312" pitchFamily="49" charset="-122"/>
              </a:rPr>
              <a:t>绘制用例图</a:t>
            </a:r>
            <a:endParaRPr lang="zh-CN" altLang="en-US" sz="2300" b="1">
              <a:latin typeface="楷体_GB2312" pitchFamily="49" charset="-122"/>
              <a:ea typeface="楷体_GB2312" pitchFamily="49" charset="-122"/>
            </a:endParaRPr>
          </a:p>
          <a:p>
            <a:pPr marL="381000" indent="-381000">
              <a:lnSpc>
                <a:spcPct val="90000"/>
              </a:lnSpc>
              <a:buFont typeface="Wingdings" pitchFamily="2" charset="2"/>
              <a:buNone/>
            </a:pPr>
            <a:r>
              <a:rPr lang="zh-CN" altLang="en-US" sz="2300" b="1">
                <a:latin typeface="楷体_GB2312" pitchFamily="49" charset="-122"/>
                <a:ea typeface="楷体_GB2312" pitchFamily="49" charset="-122"/>
              </a:rPr>
              <a:t>   ⑴ 创建用例图</a:t>
            </a:r>
          </a:p>
          <a:p>
            <a:pPr marL="381000" indent="-381000">
              <a:lnSpc>
                <a:spcPct val="90000"/>
              </a:lnSpc>
              <a:buFont typeface="Wingdings" pitchFamily="2" charset="2"/>
              <a:buNone/>
            </a:pPr>
            <a:r>
              <a:rPr lang="zh-CN" altLang="en-US" sz="1900">
                <a:latin typeface="楷体_GB2312" pitchFamily="49" charset="-122"/>
                <a:ea typeface="楷体_GB2312" pitchFamily="49" charset="-122"/>
              </a:rPr>
              <a:t>   </a:t>
            </a:r>
            <a:r>
              <a:rPr lang="zh-CN" altLang="en-US" sz="1900" b="1">
                <a:latin typeface="楷体_GB2312" pitchFamily="49" charset="-122"/>
                <a:ea typeface="楷体_GB2312" pitchFamily="49" charset="-122"/>
              </a:rPr>
              <a:t>创建新的用例图后，在</a:t>
            </a:r>
            <a:r>
              <a:rPr lang="en-US" altLang="zh-CN" sz="1900" b="1">
                <a:solidFill>
                  <a:srgbClr val="FF0000"/>
                </a:solidFill>
                <a:latin typeface="楷体_GB2312" pitchFamily="49" charset="-122"/>
                <a:ea typeface="楷体_GB2312" pitchFamily="49" charset="-122"/>
              </a:rPr>
              <a:t>Use Case View</a:t>
            </a:r>
            <a:r>
              <a:rPr lang="zh-CN" altLang="en-US" sz="1900" b="1">
                <a:latin typeface="楷体_GB2312" pitchFamily="49" charset="-122"/>
                <a:ea typeface="楷体_GB2312" pitchFamily="49" charset="-122"/>
              </a:rPr>
              <a:t>树型结构下多了一个名为</a:t>
            </a:r>
            <a:r>
              <a:rPr lang="en-US" altLang="zh-CN" sz="1900" b="1">
                <a:solidFill>
                  <a:srgbClr val="FF0000"/>
                </a:solidFill>
                <a:latin typeface="楷体_GB2312" pitchFamily="49" charset="-122"/>
                <a:ea typeface="楷体_GB2312" pitchFamily="49" charset="-122"/>
              </a:rPr>
              <a:t>NewDiagram</a:t>
            </a:r>
            <a:r>
              <a:rPr lang="zh-CN" altLang="en-US" sz="1900" b="1">
                <a:latin typeface="楷体_GB2312" pitchFamily="49" charset="-122"/>
                <a:ea typeface="楷体_GB2312" pitchFamily="49" charset="-122"/>
              </a:rPr>
              <a:t>的图标，这个图标就是新建的用例图图标。右键单击此图标，在弹出的快捷菜单中选择</a:t>
            </a:r>
            <a:r>
              <a:rPr lang="en-US" altLang="zh-CN" sz="1900" b="1">
                <a:solidFill>
                  <a:srgbClr val="FF0000"/>
                </a:solidFill>
                <a:latin typeface="楷体_GB2312" pitchFamily="49" charset="-122"/>
                <a:ea typeface="楷体_GB2312" pitchFamily="49" charset="-122"/>
              </a:rPr>
              <a:t>Rename</a:t>
            </a:r>
            <a:r>
              <a:rPr lang="zh-CN" altLang="en-US" sz="1900" b="1">
                <a:latin typeface="楷体_GB2312" pitchFamily="49" charset="-122"/>
                <a:ea typeface="楷体_GB2312" pitchFamily="49" charset="-122"/>
              </a:rPr>
              <a:t>命令来为新创建的用例图命名。</a:t>
            </a:r>
          </a:p>
        </p:txBody>
      </p:sp>
      <p:pic>
        <p:nvPicPr>
          <p:cNvPr id="641027" name="图片 21"/>
          <p:cNvPicPr>
            <a:picLocks noChangeAspect="1" noChangeArrowheads="1"/>
          </p:cNvPicPr>
          <p:nvPr/>
        </p:nvPicPr>
        <p:blipFill>
          <a:blip r:embed="rId2"/>
          <a:srcRect/>
          <a:stretch>
            <a:fillRect/>
          </a:stretch>
        </p:blipFill>
        <p:spPr bwMode="auto">
          <a:xfrm>
            <a:off x="3492500" y="1776413"/>
            <a:ext cx="5364163" cy="4100512"/>
          </a:xfrm>
          <a:prstGeom prst="rect">
            <a:avLst/>
          </a:prstGeom>
          <a:noFill/>
          <a:ln w="9525">
            <a:noFill/>
            <a:miter lim="800000"/>
            <a:headEnd/>
            <a:tailEnd/>
          </a:ln>
        </p:spPr>
      </p:pic>
      <p:sp>
        <p:nvSpPr>
          <p:cNvPr id="5" name="文本框 4">
            <a:extLst>
              <a:ext uri="{FF2B5EF4-FFF2-40B4-BE49-F238E27FC236}">
                <a16:creationId xmlns:a16="http://schemas.microsoft.com/office/drawing/2014/main" id="{D5312872-0CFF-400A-AB55-ED76B09AB5B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a:xfrm>
            <a:off x="6553200" y="6324600"/>
            <a:ext cx="2133600" cy="457200"/>
          </a:xfrm>
          <a:prstGeom prst="rect">
            <a:avLst/>
          </a:prstGeom>
        </p:spPr>
        <p:txBody>
          <a:bodyPr/>
          <a:lstStyle/>
          <a:p>
            <a:fld id="{79E24249-CCA0-4444-AB55-77CE3AF4C479}" type="slidenum">
              <a:rPr lang="zh-CN" altLang="en-US"/>
              <a:pPr/>
              <a:t>5</a:t>
            </a:fld>
            <a:r>
              <a:rPr lang="en-US" altLang="zh-CN"/>
              <a:t>/60</a:t>
            </a:r>
          </a:p>
        </p:txBody>
      </p:sp>
      <p:sp>
        <p:nvSpPr>
          <p:cNvPr id="552962" name="Rectangle 2"/>
          <p:cNvSpPr>
            <a:spLocks noGrp="1" noChangeArrowheads="1"/>
          </p:cNvSpPr>
          <p:nvPr>
            <p:ph type="title"/>
          </p:nvPr>
        </p:nvSpPr>
        <p:spPr>
          <a:xfrm>
            <a:off x="457200" y="1828800"/>
            <a:ext cx="8229600" cy="1143000"/>
          </a:xfrm>
        </p:spPr>
        <p:txBody>
          <a:bodyPr/>
          <a:lstStyle/>
          <a:p>
            <a:r>
              <a:rPr lang="zh-CN" altLang="en-US" sz="2100"/>
              <a:t>需求</a:t>
            </a:r>
            <a:r>
              <a:rPr lang="en-US" altLang="zh-CN" sz="2100"/>
              <a:t>—</a:t>
            </a:r>
            <a:r>
              <a:rPr lang="zh-CN" altLang="en-US" sz="2100"/>
              <a:t>建造“正确”的系统</a:t>
            </a:r>
          </a:p>
        </p:txBody>
      </p:sp>
      <p:sp>
        <p:nvSpPr>
          <p:cNvPr id="552963" name="Rectangle 3"/>
          <p:cNvSpPr>
            <a:spLocks noGrp="1" noChangeArrowheads="1"/>
          </p:cNvSpPr>
          <p:nvPr>
            <p:ph type="body" idx="1"/>
          </p:nvPr>
        </p:nvSpPr>
        <p:spPr>
          <a:xfrm>
            <a:off x="457200" y="2743200"/>
            <a:ext cx="8229600" cy="3276600"/>
          </a:xfrm>
        </p:spPr>
        <p:txBody>
          <a:bodyPr/>
          <a:lstStyle/>
          <a:p>
            <a:r>
              <a:rPr lang="zh-CN" altLang="en-US" sz="2500">
                <a:latin typeface="楷体_GB2312" pitchFamily="49" charset="-122"/>
                <a:ea typeface="楷体_GB2312" pitchFamily="49" charset="-122"/>
              </a:rPr>
              <a:t>需求：系统必须满足的条件或具备的能力</a:t>
            </a:r>
          </a:p>
          <a:p>
            <a:endParaRPr lang="zh-CN" altLang="en-US">
              <a:latin typeface="楷体_GB2312" pitchFamily="49" charset="-122"/>
              <a:ea typeface="楷体_GB2312" pitchFamily="49" charset="-122"/>
            </a:endParaRPr>
          </a:p>
          <a:p>
            <a:r>
              <a:rPr lang="en-US" altLang="zh-CN" sz="2500">
                <a:latin typeface="楷体_GB2312" pitchFamily="49" charset="-122"/>
                <a:ea typeface="楷体_GB2312" pitchFamily="49" charset="-122"/>
              </a:rPr>
              <a:t>Robert Grady</a:t>
            </a:r>
            <a:r>
              <a:rPr lang="zh-CN" altLang="en-US" sz="2500">
                <a:latin typeface="楷体_GB2312" pitchFamily="49" charset="-122"/>
                <a:ea typeface="楷体_GB2312" pitchFamily="49" charset="-122"/>
              </a:rPr>
              <a:t>软件质量准则</a:t>
            </a:r>
            <a:r>
              <a:rPr lang="zh-CN" altLang="en-US" sz="2500">
                <a:latin typeface="Arial"/>
                <a:ea typeface="楷体_GB2312" pitchFamily="49" charset="-122"/>
              </a:rPr>
              <a:t>“</a:t>
            </a:r>
            <a:r>
              <a:rPr lang="en-US" altLang="zh-CN" sz="2500">
                <a:latin typeface="楷体_GB2312" pitchFamily="49" charset="-122"/>
                <a:ea typeface="楷体_GB2312" pitchFamily="49" charset="-122"/>
              </a:rPr>
              <a:t>FURPS</a:t>
            </a:r>
            <a:r>
              <a:rPr lang="en-US" altLang="zh-CN" sz="2500">
                <a:latin typeface="Arial"/>
                <a:ea typeface="楷体_GB2312" pitchFamily="49" charset="-122"/>
              </a:rPr>
              <a:t>”</a:t>
            </a:r>
            <a:endParaRPr lang="en-US" altLang="zh-CN" sz="2500">
              <a:latin typeface="楷体_GB2312" pitchFamily="49" charset="-122"/>
              <a:ea typeface="楷体_GB2312" pitchFamily="49" charset="-122"/>
            </a:endParaRPr>
          </a:p>
          <a:p>
            <a:pPr lvl="1"/>
            <a:r>
              <a:rPr lang="zh-CN" altLang="en-US" sz="2300">
                <a:latin typeface="楷体_GB2312" pitchFamily="49" charset="-122"/>
                <a:ea typeface="楷体_GB2312" pitchFamily="49" charset="-122"/>
              </a:rPr>
              <a:t>功能性（</a:t>
            </a:r>
            <a:r>
              <a:rPr lang="en-US" altLang="zh-CN" sz="2300">
                <a:latin typeface="楷体_GB2312" pitchFamily="49" charset="-122"/>
                <a:ea typeface="楷体_GB2312" pitchFamily="49" charset="-122"/>
              </a:rPr>
              <a:t>Functionality</a:t>
            </a:r>
            <a:r>
              <a:rPr lang="zh-CN" altLang="en-US" sz="2300">
                <a:latin typeface="楷体_GB2312" pitchFamily="49" charset="-122"/>
                <a:ea typeface="楷体_GB2312" pitchFamily="49" charset="-122"/>
              </a:rPr>
              <a:t>）</a:t>
            </a:r>
          </a:p>
          <a:p>
            <a:pPr lvl="1"/>
            <a:r>
              <a:rPr lang="zh-CN" altLang="en-US" sz="2300">
                <a:latin typeface="楷体_GB2312" pitchFamily="49" charset="-122"/>
                <a:ea typeface="楷体_GB2312" pitchFamily="49" charset="-122"/>
              </a:rPr>
              <a:t>使用性（</a:t>
            </a:r>
            <a:r>
              <a:rPr lang="en-US" altLang="zh-CN" sz="2300">
                <a:latin typeface="楷体_GB2312" pitchFamily="49" charset="-122"/>
                <a:ea typeface="楷体_GB2312" pitchFamily="49" charset="-122"/>
              </a:rPr>
              <a:t>Usability</a:t>
            </a:r>
            <a:r>
              <a:rPr lang="zh-CN" altLang="en-US" sz="2300">
                <a:latin typeface="楷体_GB2312" pitchFamily="49" charset="-122"/>
                <a:ea typeface="楷体_GB2312" pitchFamily="49" charset="-122"/>
              </a:rPr>
              <a:t>）</a:t>
            </a:r>
          </a:p>
          <a:p>
            <a:pPr lvl="1"/>
            <a:r>
              <a:rPr lang="zh-CN" altLang="en-US" sz="2300">
                <a:latin typeface="楷体_GB2312" pitchFamily="49" charset="-122"/>
                <a:ea typeface="楷体_GB2312" pitchFamily="49" charset="-122"/>
              </a:rPr>
              <a:t>可靠性（</a:t>
            </a:r>
            <a:r>
              <a:rPr lang="en-US" altLang="zh-CN" sz="2300">
                <a:latin typeface="楷体_GB2312" pitchFamily="49" charset="-122"/>
                <a:ea typeface="楷体_GB2312" pitchFamily="49" charset="-122"/>
              </a:rPr>
              <a:t>Reliability</a:t>
            </a:r>
            <a:r>
              <a:rPr lang="zh-CN" altLang="en-US" sz="2300">
                <a:latin typeface="楷体_GB2312" pitchFamily="49" charset="-122"/>
                <a:ea typeface="楷体_GB2312" pitchFamily="49" charset="-122"/>
              </a:rPr>
              <a:t>）</a:t>
            </a:r>
          </a:p>
          <a:p>
            <a:pPr lvl="1"/>
            <a:r>
              <a:rPr lang="zh-CN" altLang="en-US" sz="2300">
                <a:latin typeface="楷体_GB2312" pitchFamily="49" charset="-122"/>
                <a:ea typeface="楷体_GB2312" pitchFamily="49" charset="-122"/>
              </a:rPr>
              <a:t>性能（</a:t>
            </a:r>
            <a:r>
              <a:rPr lang="en-US" altLang="zh-CN" sz="2300">
                <a:latin typeface="楷体_GB2312" pitchFamily="49" charset="-122"/>
                <a:ea typeface="楷体_GB2312" pitchFamily="49" charset="-122"/>
              </a:rPr>
              <a:t>Performance</a:t>
            </a:r>
            <a:r>
              <a:rPr lang="zh-CN" altLang="en-US" sz="2300">
                <a:latin typeface="楷体_GB2312" pitchFamily="49" charset="-122"/>
                <a:ea typeface="楷体_GB2312" pitchFamily="49" charset="-122"/>
              </a:rPr>
              <a:t>）</a:t>
            </a:r>
          </a:p>
          <a:p>
            <a:pPr lvl="1"/>
            <a:r>
              <a:rPr lang="zh-CN" altLang="en-US" sz="2300">
                <a:latin typeface="楷体_GB2312" pitchFamily="49" charset="-122"/>
                <a:ea typeface="楷体_GB2312" pitchFamily="49" charset="-122"/>
              </a:rPr>
              <a:t>可支持性（</a:t>
            </a:r>
            <a:r>
              <a:rPr lang="en-US" altLang="zh-CN" sz="2300">
                <a:latin typeface="楷体_GB2312" pitchFamily="49" charset="-122"/>
                <a:ea typeface="楷体_GB2312" pitchFamily="49" charset="-122"/>
              </a:rPr>
              <a:t>Supportability</a:t>
            </a:r>
            <a:r>
              <a:rPr lang="zh-CN" altLang="en-US" sz="2300">
                <a:latin typeface="楷体_GB2312" pitchFamily="49" charset="-122"/>
                <a:ea typeface="楷体_GB2312" pitchFamily="49" charset="-122"/>
              </a:rPr>
              <a:t>）</a:t>
            </a:r>
          </a:p>
        </p:txBody>
      </p:sp>
      <p:sp>
        <p:nvSpPr>
          <p:cNvPr id="552964" name="AutoShape 4"/>
          <p:cNvSpPr>
            <a:spLocks/>
          </p:cNvSpPr>
          <p:nvPr/>
        </p:nvSpPr>
        <p:spPr bwMode="auto">
          <a:xfrm>
            <a:off x="5029200" y="4876800"/>
            <a:ext cx="152400" cy="1447800"/>
          </a:xfrm>
          <a:prstGeom prst="rightBrace">
            <a:avLst>
              <a:gd name="adj1" fmla="val 79167"/>
              <a:gd name="adj2" fmla="val 50000"/>
            </a:avLst>
          </a:prstGeom>
          <a:noFill/>
          <a:ln w="28575">
            <a:solidFill>
              <a:schemeClr val="tx1"/>
            </a:solidFill>
            <a:round/>
            <a:headEnd type="none" w="sm" len="sm"/>
            <a:tailEnd type="none" w="sm" len="sm"/>
          </a:ln>
          <a:effectLst/>
        </p:spPr>
        <p:txBody>
          <a:bodyPr wrap="none" anchor="ctr"/>
          <a:lstStyle/>
          <a:p>
            <a:endParaRPr lang="zh-CN" altLang="en-US"/>
          </a:p>
        </p:txBody>
      </p:sp>
      <p:sp>
        <p:nvSpPr>
          <p:cNvPr id="552965" name="Text Box 5"/>
          <p:cNvSpPr txBox="1">
            <a:spLocks noChangeArrowheads="1"/>
          </p:cNvSpPr>
          <p:nvPr/>
        </p:nvSpPr>
        <p:spPr bwMode="auto">
          <a:xfrm>
            <a:off x="5410200" y="5334000"/>
            <a:ext cx="2160588"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zh-CN" altLang="en-US" sz="2400" b="1">
                <a:solidFill>
                  <a:srgbClr val="FF3300"/>
                </a:solidFill>
                <a:effectLst>
                  <a:outerShdw blurRad="38100" dist="38100" dir="2700000" algn="tl">
                    <a:srgbClr val="C0C0C0"/>
                  </a:outerShdw>
                </a:effectLst>
                <a:ea typeface="宋体" pitchFamily="2" charset="-122"/>
              </a:rPr>
              <a:t>非功能性需求</a:t>
            </a:r>
          </a:p>
        </p:txBody>
      </p:sp>
      <p:sp>
        <p:nvSpPr>
          <p:cNvPr id="552966" name="Text Box 6"/>
          <p:cNvSpPr txBox="1">
            <a:spLocks noChangeArrowheads="1"/>
          </p:cNvSpPr>
          <p:nvPr/>
        </p:nvSpPr>
        <p:spPr bwMode="auto">
          <a:xfrm>
            <a:off x="207963" y="1169988"/>
            <a:ext cx="3384550"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一、 引言</a:t>
            </a:r>
          </a:p>
        </p:txBody>
      </p:sp>
      <p:sp>
        <p:nvSpPr>
          <p:cNvPr id="552967" name="Text Box 7"/>
          <p:cNvSpPr txBox="1">
            <a:spLocks noChangeArrowheads="1"/>
          </p:cNvSpPr>
          <p:nvPr/>
        </p:nvSpPr>
        <p:spPr bwMode="auto">
          <a:xfrm>
            <a:off x="4191000" y="1295400"/>
            <a:ext cx="1905000" cy="457200"/>
          </a:xfrm>
          <a:prstGeom prst="rect">
            <a:avLst/>
          </a:prstGeom>
          <a:solidFill>
            <a:srgbClr val="CCFFFF"/>
          </a:solidFill>
          <a:ln w="9525" algn="ctr">
            <a:noFill/>
            <a:miter lim="800000"/>
            <a:headEnd/>
            <a:tailEnd/>
          </a:ln>
          <a:effectLst/>
        </p:spPr>
        <p:txBody>
          <a:bodyPr>
            <a:spAutoFit/>
          </a:bodyPr>
          <a:lstStyle/>
          <a:p>
            <a:pPr>
              <a:spcBef>
                <a:spcPct val="50000"/>
              </a:spcBef>
            </a:pP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什么是需求</a:t>
            </a:r>
          </a:p>
        </p:txBody>
      </p:sp>
      <p:sp>
        <p:nvSpPr>
          <p:cNvPr id="10" name="文本框 9">
            <a:extLst>
              <a:ext uri="{FF2B5EF4-FFF2-40B4-BE49-F238E27FC236}">
                <a16:creationId xmlns:a16="http://schemas.microsoft.com/office/drawing/2014/main" id="{423E2EDD-304F-48F2-B775-7C4A5C21027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720D3274-FF0B-4B21-BB34-C5DA2122588C}" type="slidenum">
              <a:rPr lang="zh-CN" altLang="en-US"/>
              <a:pPr/>
              <a:t>50</a:t>
            </a:fld>
            <a:r>
              <a:rPr lang="en-US" altLang="zh-CN"/>
              <a:t>/60</a:t>
            </a:r>
          </a:p>
        </p:txBody>
      </p:sp>
      <p:sp>
        <p:nvSpPr>
          <p:cNvPr id="642050" name="Rectangle 2"/>
          <p:cNvSpPr>
            <a:spLocks noGrp="1" noChangeArrowheads="1"/>
          </p:cNvSpPr>
          <p:nvPr>
            <p:ph type="body" idx="4294967295"/>
          </p:nvPr>
        </p:nvSpPr>
        <p:spPr>
          <a:xfrm>
            <a:off x="512763" y="1727200"/>
            <a:ext cx="1971675" cy="3573463"/>
          </a:xfrm>
        </p:spPr>
        <p:txBody>
          <a:bodyPr/>
          <a:lstStyle/>
          <a:p>
            <a:pPr marL="381000" indent="-381000"/>
            <a:r>
              <a:rPr lang="zh-CN" altLang="en-US" sz="2300" b="1">
                <a:solidFill>
                  <a:srgbClr val="FF3300"/>
                </a:solidFill>
                <a:latin typeface="楷体_GB2312" pitchFamily="49" charset="-122"/>
                <a:ea typeface="楷体_GB2312" pitchFamily="49" charset="-122"/>
              </a:rPr>
              <a:t>使用</a:t>
            </a:r>
            <a:r>
              <a:rPr lang="en-US" altLang="zh-CN" sz="2300" b="1">
                <a:solidFill>
                  <a:srgbClr val="FF3300"/>
                </a:solidFill>
                <a:latin typeface="楷体_GB2312" pitchFamily="49" charset="-122"/>
                <a:ea typeface="楷体_GB2312" pitchFamily="49" charset="-122"/>
              </a:rPr>
              <a:t>Rose</a:t>
            </a:r>
            <a:r>
              <a:rPr lang="zh-CN" altLang="en-US" sz="2300" b="1">
                <a:solidFill>
                  <a:srgbClr val="FF3300"/>
                </a:solidFill>
                <a:latin typeface="楷体_GB2312" pitchFamily="49" charset="-122"/>
                <a:ea typeface="楷体_GB2312" pitchFamily="49" charset="-122"/>
              </a:rPr>
              <a:t>绘制用例图</a:t>
            </a:r>
            <a:endParaRPr lang="zh-CN" altLang="en-US" sz="2300" b="1">
              <a:latin typeface="楷体_GB2312" pitchFamily="49" charset="-122"/>
              <a:ea typeface="楷体_GB2312" pitchFamily="49" charset="-122"/>
            </a:endParaRPr>
          </a:p>
          <a:p>
            <a:pPr marL="381000" indent="-381000">
              <a:buFont typeface="Wingdings" pitchFamily="2" charset="2"/>
              <a:buNone/>
            </a:pPr>
            <a:r>
              <a:rPr lang="zh-CN" altLang="en-US" sz="2300" b="1">
                <a:latin typeface="楷体_GB2312" pitchFamily="49" charset="-122"/>
                <a:ea typeface="楷体_GB2312" pitchFamily="49" charset="-122"/>
              </a:rPr>
              <a:t>   ⑴ 创建用例图</a:t>
            </a:r>
          </a:p>
          <a:p>
            <a:pPr marL="381000" indent="-381000">
              <a:buFont typeface="Wingdings" pitchFamily="2" charset="2"/>
              <a:buNone/>
            </a:pPr>
            <a:r>
              <a:rPr lang="zh-CN" altLang="en-US" sz="1900" b="1">
                <a:ea typeface="楷体_GB2312" pitchFamily="49" charset="-122"/>
              </a:rPr>
              <a:t>      双击用例图图标，会出现用例图的编辑工具栏和编辑区。</a:t>
            </a:r>
          </a:p>
        </p:txBody>
      </p:sp>
      <p:pic>
        <p:nvPicPr>
          <p:cNvPr id="642051" name="图片 22"/>
          <p:cNvPicPr>
            <a:picLocks noChangeAspect="1" noChangeArrowheads="1"/>
          </p:cNvPicPr>
          <p:nvPr/>
        </p:nvPicPr>
        <p:blipFill>
          <a:blip r:embed="rId2"/>
          <a:srcRect/>
          <a:stretch>
            <a:fillRect/>
          </a:stretch>
        </p:blipFill>
        <p:spPr bwMode="auto">
          <a:xfrm>
            <a:off x="2628900" y="1628775"/>
            <a:ext cx="6264275" cy="4887913"/>
          </a:xfrm>
          <a:prstGeom prst="rect">
            <a:avLst/>
          </a:prstGeom>
          <a:noFill/>
          <a:ln w="9525">
            <a:noFill/>
            <a:miter lim="800000"/>
            <a:headEnd/>
            <a:tailEnd/>
          </a:ln>
        </p:spPr>
      </p:pic>
      <p:sp>
        <p:nvSpPr>
          <p:cNvPr id="5" name="文本框 4">
            <a:extLst>
              <a:ext uri="{FF2B5EF4-FFF2-40B4-BE49-F238E27FC236}">
                <a16:creationId xmlns:a16="http://schemas.microsoft.com/office/drawing/2014/main" id="{70A2E07C-A09B-4206-BD35-A14EE708729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324600"/>
            <a:ext cx="2133600" cy="457200"/>
          </a:xfrm>
          <a:prstGeom prst="rect">
            <a:avLst/>
          </a:prstGeom>
        </p:spPr>
        <p:txBody>
          <a:bodyPr/>
          <a:lstStyle/>
          <a:p>
            <a:fld id="{2809923D-D574-45C8-A78B-7D5C69D823CA}" type="slidenum">
              <a:rPr lang="zh-CN" altLang="en-US"/>
              <a:pPr/>
              <a:t>51</a:t>
            </a:fld>
            <a:r>
              <a:rPr lang="en-US" altLang="zh-CN"/>
              <a:t>/60</a:t>
            </a:r>
          </a:p>
        </p:txBody>
      </p:sp>
      <p:sp>
        <p:nvSpPr>
          <p:cNvPr id="643074" name="Rectangle 3"/>
          <p:cNvSpPr>
            <a:spLocks noGrp="1" noChangeArrowheads="1"/>
          </p:cNvSpPr>
          <p:nvPr>
            <p:ph type="body" sz="half" idx="4294967295"/>
          </p:nvPr>
        </p:nvSpPr>
        <p:spPr>
          <a:xfrm>
            <a:off x="295275" y="1727200"/>
            <a:ext cx="7445375" cy="2854325"/>
          </a:xfrm>
        </p:spPr>
        <p:txBody>
          <a:bodyPr/>
          <a:lstStyle/>
          <a:p>
            <a:pPr marL="381000" indent="-381000">
              <a:lnSpc>
                <a:spcPct val="90000"/>
              </a:lnSpc>
              <a:buFont typeface="Wingdings" pitchFamily="2" charset="2"/>
              <a:buNone/>
            </a:pPr>
            <a:r>
              <a:rPr lang="zh-CN" altLang="en-US" sz="2200" b="1">
                <a:latin typeface="楷体_GB2312" pitchFamily="49" charset="-122"/>
                <a:ea typeface="楷体_GB2312" pitchFamily="49" charset="-122"/>
              </a:rPr>
              <a:t>   ⑵</a:t>
            </a:r>
            <a:r>
              <a:rPr lang="zh-CN" altLang="en-US" sz="2200"/>
              <a:t> </a:t>
            </a:r>
            <a:r>
              <a:rPr lang="zh-CN" altLang="en-US" sz="2200" b="1">
                <a:latin typeface="楷体_GB2312" pitchFamily="49" charset="-122"/>
                <a:ea typeface="楷体_GB2312" pitchFamily="49" charset="-122"/>
              </a:rPr>
              <a:t> 用例图工具箱按钮简介</a:t>
            </a:r>
          </a:p>
        </p:txBody>
      </p:sp>
      <p:pic>
        <p:nvPicPr>
          <p:cNvPr id="643075" name="Picture 4"/>
          <p:cNvPicPr>
            <a:picLocks noChangeAspect="1" noChangeArrowheads="1"/>
          </p:cNvPicPr>
          <p:nvPr/>
        </p:nvPicPr>
        <p:blipFill>
          <a:blip r:embed="rId2"/>
          <a:srcRect t="1907" r="937" b="3857"/>
          <a:stretch>
            <a:fillRect/>
          </a:stretch>
        </p:blipFill>
        <p:spPr bwMode="auto">
          <a:xfrm>
            <a:off x="2124075" y="2636838"/>
            <a:ext cx="533400" cy="3744912"/>
          </a:xfrm>
          <a:prstGeom prst="rect">
            <a:avLst/>
          </a:prstGeom>
          <a:noFill/>
          <a:ln w="9525">
            <a:noFill/>
            <a:miter lim="800000"/>
            <a:headEnd/>
            <a:tailEnd/>
          </a:ln>
        </p:spPr>
      </p:pic>
      <p:graphicFrame>
        <p:nvGraphicFramePr>
          <p:cNvPr id="111654" name="Group 38"/>
          <p:cNvGraphicFramePr>
            <a:graphicFrameLocks noGrp="1"/>
          </p:cNvGraphicFramePr>
          <p:nvPr/>
        </p:nvGraphicFramePr>
        <p:xfrm>
          <a:off x="971550" y="2216150"/>
          <a:ext cx="7453313" cy="4389120"/>
        </p:xfrm>
        <a:graphic>
          <a:graphicData uri="http://schemas.openxmlformats.org/drawingml/2006/table">
            <a:tbl>
              <a:tblPr/>
              <a:tblGrid>
                <a:gridCol w="2865438">
                  <a:extLst>
                    <a:ext uri="{9D8B030D-6E8A-4147-A177-3AD203B41FA5}">
                      <a16:colId xmlns:a16="http://schemas.microsoft.com/office/drawing/2014/main" val="20000"/>
                    </a:ext>
                  </a:extLst>
                </a:gridCol>
                <a:gridCol w="4587875">
                  <a:extLst>
                    <a:ext uri="{9D8B030D-6E8A-4147-A177-3AD203B41FA5}">
                      <a16:colId xmlns:a16="http://schemas.microsoft.com/office/drawing/2014/main" val="20001"/>
                    </a:ext>
                  </a:extLst>
                </a:gridCol>
              </a:tblGrid>
              <a:tr h="304800">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图  标</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作  用</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rowSpan="1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3" pitchFamily="18" charset="2"/>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选择一项</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添加文本框</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添加注释</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将图中的元素与注释相连</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包</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用例</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参与者</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8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单向关联关系</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8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依赖和实例化（包括扩展、使用关系等）</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42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泛化关系</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76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 typeface="Wingdings 3" pitchFamily="18" charset="2"/>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关联关系</a:t>
                      </a:r>
                      <a:endParaRPr kumimoji="0" lang="zh-CN" altLang="en-US" sz="1800" b="0" i="0" u="none" strike="noStrike" cap="none" normalizeH="0" baseline="0">
                        <a:ln>
                          <a:noFill/>
                        </a:ln>
                        <a:solidFill>
                          <a:schemeClr val="tx1"/>
                        </a:solidFill>
                        <a:effectLst/>
                        <a:latin typeface="Gulim" pitchFamily="34" charset="-127"/>
                        <a:ea typeface="宋体" pitchFamily="2" charset="-122"/>
                      </a:endParaRPr>
                    </a:p>
                  </a:txBody>
                  <a:tcPr anchor="ct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 name="文本框 5">
            <a:extLst>
              <a:ext uri="{FF2B5EF4-FFF2-40B4-BE49-F238E27FC236}">
                <a16:creationId xmlns:a16="http://schemas.microsoft.com/office/drawing/2014/main" id="{4FB40DE9-C417-4516-8DF9-26E2F10F46B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F74B7C44-5E08-41DB-B6F9-FC1B0615C242}" type="slidenum">
              <a:rPr lang="zh-CN" altLang="en-US"/>
              <a:pPr/>
              <a:t>52</a:t>
            </a:fld>
            <a:r>
              <a:rPr lang="en-US" altLang="zh-CN"/>
              <a:t>/60</a:t>
            </a:r>
          </a:p>
        </p:txBody>
      </p:sp>
      <p:sp>
        <p:nvSpPr>
          <p:cNvPr id="645122" name="Rectangle 3"/>
          <p:cNvSpPr>
            <a:spLocks noGrp="1" noChangeArrowheads="1"/>
          </p:cNvSpPr>
          <p:nvPr>
            <p:ph type="body" sz="half" idx="4294967295"/>
          </p:nvPr>
        </p:nvSpPr>
        <p:spPr>
          <a:xfrm>
            <a:off x="395288" y="1916112"/>
            <a:ext cx="3567112" cy="3951288"/>
          </a:xfrm>
        </p:spPr>
        <p:txBody>
          <a:bodyPr/>
          <a:lstStyle/>
          <a:p>
            <a:pPr marL="381000" indent="-381000">
              <a:lnSpc>
                <a:spcPct val="80000"/>
              </a:lnSpc>
            </a:pPr>
            <a:r>
              <a:rPr lang="zh-CN" altLang="en-US" sz="2200" b="1" dirty="0">
                <a:solidFill>
                  <a:srgbClr val="FF3300"/>
                </a:solidFill>
                <a:latin typeface="楷体_GB2312" pitchFamily="49" charset="-122"/>
                <a:ea typeface="楷体_GB2312" pitchFamily="49" charset="-122"/>
              </a:rPr>
              <a:t>使用</a:t>
            </a:r>
            <a:r>
              <a:rPr lang="en-US" altLang="zh-CN" sz="2200" b="1" dirty="0">
                <a:solidFill>
                  <a:srgbClr val="FF3300"/>
                </a:solidFill>
                <a:latin typeface="楷体_GB2312" pitchFamily="49" charset="-122"/>
                <a:ea typeface="楷体_GB2312" pitchFamily="49" charset="-122"/>
              </a:rPr>
              <a:t>Rose</a:t>
            </a:r>
            <a:r>
              <a:rPr lang="zh-CN" altLang="en-US" sz="2200" b="1" dirty="0">
                <a:solidFill>
                  <a:srgbClr val="FF3300"/>
                </a:solidFill>
                <a:latin typeface="楷体_GB2312" pitchFamily="49" charset="-122"/>
                <a:ea typeface="楷体_GB2312" pitchFamily="49" charset="-122"/>
              </a:rPr>
              <a:t>绘制用例图</a:t>
            </a:r>
            <a:endParaRPr lang="zh-CN" altLang="en-US" sz="2200" b="1" dirty="0">
              <a:latin typeface="楷体_GB2312" pitchFamily="49" charset="-122"/>
              <a:ea typeface="楷体_GB2312" pitchFamily="49" charset="-122"/>
            </a:endParaRPr>
          </a:p>
          <a:p>
            <a:pPr marL="381000" indent="-381000">
              <a:lnSpc>
                <a:spcPct val="80000"/>
              </a:lnSpc>
              <a:buFont typeface="Wingdings" pitchFamily="2" charset="2"/>
              <a:buNone/>
            </a:pPr>
            <a:r>
              <a:rPr lang="en-US" altLang="zh-CN" sz="2200" b="1" dirty="0">
                <a:latin typeface="楷体_GB2312" pitchFamily="49" charset="-122"/>
                <a:ea typeface="楷体_GB2312" pitchFamily="49" charset="-122"/>
              </a:rPr>
              <a:t>   ⑷ </a:t>
            </a:r>
            <a:r>
              <a:rPr lang="zh-CN" altLang="en-US" sz="2200" b="1" dirty="0">
                <a:latin typeface="楷体_GB2312" pitchFamily="49" charset="-122"/>
                <a:ea typeface="楷体_GB2312" pitchFamily="49" charset="-122"/>
              </a:rPr>
              <a:t>添加参与者与用例</a:t>
            </a:r>
          </a:p>
          <a:p>
            <a:pPr marL="381000" indent="-381000">
              <a:lnSpc>
                <a:spcPct val="80000"/>
              </a:lnSpc>
              <a:buFont typeface="Wingdings" pitchFamily="2" charset="2"/>
              <a:buNone/>
            </a:pPr>
            <a:r>
              <a:rPr lang="zh-CN" altLang="en-US" sz="2200" b="1" dirty="0">
                <a:latin typeface="楷体_GB2312" pitchFamily="49" charset="-122"/>
                <a:ea typeface="楷体_GB2312" pitchFamily="49" charset="-122"/>
              </a:rPr>
              <a:t>      ① 绘制参与者</a:t>
            </a:r>
          </a:p>
          <a:p>
            <a:pPr marL="381000" indent="-381000">
              <a:lnSpc>
                <a:spcPct val="80000"/>
              </a:lnSpc>
              <a:buFont typeface="Wingdings" pitchFamily="2" charset="2"/>
              <a:buNone/>
            </a:pPr>
            <a:r>
              <a:rPr lang="zh-CN" altLang="en-US" sz="1800" b="1" dirty="0">
                <a:ea typeface="楷体_GB2312" pitchFamily="49" charset="-122"/>
              </a:rPr>
              <a:t>     要创建参与者，首先要单击用例图工具栏中的图标，然后在用例图编辑区内单击画出参与者。接下来可以对这个参与者命名，单击已画出的参与者，会弹出如下对话框。</a:t>
            </a:r>
            <a:endParaRPr lang="zh-CN" altLang="en-US" sz="1800" b="1" dirty="0">
              <a:latin typeface="楷体_GB2312" pitchFamily="49" charset="-122"/>
              <a:ea typeface="楷体_GB2312" pitchFamily="49" charset="-122"/>
            </a:endParaRPr>
          </a:p>
          <a:p>
            <a:pPr marL="381000" indent="-381000">
              <a:lnSpc>
                <a:spcPct val="80000"/>
              </a:lnSpc>
              <a:buFont typeface="Wingdings" pitchFamily="2" charset="2"/>
              <a:buNone/>
            </a:pPr>
            <a:r>
              <a:rPr lang="en-US" altLang="zh-CN" sz="2200" b="1" dirty="0">
                <a:latin typeface="楷体_GB2312" pitchFamily="49" charset="-122"/>
                <a:ea typeface="楷体_GB2312" pitchFamily="49" charset="-122"/>
              </a:rPr>
              <a:t>   </a:t>
            </a:r>
            <a:endParaRPr lang="zh-CN" altLang="en-US" sz="2200" b="1" dirty="0">
              <a:latin typeface="楷体_GB2312" pitchFamily="49" charset="-122"/>
              <a:ea typeface="楷体_GB2312" pitchFamily="49" charset="-122"/>
            </a:endParaRPr>
          </a:p>
        </p:txBody>
      </p:sp>
      <p:pic>
        <p:nvPicPr>
          <p:cNvPr id="645123" name="图片 34"/>
          <p:cNvPicPr>
            <a:picLocks noChangeAspect="1" noChangeArrowheads="1"/>
          </p:cNvPicPr>
          <p:nvPr/>
        </p:nvPicPr>
        <p:blipFill>
          <a:blip r:embed="rId2"/>
          <a:srcRect/>
          <a:stretch>
            <a:fillRect/>
          </a:stretch>
        </p:blipFill>
        <p:spPr bwMode="auto">
          <a:xfrm>
            <a:off x="4067175" y="1412875"/>
            <a:ext cx="4746625" cy="5400675"/>
          </a:xfrm>
          <a:prstGeom prst="rect">
            <a:avLst/>
          </a:prstGeom>
          <a:noFill/>
          <a:ln w="9525">
            <a:noFill/>
            <a:miter lim="800000"/>
            <a:headEnd/>
            <a:tailEnd/>
          </a:ln>
        </p:spPr>
      </p:pic>
      <p:sp>
        <p:nvSpPr>
          <p:cNvPr id="5" name="文本框 4">
            <a:extLst>
              <a:ext uri="{FF2B5EF4-FFF2-40B4-BE49-F238E27FC236}">
                <a16:creationId xmlns:a16="http://schemas.microsoft.com/office/drawing/2014/main" id="{13A844F3-4FB5-47EC-9446-ACC90D5C5DB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458C786F-678C-4D7F-B298-B929B5153FA1}" type="slidenum">
              <a:rPr lang="zh-CN" altLang="en-US"/>
              <a:pPr/>
              <a:t>53</a:t>
            </a:fld>
            <a:r>
              <a:rPr lang="en-US" altLang="zh-CN"/>
              <a:t>/60</a:t>
            </a:r>
          </a:p>
        </p:txBody>
      </p:sp>
      <p:sp>
        <p:nvSpPr>
          <p:cNvPr id="646147" name="Rectangle 3"/>
          <p:cNvSpPr>
            <a:spLocks noGrp="1" noChangeArrowheads="1"/>
          </p:cNvSpPr>
          <p:nvPr>
            <p:ph type="body" sz="half" idx="4294967295"/>
          </p:nvPr>
        </p:nvSpPr>
        <p:spPr>
          <a:xfrm>
            <a:off x="395288" y="1916113"/>
            <a:ext cx="2952750" cy="3429000"/>
          </a:xfrm>
        </p:spPr>
        <p:txBody>
          <a:bodyPr/>
          <a:lstStyle/>
          <a:p>
            <a:pPr marL="381000" indent="-381000">
              <a:lnSpc>
                <a:spcPct val="90000"/>
              </a:lnSpc>
            </a:pPr>
            <a:r>
              <a:rPr lang="zh-CN" altLang="en-US" sz="2200" b="1">
                <a:solidFill>
                  <a:srgbClr val="FF3300"/>
                </a:solidFill>
                <a:latin typeface="楷体_GB2312" pitchFamily="49" charset="-122"/>
                <a:ea typeface="楷体_GB2312" pitchFamily="49" charset="-122"/>
              </a:rPr>
              <a:t>使用</a:t>
            </a:r>
            <a:r>
              <a:rPr lang="en-US" altLang="zh-CN" sz="2200" b="1">
                <a:solidFill>
                  <a:srgbClr val="FF3300"/>
                </a:solidFill>
                <a:latin typeface="楷体_GB2312" pitchFamily="49" charset="-122"/>
                <a:ea typeface="楷体_GB2312" pitchFamily="49" charset="-122"/>
              </a:rPr>
              <a:t>Rose</a:t>
            </a:r>
            <a:r>
              <a:rPr lang="zh-CN" altLang="en-US" sz="2200" b="1">
                <a:solidFill>
                  <a:srgbClr val="FF3300"/>
                </a:solidFill>
                <a:latin typeface="楷体_GB2312" pitchFamily="49" charset="-122"/>
                <a:ea typeface="楷体_GB2312" pitchFamily="49" charset="-122"/>
              </a:rPr>
              <a:t>绘制用例图</a:t>
            </a:r>
            <a:endParaRPr lang="zh-CN" altLang="en-US" sz="2200" b="1">
              <a:latin typeface="楷体_GB2312" pitchFamily="49" charset="-122"/>
              <a:ea typeface="楷体_GB2312" pitchFamily="49" charset="-122"/>
            </a:endParaRPr>
          </a:p>
          <a:p>
            <a:pPr marL="381000" indent="-381000">
              <a:lnSpc>
                <a:spcPct val="90000"/>
              </a:lnSpc>
              <a:buFont typeface="Wingdings" pitchFamily="2" charset="2"/>
              <a:buNone/>
            </a:pPr>
            <a:r>
              <a:rPr lang="en-US" altLang="zh-CN" sz="2200" b="1">
                <a:latin typeface="楷体_GB2312" pitchFamily="49" charset="-122"/>
                <a:ea typeface="楷体_GB2312" pitchFamily="49" charset="-122"/>
              </a:rPr>
              <a:t>   ⑷ </a:t>
            </a:r>
            <a:r>
              <a:rPr lang="zh-CN" altLang="en-US" sz="2200" b="1">
                <a:latin typeface="楷体_GB2312" pitchFamily="49" charset="-122"/>
                <a:ea typeface="楷体_GB2312" pitchFamily="49" charset="-122"/>
              </a:rPr>
              <a:t>添加参与者与用例</a:t>
            </a:r>
          </a:p>
          <a:p>
            <a:pPr marL="381000" indent="-381000">
              <a:lnSpc>
                <a:spcPct val="90000"/>
              </a:lnSpc>
              <a:buFont typeface="Wingdings" pitchFamily="2" charset="2"/>
              <a:buNone/>
            </a:pPr>
            <a:r>
              <a:rPr lang="zh-CN" altLang="en-US" sz="2200" b="1">
                <a:latin typeface="楷体_GB2312" pitchFamily="49" charset="-122"/>
                <a:ea typeface="楷体_GB2312" pitchFamily="49" charset="-122"/>
              </a:rPr>
              <a:t>      ① 绘制参与者</a:t>
            </a:r>
          </a:p>
          <a:p>
            <a:pPr marL="381000" indent="-381000">
              <a:spcBef>
                <a:spcPct val="50000"/>
              </a:spcBef>
              <a:buClrTx/>
              <a:buFontTx/>
              <a:buNone/>
            </a:pPr>
            <a:r>
              <a:rPr lang="zh-CN" altLang="en-US" sz="1800" b="1">
                <a:ea typeface="楷体_GB2312" pitchFamily="49" charset="-122"/>
              </a:rPr>
              <a:t>     对于一个完整的用例图来说，参与者往往不只一个，这就需要创建参与者之间的关系。</a:t>
            </a:r>
            <a:r>
              <a:rPr lang="zh-CN" altLang="en-US" sz="2200"/>
              <a:t> </a:t>
            </a:r>
          </a:p>
          <a:p>
            <a:pPr marL="381000" indent="-381000">
              <a:spcBef>
                <a:spcPct val="50000"/>
              </a:spcBef>
              <a:buClrTx/>
              <a:buFontTx/>
              <a:buNone/>
            </a:pPr>
            <a:endParaRPr lang="zh-CN" altLang="en-US" sz="1700" b="1">
              <a:latin typeface="楷体_GB2312" pitchFamily="49" charset="-122"/>
              <a:ea typeface="楷体_GB2312" pitchFamily="49" charset="-122"/>
            </a:endParaRPr>
          </a:p>
          <a:p>
            <a:pPr marL="381000" indent="-381000">
              <a:lnSpc>
                <a:spcPct val="90000"/>
              </a:lnSpc>
              <a:buFont typeface="Wingdings" pitchFamily="2" charset="2"/>
              <a:buNone/>
            </a:pPr>
            <a:r>
              <a:rPr lang="en-US" altLang="zh-CN" sz="1800" b="1">
                <a:latin typeface="楷体_GB2312" pitchFamily="49" charset="-122"/>
                <a:ea typeface="楷体_GB2312" pitchFamily="49" charset="-122"/>
              </a:rPr>
              <a:t>   </a:t>
            </a:r>
            <a:endParaRPr lang="zh-CN" altLang="en-US" sz="1800" b="1">
              <a:latin typeface="楷体_GB2312" pitchFamily="49" charset="-122"/>
              <a:ea typeface="楷体_GB2312" pitchFamily="49" charset="-122"/>
            </a:endParaRPr>
          </a:p>
        </p:txBody>
      </p:sp>
      <p:pic>
        <p:nvPicPr>
          <p:cNvPr id="646148" name="图片 3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708400" y="2276475"/>
            <a:ext cx="4464050" cy="3535363"/>
          </a:xfrm>
          <a:prstGeom prst="rect">
            <a:avLst/>
          </a:prstGeom>
          <a:noFill/>
          <a:ln w="9525">
            <a:noFill/>
            <a:miter lim="800000"/>
            <a:headEnd/>
            <a:tailEnd/>
          </a:ln>
        </p:spPr>
      </p:pic>
      <p:sp>
        <p:nvSpPr>
          <p:cNvPr id="5" name="文本框 4">
            <a:extLst>
              <a:ext uri="{FF2B5EF4-FFF2-40B4-BE49-F238E27FC236}">
                <a16:creationId xmlns:a16="http://schemas.microsoft.com/office/drawing/2014/main" id="{17B6D10E-6BE4-4247-A22D-AEB065F51FE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3AFF211B-520E-4CD9-8111-B1FB33EF09F6}" type="slidenum">
              <a:rPr lang="zh-CN" altLang="en-US"/>
              <a:pPr/>
              <a:t>54</a:t>
            </a:fld>
            <a:r>
              <a:rPr lang="en-US" altLang="zh-CN"/>
              <a:t>/60</a:t>
            </a:r>
          </a:p>
        </p:txBody>
      </p:sp>
      <p:sp>
        <p:nvSpPr>
          <p:cNvPr id="647171" name="Rectangle 3"/>
          <p:cNvSpPr>
            <a:spLocks noGrp="1" noChangeArrowheads="1"/>
          </p:cNvSpPr>
          <p:nvPr>
            <p:ph type="body" sz="half" idx="4294967295"/>
          </p:nvPr>
        </p:nvSpPr>
        <p:spPr>
          <a:xfrm>
            <a:off x="395288" y="1916113"/>
            <a:ext cx="3024187" cy="3429000"/>
          </a:xfrm>
        </p:spPr>
        <p:txBody>
          <a:bodyPr/>
          <a:lstStyle/>
          <a:p>
            <a:pPr marL="381000" indent="-381000">
              <a:lnSpc>
                <a:spcPct val="90000"/>
              </a:lnSpc>
            </a:pPr>
            <a:r>
              <a:rPr lang="zh-CN" altLang="en-US" sz="2200" b="1">
                <a:solidFill>
                  <a:srgbClr val="FF3300"/>
                </a:solidFill>
                <a:latin typeface="楷体_GB2312" pitchFamily="49" charset="-122"/>
                <a:ea typeface="楷体_GB2312" pitchFamily="49" charset="-122"/>
              </a:rPr>
              <a:t>使用</a:t>
            </a:r>
            <a:r>
              <a:rPr lang="en-US" altLang="zh-CN" sz="2200" b="1">
                <a:solidFill>
                  <a:srgbClr val="FF3300"/>
                </a:solidFill>
                <a:latin typeface="楷体_GB2312" pitchFamily="49" charset="-122"/>
                <a:ea typeface="楷体_GB2312" pitchFamily="49" charset="-122"/>
              </a:rPr>
              <a:t>Rose</a:t>
            </a:r>
            <a:r>
              <a:rPr lang="zh-CN" altLang="en-US" sz="2200" b="1">
                <a:solidFill>
                  <a:srgbClr val="FF3300"/>
                </a:solidFill>
                <a:latin typeface="楷体_GB2312" pitchFamily="49" charset="-122"/>
                <a:ea typeface="楷体_GB2312" pitchFamily="49" charset="-122"/>
              </a:rPr>
              <a:t>绘制用例图</a:t>
            </a:r>
            <a:endParaRPr lang="zh-CN" altLang="en-US" sz="2200" b="1">
              <a:latin typeface="楷体_GB2312" pitchFamily="49" charset="-122"/>
              <a:ea typeface="楷体_GB2312" pitchFamily="49" charset="-122"/>
            </a:endParaRPr>
          </a:p>
          <a:p>
            <a:pPr marL="381000" indent="-381000">
              <a:lnSpc>
                <a:spcPct val="90000"/>
              </a:lnSpc>
              <a:buFont typeface="Wingdings" pitchFamily="2" charset="2"/>
              <a:buNone/>
            </a:pPr>
            <a:r>
              <a:rPr lang="en-US" altLang="zh-CN" sz="2200" b="1">
                <a:latin typeface="楷体_GB2312" pitchFamily="49" charset="-122"/>
                <a:ea typeface="楷体_GB2312" pitchFamily="49" charset="-122"/>
              </a:rPr>
              <a:t>   ⑷ </a:t>
            </a:r>
            <a:r>
              <a:rPr lang="zh-CN" altLang="en-US" sz="2200" b="1">
                <a:latin typeface="楷体_GB2312" pitchFamily="49" charset="-122"/>
                <a:ea typeface="楷体_GB2312" pitchFamily="49" charset="-122"/>
              </a:rPr>
              <a:t>添加参与者与用例</a:t>
            </a:r>
          </a:p>
          <a:p>
            <a:pPr marL="381000" indent="-381000">
              <a:lnSpc>
                <a:spcPct val="90000"/>
              </a:lnSpc>
              <a:buFont typeface="Wingdings" pitchFamily="2" charset="2"/>
              <a:buNone/>
            </a:pPr>
            <a:r>
              <a:rPr lang="zh-CN" altLang="en-US" sz="2200" b="1">
                <a:latin typeface="楷体_GB2312" pitchFamily="49" charset="-122"/>
                <a:ea typeface="楷体_GB2312" pitchFamily="49" charset="-122"/>
              </a:rPr>
              <a:t>      ② 绘制用例</a:t>
            </a:r>
          </a:p>
          <a:p>
            <a:pPr marL="381000" indent="-381000">
              <a:lnSpc>
                <a:spcPct val="90000"/>
              </a:lnSpc>
              <a:buFont typeface="Wingdings" pitchFamily="2" charset="2"/>
              <a:buNone/>
            </a:pPr>
            <a:r>
              <a:rPr lang="zh-CN" altLang="en-US" sz="1800" b="1">
                <a:ea typeface="楷体_GB2312" pitchFamily="49" charset="-122"/>
              </a:rPr>
              <a:t>     单击工具栏中的图标，然后在用例图编辑区内单击鼠标左键画出用例。单击已画出的用例，弹出如图如下所示的对话框。</a:t>
            </a:r>
            <a:r>
              <a:rPr lang="en-US" altLang="zh-CN" sz="2200" b="1">
                <a:latin typeface="楷体_GB2312" pitchFamily="49" charset="-122"/>
                <a:ea typeface="楷体_GB2312" pitchFamily="49" charset="-122"/>
              </a:rPr>
              <a:t> </a:t>
            </a:r>
            <a:endParaRPr lang="zh-CN" altLang="en-US" sz="2200" b="1">
              <a:latin typeface="楷体_GB2312" pitchFamily="49" charset="-122"/>
              <a:ea typeface="楷体_GB2312" pitchFamily="49" charset="-122"/>
            </a:endParaRPr>
          </a:p>
        </p:txBody>
      </p:sp>
      <p:pic>
        <p:nvPicPr>
          <p:cNvPr id="647172" name="图片 37"/>
          <p:cNvPicPr>
            <a:picLocks noChangeAspect="1" noChangeArrowheads="1"/>
          </p:cNvPicPr>
          <p:nvPr/>
        </p:nvPicPr>
        <p:blipFill>
          <a:blip r:embed="rId2"/>
          <a:srcRect/>
          <a:stretch>
            <a:fillRect/>
          </a:stretch>
        </p:blipFill>
        <p:spPr bwMode="auto">
          <a:xfrm>
            <a:off x="3817938" y="1268413"/>
            <a:ext cx="5143500" cy="5545137"/>
          </a:xfrm>
          <a:prstGeom prst="rect">
            <a:avLst/>
          </a:prstGeom>
          <a:noFill/>
          <a:ln w="9525">
            <a:noFill/>
            <a:miter lim="800000"/>
            <a:headEnd/>
            <a:tailEnd/>
          </a:ln>
        </p:spPr>
      </p:pic>
      <p:sp>
        <p:nvSpPr>
          <p:cNvPr id="5" name="文本框 4">
            <a:extLst>
              <a:ext uri="{FF2B5EF4-FFF2-40B4-BE49-F238E27FC236}">
                <a16:creationId xmlns:a16="http://schemas.microsoft.com/office/drawing/2014/main" id="{433A9D31-E4A5-4403-9B70-D2632765FCC4}"/>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656EDC15-EF27-4B70-BCBE-BEBDE57A9718}" type="slidenum">
              <a:rPr lang="zh-CN" altLang="en-US"/>
              <a:pPr/>
              <a:t>55</a:t>
            </a:fld>
            <a:r>
              <a:rPr lang="en-US" altLang="zh-CN"/>
              <a:t>/60</a:t>
            </a:r>
          </a:p>
        </p:txBody>
      </p:sp>
      <p:sp>
        <p:nvSpPr>
          <p:cNvPr id="648195" name="Rectangle 3"/>
          <p:cNvSpPr>
            <a:spLocks noGrp="1" noChangeArrowheads="1"/>
          </p:cNvSpPr>
          <p:nvPr>
            <p:ph type="body" sz="half" idx="4294967295"/>
          </p:nvPr>
        </p:nvSpPr>
        <p:spPr>
          <a:xfrm>
            <a:off x="395288" y="1916113"/>
            <a:ext cx="6985000" cy="3429000"/>
          </a:xfrm>
        </p:spPr>
        <p:txBody>
          <a:bodyPr/>
          <a:lstStyle/>
          <a:p>
            <a:pPr marL="381000" indent="-381000">
              <a:lnSpc>
                <a:spcPct val="90000"/>
              </a:lnSpc>
            </a:pPr>
            <a:r>
              <a:rPr lang="zh-CN" altLang="en-US" sz="2200" b="1">
                <a:solidFill>
                  <a:srgbClr val="FF3300"/>
                </a:solidFill>
                <a:latin typeface="楷体_GB2312" pitchFamily="49" charset="-122"/>
                <a:ea typeface="楷体_GB2312" pitchFamily="49" charset="-122"/>
              </a:rPr>
              <a:t>使用</a:t>
            </a:r>
            <a:r>
              <a:rPr lang="en-US" altLang="zh-CN" sz="2200" b="1">
                <a:solidFill>
                  <a:srgbClr val="FF3300"/>
                </a:solidFill>
                <a:latin typeface="楷体_GB2312" pitchFamily="49" charset="-122"/>
                <a:ea typeface="楷体_GB2312" pitchFamily="49" charset="-122"/>
              </a:rPr>
              <a:t>Rose</a:t>
            </a:r>
            <a:r>
              <a:rPr lang="zh-CN" altLang="en-US" sz="2200" b="1">
                <a:solidFill>
                  <a:srgbClr val="FF3300"/>
                </a:solidFill>
                <a:latin typeface="楷体_GB2312" pitchFamily="49" charset="-122"/>
                <a:ea typeface="楷体_GB2312" pitchFamily="49" charset="-122"/>
              </a:rPr>
              <a:t>绘制用例图</a:t>
            </a:r>
            <a:endParaRPr lang="zh-CN" altLang="en-US" sz="2200" b="1">
              <a:latin typeface="楷体_GB2312" pitchFamily="49" charset="-122"/>
              <a:ea typeface="楷体_GB2312" pitchFamily="49" charset="-122"/>
            </a:endParaRPr>
          </a:p>
          <a:p>
            <a:pPr marL="381000" indent="-381000">
              <a:lnSpc>
                <a:spcPct val="90000"/>
              </a:lnSpc>
              <a:buFont typeface="Wingdings" pitchFamily="2" charset="2"/>
              <a:buNone/>
            </a:pPr>
            <a:r>
              <a:rPr lang="zh-CN" altLang="en-US" sz="2200" b="1">
                <a:latin typeface="楷体_GB2312" pitchFamily="49" charset="-122"/>
                <a:ea typeface="楷体_GB2312" pitchFamily="49" charset="-122"/>
              </a:rPr>
              <a:t>   </a:t>
            </a:r>
            <a:r>
              <a:rPr lang="en-US" altLang="zh-CN" sz="2200" b="1">
                <a:latin typeface="楷体_GB2312" pitchFamily="49" charset="-122"/>
                <a:ea typeface="楷体_GB2312" pitchFamily="49" charset="-122"/>
              </a:rPr>
              <a:t>⑸ </a:t>
            </a:r>
            <a:r>
              <a:rPr lang="zh-CN" altLang="en-US" sz="2200" b="1">
                <a:latin typeface="楷体_GB2312" pitchFamily="49" charset="-122"/>
                <a:ea typeface="楷体_GB2312" pitchFamily="49" charset="-122"/>
              </a:rPr>
              <a:t>添加参与者与用例之间的关系</a:t>
            </a:r>
          </a:p>
          <a:p>
            <a:pPr marL="381000" indent="-381000">
              <a:spcBef>
                <a:spcPct val="0"/>
              </a:spcBef>
              <a:buClrTx/>
              <a:buFontTx/>
              <a:buNone/>
            </a:pPr>
            <a:endParaRPr lang="zh-CN" altLang="en-US" sz="2600"/>
          </a:p>
          <a:p>
            <a:pPr marL="381000" indent="-381000">
              <a:spcBef>
                <a:spcPct val="0"/>
              </a:spcBef>
              <a:buClrTx/>
              <a:buFontTx/>
              <a:buNone/>
            </a:pPr>
            <a:endParaRPr lang="zh-CN" altLang="en-US" sz="3100" b="1">
              <a:latin typeface="楷体_GB2312" pitchFamily="49" charset="-122"/>
              <a:ea typeface="楷体_GB2312" pitchFamily="49" charset="-122"/>
            </a:endParaRPr>
          </a:p>
        </p:txBody>
      </p:sp>
      <p:pic>
        <p:nvPicPr>
          <p:cNvPr id="648196" name="图片 38"/>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16013" y="3644900"/>
            <a:ext cx="6985000" cy="1627188"/>
          </a:xfrm>
          <a:prstGeom prst="rect">
            <a:avLst/>
          </a:prstGeom>
          <a:noFill/>
          <a:ln w="9525">
            <a:noFill/>
            <a:miter lim="800000"/>
            <a:headEnd/>
            <a:tailEnd/>
          </a:ln>
        </p:spPr>
      </p:pic>
      <p:sp>
        <p:nvSpPr>
          <p:cNvPr id="5" name="文本框 4">
            <a:extLst>
              <a:ext uri="{FF2B5EF4-FFF2-40B4-BE49-F238E27FC236}">
                <a16:creationId xmlns:a16="http://schemas.microsoft.com/office/drawing/2014/main" id="{6625A65C-FA9F-4FB8-A581-24B5812060A3}"/>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A6A3E516-D923-43A5-B284-DA3F65644A7A}" type="slidenum">
              <a:rPr lang="zh-CN" altLang="en-US"/>
              <a:pPr/>
              <a:t>56</a:t>
            </a:fld>
            <a:r>
              <a:rPr lang="en-US" altLang="zh-CN"/>
              <a:t>/60</a:t>
            </a:r>
          </a:p>
        </p:txBody>
      </p:sp>
      <p:sp>
        <p:nvSpPr>
          <p:cNvPr id="649219" name="Rectangle 3"/>
          <p:cNvSpPr>
            <a:spLocks noGrp="1" noChangeArrowheads="1"/>
          </p:cNvSpPr>
          <p:nvPr>
            <p:ph type="body" sz="half" idx="4294967295"/>
          </p:nvPr>
        </p:nvSpPr>
        <p:spPr>
          <a:xfrm>
            <a:off x="395288" y="1916113"/>
            <a:ext cx="3240087" cy="3429000"/>
          </a:xfrm>
        </p:spPr>
        <p:txBody>
          <a:bodyPr/>
          <a:lstStyle/>
          <a:p>
            <a:pPr marL="381000" indent="-381000">
              <a:lnSpc>
                <a:spcPct val="90000"/>
              </a:lnSpc>
            </a:pPr>
            <a:r>
              <a:rPr lang="zh-CN" altLang="en-US" sz="2200" b="1">
                <a:solidFill>
                  <a:srgbClr val="FF3300"/>
                </a:solidFill>
                <a:latin typeface="楷体_GB2312" pitchFamily="49" charset="-122"/>
                <a:ea typeface="楷体_GB2312" pitchFamily="49" charset="-122"/>
              </a:rPr>
              <a:t>使用</a:t>
            </a:r>
            <a:r>
              <a:rPr lang="en-US" altLang="zh-CN" sz="2200" b="1">
                <a:solidFill>
                  <a:srgbClr val="FF3300"/>
                </a:solidFill>
                <a:latin typeface="楷体_GB2312" pitchFamily="49" charset="-122"/>
                <a:ea typeface="楷体_GB2312" pitchFamily="49" charset="-122"/>
              </a:rPr>
              <a:t>Rose</a:t>
            </a:r>
            <a:r>
              <a:rPr lang="zh-CN" altLang="en-US" sz="2200" b="1">
                <a:solidFill>
                  <a:srgbClr val="FF3300"/>
                </a:solidFill>
                <a:latin typeface="楷体_GB2312" pitchFamily="49" charset="-122"/>
                <a:ea typeface="楷体_GB2312" pitchFamily="49" charset="-122"/>
              </a:rPr>
              <a:t>绘制用例图</a:t>
            </a:r>
            <a:endParaRPr lang="zh-CN" altLang="en-US" sz="2200" b="1">
              <a:latin typeface="楷体_GB2312" pitchFamily="49" charset="-122"/>
              <a:ea typeface="楷体_GB2312" pitchFamily="49" charset="-122"/>
            </a:endParaRPr>
          </a:p>
          <a:p>
            <a:pPr marL="381000" indent="-381000">
              <a:lnSpc>
                <a:spcPct val="90000"/>
              </a:lnSpc>
              <a:buFont typeface="Wingdings" pitchFamily="2" charset="2"/>
              <a:buNone/>
            </a:pPr>
            <a:r>
              <a:rPr lang="en-US" altLang="zh-CN" sz="2200" b="1">
                <a:latin typeface="楷体_GB2312" pitchFamily="49" charset="-122"/>
                <a:ea typeface="楷体_GB2312" pitchFamily="49" charset="-122"/>
              </a:rPr>
              <a:t>   ⑹ </a:t>
            </a:r>
            <a:r>
              <a:rPr lang="zh-CN" altLang="en-US" sz="2200" b="1">
                <a:latin typeface="楷体_GB2312" pitchFamily="49" charset="-122"/>
                <a:ea typeface="楷体_GB2312" pitchFamily="49" charset="-122"/>
              </a:rPr>
              <a:t>添加用例之间的关系</a:t>
            </a:r>
          </a:p>
          <a:p>
            <a:pPr marL="381000" indent="-381000">
              <a:lnSpc>
                <a:spcPct val="90000"/>
              </a:lnSpc>
              <a:buFont typeface="Wingdings" pitchFamily="2" charset="2"/>
              <a:buNone/>
            </a:pPr>
            <a:r>
              <a:rPr lang="zh-CN" altLang="en-US" sz="1800" b="1">
                <a:latin typeface="楷体_GB2312" pitchFamily="49" charset="-122"/>
                <a:ea typeface="楷体_GB2312" pitchFamily="49" charset="-122"/>
              </a:rPr>
              <a:t>     </a:t>
            </a:r>
            <a:r>
              <a:rPr lang="zh-CN" altLang="en-US" sz="2200" b="1">
                <a:latin typeface="楷体_GB2312" pitchFamily="49" charset="-122"/>
                <a:ea typeface="楷体_GB2312" pitchFamily="49" charset="-122"/>
              </a:rPr>
              <a:t>① 包含关系</a:t>
            </a:r>
          </a:p>
          <a:p>
            <a:pPr marL="381000" indent="-381000">
              <a:spcBef>
                <a:spcPct val="0"/>
              </a:spcBef>
              <a:buClrTx/>
              <a:buFontTx/>
              <a:buNone/>
            </a:pPr>
            <a:r>
              <a:rPr lang="zh-CN" altLang="en-US" sz="1800" b="1">
                <a:ea typeface="楷体_GB2312" pitchFamily="49" charset="-122"/>
              </a:rPr>
              <a:t>      单击用例图工具栏中的图标，然后在需要创建包含关系的两个用例之间拖动鼠标，双击虚线段，弹出如下对话框。</a:t>
            </a:r>
          </a:p>
          <a:p>
            <a:pPr marL="381000" indent="-381000">
              <a:lnSpc>
                <a:spcPct val="90000"/>
              </a:lnSpc>
              <a:buFont typeface="Wingdings" pitchFamily="2" charset="2"/>
              <a:buNone/>
            </a:pPr>
            <a:endParaRPr lang="zh-CN" altLang="en-US" sz="1800" b="1">
              <a:latin typeface="楷体_GB2312" pitchFamily="49" charset="-122"/>
              <a:ea typeface="楷体_GB2312" pitchFamily="49" charset="-122"/>
            </a:endParaRPr>
          </a:p>
        </p:txBody>
      </p:sp>
      <p:pic>
        <p:nvPicPr>
          <p:cNvPr id="649220" name="图片 40"/>
          <p:cNvPicPr>
            <a:picLocks noChangeAspect="1" noChangeArrowheads="1"/>
          </p:cNvPicPr>
          <p:nvPr/>
        </p:nvPicPr>
        <p:blipFill>
          <a:blip r:embed="rId2"/>
          <a:srcRect/>
          <a:stretch>
            <a:fillRect/>
          </a:stretch>
        </p:blipFill>
        <p:spPr bwMode="auto">
          <a:xfrm>
            <a:off x="4140200" y="1341438"/>
            <a:ext cx="4670425" cy="5111750"/>
          </a:xfrm>
          <a:prstGeom prst="rect">
            <a:avLst/>
          </a:prstGeom>
          <a:noFill/>
          <a:ln w="9525">
            <a:noFill/>
            <a:miter lim="800000"/>
            <a:headEnd/>
            <a:tailEnd/>
          </a:ln>
        </p:spPr>
      </p:pic>
      <p:sp>
        <p:nvSpPr>
          <p:cNvPr id="5" name="文本框 4">
            <a:extLst>
              <a:ext uri="{FF2B5EF4-FFF2-40B4-BE49-F238E27FC236}">
                <a16:creationId xmlns:a16="http://schemas.microsoft.com/office/drawing/2014/main" id="{EE579435-D99C-4E30-839C-248C21143CB2}"/>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324600"/>
            <a:ext cx="2133600" cy="457200"/>
          </a:xfrm>
          <a:prstGeom prst="rect">
            <a:avLst/>
          </a:prstGeom>
        </p:spPr>
        <p:txBody>
          <a:bodyPr/>
          <a:lstStyle/>
          <a:p>
            <a:fld id="{727FE08A-45D7-422B-A412-5C84B7571EAA}" type="slidenum">
              <a:rPr lang="zh-CN" altLang="en-US"/>
              <a:pPr/>
              <a:t>57</a:t>
            </a:fld>
            <a:r>
              <a:rPr lang="en-US" altLang="zh-CN"/>
              <a:t>/60</a:t>
            </a:r>
          </a:p>
        </p:txBody>
      </p:sp>
      <p:pic>
        <p:nvPicPr>
          <p:cNvPr id="650242" name="图片 3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95288" y="1890713"/>
            <a:ext cx="5364162" cy="1068387"/>
          </a:xfrm>
          <a:prstGeom prst="rect">
            <a:avLst/>
          </a:prstGeom>
          <a:noFill/>
          <a:ln w="9525">
            <a:noFill/>
            <a:miter lim="800000"/>
            <a:headEnd/>
            <a:tailEnd/>
          </a:ln>
        </p:spPr>
      </p:pic>
      <p:pic>
        <p:nvPicPr>
          <p:cNvPr id="650243" name="图片 41"/>
          <p:cNvPicPr>
            <a:picLocks noChangeAspect="1" noChangeArrowheads="1"/>
          </p:cNvPicPr>
          <p:nvPr/>
        </p:nvPicPr>
        <p:blipFill>
          <a:blip r:embed="rId3">
            <a:clrChange>
              <a:clrFrom>
                <a:srgbClr val="FFFFFF"/>
              </a:clrFrom>
              <a:clrTo>
                <a:srgbClr val="FFFFFF">
                  <a:alpha val="0"/>
                </a:srgbClr>
              </a:clrTo>
            </a:clrChange>
          </a:blip>
          <a:srcRect b="8789"/>
          <a:stretch>
            <a:fillRect/>
          </a:stretch>
        </p:blipFill>
        <p:spPr bwMode="auto">
          <a:xfrm>
            <a:off x="1979613" y="4410075"/>
            <a:ext cx="6480175" cy="1250950"/>
          </a:xfrm>
          <a:prstGeom prst="rect">
            <a:avLst/>
          </a:prstGeom>
          <a:noFill/>
          <a:ln w="9525">
            <a:noFill/>
            <a:miter lim="800000"/>
            <a:headEnd/>
            <a:tailEnd/>
          </a:ln>
        </p:spPr>
      </p:pic>
      <p:sp>
        <p:nvSpPr>
          <p:cNvPr id="650244" name="AutoShape 6"/>
          <p:cNvSpPr>
            <a:spLocks noChangeArrowheads="1"/>
          </p:cNvSpPr>
          <p:nvPr/>
        </p:nvSpPr>
        <p:spPr bwMode="auto">
          <a:xfrm>
            <a:off x="6659563" y="1819275"/>
            <a:ext cx="1800225" cy="1582738"/>
          </a:xfrm>
          <a:prstGeom prst="wedgeEllipseCallout">
            <a:avLst>
              <a:gd name="adj1" fmla="val -58287"/>
              <a:gd name="adj2" fmla="val 91926"/>
            </a:avLst>
          </a:prstGeom>
          <a:solidFill>
            <a:srgbClr val="FFFFFF"/>
          </a:solidFill>
          <a:ln w="9525" algn="ctr">
            <a:solidFill>
              <a:srgbClr val="000000"/>
            </a:solidFill>
            <a:miter lim="800000"/>
            <a:headEnd/>
            <a:tailEnd/>
          </a:ln>
        </p:spPr>
        <p:txBody>
          <a:bodyPr/>
          <a:lstStyle/>
          <a:p>
            <a:pPr algn="ctr"/>
            <a:r>
              <a:rPr lang="zh-CN" altLang="en-US" sz="2400">
                <a:latin typeface="隶书" pitchFamily="49" charset="-122"/>
                <a:ea typeface="隶书" pitchFamily="49" charset="-122"/>
              </a:rPr>
              <a:t>用例之间的包含关系</a:t>
            </a:r>
            <a:r>
              <a:rPr lang="zh-CN" altLang="en-US" sz="3200">
                <a:latin typeface="隶书" pitchFamily="49" charset="-122"/>
                <a:ea typeface="隶书" pitchFamily="49" charset="-122"/>
              </a:rPr>
              <a:t> </a:t>
            </a:r>
          </a:p>
        </p:txBody>
      </p:sp>
      <p:sp>
        <p:nvSpPr>
          <p:cNvPr id="6" name="文本框 5">
            <a:extLst>
              <a:ext uri="{FF2B5EF4-FFF2-40B4-BE49-F238E27FC236}">
                <a16:creationId xmlns:a16="http://schemas.microsoft.com/office/drawing/2014/main" id="{C7BFCC0C-8EAE-4DF3-8031-DD78676897C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324600"/>
            <a:ext cx="2133600" cy="457200"/>
          </a:xfrm>
          <a:prstGeom prst="rect">
            <a:avLst/>
          </a:prstGeom>
        </p:spPr>
        <p:txBody>
          <a:bodyPr/>
          <a:lstStyle/>
          <a:p>
            <a:fld id="{E2E2E898-0F91-43BB-9D38-6991ABA3EB0D}" type="slidenum">
              <a:rPr lang="zh-CN" altLang="en-US"/>
              <a:pPr/>
              <a:t>58</a:t>
            </a:fld>
            <a:r>
              <a:rPr lang="en-US" altLang="zh-CN"/>
              <a:t>/60</a:t>
            </a:r>
          </a:p>
        </p:txBody>
      </p:sp>
      <p:sp>
        <p:nvSpPr>
          <p:cNvPr id="651266" name="Rectangle 2"/>
          <p:cNvSpPr>
            <a:spLocks noGrp="1" noChangeArrowheads="1"/>
          </p:cNvSpPr>
          <p:nvPr>
            <p:ph type="title" idx="4294967295"/>
          </p:nvPr>
        </p:nvSpPr>
        <p:spPr>
          <a:xfrm>
            <a:off x="642938" y="436563"/>
            <a:ext cx="7994650" cy="812800"/>
          </a:xfrm>
          <a:noFill/>
        </p:spPr>
        <p:txBody>
          <a:bodyPr/>
          <a:lstStyle/>
          <a:p>
            <a:r>
              <a:rPr lang="zh-CN" altLang="en-US"/>
              <a:t>实例：图书管理系统的用例图</a:t>
            </a:r>
          </a:p>
        </p:txBody>
      </p:sp>
      <p:sp>
        <p:nvSpPr>
          <p:cNvPr id="651267" name="Rectangle 3"/>
          <p:cNvSpPr>
            <a:spLocks noGrp="1" noChangeArrowheads="1"/>
          </p:cNvSpPr>
          <p:nvPr>
            <p:ph type="body" sz="half" idx="4294967295"/>
          </p:nvPr>
        </p:nvSpPr>
        <p:spPr>
          <a:xfrm>
            <a:off x="395288" y="1916113"/>
            <a:ext cx="3240087" cy="3429000"/>
          </a:xfrm>
        </p:spPr>
        <p:txBody>
          <a:bodyPr/>
          <a:lstStyle/>
          <a:p>
            <a:pPr marL="381000" indent="-381000"/>
            <a:r>
              <a:rPr lang="zh-CN" altLang="en-US" sz="2200" b="1">
                <a:solidFill>
                  <a:srgbClr val="FF3300"/>
                </a:solidFill>
                <a:latin typeface="楷体_GB2312" pitchFamily="49" charset="-122"/>
                <a:ea typeface="楷体_GB2312" pitchFamily="49" charset="-122"/>
              </a:rPr>
              <a:t>使用</a:t>
            </a:r>
            <a:r>
              <a:rPr lang="en-US" altLang="zh-CN" sz="2200" b="1">
                <a:solidFill>
                  <a:srgbClr val="FF3300"/>
                </a:solidFill>
                <a:latin typeface="楷体_GB2312" pitchFamily="49" charset="-122"/>
                <a:ea typeface="楷体_GB2312" pitchFamily="49" charset="-122"/>
              </a:rPr>
              <a:t>Rose</a:t>
            </a:r>
            <a:r>
              <a:rPr lang="zh-CN" altLang="en-US" sz="2200" b="1">
                <a:solidFill>
                  <a:srgbClr val="FF3300"/>
                </a:solidFill>
                <a:latin typeface="楷体_GB2312" pitchFamily="49" charset="-122"/>
                <a:ea typeface="楷体_GB2312" pitchFamily="49" charset="-122"/>
              </a:rPr>
              <a:t>绘制用例图</a:t>
            </a:r>
            <a:endParaRPr lang="zh-CN" altLang="en-US" sz="2200" b="1">
              <a:latin typeface="楷体_GB2312" pitchFamily="49" charset="-122"/>
              <a:ea typeface="楷体_GB2312" pitchFamily="49" charset="-122"/>
            </a:endParaRPr>
          </a:p>
          <a:p>
            <a:pPr marL="381000" indent="-381000">
              <a:buFont typeface="Wingdings" pitchFamily="2" charset="2"/>
              <a:buNone/>
            </a:pPr>
            <a:r>
              <a:rPr lang="en-US" altLang="zh-CN" sz="2200" b="1">
                <a:latin typeface="楷体_GB2312" pitchFamily="49" charset="-122"/>
                <a:ea typeface="楷体_GB2312" pitchFamily="49" charset="-122"/>
              </a:rPr>
              <a:t>   ⑹ </a:t>
            </a:r>
            <a:r>
              <a:rPr lang="zh-CN" altLang="en-US" sz="2200" b="1">
                <a:latin typeface="楷体_GB2312" pitchFamily="49" charset="-122"/>
                <a:ea typeface="楷体_GB2312" pitchFamily="49" charset="-122"/>
              </a:rPr>
              <a:t>添加用例之间的关系</a:t>
            </a:r>
          </a:p>
          <a:p>
            <a:pPr marL="381000" indent="-381000">
              <a:buFont typeface="Wingdings" pitchFamily="2" charset="2"/>
              <a:buNone/>
            </a:pPr>
            <a:r>
              <a:rPr lang="zh-CN" altLang="en-US" sz="2200" b="1">
                <a:latin typeface="楷体_GB2312" pitchFamily="49" charset="-122"/>
                <a:ea typeface="楷体_GB2312" pitchFamily="49" charset="-122"/>
              </a:rPr>
              <a:t>    ② 扩展关系</a:t>
            </a:r>
          </a:p>
          <a:p>
            <a:pPr marL="381000" indent="-381000">
              <a:spcBef>
                <a:spcPct val="0"/>
              </a:spcBef>
              <a:buClrTx/>
              <a:buFontTx/>
              <a:buNone/>
            </a:pPr>
            <a:r>
              <a:rPr lang="zh-CN" altLang="en-US" sz="2200" b="1">
                <a:ea typeface="楷体_GB2312" pitchFamily="49" charset="-122"/>
              </a:rPr>
              <a:t>      </a:t>
            </a:r>
            <a:endParaRPr lang="zh-CN" altLang="en-US" sz="2200" b="1">
              <a:latin typeface="楷体_GB2312" pitchFamily="49" charset="-122"/>
              <a:ea typeface="楷体_GB2312" pitchFamily="49" charset="-122"/>
            </a:endParaRPr>
          </a:p>
        </p:txBody>
      </p:sp>
      <p:pic>
        <p:nvPicPr>
          <p:cNvPr id="651268" name="图片 4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79613" y="4167188"/>
            <a:ext cx="5256212" cy="1206500"/>
          </a:xfrm>
          <a:prstGeom prst="rect">
            <a:avLst/>
          </a:prstGeom>
          <a:noFill/>
          <a:ln w="9525">
            <a:noFill/>
            <a:miter lim="800000"/>
            <a:headEnd/>
            <a:tailEnd/>
          </a:ln>
        </p:spPr>
      </p:pic>
      <p:sp>
        <p:nvSpPr>
          <p:cNvPr id="6" name="文本框 5">
            <a:extLst>
              <a:ext uri="{FF2B5EF4-FFF2-40B4-BE49-F238E27FC236}">
                <a16:creationId xmlns:a16="http://schemas.microsoft.com/office/drawing/2014/main" id="{7E2BE34F-2100-4F6C-83FE-2FA519C458E3}"/>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324600"/>
            <a:ext cx="2133600" cy="457200"/>
          </a:xfrm>
          <a:prstGeom prst="rect">
            <a:avLst/>
          </a:prstGeom>
        </p:spPr>
        <p:txBody>
          <a:bodyPr/>
          <a:lstStyle/>
          <a:p>
            <a:fld id="{DEE15506-7DE0-49D1-94C2-943C9FC32D2F}" type="slidenum">
              <a:rPr lang="zh-CN" altLang="en-US"/>
              <a:pPr/>
              <a:t>59</a:t>
            </a:fld>
            <a:r>
              <a:rPr lang="en-US" altLang="zh-CN"/>
              <a:t>/60</a:t>
            </a:r>
          </a:p>
        </p:txBody>
      </p:sp>
      <p:sp>
        <p:nvSpPr>
          <p:cNvPr id="652290" name="Rectangle 2"/>
          <p:cNvSpPr>
            <a:spLocks noGrp="1" noChangeArrowheads="1"/>
          </p:cNvSpPr>
          <p:nvPr>
            <p:ph type="title" idx="4294967295"/>
          </p:nvPr>
        </p:nvSpPr>
        <p:spPr>
          <a:xfrm>
            <a:off x="642938" y="436563"/>
            <a:ext cx="7994650" cy="812800"/>
          </a:xfrm>
          <a:noFill/>
        </p:spPr>
        <p:txBody>
          <a:bodyPr/>
          <a:lstStyle/>
          <a:p>
            <a:r>
              <a:rPr lang="zh-CN" altLang="en-US"/>
              <a:t>实例：图书管理系统的用例图</a:t>
            </a:r>
          </a:p>
        </p:txBody>
      </p:sp>
      <p:sp>
        <p:nvSpPr>
          <p:cNvPr id="652291" name="Rectangle 3"/>
          <p:cNvSpPr>
            <a:spLocks noGrp="1" noChangeArrowheads="1"/>
          </p:cNvSpPr>
          <p:nvPr>
            <p:ph type="body" sz="half" idx="4294967295"/>
          </p:nvPr>
        </p:nvSpPr>
        <p:spPr>
          <a:xfrm>
            <a:off x="395288" y="1916113"/>
            <a:ext cx="3240087" cy="3429000"/>
          </a:xfrm>
        </p:spPr>
        <p:txBody>
          <a:bodyPr/>
          <a:lstStyle/>
          <a:p>
            <a:pPr marL="381000" indent="-381000"/>
            <a:r>
              <a:rPr lang="zh-CN" altLang="en-US" sz="2200" b="1">
                <a:solidFill>
                  <a:srgbClr val="FF3300"/>
                </a:solidFill>
                <a:latin typeface="楷体_GB2312" pitchFamily="49" charset="-122"/>
                <a:ea typeface="楷体_GB2312" pitchFamily="49" charset="-122"/>
              </a:rPr>
              <a:t>使用</a:t>
            </a:r>
            <a:r>
              <a:rPr lang="en-US" altLang="zh-CN" sz="2200" b="1">
                <a:solidFill>
                  <a:srgbClr val="FF3300"/>
                </a:solidFill>
                <a:latin typeface="楷体_GB2312" pitchFamily="49" charset="-122"/>
                <a:ea typeface="楷体_GB2312" pitchFamily="49" charset="-122"/>
              </a:rPr>
              <a:t>Rose</a:t>
            </a:r>
            <a:r>
              <a:rPr lang="zh-CN" altLang="en-US" sz="2200" b="1">
                <a:solidFill>
                  <a:srgbClr val="FF3300"/>
                </a:solidFill>
                <a:latin typeface="楷体_GB2312" pitchFamily="49" charset="-122"/>
                <a:ea typeface="楷体_GB2312" pitchFamily="49" charset="-122"/>
              </a:rPr>
              <a:t>绘制用例图</a:t>
            </a:r>
            <a:endParaRPr lang="zh-CN" altLang="en-US" sz="2200" b="1">
              <a:latin typeface="楷体_GB2312" pitchFamily="49" charset="-122"/>
              <a:ea typeface="楷体_GB2312" pitchFamily="49" charset="-122"/>
            </a:endParaRPr>
          </a:p>
          <a:p>
            <a:pPr marL="381000" indent="-381000">
              <a:buFont typeface="Wingdings" pitchFamily="2" charset="2"/>
              <a:buNone/>
            </a:pPr>
            <a:r>
              <a:rPr lang="en-US" altLang="zh-CN" sz="2200" b="1">
                <a:latin typeface="楷体_GB2312" pitchFamily="49" charset="-122"/>
                <a:ea typeface="楷体_GB2312" pitchFamily="49" charset="-122"/>
              </a:rPr>
              <a:t>   ⑹ </a:t>
            </a:r>
            <a:r>
              <a:rPr lang="zh-CN" altLang="en-US" sz="2200" b="1">
                <a:latin typeface="楷体_GB2312" pitchFamily="49" charset="-122"/>
                <a:ea typeface="楷体_GB2312" pitchFamily="49" charset="-122"/>
              </a:rPr>
              <a:t>添加用例之间的关系</a:t>
            </a:r>
          </a:p>
          <a:p>
            <a:pPr marL="381000" indent="-381000">
              <a:buFont typeface="Wingdings" pitchFamily="2" charset="2"/>
              <a:buNone/>
            </a:pPr>
            <a:r>
              <a:rPr lang="zh-CN" altLang="en-US" sz="2200" b="1"/>
              <a:t>      </a:t>
            </a:r>
            <a:r>
              <a:rPr lang="zh-CN" altLang="en-US" sz="2200" b="1">
                <a:latin typeface="楷体_GB2312" pitchFamily="49" charset="-122"/>
                <a:ea typeface="楷体_GB2312" pitchFamily="49" charset="-122"/>
              </a:rPr>
              <a:t>③ 泛化关系</a:t>
            </a:r>
          </a:p>
          <a:p>
            <a:pPr marL="381000" indent="-381000">
              <a:spcBef>
                <a:spcPct val="0"/>
              </a:spcBef>
              <a:buClrTx/>
              <a:buFontTx/>
              <a:buNone/>
            </a:pPr>
            <a:r>
              <a:rPr lang="zh-CN" altLang="en-US" sz="2200" b="1">
                <a:ea typeface="楷体_GB2312" pitchFamily="49" charset="-122"/>
              </a:rPr>
              <a:t>      </a:t>
            </a:r>
          </a:p>
        </p:txBody>
      </p:sp>
      <p:pic>
        <p:nvPicPr>
          <p:cNvPr id="652292" name="图片 4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771775" y="2565400"/>
            <a:ext cx="5903913" cy="3519488"/>
          </a:xfrm>
          <a:prstGeom prst="rect">
            <a:avLst/>
          </a:prstGeom>
          <a:noFill/>
          <a:ln w="9525">
            <a:noFill/>
            <a:miter lim="800000"/>
            <a:headEnd/>
            <a:tailEnd/>
          </a:ln>
        </p:spPr>
      </p:pic>
      <p:sp>
        <p:nvSpPr>
          <p:cNvPr id="6" name="文本框 5">
            <a:extLst>
              <a:ext uri="{FF2B5EF4-FFF2-40B4-BE49-F238E27FC236}">
                <a16:creationId xmlns:a16="http://schemas.microsoft.com/office/drawing/2014/main" id="{F4903C49-F588-4DA0-BB6A-5CDC307CCB6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324600"/>
            <a:ext cx="2133600" cy="457200"/>
          </a:xfrm>
          <a:prstGeom prst="rect">
            <a:avLst/>
          </a:prstGeom>
        </p:spPr>
        <p:txBody>
          <a:bodyPr/>
          <a:lstStyle/>
          <a:p>
            <a:fld id="{D2853ACA-318D-4857-99ED-4C912C432D6A}" type="slidenum">
              <a:rPr lang="zh-CN" altLang="en-US"/>
              <a:pPr/>
              <a:t>6</a:t>
            </a:fld>
            <a:r>
              <a:rPr lang="en-US" altLang="zh-CN"/>
              <a:t>/60</a:t>
            </a:r>
          </a:p>
        </p:txBody>
      </p:sp>
      <p:sp>
        <p:nvSpPr>
          <p:cNvPr id="560130" name="Rectangle 2"/>
          <p:cNvSpPr>
            <a:spLocks noChangeArrowheads="1"/>
          </p:cNvSpPr>
          <p:nvPr/>
        </p:nvSpPr>
        <p:spPr bwMode="auto">
          <a:xfrm>
            <a:off x="1143000" y="2209800"/>
            <a:ext cx="6872288" cy="585788"/>
          </a:xfrm>
          <a:prstGeom prst="rect">
            <a:avLst/>
          </a:prstGeom>
          <a:noFill/>
          <a:ln w="9525">
            <a:noFill/>
            <a:miter lim="800000"/>
            <a:headEnd/>
            <a:tailEnd/>
          </a:ln>
          <a:effectLst/>
        </p:spPr>
        <p:txBody>
          <a:bodyPr anchor="b"/>
          <a:lstStyle/>
          <a:p>
            <a:r>
              <a:rPr lang="zh-CN" altLang="en-US" sz="1900">
                <a:solidFill>
                  <a:srgbClr val="800000"/>
                </a:solidFill>
                <a:latin typeface="黑体" pitchFamily="2" charset="-122"/>
                <a:ea typeface="黑体" pitchFamily="2" charset="-122"/>
              </a:rPr>
              <a:t>系统架构如何开始？</a:t>
            </a:r>
            <a:endParaRPr lang="en-US" altLang="zh-CN" sz="1900">
              <a:solidFill>
                <a:srgbClr val="800000"/>
              </a:solidFill>
              <a:latin typeface="黑体" pitchFamily="2" charset="-122"/>
              <a:ea typeface="黑体" pitchFamily="2" charset="-122"/>
            </a:endParaRPr>
          </a:p>
        </p:txBody>
      </p:sp>
      <p:sp>
        <p:nvSpPr>
          <p:cNvPr id="560131" name="Text Box 3"/>
          <p:cNvSpPr txBox="1">
            <a:spLocks noChangeArrowheads="1"/>
          </p:cNvSpPr>
          <p:nvPr/>
        </p:nvSpPr>
        <p:spPr bwMode="auto">
          <a:xfrm>
            <a:off x="2051050" y="3068638"/>
            <a:ext cx="5334000" cy="457200"/>
          </a:xfrm>
          <a:prstGeom prst="rect">
            <a:avLst/>
          </a:prstGeom>
          <a:noFill/>
          <a:ln w="9525">
            <a:noFill/>
            <a:miter lim="800000"/>
            <a:headEnd/>
            <a:tailEnd/>
          </a:ln>
          <a:effectLst/>
        </p:spPr>
        <p:txBody>
          <a:bodyPr>
            <a:spAutoFit/>
          </a:bodyPr>
          <a:lstStyle/>
          <a:p>
            <a:pPr algn="ctr">
              <a:spcBef>
                <a:spcPct val="50000"/>
              </a:spcBef>
            </a:pPr>
            <a:r>
              <a:rPr kumimoji="1" lang="zh-CN" altLang="en-US" sz="2400" b="1" u="sng">
                <a:solidFill>
                  <a:srgbClr val="660066"/>
                </a:solidFill>
                <a:effectLst>
                  <a:outerShdw blurRad="38100" dist="38100" dir="2700000" algn="tl">
                    <a:srgbClr val="C0C0C0"/>
                  </a:outerShdw>
                </a:effectLst>
                <a:latin typeface="隶书" pitchFamily="49" charset="-122"/>
                <a:ea typeface="隶书" pitchFamily="49" charset="-122"/>
              </a:rPr>
              <a:t>从 用 例 图 开 始！</a:t>
            </a:r>
            <a:endParaRPr kumimoji="1" lang="en-US" altLang="zh-CN" sz="2400" b="1" u="sng">
              <a:solidFill>
                <a:srgbClr val="660066"/>
              </a:solidFill>
              <a:effectLst>
                <a:outerShdw blurRad="38100" dist="38100" dir="2700000" algn="tl">
                  <a:srgbClr val="C0C0C0"/>
                </a:outerShdw>
              </a:effectLst>
              <a:latin typeface="隶书" pitchFamily="49" charset="-122"/>
              <a:ea typeface="隶书" pitchFamily="49" charset="-122"/>
            </a:endParaRPr>
          </a:p>
        </p:txBody>
      </p:sp>
      <p:sp>
        <p:nvSpPr>
          <p:cNvPr id="560132" name="Text Box 4"/>
          <p:cNvSpPr txBox="1">
            <a:spLocks noChangeArrowheads="1"/>
          </p:cNvSpPr>
          <p:nvPr/>
        </p:nvSpPr>
        <p:spPr bwMode="auto">
          <a:xfrm>
            <a:off x="228600" y="1143000"/>
            <a:ext cx="3384550" cy="528638"/>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一、 引言</a:t>
            </a:r>
          </a:p>
        </p:txBody>
      </p:sp>
      <p:sp>
        <p:nvSpPr>
          <p:cNvPr id="560133" name="Text Box 5"/>
          <p:cNvSpPr txBox="1">
            <a:spLocks noChangeArrowheads="1"/>
          </p:cNvSpPr>
          <p:nvPr/>
        </p:nvSpPr>
        <p:spPr bwMode="auto">
          <a:xfrm>
            <a:off x="4191000" y="1295400"/>
            <a:ext cx="25209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系统的诞生</a:t>
            </a:r>
          </a:p>
        </p:txBody>
      </p:sp>
      <p:sp>
        <p:nvSpPr>
          <p:cNvPr id="7" name="文本框 6">
            <a:extLst>
              <a:ext uri="{FF2B5EF4-FFF2-40B4-BE49-F238E27FC236}">
                <a16:creationId xmlns:a16="http://schemas.microsoft.com/office/drawing/2014/main" id="{C267A0AC-04CC-4927-89A5-8D4628E1B2F2}"/>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0131"/>
                                        </p:tgtEl>
                                        <p:attrNameLst>
                                          <p:attrName>style.visibility</p:attrName>
                                        </p:attrNameLst>
                                      </p:cBhvr>
                                      <p:to>
                                        <p:strVal val="visible"/>
                                      </p:to>
                                    </p:set>
                                    <p:animEffect transition="in" filter="dissolve">
                                      <p:cBhvr>
                                        <p:cTn id="7" dur="500"/>
                                        <p:tgtEl>
                                          <p:spTgt spid="560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F6BFE985-3CB2-4634-BA2F-403892274157}" type="slidenum">
              <a:rPr lang="zh-CN" altLang="en-US"/>
              <a:pPr/>
              <a:t>60</a:t>
            </a:fld>
            <a:r>
              <a:rPr lang="en-US" altLang="zh-CN"/>
              <a:t>/60</a:t>
            </a:r>
          </a:p>
        </p:txBody>
      </p:sp>
      <p:sp>
        <p:nvSpPr>
          <p:cNvPr id="733186" name="Text Box 2"/>
          <p:cNvSpPr txBox="1">
            <a:spLocks noChangeArrowheads="1"/>
          </p:cNvSpPr>
          <p:nvPr/>
        </p:nvSpPr>
        <p:spPr bwMode="auto">
          <a:xfrm>
            <a:off x="1676400" y="1905000"/>
            <a:ext cx="5867400" cy="3257550"/>
          </a:xfrm>
          <a:prstGeom prst="rect">
            <a:avLst/>
          </a:prstGeom>
          <a:noFill/>
          <a:ln w="9525" algn="ctr">
            <a:noFill/>
            <a:miter lim="800000"/>
            <a:headEnd/>
            <a:tailEnd/>
          </a:ln>
          <a:effectLst/>
        </p:spPr>
        <p:txBody>
          <a:bodyPr>
            <a:spAutoFit/>
          </a:bodyPr>
          <a:lstStyle/>
          <a:p>
            <a:pPr>
              <a:spcBef>
                <a:spcPct val="50000"/>
              </a:spcBef>
            </a:pPr>
            <a:r>
              <a:rPr lang="zh-CN" altLang="en-US" sz="2800">
                <a:latin typeface="楷体_GB2312" pitchFamily="49" charset="-122"/>
                <a:ea typeface="楷体_GB2312" pitchFamily="49" charset="-122"/>
              </a:rPr>
              <a:t>重点内容：</a:t>
            </a:r>
          </a:p>
          <a:p>
            <a:pPr lvl="2">
              <a:spcBef>
                <a:spcPct val="50000"/>
              </a:spcBef>
              <a:buFont typeface="Wingdings" pitchFamily="2" charset="2"/>
              <a:buChar char="l"/>
            </a:pPr>
            <a:r>
              <a:rPr lang="en-US" altLang="zh-CN" sz="2400" b="1">
                <a:solidFill>
                  <a:srgbClr val="DDDDDD"/>
                </a:solidFill>
                <a:latin typeface="楷体_GB2312" pitchFamily="49" charset="-122"/>
                <a:ea typeface="楷体_GB2312" pitchFamily="49" charset="-122"/>
              </a:rPr>
              <a:t>Review </a:t>
            </a:r>
          </a:p>
          <a:p>
            <a:pPr lvl="2">
              <a:spcBef>
                <a:spcPct val="50000"/>
              </a:spcBef>
              <a:buFont typeface="Wingdings" pitchFamily="2" charset="2"/>
              <a:buChar char="l"/>
            </a:pPr>
            <a:r>
              <a:rPr lang="zh-CN" altLang="en-US" sz="2400" b="1" u="sng">
                <a:latin typeface="楷体_GB2312" pitchFamily="49" charset="-122"/>
                <a:ea typeface="楷体_GB2312" pitchFamily="49" charset="-122"/>
              </a:rPr>
              <a:t>用例粒度</a:t>
            </a:r>
            <a:r>
              <a:rPr lang="zh-CN" altLang="en-US" sz="2400">
                <a:solidFill>
                  <a:srgbClr val="DDDDDD"/>
                </a:solidFill>
                <a:latin typeface="楷体_GB2312" pitchFamily="49" charset="-122"/>
                <a:ea typeface="楷体_GB2312" pitchFamily="49" charset="-122"/>
              </a:rPr>
              <a:t> </a:t>
            </a:r>
          </a:p>
          <a:p>
            <a:pPr lvl="2">
              <a:spcBef>
                <a:spcPct val="50000"/>
              </a:spcBef>
              <a:buFont typeface="Wingdings" pitchFamily="2" charset="2"/>
              <a:buChar char="l"/>
            </a:pPr>
            <a:r>
              <a:rPr lang="zh-CN" altLang="en-US" sz="2400" b="1">
                <a:solidFill>
                  <a:srgbClr val="DDDDDD"/>
                </a:solidFill>
                <a:latin typeface="楷体_GB2312" pitchFamily="49" charset="-122"/>
                <a:ea typeface="楷体_GB2312" pitchFamily="49" charset="-122"/>
              </a:rPr>
              <a:t>用例规约</a:t>
            </a:r>
          </a:p>
          <a:p>
            <a:pPr lvl="2">
              <a:spcBef>
                <a:spcPct val="50000"/>
              </a:spcBef>
              <a:buFont typeface="Wingdings" pitchFamily="2" charset="2"/>
              <a:buChar char="l"/>
            </a:pPr>
            <a:r>
              <a:rPr lang="zh-CN" altLang="en-US" sz="2400" b="1">
                <a:solidFill>
                  <a:srgbClr val="DDDDDD"/>
                </a:solidFill>
                <a:latin typeface="楷体_GB2312" pitchFamily="49" charset="-122"/>
                <a:ea typeface="楷体_GB2312" pitchFamily="49" charset="-122"/>
              </a:rPr>
              <a:t>使用</a:t>
            </a:r>
            <a:r>
              <a:rPr lang="en-US" altLang="zh-CN" sz="2400" b="1">
                <a:solidFill>
                  <a:srgbClr val="DDDDDD"/>
                </a:solidFill>
                <a:latin typeface="楷体_GB2312" pitchFamily="49" charset="-122"/>
                <a:ea typeface="楷体_GB2312" pitchFamily="49" charset="-122"/>
              </a:rPr>
              <a:t>Rose</a:t>
            </a:r>
            <a:r>
              <a:rPr lang="zh-CN" altLang="en-US" sz="2400" b="1">
                <a:solidFill>
                  <a:srgbClr val="DDDDDD"/>
                </a:solidFill>
                <a:latin typeface="楷体_GB2312" pitchFamily="49" charset="-122"/>
                <a:ea typeface="楷体_GB2312" pitchFamily="49" charset="-122"/>
              </a:rPr>
              <a:t>创建用例图的步骤说明</a:t>
            </a:r>
          </a:p>
          <a:p>
            <a:pPr lvl="2">
              <a:spcBef>
                <a:spcPct val="50000"/>
              </a:spcBef>
              <a:buFont typeface="Wingdings" pitchFamily="2" charset="2"/>
              <a:buChar char="l"/>
            </a:pPr>
            <a:r>
              <a:rPr lang="zh-CN" altLang="en-US" sz="2400" b="1">
                <a:solidFill>
                  <a:srgbClr val="DDDDDD"/>
                </a:solidFill>
                <a:latin typeface="楷体_GB2312" pitchFamily="49" charset="-122"/>
                <a:ea typeface="楷体_GB2312" pitchFamily="49" charset="-122"/>
              </a:rPr>
              <a:t>实例</a:t>
            </a:r>
          </a:p>
        </p:txBody>
      </p:sp>
      <p:sp>
        <p:nvSpPr>
          <p:cNvPr id="733187" name="Text Box 3"/>
          <p:cNvSpPr txBox="1">
            <a:spLocks noChangeArrowheads="1"/>
          </p:cNvSpPr>
          <p:nvPr/>
        </p:nvSpPr>
        <p:spPr bwMode="auto">
          <a:xfrm>
            <a:off x="609600" y="1035050"/>
            <a:ext cx="5638800" cy="1190625"/>
          </a:xfrm>
          <a:prstGeom prst="rect">
            <a:avLst/>
          </a:prstGeom>
          <a:solidFill>
            <a:schemeClr val="hlink"/>
          </a:solidFill>
          <a:ln w="9525">
            <a:noFill/>
            <a:miter lim="800000"/>
            <a:headEnd/>
            <a:tailEnd/>
          </a:ln>
          <a:effectLst/>
        </p:spPr>
        <p:txBody>
          <a:bodyPr>
            <a:spAutoFit/>
          </a:bodyPr>
          <a:lstStyle/>
          <a:p>
            <a:pPr>
              <a:spcBef>
                <a:spcPct val="50000"/>
              </a:spcBef>
            </a:pP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第</a:t>
            </a:r>
            <a:r>
              <a:rPr lang="en-US" altLang="zh-CN" sz="3600" b="1" i="1">
                <a:solidFill>
                  <a:srgbClr val="FFCCFF"/>
                </a:solidFill>
                <a:effectLst>
                  <a:outerShdw blurRad="38100" dist="38100" dir="2700000" algn="tl">
                    <a:srgbClr val="000000"/>
                  </a:outerShdw>
                </a:effectLst>
                <a:latin typeface="黑体" pitchFamily="2" charset="-122"/>
                <a:ea typeface="黑体" pitchFamily="2" charset="-122"/>
              </a:rPr>
              <a:t>3</a:t>
            </a: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章 需求分析与用例模型 （补充内容）</a:t>
            </a:r>
            <a:endParaRPr lang="en-US" altLang="zh-CN" sz="3600" b="1" i="1">
              <a:solidFill>
                <a:srgbClr val="FFCCFF"/>
              </a:solidFill>
              <a:effectLst>
                <a:outerShdw blurRad="38100" dist="38100" dir="2700000" algn="tl">
                  <a:srgbClr val="000000"/>
                </a:outerShdw>
              </a:effectLst>
              <a:latin typeface="黑体" pitchFamily="2" charset="-122"/>
              <a:ea typeface="黑体" pitchFamily="2" charset="-122"/>
            </a:endParaRPr>
          </a:p>
        </p:txBody>
      </p:sp>
      <p:sp>
        <p:nvSpPr>
          <p:cNvPr id="5" name="文本框 4">
            <a:extLst>
              <a:ext uri="{FF2B5EF4-FFF2-40B4-BE49-F238E27FC236}">
                <a16:creationId xmlns:a16="http://schemas.microsoft.com/office/drawing/2014/main" id="{CE45E9CA-E330-4A42-923F-5AE4DAD835DE}"/>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C92A321C-FBE8-48F2-8E78-7CC527DCE99A}" type="slidenum">
              <a:rPr lang="zh-CN" altLang="en-US"/>
              <a:pPr/>
              <a:t>61</a:t>
            </a:fld>
            <a:r>
              <a:rPr lang="en-US" altLang="zh-CN"/>
              <a:t>/60</a:t>
            </a:r>
          </a:p>
        </p:txBody>
      </p:sp>
      <p:sp>
        <p:nvSpPr>
          <p:cNvPr id="735234" name="Rectangle 2"/>
          <p:cNvSpPr>
            <a:spLocks noGrp="1" noChangeArrowheads="1"/>
          </p:cNvSpPr>
          <p:nvPr>
            <p:ph type="body" idx="1"/>
          </p:nvPr>
        </p:nvSpPr>
        <p:spPr>
          <a:xfrm>
            <a:off x="457200" y="1906588"/>
            <a:ext cx="8077200" cy="3813175"/>
          </a:xfrm>
        </p:spPr>
        <p:txBody>
          <a:bodyPr/>
          <a:lstStyle/>
          <a:p>
            <a:r>
              <a:rPr kumimoji="1" lang="zh-CN" altLang="en-US" sz="2800">
                <a:solidFill>
                  <a:srgbClr val="FF0000"/>
                </a:solidFill>
                <a:latin typeface="楷体_GB2312" pitchFamily="49" charset="-122"/>
                <a:ea typeface="楷体_GB2312" pitchFamily="49" charset="-122"/>
              </a:rPr>
              <a:t>用例的粒度</a:t>
            </a:r>
            <a:r>
              <a:rPr kumimoji="1" lang="zh-CN" altLang="en-US" sz="2800">
                <a:latin typeface="楷体_GB2312" pitchFamily="49" charset="-122"/>
                <a:ea typeface="楷体_GB2312" pitchFamily="49" charset="-122"/>
              </a:rPr>
              <a:t>指的是用例所包含的系统服务或功能单元的多少。</a:t>
            </a:r>
          </a:p>
          <a:p>
            <a:r>
              <a:rPr kumimoji="1" lang="zh-CN" altLang="en-US" sz="2800">
                <a:latin typeface="楷体_GB2312" pitchFamily="49" charset="-122"/>
                <a:ea typeface="楷体_GB2312" pitchFamily="49" charset="-122"/>
              </a:rPr>
              <a:t>用例的粒度越大，用例包含的功能越多，反之则包含的功能越少。</a:t>
            </a:r>
            <a:endParaRPr lang="zh-CN" altLang="en-US">
              <a:latin typeface="楷体_GB2312" pitchFamily="49" charset="-122"/>
              <a:ea typeface="楷体_GB2312" pitchFamily="49" charset="-122"/>
            </a:endParaRPr>
          </a:p>
        </p:txBody>
      </p:sp>
      <p:sp>
        <p:nvSpPr>
          <p:cNvPr id="735235" name="Rectangle 3"/>
          <p:cNvSpPr>
            <a:spLocks noGrp="1"/>
          </p:cNvSpPr>
          <p:nvPr>
            <p:ph type="title"/>
          </p:nvPr>
        </p:nvSpPr>
        <p:spPr>
          <a:noFill/>
          <a:ln/>
        </p:spPr>
        <p:txBody>
          <a:bodyPr/>
          <a:lstStyle/>
          <a:p>
            <a:r>
              <a:rPr lang="zh-CN" altLang="en-US"/>
              <a:t>用例粒度</a:t>
            </a:r>
          </a:p>
        </p:txBody>
      </p:sp>
      <p:sp>
        <p:nvSpPr>
          <p:cNvPr id="5" name="文本框 4">
            <a:extLst>
              <a:ext uri="{FF2B5EF4-FFF2-40B4-BE49-F238E27FC236}">
                <a16:creationId xmlns:a16="http://schemas.microsoft.com/office/drawing/2014/main" id="{E4A44B28-FBC4-4211-B2F1-6DC49DC5CEB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5234">
                                            <p:txEl>
                                              <p:pRg st="0" end="0"/>
                                            </p:txEl>
                                          </p:spTgt>
                                        </p:tgtEl>
                                        <p:attrNameLst>
                                          <p:attrName>style.visibility</p:attrName>
                                        </p:attrNameLst>
                                      </p:cBhvr>
                                      <p:to>
                                        <p:strVal val="visible"/>
                                      </p:to>
                                    </p:set>
                                    <p:animEffect transition="in" filter="blinds(horizontal)">
                                      <p:cBhvr>
                                        <p:cTn id="7" dur="500"/>
                                        <p:tgtEl>
                                          <p:spTgt spid="7352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5234">
                                            <p:txEl>
                                              <p:pRg st="1" end="1"/>
                                            </p:txEl>
                                          </p:spTgt>
                                        </p:tgtEl>
                                        <p:attrNameLst>
                                          <p:attrName>style.visibility</p:attrName>
                                        </p:attrNameLst>
                                      </p:cBhvr>
                                      <p:to>
                                        <p:strVal val="visible"/>
                                      </p:to>
                                    </p:set>
                                    <p:animEffect transition="in" filter="blinds(horizontal)">
                                      <p:cBhvr>
                                        <p:cTn id="12" dur="500"/>
                                        <p:tgtEl>
                                          <p:spTgt spid="7352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324600"/>
            <a:ext cx="2133600" cy="457200"/>
          </a:xfrm>
          <a:prstGeom prst="rect">
            <a:avLst/>
          </a:prstGeom>
        </p:spPr>
        <p:txBody>
          <a:bodyPr/>
          <a:lstStyle/>
          <a:p>
            <a:fld id="{F6B41A85-022B-4056-A29E-F078DF7EB744}" type="slidenum">
              <a:rPr lang="zh-CN" altLang="en-US"/>
              <a:pPr/>
              <a:t>62</a:t>
            </a:fld>
            <a:r>
              <a:rPr lang="en-US" altLang="zh-CN"/>
              <a:t>/60</a:t>
            </a:r>
          </a:p>
        </p:txBody>
      </p:sp>
      <p:sp>
        <p:nvSpPr>
          <p:cNvPr id="736258" name="Rectangle 2"/>
          <p:cNvSpPr>
            <a:spLocks noGrp="1"/>
          </p:cNvSpPr>
          <p:nvPr>
            <p:ph type="title"/>
          </p:nvPr>
        </p:nvSpPr>
        <p:spPr>
          <a:noFill/>
          <a:ln/>
        </p:spPr>
        <p:txBody>
          <a:bodyPr/>
          <a:lstStyle/>
          <a:p>
            <a:r>
              <a:rPr lang="zh-CN" altLang="en-US"/>
              <a:t>用例粒度</a:t>
            </a:r>
          </a:p>
        </p:txBody>
      </p:sp>
      <p:pic>
        <p:nvPicPr>
          <p:cNvPr id="736259" name="图片 11"/>
          <p:cNvPicPr>
            <a:picLocks noChangeAspect="1" noChangeArrowheads="1"/>
          </p:cNvPicPr>
          <p:nvPr/>
        </p:nvPicPr>
        <p:blipFill>
          <a:blip r:embed="rId2">
            <a:clrChange>
              <a:clrFrom>
                <a:srgbClr val="FFFFFF"/>
              </a:clrFrom>
              <a:clrTo>
                <a:srgbClr val="FFFFFF">
                  <a:alpha val="0"/>
                </a:srgbClr>
              </a:clrTo>
            </a:clrChange>
            <a:grayscl/>
          </a:blip>
          <a:srcRect/>
          <a:stretch>
            <a:fillRect/>
          </a:stretch>
        </p:blipFill>
        <p:spPr bwMode="auto">
          <a:xfrm>
            <a:off x="3200400" y="1752600"/>
            <a:ext cx="4876800" cy="1406525"/>
          </a:xfrm>
          <a:prstGeom prst="rect">
            <a:avLst/>
          </a:prstGeom>
          <a:noFill/>
          <a:ln w="9525">
            <a:noFill/>
            <a:miter lim="800000"/>
            <a:headEnd/>
            <a:tailEnd/>
          </a:ln>
        </p:spPr>
      </p:pic>
      <p:pic>
        <p:nvPicPr>
          <p:cNvPr id="736260" name="图片 12"/>
          <p:cNvPicPr>
            <a:picLocks noChangeAspect="1" noChangeArrowheads="1"/>
          </p:cNvPicPr>
          <p:nvPr/>
        </p:nvPicPr>
        <p:blipFill>
          <a:blip r:embed="rId3">
            <a:clrChange>
              <a:clrFrom>
                <a:srgbClr val="FFFFFF"/>
              </a:clrFrom>
              <a:clrTo>
                <a:srgbClr val="FFFFFF">
                  <a:alpha val="0"/>
                </a:srgbClr>
              </a:clrTo>
            </a:clrChange>
          </a:blip>
          <a:srcRect l="2875" r="11194"/>
          <a:stretch>
            <a:fillRect/>
          </a:stretch>
        </p:blipFill>
        <p:spPr bwMode="auto">
          <a:xfrm>
            <a:off x="1503363" y="2590800"/>
            <a:ext cx="4897437" cy="4110038"/>
          </a:xfrm>
          <a:prstGeom prst="rect">
            <a:avLst/>
          </a:prstGeom>
          <a:noFill/>
          <a:ln w="9525">
            <a:noFill/>
            <a:miter lim="800000"/>
            <a:headEnd/>
            <a:tailEnd/>
          </a:ln>
        </p:spPr>
      </p:pic>
      <p:sp>
        <p:nvSpPr>
          <p:cNvPr id="736261" name="Text Box 5"/>
          <p:cNvSpPr txBox="1">
            <a:spLocks noChangeArrowheads="1"/>
          </p:cNvSpPr>
          <p:nvPr/>
        </p:nvSpPr>
        <p:spPr bwMode="auto">
          <a:xfrm>
            <a:off x="609600" y="1752600"/>
            <a:ext cx="2286000" cy="822325"/>
          </a:xfrm>
          <a:prstGeom prst="rect">
            <a:avLst/>
          </a:prstGeom>
          <a:noFill/>
          <a:ln w="9525" algn="ctr">
            <a:noFill/>
            <a:miter lim="800000"/>
            <a:headEnd/>
            <a:tailEnd/>
          </a:ln>
          <a:effectLst/>
        </p:spPr>
        <p:txBody>
          <a:bodyPr>
            <a:spAutoFit/>
          </a:bodyPr>
          <a:lstStyle/>
          <a:p>
            <a:pPr>
              <a:spcBef>
                <a:spcPct val="50000"/>
              </a:spcBef>
            </a:pPr>
            <a:r>
              <a:rPr lang="zh-CN" altLang="en-US" sz="2400">
                <a:solidFill>
                  <a:srgbClr val="FF0000"/>
                </a:solidFill>
                <a:latin typeface="隶书" pitchFamily="49" charset="-122"/>
                <a:ea typeface="隶书" pitchFamily="49" charset="-122"/>
              </a:rPr>
              <a:t>比较下列两图用例的粒度</a:t>
            </a:r>
          </a:p>
        </p:txBody>
      </p:sp>
      <p:sp>
        <p:nvSpPr>
          <p:cNvPr id="7" name="文本框 6">
            <a:extLst>
              <a:ext uri="{FF2B5EF4-FFF2-40B4-BE49-F238E27FC236}">
                <a16:creationId xmlns:a16="http://schemas.microsoft.com/office/drawing/2014/main" id="{020C1291-9BAE-4AA5-913C-BD032F3E797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6259"/>
                                        </p:tgtEl>
                                        <p:attrNameLst>
                                          <p:attrName>style.visibility</p:attrName>
                                        </p:attrNameLst>
                                      </p:cBhvr>
                                      <p:to>
                                        <p:strVal val="visible"/>
                                      </p:to>
                                    </p:set>
                                    <p:animEffect transition="in" filter="blinds(horizontal)">
                                      <p:cBhvr>
                                        <p:cTn id="7" dur="500"/>
                                        <p:tgtEl>
                                          <p:spTgt spid="7362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36260"/>
                                        </p:tgtEl>
                                        <p:attrNameLst>
                                          <p:attrName>style.visibility</p:attrName>
                                        </p:attrNameLst>
                                      </p:cBhvr>
                                      <p:to>
                                        <p:strVal val="visible"/>
                                      </p:to>
                                    </p:set>
                                    <p:anim calcmode="lin" valueType="num">
                                      <p:cBhvr additive="base">
                                        <p:cTn id="12" dur="500" fill="hold"/>
                                        <p:tgtEl>
                                          <p:spTgt spid="736260"/>
                                        </p:tgtEl>
                                        <p:attrNameLst>
                                          <p:attrName>ppt_x</p:attrName>
                                        </p:attrNameLst>
                                      </p:cBhvr>
                                      <p:tavLst>
                                        <p:tav tm="0">
                                          <p:val>
                                            <p:strVal val="#ppt_x"/>
                                          </p:val>
                                        </p:tav>
                                        <p:tav tm="100000">
                                          <p:val>
                                            <p:strVal val="#ppt_x"/>
                                          </p:val>
                                        </p:tav>
                                      </p:tavLst>
                                    </p:anim>
                                    <p:anim calcmode="lin" valueType="num">
                                      <p:cBhvr additive="base">
                                        <p:cTn id="13" dur="500" fill="hold"/>
                                        <p:tgtEl>
                                          <p:spTgt spid="736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A2D6F23E-EC4C-4BCE-AEFD-D9623A314774}" type="slidenum">
              <a:rPr lang="zh-CN" altLang="en-US"/>
              <a:pPr/>
              <a:t>63</a:t>
            </a:fld>
            <a:r>
              <a:rPr lang="en-US" altLang="zh-CN"/>
              <a:t>/60</a:t>
            </a:r>
          </a:p>
        </p:txBody>
      </p:sp>
      <p:sp>
        <p:nvSpPr>
          <p:cNvPr id="737282" name="Rectangle 2"/>
          <p:cNvSpPr>
            <a:spLocks noGrp="1" noChangeArrowheads="1"/>
          </p:cNvSpPr>
          <p:nvPr>
            <p:ph type="body" idx="1"/>
          </p:nvPr>
        </p:nvSpPr>
        <p:spPr>
          <a:xfrm>
            <a:off x="609600" y="2046288"/>
            <a:ext cx="7543800" cy="3813175"/>
          </a:xfrm>
        </p:spPr>
        <p:txBody>
          <a:bodyPr/>
          <a:lstStyle/>
          <a:p>
            <a:pPr>
              <a:lnSpc>
                <a:spcPct val="90000"/>
              </a:lnSpc>
            </a:pPr>
            <a:r>
              <a:rPr kumimoji="1" lang="zh-CN" altLang="en-US" sz="2800" dirty="0">
                <a:latin typeface="楷体_GB2312" pitchFamily="49" charset="-122"/>
                <a:ea typeface="楷体_GB2312" pitchFamily="49" charset="-122"/>
              </a:rPr>
              <a:t>如果用例的粒度很小，得到的用例数就会太多。反之，如果用例的粒度很大，那么得到的用例数就会很少。</a:t>
            </a:r>
            <a:endParaRPr kumimoji="1" lang="zh-CN" altLang="zh-CN" sz="2800" dirty="0">
              <a:latin typeface="楷体_GB2312" pitchFamily="49" charset="-122"/>
              <a:ea typeface="楷体_GB2312" pitchFamily="49" charset="-122"/>
            </a:endParaRPr>
          </a:p>
          <a:p>
            <a:pPr>
              <a:lnSpc>
                <a:spcPct val="90000"/>
              </a:lnSpc>
            </a:pPr>
            <a:endParaRPr kumimoji="1" lang="en-US" altLang="zh-CN" sz="2800" dirty="0">
              <a:latin typeface="楷体_GB2312" pitchFamily="49" charset="-122"/>
              <a:ea typeface="楷体_GB2312" pitchFamily="49" charset="-122"/>
            </a:endParaRPr>
          </a:p>
          <a:p>
            <a:pPr>
              <a:lnSpc>
                <a:spcPct val="90000"/>
              </a:lnSpc>
            </a:pPr>
            <a:r>
              <a:rPr kumimoji="1" lang="zh-CN" altLang="en-US" sz="2800" dirty="0">
                <a:latin typeface="楷体_GB2312" pitchFamily="49" charset="-122"/>
                <a:ea typeface="楷体_GB2312" pitchFamily="49" charset="-122"/>
              </a:rPr>
              <a:t>如果用例数目过多会造成用例模型过大和引入设计困难大大提高。 </a:t>
            </a:r>
            <a:endParaRPr kumimoji="1" lang="en-US" altLang="zh-CN" sz="2800" dirty="0">
              <a:latin typeface="楷体_GB2312" pitchFamily="49" charset="-122"/>
              <a:ea typeface="楷体_GB2312" pitchFamily="49" charset="-122"/>
            </a:endParaRPr>
          </a:p>
          <a:p>
            <a:pPr>
              <a:lnSpc>
                <a:spcPct val="90000"/>
              </a:lnSpc>
            </a:pPr>
            <a:r>
              <a:rPr kumimoji="1" lang="zh-CN" altLang="en-US" sz="2800" dirty="0">
                <a:latin typeface="楷体_GB2312" pitchFamily="49" charset="-122"/>
                <a:ea typeface="楷体_GB2312" pitchFamily="49" charset="-122"/>
              </a:rPr>
              <a:t> 如果用例数目过少会造成用例的粒度太大，不便于进一步的充分分析</a:t>
            </a:r>
          </a:p>
        </p:txBody>
      </p:sp>
      <p:sp>
        <p:nvSpPr>
          <p:cNvPr id="737283" name="Rectangle 3"/>
          <p:cNvSpPr>
            <a:spLocks noGrp="1"/>
          </p:cNvSpPr>
          <p:nvPr>
            <p:ph type="title"/>
          </p:nvPr>
        </p:nvSpPr>
        <p:spPr>
          <a:noFill/>
          <a:ln/>
        </p:spPr>
        <p:txBody>
          <a:bodyPr/>
          <a:lstStyle/>
          <a:p>
            <a:r>
              <a:rPr lang="zh-CN" altLang="en-US"/>
              <a:t>用例粒度</a:t>
            </a:r>
          </a:p>
        </p:txBody>
      </p:sp>
      <p:sp>
        <p:nvSpPr>
          <p:cNvPr id="5" name="文本框 4">
            <a:extLst>
              <a:ext uri="{FF2B5EF4-FFF2-40B4-BE49-F238E27FC236}">
                <a16:creationId xmlns:a16="http://schemas.microsoft.com/office/drawing/2014/main" id="{A55E88E0-BCF0-4BEF-9739-3D65DDAE6C9E}"/>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324600"/>
            <a:ext cx="2133600" cy="457200"/>
          </a:xfrm>
          <a:prstGeom prst="rect">
            <a:avLst/>
          </a:prstGeom>
        </p:spPr>
        <p:txBody>
          <a:bodyPr/>
          <a:lstStyle/>
          <a:p>
            <a:fld id="{065D584D-7AF0-422C-987F-C01DD6F20A59}" type="slidenum">
              <a:rPr lang="zh-CN" altLang="en-US"/>
              <a:pPr/>
              <a:t>64</a:t>
            </a:fld>
            <a:r>
              <a:rPr lang="en-US" altLang="zh-CN"/>
              <a:t>/60</a:t>
            </a:r>
          </a:p>
        </p:txBody>
      </p:sp>
      <p:sp>
        <p:nvSpPr>
          <p:cNvPr id="738306" name="Rectangle 2"/>
          <p:cNvSpPr>
            <a:spLocks noGrp="1" noChangeArrowheads="1"/>
          </p:cNvSpPr>
          <p:nvPr>
            <p:ph type="title"/>
          </p:nvPr>
        </p:nvSpPr>
        <p:spPr/>
        <p:txBody>
          <a:bodyPr/>
          <a:lstStyle/>
          <a:p>
            <a:r>
              <a:rPr lang="zh-CN" altLang="en-US"/>
              <a:t>用例粒度</a:t>
            </a:r>
            <a:endParaRPr lang="en-US" altLang="zh-CN"/>
          </a:p>
        </p:txBody>
      </p:sp>
      <p:pic>
        <p:nvPicPr>
          <p:cNvPr id="738307" name="Picture 3"/>
          <p:cNvPicPr>
            <a:picLocks noChangeAspect="1" noChangeArrowheads="1"/>
          </p:cNvPicPr>
          <p:nvPr/>
        </p:nvPicPr>
        <p:blipFill>
          <a:blip r:embed="rId2"/>
          <a:srcRect/>
          <a:stretch>
            <a:fillRect/>
          </a:stretch>
        </p:blipFill>
        <p:spPr bwMode="auto">
          <a:xfrm>
            <a:off x="2743201" y="1747837"/>
            <a:ext cx="5181600" cy="1890335"/>
          </a:xfrm>
          <a:prstGeom prst="rect">
            <a:avLst/>
          </a:prstGeom>
          <a:noFill/>
          <a:ln w="9525">
            <a:noFill/>
            <a:miter lim="800000"/>
            <a:headEnd/>
            <a:tailEnd/>
          </a:ln>
          <a:effectLst/>
        </p:spPr>
      </p:pic>
      <p:pic>
        <p:nvPicPr>
          <p:cNvPr id="738308" name="Picture 4"/>
          <p:cNvPicPr>
            <a:picLocks noChangeAspect="1" noChangeArrowheads="1"/>
          </p:cNvPicPr>
          <p:nvPr/>
        </p:nvPicPr>
        <p:blipFill>
          <a:blip r:embed="rId3"/>
          <a:srcRect/>
          <a:stretch>
            <a:fillRect/>
          </a:stretch>
        </p:blipFill>
        <p:spPr bwMode="auto">
          <a:xfrm>
            <a:off x="2057400" y="3962400"/>
            <a:ext cx="6991685" cy="1828800"/>
          </a:xfrm>
          <a:prstGeom prst="rect">
            <a:avLst/>
          </a:prstGeom>
          <a:noFill/>
          <a:ln w="9525">
            <a:noFill/>
            <a:miter lim="800000"/>
            <a:headEnd/>
            <a:tailEnd/>
          </a:ln>
          <a:effectLst/>
        </p:spPr>
      </p:pic>
      <p:sp>
        <p:nvSpPr>
          <p:cNvPr id="738309" name="Text Box 5"/>
          <p:cNvSpPr txBox="1">
            <a:spLocks noChangeArrowheads="1"/>
          </p:cNvSpPr>
          <p:nvPr/>
        </p:nvSpPr>
        <p:spPr bwMode="auto">
          <a:xfrm>
            <a:off x="609600" y="1752600"/>
            <a:ext cx="2286000" cy="1004888"/>
          </a:xfrm>
          <a:prstGeom prst="rect">
            <a:avLst/>
          </a:prstGeom>
          <a:noFill/>
          <a:ln w="9525" algn="ctr">
            <a:noFill/>
            <a:miter lim="800000"/>
            <a:headEnd/>
            <a:tailEnd/>
          </a:ln>
          <a:effectLst/>
        </p:spPr>
        <p:txBody>
          <a:bodyPr>
            <a:spAutoFit/>
          </a:bodyPr>
          <a:lstStyle/>
          <a:p>
            <a:pPr>
              <a:spcBef>
                <a:spcPct val="50000"/>
              </a:spcBef>
            </a:pPr>
            <a:r>
              <a:rPr lang="zh-CN" altLang="en-US" sz="2400">
                <a:solidFill>
                  <a:srgbClr val="FF0000"/>
                </a:solidFill>
                <a:latin typeface="隶书" pitchFamily="49" charset="-122"/>
                <a:ea typeface="隶书" pitchFamily="49" charset="-122"/>
              </a:rPr>
              <a:t>错误一：</a:t>
            </a:r>
          </a:p>
          <a:p>
            <a:pPr>
              <a:spcBef>
                <a:spcPct val="50000"/>
              </a:spcBef>
            </a:pPr>
            <a:r>
              <a:rPr lang="zh-CN" altLang="en-US" sz="2400">
                <a:solidFill>
                  <a:srgbClr val="FF0000"/>
                </a:solidFill>
                <a:latin typeface="隶书" pitchFamily="49" charset="-122"/>
                <a:ea typeface="隶书" pitchFamily="49" charset="-122"/>
              </a:rPr>
              <a:t>把步骤当用例</a:t>
            </a:r>
          </a:p>
        </p:txBody>
      </p:sp>
      <p:sp>
        <p:nvSpPr>
          <p:cNvPr id="7" name="文本框 6">
            <a:extLst>
              <a:ext uri="{FF2B5EF4-FFF2-40B4-BE49-F238E27FC236}">
                <a16:creationId xmlns:a16="http://schemas.microsoft.com/office/drawing/2014/main" id="{66FDDA7C-491F-4A0A-9003-01CBC0BA0F49}"/>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324600"/>
            <a:ext cx="2133600" cy="457200"/>
          </a:xfrm>
          <a:prstGeom prst="rect">
            <a:avLst/>
          </a:prstGeom>
        </p:spPr>
        <p:txBody>
          <a:bodyPr/>
          <a:lstStyle/>
          <a:p>
            <a:fld id="{A93904B0-EA62-4243-B32B-BD658AB70378}" type="slidenum">
              <a:rPr lang="zh-CN" altLang="en-US"/>
              <a:pPr/>
              <a:t>65</a:t>
            </a:fld>
            <a:r>
              <a:rPr lang="en-US" altLang="zh-CN"/>
              <a:t>/60</a:t>
            </a:r>
          </a:p>
        </p:txBody>
      </p:sp>
      <p:sp>
        <p:nvSpPr>
          <p:cNvPr id="739330" name="Rectangle 2"/>
          <p:cNvSpPr>
            <a:spLocks noGrp="1" noChangeArrowheads="1"/>
          </p:cNvSpPr>
          <p:nvPr>
            <p:ph type="title"/>
          </p:nvPr>
        </p:nvSpPr>
        <p:spPr/>
        <p:txBody>
          <a:bodyPr/>
          <a:lstStyle/>
          <a:p>
            <a:r>
              <a:rPr lang="zh-CN" altLang="en-US"/>
              <a:t>用例粒度</a:t>
            </a:r>
            <a:endParaRPr lang="en-US" altLang="zh-CN"/>
          </a:p>
        </p:txBody>
      </p:sp>
      <p:sp>
        <p:nvSpPr>
          <p:cNvPr id="739331" name="Text Box 3"/>
          <p:cNvSpPr txBox="1">
            <a:spLocks noChangeArrowheads="1"/>
          </p:cNvSpPr>
          <p:nvPr/>
        </p:nvSpPr>
        <p:spPr bwMode="auto">
          <a:xfrm>
            <a:off x="609600" y="1752600"/>
            <a:ext cx="2743200" cy="1004888"/>
          </a:xfrm>
          <a:prstGeom prst="rect">
            <a:avLst/>
          </a:prstGeom>
          <a:noFill/>
          <a:ln w="9525" algn="ctr">
            <a:noFill/>
            <a:miter lim="800000"/>
            <a:headEnd/>
            <a:tailEnd/>
          </a:ln>
          <a:effectLst/>
        </p:spPr>
        <p:txBody>
          <a:bodyPr>
            <a:spAutoFit/>
          </a:bodyPr>
          <a:lstStyle/>
          <a:p>
            <a:pPr>
              <a:spcBef>
                <a:spcPct val="50000"/>
              </a:spcBef>
            </a:pPr>
            <a:r>
              <a:rPr lang="zh-CN" altLang="en-US" sz="2400">
                <a:solidFill>
                  <a:srgbClr val="FF0000"/>
                </a:solidFill>
                <a:latin typeface="隶书" pitchFamily="49" charset="-122"/>
                <a:ea typeface="隶书" pitchFamily="49" charset="-122"/>
              </a:rPr>
              <a:t>错误二：</a:t>
            </a:r>
          </a:p>
          <a:p>
            <a:pPr>
              <a:spcBef>
                <a:spcPct val="50000"/>
              </a:spcBef>
            </a:pPr>
            <a:r>
              <a:rPr lang="zh-CN" altLang="en-US" sz="2400">
                <a:solidFill>
                  <a:srgbClr val="FF0000"/>
                </a:solidFill>
                <a:latin typeface="隶书" pitchFamily="49" charset="-122"/>
                <a:ea typeface="隶书" pitchFamily="49" charset="-122"/>
              </a:rPr>
              <a:t>把系统活动当用例</a:t>
            </a:r>
          </a:p>
        </p:txBody>
      </p:sp>
      <p:pic>
        <p:nvPicPr>
          <p:cNvPr id="739332" name="Picture 4"/>
          <p:cNvPicPr>
            <a:picLocks noChangeAspect="1" noChangeArrowheads="1"/>
          </p:cNvPicPr>
          <p:nvPr/>
        </p:nvPicPr>
        <p:blipFill>
          <a:blip r:embed="rId2"/>
          <a:srcRect/>
          <a:stretch>
            <a:fillRect/>
          </a:stretch>
        </p:blipFill>
        <p:spPr bwMode="auto">
          <a:xfrm>
            <a:off x="838200" y="2895600"/>
            <a:ext cx="6670675" cy="3074988"/>
          </a:xfrm>
          <a:prstGeom prst="rect">
            <a:avLst/>
          </a:prstGeom>
          <a:noFill/>
          <a:ln w="12700">
            <a:noFill/>
            <a:miter lim="800000"/>
            <a:headEnd type="none" w="sm" len="sm"/>
            <a:tailEnd type="none" w="sm" len="sm"/>
          </a:ln>
          <a:effectLst/>
        </p:spPr>
      </p:pic>
      <p:sp>
        <p:nvSpPr>
          <p:cNvPr id="6" name="文本框 5">
            <a:extLst>
              <a:ext uri="{FF2B5EF4-FFF2-40B4-BE49-F238E27FC236}">
                <a16:creationId xmlns:a16="http://schemas.microsoft.com/office/drawing/2014/main" id="{3FEC9F36-319E-4335-BBBC-50B2B22D2F3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A3370DD4-B9F4-4CA8-902A-2E297883CA6D}" type="slidenum">
              <a:rPr lang="zh-CN" altLang="en-US"/>
              <a:pPr/>
              <a:t>66</a:t>
            </a:fld>
            <a:r>
              <a:rPr lang="en-US" altLang="zh-CN"/>
              <a:t>/60</a:t>
            </a:r>
          </a:p>
        </p:txBody>
      </p:sp>
      <p:sp>
        <p:nvSpPr>
          <p:cNvPr id="740354" name="Text Box 2"/>
          <p:cNvSpPr txBox="1">
            <a:spLocks noChangeArrowheads="1"/>
          </p:cNvSpPr>
          <p:nvPr/>
        </p:nvSpPr>
        <p:spPr bwMode="auto">
          <a:xfrm>
            <a:off x="1676400" y="1905000"/>
            <a:ext cx="5867400" cy="3257550"/>
          </a:xfrm>
          <a:prstGeom prst="rect">
            <a:avLst/>
          </a:prstGeom>
          <a:noFill/>
          <a:ln w="9525" algn="ctr">
            <a:noFill/>
            <a:miter lim="800000"/>
            <a:headEnd/>
            <a:tailEnd/>
          </a:ln>
          <a:effectLst/>
        </p:spPr>
        <p:txBody>
          <a:bodyPr>
            <a:spAutoFit/>
          </a:bodyPr>
          <a:lstStyle/>
          <a:p>
            <a:pPr>
              <a:spcBef>
                <a:spcPct val="50000"/>
              </a:spcBef>
            </a:pPr>
            <a:r>
              <a:rPr lang="zh-CN" altLang="en-US" sz="2800">
                <a:latin typeface="楷体_GB2312" pitchFamily="49" charset="-122"/>
                <a:ea typeface="楷体_GB2312" pitchFamily="49" charset="-122"/>
              </a:rPr>
              <a:t>重点内容：</a:t>
            </a:r>
          </a:p>
          <a:p>
            <a:pPr lvl="2">
              <a:spcBef>
                <a:spcPct val="50000"/>
              </a:spcBef>
              <a:buFont typeface="Wingdings" pitchFamily="2" charset="2"/>
              <a:buChar char="l"/>
            </a:pPr>
            <a:r>
              <a:rPr lang="en-US" altLang="zh-CN" sz="2400" b="1">
                <a:solidFill>
                  <a:srgbClr val="DDDDDD"/>
                </a:solidFill>
                <a:latin typeface="楷体_GB2312" pitchFamily="49" charset="-122"/>
                <a:ea typeface="楷体_GB2312" pitchFamily="49" charset="-122"/>
              </a:rPr>
              <a:t>Review </a:t>
            </a:r>
          </a:p>
          <a:p>
            <a:pPr lvl="2">
              <a:spcBef>
                <a:spcPct val="50000"/>
              </a:spcBef>
              <a:buFont typeface="Wingdings" pitchFamily="2" charset="2"/>
              <a:buChar char="l"/>
            </a:pPr>
            <a:r>
              <a:rPr lang="zh-CN" altLang="en-US" sz="2400" b="1">
                <a:solidFill>
                  <a:srgbClr val="DDDDDD"/>
                </a:solidFill>
                <a:latin typeface="楷体_GB2312" pitchFamily="49" charset="-122"/>
                <a:ea typeface="楷体_GB2312" pitchFamily="49" charset="-122"/>
              </a:rPr>
              <a:t>用例粒度</a:t>
            </a:r>
            <a:r>
              <a:rPr lang="zh-CN" altLang="en-US" sz="2400">
                <a:solidFill>
                  <a:srgbClr val="DDDDDD"/>
                </a:solidFill>
                <a:latin typeface="楷体_GB2312" pitchFamily="49" charset="-122"/>
                <a:ea typeface="楷体_GB2312" pitchFamily="49" charset="-122"/>
              </a:rPr>
              <a:t> </a:t>
            </a:r>
          </a:p>
          <a:p>
            <a:pPr lvl="2">
              <a:spcBef>
                <a:spcPct val="50000"/>
              </a:spcBef>
              <a:buFont typeface="Wingdings" pitchFamily="2" charset="2"/>
              <a:buChar char="l"/>
            </a:pPr>
            <a:r>
              <a:rPr lang="zh-CN" altLang="en-US" sz="2400" b="1" u="sng">
                <a:latin typeface="楷体_GB2312" pitchFamily="49" charset="-122"/>
                <a:ea typeface="楷体_GB2312" pitchFamily="49" charset="-122"/>
              </a:rPr>
              <a:t>用例规约</a:t>
            </a:r>
          </a:p>
          <a:p>
            <a:pPr lvl="2">
              <a:spcBef>
                <a:spcPct val="50000"/>
              </a:spcBef>
              <a:buFont typeface="Wingdings" pitchFamily="2" charset="2"/>
              <a:buChar char="l"/>
            </a:pPr>
            <a:r>
              <a:rPr lang="zh-CN" altLang="en-US" sz="2400" b="1">
                <a:solidFill>
                  <a:srgbClr val="DDDDDD"/>
                </a:solidFill>
                <a:latin typeface="楷体_GB2312" pitchFamily="49" charset="-122"/>
                <a:ea typeface="楷体_GB2312" pitchFamily="49" charset="-122"/>
              </a:rPr>
              <a:t>使用</a:t>
            </a:r>
            <a:r>
              <a:rPr lang="en-US" altLang="zh-CN" sz="2400" b="1">
                <a:solidFill>
                  <a:srgbClr val="DDDDDD"/>
                </a:solidFill>
                <a:latin typeface="楷体_GB2312" pitchFamily="49" charset="-122"/>
                <a:ea typeface="楷体_GB2312" pitchFamily="49" charset="-122"/>
              </a:rPr>
              <a:t>Rose</a:t>
            </a:r>
            <a:r>
              <a:rPr lang="zh-CN" altLang="en-US" sz="2400" b="1">
                <a:solidFill>
                  <a:srgbClr val="DDDDDD"/>
                </a:solidFill>
                <a:latin typeface="楷体_GB2312" pitchFamily="49" charset="-122"/>
                <a:ea typeface="楷体_GB2312" pitchFamily="49" charset="-122"/>
              </a:rPr>
              <a:t>创建用例图的步骤说明</a:t>
            </a:r>
          </a:p>
          <a:p>
            <a:pPr lvl="2">
              <a:spcBef>
                <a:spcPct val="50000"/>
              </a:spcBef>
              <a:buFont typeface="Wingdings" pitchFamily="2" charset="2"/>
              <a:buChar char="l"/>
            </a:pPr>
            <a:r>
              <a:rPr lang="zh-CN" altLang="en-US" sz="2400" b="1">
                <a:solidFill>
                  <a:srgbClr val="DDDDDD"/>
                </a:solidFill>
                <a:latin typeface="楷体_GB2312" pitchFamily="49" charset="-122"/>
                <a:ea typeface="楷体_GB2312" pitchFamily="49" charset="-122"/>
              </a:rPr>
              <a:t>实例</a:t>
            </a:r>
          </a:p>
        </p:txBody>
      </p:sp>
      <p:sp>
        <p:nvSpPr>
          <p:cNvPr id="740355" name="Text Box 3"/>
          <p:cNvSpPr txBox="1">
            <a:spLocks noChangeArrowheads="1"/>
          </p:cNvSpPr>
          <p:nvPr/>
        </p:nvSpPr>
        <p:spPr bwMode="auto">
          <a:xfrm>
            <a:off x="609600" y="1035050"/>
            <a:ext cx="5638800" cy="1190625"/>
          </a:xfrm>
          <a:prstGeom prst="rect">
            <a:avLst/>
          </a:prstGeom>
          <a:solidFill>
            <a:schemeClr val="hlink"/>
          </a:solidFill>
          <a:ln w="9525">
            <a:noFill/>
            <a:miter lim="800000"/>
            <a:headEnd/>
            <a:tailEnd/>
          </a:ln>
          <a:effectLst/>
        </p:spPr>
        <p:txBody>
          <a:bodyPr>
            <a:spAutoFit/>
          </a:bodyPr>
          <a:lstStyle/>
          <a:p>
            <a:pPr>
              <a:spcBef>
                <a:spcPct val="50000"/>
              </a:spcBef>
            </a:pP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第</a:t>
            </a:r>
            <a:r>
              <a:rPr lang="en-US" altLang="zh-CN" sz="3600" b="1" i="1">
                <a:solidFill>
                  <a:srgbClr val="FFCCFF"/>
                </a:solidFill>
                <a:effectLst>
                  <a:outerShdw blurRad="38100" dist="38100" dir="2700000" algn="tl">
                    <a:srgbClr val="000000"/>
                  </a:outerShdw>
                </a:effectLst>
                <a:latin typeface="黑体" pitchFamily="2" charset="-122"/>
                <a:ea typeface="黑体" pitchFamily="2" charset="-122"/>
              </a:rPr>
              <a:t>3</a:t>
            </a: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章 需求分析与用例模型 （补充内容）</a:t>
            </a:r>
            <a:endParaRPr lang="en-US" altLang="zh-CN" sz="3600" b="1" i="1">
              <a:solidFill>
                <a:srgbClr val="FFCCFF"/>
              </a:solidFill>
              <a:effectLst>
                <a:outerShdw blurRad="38100" dist="38100" dir="2700000" algn="tl">
                  <a:srgbClr val="000000"/>
                </a:outerShdw>
              </a:effectLst>
              <a:latin typeface="黑体" pitchFamily="2" charset="-122"/>
              <a:ea typeface="黑体" pitchFamily="2" charset="-122"/>
            </a:endParaRPr>
          </a:p>
        </p:txBody>
      </p:sp>
      <p:sp>
        <p:nvSpPr>
          <p:cNvPr id="5" name="文本框 4">
            <a:extLst>
              <a:ext uri="{FF2B5EF4-FFF2-40B4-BE49-F238E27FC236}">
                <a16:creationId xmlns:a16="http://schemas.microsoft.com/office/drawing/2014/main" id="{2CD398E5-7820-423D-BBE0-8960375F1C78}"/>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879B8678-4135-4D97-A8D7-5FCC7F4E3583}" type="slidenum">
              <a:rPr lang="zh-CN" altLang="en-US"/>
              <a:pPr/>
              <a:t>67</a:t>
            </a:fld>
            <a:r>
              <a:rPr lang="en-US" altLang="zh-CN"/>
              <a:t>/60</a:t>
            </a:r>
          </a:p>
        </p:txBody>
      </p:sp>
      <p:sp>
        <p:nvSpPr>
          <p:cNvPr id="742402" name="Text Box 2"/>
          <p:cNvSpPr txBox="1">
            <a:spLocks noChangeArrowheads="1"/>
          </p:cNvSpPr>
          <p:nvPr/>
        </p:nvSpPr>
        <p:spPr bwMode="auto">
          <a:xfrm>
            <a:off x="533400" y="1905000"/>
            <a:ext cx="7848600" cy="2677656"/>
          </a:xfrm>
          <a:prstGeom prst="rect">
            <a:avLst/>
          </a:prstGeom>
          <a:noFill/>
          <a:ln w="9525" algn="ctr">
            <a:noFill/>
            <a:miter lim="800000"/>
            <a:headEnd/>
            <a:tailEnd/>
          </a:ln>
          <a:effectLst/>
        </p:spPr>
        <p:txBody>
          <a:bodyPr>
            <a:spAutoFit/>
          </a:bodyPr>
          <a:lstStyle/>
          <a:p>
            <a:pPr>
              <a:buFont typeface="Wingdings" pitchFamily="2" charset="2"/>
              <a:buChar char="Ø"/>
            </a:pPr>
            <a:r>
              <a:rPr kumimoji="1" lang="zh-CN" altLang="en-US" sz="2400" dirty="0">
                <a:latin typeface="楷体_GB2312" pitchFamily="49" charset="-122"/>
                <a:ea typeface="楷体_GB2312" pitchFamily="49" charset="-122"/>
              </a:rPr>
              <a:t> 用例图只是在总体上大致描述了系统所提供的各种服务，让用户对系统有一个总体的认识。但对于每一个用例还需要有详细的描述信息，以便让其他人对于整个系统有一个更加详细地了解，这些信息包含在用例规约之中。</a:t>
            </a:r>
          </a:p>
          <a:p>
            <a:endParaRPr kumimoji="1" lang="en-US" altLang="zh-CN" sz="2400" dirty="0">
              <a:latin typeface="楷体_GB2312" pitchFamily="49" charset="-122"/>
              <a:ea typeface="楷体_GB2312" pitchFamily="49" charset="-122"/>
            </a:endParaRPr>
          </a:p>
          <a:p>
            <a:pPr>
              <a:buFont typeface="Wingdings" pitchFamily="2" charset="2"/>
              <a:buChar char="Ø"/>
            </a:pPr>
            <a:r>
              <a:rPr kumimoji="1" lang="zh-CN" altLang="en-US" sz="2400" dirty="0">
                <a:latin typeface="楷体_GB2312" pitchFamily="49" charset="-122"/>
                <a:ea typeface="楷体_GB2312" pitchFamily="49" charset="-122"/>
              </a:rPr>
              <a:t>用例模型指的也不仅仅是用例图，而是由用例图和用例的详细描述</a:t>
            </a:r>
            <a:r>
              <a:rPr kumimoji="1" lang="en-US" altLang="zh-CN" sz="2400" dirty="0">
                <a:latin typeface="Lucida Sans Unicode"/>
                <a:ea typeface="楷体_GB2312" pitchFamily="49" charset="-122"/>
              </a:rPr>
              <a:t>——</a:t>
            </a:r>
            <a:r>
              <a:rPr kumimoji="1" lang="zh-CN" altLang="en-US" sz="2400" dirty="0">
                <a:latin typeface="楷体_GB2312" pitchFamily="49" charset="-122"/>
                <a:ea typeface="楷体_GB2312" pitchFamily="49" charset="-122"/>
              </a:rPr>
              <a:t>用例规约所组成的。</a:t>
            </a:r>
          </a:p>
        </p:txBody>
      </p:sp>
      <p:sp>
        <p:nvSpPr>
          <p:cNvPr id="742403" name="Rectangle 3"/>
          <p:cNvSpPr>
            <a:spLocks/>
          </p:cNvSpPr>
          <p:nvPr/>
        </p:nvSpPr>
        <p:spPr bwMode="auto">
          <a:xfrm>
            <a:off x="457200" y="274638"/>
            <a:ext cx="8229600" cy="1143000"/>
          </a:xfrm>
          <a:prstGeom prst="rect">
            <a:avLst/>
          </a:prstGeom>
          <a:noFill/>
          <a:ln w="9525">
            <a:noFill/>
            <a:miter lim="800000"/>
            <a:headEnd/>
            <a:tailEnd/>
          </a:ln>
        </p:spPr>
        <p:txBody>
          <a:bodyPr anchor="ctr"/>
          <a:lstStyle/>
          <a:p>
            <a:r>
              <a:rPr lang="zh-CN" altLang="en-US" sz="3800">
                <a:solidFill>
                  <a:schemeClr val="tx2"/>
                </a:solidFill>
                <a:ea typeface="宋体" pitchFamily="2" charset="-122"/>
              </a:rPr>
              <a:t>用例规约</a:t>
            </a:r>
          </a:p>
        </p:txBody>
      </p:sp>
      <p:sp>
        <p:nvSpPr>
          <p:cNvPr id="5" name="文本框 4">
            <a:extLst>
              <a:ext uri="{FF2B5EF4-FFF2-40B4-BE49-F238E27FC236}">
                <a16:creationId xmlns:a16="http://schemas.microsoft.com/office/drawing/2014/main" id="{E335E49E-E6EC-4DB3-9EBC-0FD3CE4E596E}"/>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2402">
                                            <p:txEl>
                                              <p:pRg st="0" end="0"/>
                                            </p:txEl>
                                          </p:spTgt>
                                        </p:tgtEl>
                                        <p:attrNameLst>
                                          <p:attrName>style.visibility</p:attrName>
                                        </p:attrNameLst>
                                      </p:cBhvr>
                                      <p:to>
                                        <p:strVal val="visible"/>
                                      </p:to>
                                    </p:set>
                                    <p:animEffect transition="in" filter="blinds(horizontal)">
                                      <p:cBhvr>
                                        <p:cTn id="7" dur="500"/>
                                        <p:tgtEl>
                                          <p:spTgt spid="7424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42402">
                                            <p:txEl>
                                              <p:pRg st="2" end="2"/>
                                            </p:txEl>
                                          </p:spTgt>
                                        </p:tgtEl>
                                        <p:attrNameLst>
                                          <p:attrName>style.visibility</p:attrName>
                                        </p:attrNameLst>
                                      </p:cBhvr>
                                      <p:to>
                                        <p:strVal val="visible"/>
                                      </p:to>
                                    </p:set>
                                    <p:animEffect transition="in" filter="checkerboard(across)">
                                      <p:cBhvr>
                                        <p:cTn id="12" dur="500"/>
                                        <p:tgtEl>
                                          <p:spTgt spid="7424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6553200" y="6324600"/>
            <a:ext cx="2133600" cy="457200"/>
          </a:xfrm>
          <a:prstGeom prst="rect">
            <a:avLst/>
          </a:prstGeom>
        </p:spPr>
        <p:txBody>
          <a:bodyPr/>
          <a:lstStyle/>
          <a:p>
            <a:fld id="{65E60424-EF9B-462D-B897-9B9E8D84B8D2}" type="slidenum">
              <a:rPr lang="zh-CN" altLang="en-US"/>
              <a:pPr/>
              <a:t>68</a:t>
            </a:fld>
            <a:r>
              <a:rPr lang="en-US" altLang="zh-CN"/>
              <a:t>/60</a:t>
            </a:r>
          </a:p>
        </p:txBody>
      </p:sp>
      <p:sp>
        <p:nvSpPr>
          <p:cNvPr id="743426" name="Text Box 2"/>
          <p:cNvSpPr txBox="1">
            <a:spLocks noChangeArrowheads="1"/>
          </p:cNvSpPr>
          <p:nvPr/>
        </p:nvSpPr>
        <p:spPr bwMode="auto">
          <a:xfrm>
            <a:off x="684213" y="2997200"/>
            <a:ext cx="7993062" cy="519113"/>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r>
              <a:rPr lang="zh-CN" altLang="en-US" sz="2800" b="1" u="sng">
                <a:solidFill>
                  <a:srgbClr val="FF3300"/>
                </a:solidFill>
                <a:effectLst>
                  <a:outerShdw blurRad="38100" dist="38100" dir="2700000" algn="tl">
                    <a:srgbClr val="C0C0C0"/>
                  </a:outerShdw>
                </a:effectLst>
                <a:ea typeface="宋体" pitchFamily="2" charset="-122"/>
              </a:rPr>
              <a:t>用例图是骨架，而用例规约则是其内在的肉</a:t>
            </a:r>
          </a:p>
        </p:txBody>
      </p:sp>
      <p:sp>
        <p:nvSpPr>
          <p:cNvPr id="4" name="文本框 3">
            <a:extLst>
              <a:ext uri="{FF2B5EF4-FFF2-40B4-BE49-F238E27FC236}">
                <a16:creationId xmlns:a16="http://schemas.microsoft.com/office/drawing/2014/main" id="{D2ED94C6-2731-4412-AE88-6D6861C739BD}"/>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43426">
                                            <p:txEl>
                                              <p:pRg st="0" end="0"/>
                                            </p:txEl>
                                          </p:spTgt>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4294967295"/>
          </p:nvPr>
        </p:nvSpPr>
        <p:spPr>
          <a:xfrm>
            <a:off x="6553200" y="6324600"/>
            <a:ext cx="2133600" cy="457200"/>
          </a:xfrm>
          <a:prstGeom prst="rect">
            <a:avLst/>
          </a:prstGeom>
        </p:spPr>
        <p:txBody>
          <a:bodyPr/>
          <a:lstStyle/>
          <a:p>
            <a:fld id="{72414406-3FDF-4BB0-B608-FBDF3D328D83}" type="slidenum">
              <a:rPr lang="zh-CN" altLang="en-US"/>
              <a:pPr/>
              <a:t>69</a:t>
            </a:fld>
            <a:r>
              <a:rPr lang="en-US" altLang="zh-CN"/>
              <a:t>/60</a:t>
            </a:r>
          </a:p>
        </p:txBody>
      </p:sp>
      <p:sp>
        <p:nvSpPr>
          <p:cNvPr id="744450" name="Rectangle 2"/>
          <p:cNvSpPr>
            <a:spLocks noChangeArrowheads="1"/>
          </p:cNvSpPr>
          <p:nvPr/>
        </p:nvSpPr>
        <p:spPr bwMode="auto">
          <a:xfrm>
            <a:off x="533400" y="525463"/>
            <a:ext cx="6013450" cy="473075"/>
          </a:xfrm>
          <a:prstGeom prst="rect">
            <a:avLst/>
          </a:prstGeom>
          <a:noFill/>
          <a:ln w="9525">
            <a:noFill/>
            <a:miter lim="800000"/>
            <a:headEnd/>
            <a:tailEnd/>
          </a:ln>
          <a:effectLst/>
        </p:spPr>
        <p:txBody>
          <a:bodyPr>
            <a:spAutoFit/>
          </a:bodyPr>
          <a:lstStyle/>
          <a:p>
            <a:r>
              <a:rPr lang="zh-CN" sz="2500">
                <a:solidFill>
                  <a:srgbClr val="800000"/>
                </a:solidFill>
                <a:latin typeface="隶书" pitchFamily="49" charset="-122"/>
                <a:ea typeface="隶书" pitchFamily="49" charset="-122"/>
              </a:rPr>
              <a:t>高屋建瓴与细致入微相得益彰</a:t>
            </a:r>
            <a:endParaRPr lang="zh-CN" altLang="en-US" sz="2500">
              <a:solidFill>
                <a:srgbClr val="800000"/>
              </a:solidFill>
              <a:latin typeface="隶书" pitchFamily="49" charset="-122"/>
              <a:ea typeface="隶书" pitchFamily="49" charset="-122"/>
            </a:endParaRPr>
          </a:p>
        </p:txBody>
      </p:sp>
      <p:pic>
        <p:nvPicPr>
          <p:cNvPr id="744451" name="Picture 3"/>
          <p:cNvPicPr>
            <a:picLocks noChangeAspect="1" noChangeArrowheads="1"/>
          </p:cNvPicPr>
          <p:nvPr/>
        </p:nvPicPr>
        <p:blipFill>
          <a:blip r:embed="rId2"/>
          <a:srcRect/>
          <a:stretch>
            <a:fillRect/>
          </a:stretch>
        </p:blipFill>
        <p:spPr bwMode="auto">
          <a:xfrm>
            <a:off x="3570288" y="1033463"/>
            <a:ext cx="5381625" cy="4110037"/>
          </a:xfrm>
          <a:prstGeom prst="rect">
            <a:avLst/>
          </a:prstGeom>
          <a:noFill/>
          <a:ln w="9525">
            <a:noFill/>
            <a:miter lim="800000"/>
            <a:headEnd/>
            <a:tailEnd/>
          </a:ln>
        </p:spPr>
      </p:pic>
      <p:sp>
        <p:nvSpPr>
          <p:cNvPr id="744452" name="Rectangle 4"/>
          <p:cNvSpPr>
            <a:spLocks noChangeArrowheads="1"/>
          </p:cNvSpPr>
          <p:nvPr/>
        </p:nvSpPr>
        <p:spPr bwMode="auto">
          <a:xfrm>
            <a:off x="6859588" y="5295900"/>
            <a:ext cx="2012950" cy="409575"/>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lnSpc>
                <a:spcPct val="87000"/>
              </a:lnSpc>
            </a:pPr>
            <a:r>
              <a:rPr lang="zh-CN" sz="2400">
                <a:solidFill>
                  <a:srgbClr val="FF0000"/>
                </a:solidFill>
                <a:latin typeface="隶书" pitchFamily="49" charset="-122"/>
                <a:ea typeface="隶书" pitchFamily="49" charset="-122"/>
                <a:cs typeface="Arial" charset="0"/>
              </a:rPr>
              <a:t>图形 </a:t>
            </a:r>
            <a:r>
              <a:rPr lang="en-US" altLang="zh-CN" sz="2400">
                <a:solidFill>
                  <a:srgbClr val="FF0000"/>
                </a:solidFill>
                <a:latin typeface="隶书" pitchFamily="49" charset="-122"/>
                <a:ea typeface="隶书" pitchFamily="49" charset="-122"/>
                <a:cs typeface="Arial" charset="0"/>
              </a:rPr>
              <a:t>in Rose</a:t>
            </a:r>
          </a:p>
        </p:txBody>
      </p:sp>
      <p:pic>
        <p:nvPicPr>
          <p:cNvPr id="744453" name="Picture 5"/>
          <p:cNvPicPr>
            <a:picLocks noChangeAspect="1" noChangeArrowheads="1"/>
          </p:cNvPicPr>
          <p:nvPr/>
        </p:nvPicPr>
        <p:blipFill>
          <a:blip r:embed="rId3"/>
          <a:srcRect/>
          <a:stretch>
            <a:fillRect/>
          </a:stretch>
        </p:blipFill>
        <p:spPr bwMode="auto">
          <a:xfrm>
            <a:off x="196850" y="2322513"/>
            <a:ext cx="4806950" cy="4038600"/>
          </a:xfrm>
          <a:prstGeom prst="rect">
            <a:avLst/>
          </a:prstGeom>
          <a:noFill/>
          <a:ln w="9525">
            <a:noFill/>
            <a:miter lim="800000"/>
            <a:headEnd/>
            <a:tailEnd/>
          </a:ln>
        </p:spPr>
      </p:pic>
      <p:sp>
        <p:nvSpPr>
          <p:cNvPr id="744454" name="Rectangle 6"/>
          <p:cNvSpPr>
            <a:spLocks noChangeArrowheads="1"/>
          </p:cNvSpPr>
          <p:nvPr/>
        </p:nvSpPr>
        <p:spPr bwMode="auto">
          <a:xfrm>
            <a:off x="539750" y="1844675"/>
            <a:ext cx="2012950" cy="409575"/>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lnSpc>
                <a:spcPct val="87000"/>
              </a:lnSpc>
            </a:pPr>
            <a:r>
              <a:rPr lang="zh-CN" sz="2400">
                <a:solidFill>
                  <a:srgbClr val="FF0000"/>
                </a:solidFill>
                <a:latin typeface="隶书" pitchFamily="49" charset="-122"/>
                <a:ea typeface="隶书" pitchFamily="49" charset="-122"/>
                <a:cs typeface="Arial" charset="0"/>
              </a:rPr>
              <a:t>文本 </a:t>
            </a:r>
            <a:r>
              <a:rPr lang="en-US" altLang="zh-CN" sz="2400">
                <a:solidFill>
                  <a:srgbClr val="FF0000"/>
                </a:solidFill>
                <a:latin typeface="隶书" pitchFamily="49" charset="-122"/>
                <a:ea typeface="隶书" pitchFamily="49" charset="-122"/>
                <a:cs typeface="Arial" charset="0"/>
              </a:rPr>
              <a:t>in Word</a:t>
            </a:r>
          </a:p>
        </p:txBody>
      </p:sp>
      <p:sp>
        <p:nvSpPr>
          <p:cNvPr id="8" name="文本框 7">
            <a:extLst>
              <a:ext uri="{FF2B5EF4-FFF2-40B4-BE49-F238E27FC236}">
                <a16:creationId xmlns:a16="http://schemas.microsoft.com/office/drawing/2014/main" id="{4F3B940D-4741-496B-812C-A19E3184C6B1}"/>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8A4E7FDE-D344-4F93-8CAF-654F9BF69FC2}" type="slidenum">
              <a:rPr lang="zh-CN" altLang="en-US"/>
              <a:pPr/>
              <a:t>7</a:t>
            </a:fld>
            <a:r>
              <a:rPr lang="en-US" altLang="zh-CN"/>
              <a:t>/60</a:t>
            </a:r>
          </a:p>
        </p:txBody>
      </p:sp>
      <p:sp>
        <p:nvSpPr>
          <p:cNvPr id="561154" name="Text Box 2"/>
          <p:cNvSpPr txBox="1">
            <a:spLocks noChangeArrowheads="1"/>
          </p:cNvSpPr>
          <p:nvPr/>
        </p:nvSpPr>
        <p:spPr bwMode="auto">
          <a:xfrm>
            <a:off x="1676400" y="1905000"/>
            <a:ext cx="5867400" cy="3346450"/>
          </a:xfrm>
          <a:prstGeom prst="rect">
            <a:avLst/>
          </a:prstGeom>
          <a:noFill/>
          <a:ln w="9525" algn="ctr">
            <a:noFill/>
            <a:miter lim="800000"/>
            <a:headEnd/>
            <a:tailEnd/>
          </a:ln>
          <a:effectLst/>
        </p:spPr>
        <p:txBody>
          <a:bodyPr>
            <a:spAutoFit/>
          </a:bodyPr>
          <a:lstStyle/>
          <a:p>
            <a:pPr>
              <a:spcBef>
                <a:spcPct val="50000"/>
              </a:spcBef>
            </a:pPr>
            <a:r>
              <a:rPr lang="zh-CN" altLang="en-US" sz="2400">
                <a:latin typeface="楷体_GB2312" pitchFamily="49" charset="-122"/>
                <a:ea typeface="楷体_GB2312" pitchFamily="49" charset="-122"/>
              </a:rPr>
              <a:t>重点内容：</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引言</a:t>
            </a:r>
            <a:r>
              <a:rPr lang="en-US" altLang="zh-CN" b="1">
                <a:solidFill>
                  <a:srgbClr val="DDDDDD"/>
                </a:solidFill>
                <a:latin typeface="Times New Roman"/>
                <a:ea typeface="楷体_GB2312" pitchFamily="49" charset="-122"/>
              </a:rPr>
              <a:t>——</a:t>
            </a:r>
            <a:r>
              <a:rPr lang="zh-CN" altLang="en-US" b="1">
                <a:solidFill>
                  <a:srgbClr val="DDDDDD"/>
                </a:solidFill>
                <a:latin typeface="楷体_GB2312" pitchFamily="49" charset="-122"/>
                <a:ea typeface="楷体_GB2312" pitchFamily="49" charset="-122"/>
              </a:rPr>
              <a:t>需求分析</a:t>
            </a:r>
            <a:r>
              <a:rPr lang="zh-CN" altLang="en-US">
                <a:latin typeface="楷体_GB2312" pitchFamily="49" charset="-122"/>
                <a:ea typeface="楷体_GB2312" pitchFamily="49" charset="-122"/>
              </a:rPr>
              <a:t> </a:t>
            </a:r>
          </a:p>
          <a:p>
            <a:pPr lvl="2">
              <a:spcBef>
                <a:spcPct val="50000"/>
              </a:spcBef>
              <a:buFont typeface="Wingdings" pitchFamily="2" charset="2"/>
              <a:buChar char="l"/>
            </a:pPr>
            <a:r>
              <a:rPr lang="zh-CN" altLang="en-US" b="1" u="sng">
                <a:latin typeface="楷体_GB2312" pitchFamily="49" charset="-122"/>
                <a:ea typeface="楷体_GB2312" pitchFamily="49" charset="-122"/>
              </a:rPr>
              <a:t>什么叫用例图</a:t>
            </a:r>
            <a:r>
              <a:rPr lang="zh-CN" altLang="en-US">
                <a:solidFill>
                  <a:srgbClr val="DDDDDD"/>
                </a:solidFill>
                <a:latin typeface="楷体_GB2312" pitchFamily="49" charset="-122"/>
                <a:ea typeface="楷体_GB2312" pitchFamily="49" charset="-122"/>
              </a:rPr>
              <a:t> </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用例图的构成要素 </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用例的重要元素</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用例之间的各种重要关系</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使用</a:t>
            </a:r>
            <a:r>
              <a:rPr lang="en-US" altLang="zh-CN" b="1">
                <a:solidFill>
                  <a:srgbClr val="DDDDDD"/>
                </a:solidFill>
                <a:latin typeface="楷体_GB2312" pitchFamily="49" charset="-122"/>
                <a:ea typeface="楷体_GB2312" pitchFamily="49" charset="-122"/>
              </a:rPr>
              <a:t>Rose</a:t>
            </a:r>
            <a:r>
              <a:rPr lang="zh-CN" altLang="en-US" b="1">
                <a:solidFill>
                  <a:srgbClr val="DDDDDD"/>
                </a:solidFill>
                <a:latin typeface="楷体_GB2312" pitchFamily="49" charset="-122"/>
                <a:ea typeface="楷体_GB2312" pitchFamily="49" charset="-122"/>
              </a:rPr>
              <a:t>创建用例图</a:t>
            </a:r>
          </a:p>
          <a:p>
            <a:pPr lvl="2">
              <a:spcBef>
                <a:spcPct val="50000"/>
              </a:spcBef>
              <a:buFont typeface="Wingdings" pitchFamily="2" charset="2"/>
              <a:buChar char="l"/>
            </a:pPr>
            <a:r>
              <a:rPr lang="zh-CN" altLang="en-US" b="1">
                <a:solidFill>
                  <a:srgbClr val="DDDDDD"/>
                </a:solidFill>
                <a:latin typeface="楷体_GB2312" pitchFamily="49" charset="-122"/>
                <a:ea typeface="楷体_GB2312" pitchFamily="49" charset="-122"/>
              </a:rPr>
              <a:t>使用</a:t>
            </a:r>
            <a:r>
              <a:rPr lang="en-US" altLang="zh-CN" b="1">
                <a:solidFill>
                  <a:srgbClr val="DDDDDD"/>
                </a:solidFill>
                <a:latin typeface="楷体_GB2312" pitchFamily="49" charset="-122"/>
                <a:ea typeface="楷体_GB2312" pitchFamily="49" charset="-122"/>
              </a:rPr>
              <a:t>Rose</a:t>
            </a:r>
            <a:r>
              <a:rPr lang="zh-CN" altLang="en-US" b="1">
                <a:solidFill>
                  <a:srgbClr val="DDDDDD"/>
                </a:solidFill>
                <a:latin typeface="楷体_GB2312" pitchFamily="49" charset="-122"/>
                <a:ea typeface="楷体_GB2312" pitchFamily="49" charset="-122"/>
              </a:rPr>
              <a:t>创建用例图的步骤说明</a:t>
            </a:r>
          </a:p>
        </p:txBody>
      </p:sp>
      <p:sp>
        <p:nvSpPr>
          <p:cNvPr id="561155" name="Text Box 3"/>
          <p:cNvSpPr txBox="1">
            <a:spLocks noChangeArrowheads="1"/>
          </p:cNvSpPr>
          <p:nvPr/>
        </p:nvSpPr>
        <p:spPr bwMode="auto">
          <a:xfrm>
            <a:off x="609600" y="1035050"/>
            <a:ext cx="6477000" cy="641350"/>
          </a:xfrm>
          <a:prstGeom prst="rect">
            <a:avLst/>
          </a:prstGeom>
          <a:solidFill>
            <a:schemeClr val="hlink"/>
          </a:solidFill>
          <a:ln w="9525">
            <a:noFill/>
            <a:miter lim="800000"/>
            <a:headEnd/>
            <a:tailEnd/>
          </a:ln>
          <a:effectLst/>
        </p:spPr>
        <p:txBody>
          <a:bodyPr>
            <a:spAutoFit/>
          </a:bodyPr>
          <a:lstStyle/>
          <a:p>
            <a:pPr>
              <a:spcBef>
                <a:spcPct val="50000"/>
              </a:spcBef>
            </a:pP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第</a:t>
            </a:r>
            <a:r>
              <a:rPr lang="en-US" altLang="zh-CN" sz="3600" b="1" i="1">
                <a:solidFill>
                  <a:srgbClr val="FFCCFF"/>
                </a:solidFill>
                <a:effectLst>
                  <a:outerShdw blurRad="38100" dist="38100" dir="2700000" algn="tl">
                    <a:srgbClr val="000000"/>
                  </a:outerShdw>
                </a:effectLst>
                <a:latin typeface="黑体" pitchFamily="2" charset="-122"/>
                <a:ea typeface="黑体" pitchFamily="2" charset="-122"/>
              </a:rPr>
              <a:t>3</a:t>
            </a: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章 需求分析与用例模型 </a:t>
            </a:r>
            <a:endParaRPr lang="zh-CN" altLang="en-US" sz="2800" b="1" i="1">
              <a:solidFill>
                <a:srgbClr val="FFCCFF"/>
              </a:solidFill>
              <a:effectLst>
                <a:outerShdw blurRad="38100" dist="38100" dir="2700000" algn="tl">
                  <a:srgbClr val="000000"/>
                </a:outerShdw>
              </a:effectLst>
              <a:latin typeface="黑体" pitchFamily="2" charset="-122"/>
              <a:ea typeface="黑体" pitchFamily="2" charset="-122"/>
            </a:endParaRPr>
          </a:p>
        </p:txBody>
      </p:sp>
      <p:sp>
        <p:nvSpPr>
          <p:cNvPr id="5" name="文本框 4">
            <a:extLst>
              <a:ext uri="{FF2B5EF4-FFF2-40B4-BE49-F238E27FC236}">
                <a16:creationId xmlns:a16="http://schemas.microsoft.com/office/drawing/2014/main" id="{EE828EFE-E977-4DAA-8E20-2EC6ED88FA5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2185F696-065B-4EAB-92AA-261C40294A46}" type="slidenum">
              <a:rPr lang="zh-CN" altLang="en-US"/>
              <a:pPr/>
              <a:t>70</a:t>
            </a:fld>
            <a:r>
              <a:rPr lang="en-US" altLang="zh-CN"/>
              <a:t>/60</a:t>
            </a:r>
          </a:p>
        </p:txBody>
      </p:sp>
      <p:sp>
        <p:nvSpPr>
          <p:cNvPr id="745474" name="Rectangle 2"/>
          <p:cNvSpPr>
            <a:spLocks noChangeArrowheads="1"/>
          </p:cNvSpPr>
          <p:nvPr/>
        </p:nvSpPr>
        <p:spPr bwMode="auto">
          <a:xfrm>
            <a:off x="552450" y="1628775"/>
            <a:ext cx="8210550" cy="4359275"/>
          </a:xfrm>
          <a:prstGeom prst="rect">
            <a:avLst/>
          </a:prstGeom>
          <a:noFill/>
          <a:ln w="9525" algn="ctr">
            <a:noFill/>
            <a:miter lim="800000"/>
            <a:headEnd/>
            <a:tailEnd/>
          </a:ln>
          <a:effectLst/>
        </p:spPr>
        <p:txBody>
          <a:bodyPr>
            <a:spAutoFit/>
          </a:bodyPr>
          <a:lstStyle/>
          <a:p>
            <a:r>
              <a:rPr kumimoji="1" lang="zh-CN" altLang="en-US" sz="2000" dirty="0">
                <a:latin typeface="楷体_GB2312" pitchFamily="49" charset="-122"/>
                <a:ea typeface="楷体_GB2312" pitchFamily="49" charset="-122"/>
              </a:rPr>
              <a:t>用例规约包含以下内容：</a:t>
            </a:r>
          </a:p>
          <a:p>
            <a:r>
              <a:rPr kumimoji="1" lang="zh-CN" altLang="en-US" sz="2000" dirty="0">
                <a:latin typeface="楷体_GB2312" pitchFamily="49" charset="-122"/>
                <a:ea typeface="楷体_GB2312" pitchFamily="49" charset="-122"/>
              </a:rPr>
              <a:t>    </a:t>
            </a:r>
            <a:r>
              <a:rPr kumimoji="1" lang="en-US" altLang="zh-CN" sz="2000" dirty="0">
                <a:latin typeface="楷体_GB2312" pitchFamily="49" charset="-122"/>
                <a:ea typeface="楷体_GB2312" pitchFamily="49" charset="-122"/>
              </a:rPr>
              <a:t>1 </a:t>
            </a:r>
            <a:r>
              <a:rPr kumimoji="1" lang="zh-CN" altLang="en-US" sz="2000" dirty="0">
                <a:latin typeface="楷体_GB2312" pitchFamily="49" charset="-122"/>
                <a:ea typeface="楷体_GB2312" pitchFamily="49" charset="-122"/>
              </a:rPr>
              <a:t>简要说明</a:t>
            </a:r>
            <a:r>
              <a:rPr kumimoji="1" lang="en-US" altLang="zh-CN" sz="2000" dirty="0">
                <a:latin typeface="楷体_GB2312" pitchFamily="49" charset="-122"/>
                <a:ea typeface="楷体_GB2312" pitchFamily="49" charset="-122"/>
              </a:rPr>
              <a:t>:</a:t>
            </a:r>
            <a:r>
              <a:rPr kumimoji="1" lang="zh-CN" altLang="en-US" sz="2000" dirty="0">
                <a:latin typeface="楷体_GB2312" pitchFamily="49" charset="-122"/>
                <a:ea typeface="楷体_GB2312" pitchFamily="49" charset="-122"/>
              </a:rPr>
              <a:t>对用例作用和目的的简要描述。 </a:t>
            </a:r>
          </a:p>
          <a:p>
            <a:r>
              <a:rPr kumimoji="1" lang="zh-CN" altLang="en-US" sz="2000" dirty="0">
                <a:latin typeface="楷体_GB2312" pitchFamily="49" charset="-122"/>
                <a:ea typeface="楷体_GB2312" pitchFamily="49" charset="-122"/>
              </a:rPr>
              <a:t>    </a:t>
            </a:r>
            <a:r>
              <a:rPr kumimoji="1" lang="en-US" altLang="zh-CN" sz="2000" dirty="0">
                <a:latin typeface="楷体_GB2312" pitchFamily="49" charset="-122"/>
                <a:ea typeface="楷体_GB2312" pitchFamily="49" charset="-122"/>
              </a:rPr>
              <a:t>2 </a:t>
            </a:r>
            <a:r>
              <a:rPr kumimoji="1" lang="zh-CN" altLang="en-US" sz="2000" dirty="0">
                <a:latin typeface="楷体_GB2312" pitchFamily="49" charset="-122"/>
                <a:ea typeface="楷体_GB2312" pitchFamily="49" charset="-122"/>
              </a:rPr>
              <a:t>事件流</a:t>
            </a:r>
            <a:r>
              <a:rPr kumimoji="1" lang="en-US" altLang="zh-CN" sz="2000" dirty="0">
                <a:latin typeface="楷体_GB2312" pitchFamily="49" charset="-122"/>
                <a:ea typeface="楷体_GB2312" pitchFamily="49" charset="-122"/>
              </a:rPr>
              <a:t>:</a:t>
            </a:r>
            <a:r>
              <a:rPr kumimoji="1" lang="zh-CN" altLang="en-US" sz="2000" dirty="0">
                <a:latin typeface="楷体_GB2312" pitchFamily="49" charset="-122"/>
                <a:ea typeface="楷体_GB2312" pitchFamily="49" charset="-122"/>
              </a:rPr>
              <a:t>事件流包括基本流和备选流。基本流描述的是用例的基本流程，是指用例</a:t>
            </a:r>
            <a:r>
              <a:rPr kumimoji="1" lang="zh-CN" altLang="en-US" sz="2000" dirty="0">
                <a:latin typeface="Times New Roman"/>
                <a:ea typeface="楷体_GB2312" pitchFamily="49" charset="-122"/>
              </a:rPr>
              <a:t>“</a:t>
            </a:r>
            <a:r>
              <a:rPr kumimoji="1" lang="zh-CN" altLang="en-US" sz="2000" dirty="0">
                <a:latin typeface="楷体_GB2312" pitchFamily="49" charset="-122"/>
                <a:ea typeface="楷体_GB2312" pitchFamily="49" charset="-122"/>
              </a:rPr>
              <a:t>正常</a:t>
            </a:r>
            <a:r>
              <a:rPr kumimoji="1" lang="zh-CN" altLang="en-US" sz="2000" dirty="0">
                <a:latin typeface="Times New Roman"/>
                <a:ea typeface="楷体_GB2312" pitchFamily="49" charset="-122"/>
              </a:rPr>
              <a:t>”</a:t>
            </a:r>
            <a:r>
              <a:rPr kumimoji="1" lang="zh-CN" altLang="en-US" sz="2000" dirty="0">
                <a:latin typeface="楷体_GB2312" pitchFamily="49" charset="-122"/>
                <a:ea typeface="楷体_GB2312" pitchFamily="49" charset="-122"/>
              </a:rPr>
              <a:t>运行时的场景。</a:t>
            </a:r>
          </a:p>
          <a:p>
            <a:r>
              <a:rPr kumimoji="1" lang="zh-CN" altLang="en-US" sz="2000" dirty="0">
                <a:latin typeface="楷体_GB2312" pitchFamily="49" charset="-122"/>
                <a:ea typeface="楷体_GB2312" pitchFamily="49" charset="-122"/>
              </a:rPr>
              <a:t>    </a:t>
            </a:r>
            <a:r>
              <a:rPr kumimoji="1" lang="en-US" altLang="zh-CN" sz="2000" dirty="0">
                <a:latin typeface="楷体_GB2312" pitchFamily="49" charset="-122"/>
                <a:ea typeface="楷体_GB2312" pitchFamily="49" charset="-122"/>
              </a:rPr>
              <a:t>3 </a:t>
            </a:r>
            <a:r>
              <a:rPr kumimoji="1" lang="zh-CN" altLang="en-US" sz="2000" dirty="0">
                <a:latin typeface="楷体_GB2312" pitchFamily="49" charset="-122"/>
                <a:ea typeface="楷体_GB2312" pitchFamily="49" charset="-122"/>
              </a:rPr>
              <a:t>用例场景</a:t>
            </a:r>
            <a:r>
              <a:rPr kumimoji="1" lang="en-US" altLang="zh-CN" sz="2000" dirty="0">
                <a:latin typeface="楷体_GB2312" pitchFamily="49" charset="-122"/>
                <a:ea typeface="楷体_GB2312" pitchFamily="49" charset="-122"/>
              </a:rPr>
              <a:t>:</a:t>
            </a:r>
            <a:r>
              <a:rPr kumimoji="1" lang="zh-CN" altLang="en-US" sz="2000" dirty="0">
                <a:latin typeface="楷体_GB2312" pitchFamily="49" charset="-122"/>
                <a:ea typeface="楷体_GB2312" pitchFamily="49" charset="-122"/>
              </a:rPr>
              <a:t>同一个用例在实际执行的时候会有很多不同的情况发生，称之为用例场景，也可以说用例场景就是用例的实例。</a:t>
            </a:r>
          </a:p>
          <a:p>
            <a:r>
              <a:rPr kumimoji="1" lang="zh-CN" altLang="en-US" sz="2000" dirty="0">
                <a:latin typeface="楷体_GB2312" pitchFamily="49" charset="-122"/>
                <a:ea typeface="楷体_GB2312" pitchFamily="49" charset="-122"/>
              </a:rPr>
              <a:t>    </a:t>
            </a:r>
            <a:r>
              <a:rPr kumimoji="1" lang="en-US" altLang="zh-CN" sz="2000" dirty="0">
                <a:latin typeface="楷体_GB2312" pitchFamily="49" charset="-122"/>
                <a:ea typeface="楷体_GB2312" pitchFamily="49" charset="-122"/>
              </a:rPr>
              <a:t>4 </a:t>
            </a:r>
            <a:r>
              <a:rPr kumimoji="1" lang="zh-CN" altLang="en-US" sz="2000" dirty="0">
                <a:latin typeface="楷体_GB2312" pitchFamily="49" charset="-122"/>
                <a:ea typeface="楷体_GB2312" pitchFamily="49" charset="-122"/>
              </a:rPr>
              <a:t>特殊需求</a:t>
            </a:r>
            <a:r>
              <a:rPr kumimoji="1" lang="en-US" altLang="zh-CN" sz="2000" dirty="0">
                <a:latin typeface="楷体_GB2312" pitchFamily="49" charset="-122"/>
                <a:ea typeface="楷体_GB2312" pitchFamily="49" charset="-122"/>
              </a:rPr>
              <a:t>: </a:t>
            </a:r>
            <a:r>
              <a:rPr kumimoji="1" lang="zh-CN" altLang="en-US" sz="2000" dirty="0">
                <a:latin typeface="楷体_GB2312" pitchFamily="49" charset="-122"/>
                <a:ea typeface="楷体_GB2312" pitchFamily="49" charset="-122"/>
              </a:rPr>
              <a:t>特殊需求指的是一个用例的非功能性需求和设计约束。</a:t>
            </a:r>
            <a:endParaRPr kumimoji="1" lang="en-US" altLang="zh-CN" sz="2000" dirty="0">
              <a:latin typeface="楷体_GB2312" pitchFamily="49" charset="-122"/>
              <a:ea typeface="楷体_GB2312" pitchFamily="49" charset="-122"/>
            </a:endParaRPr>
          </a:p>
          <a:p>
            <a:r>
              <a:rPr kumimoji="1" lang="en-US" altLang="zh-CN" sz="2000" dirty="0">
                <a:latin typeface="楷体_GB2312" pitchFamily="49" charset="-122"/>
                <a:ea typeface="楷体_GB2312" pitchFamily="49" charset="-122"/>
              </a:rPr>
              <a:t>	</a:t>
            </a:r>
            <a:r>
              <a:rPr kumimoji="1" lang="zh-CN" altLang="en-US" sz="2000" dirty="0">
                <a:latin typeface="楷体_GB2312" pitchFamily="49" charset="-122"/>
                <a:ea typeface="楷体_GB2312" pitchFamily="49" charset="-122"/>
              </a:rPr>
              <a:t>特殊需求通常是非功能性需求，包括可靠性、性能、可用性和可扩展性等。例如法律或法规方面的需求、应用程序标准和所构建系统的质量属性等。</a:t>
            </a:r>
          </a:p>
          <a:p>
            <a:r>
              <a:rPr kumimoji="1" lang="zh-CN" altLang="en-US" sz="2000" dirty="0">
                <a:latin typeface="楷体_GB2312" pitchFamily="49" charset="-122"/>
                <a:ea typeface="楷体_GB2312" pitchFamily="49" charset="-122"/>
              </a:rPr>
              <a:t>    </a:t>
            </a:r>
            <a:r>
              <a:rPr kumimoji="1" lang="en-US" altLang="zh-CN" sz="2000" dirty="0">
                <a:latin typeface="楷体_GB2312" pitchFamily="49" charset="-122"/>
                <a:ea typeface="楷体_GB2312" pitchFamily="49" charset="-122"/>
              </a:rPr>
              <a:t>5 </a:t>
            </a:r>
            <a:r>
              <a:rPr kumimoji="1" lang="zh-CN" altLang="en-US" sz="2000" dirty="0">
                <a:latin typeface="楷体_GB2312" pitchFamily="49" charset="-122"/>
                <a:ea typeface="楷体_GB2312" pitchFamily="49" charset="-122"/>
              </a:rPr>
              <a:t>前置条件</a:t>
            </a:r>
            <a:r>
              <a:rPr kumimoji="1" lang="en-US" altLang="zh-CN" sz="2000" dirty="0">
                <a:latin typeface="楷体_GB2312" pitchFamily="49" charset="-122"/>
                <a:ea typeface="楷体_GB2312" pitchFamily="49" charset="-122"/>
              </a:rPr>
              <a:t>: </a:t>
            </a:r>
            <a:r>
              <a:rPr kumimoji="1" lang="zh-CN" altLang="en-US" sz="2000" dirty="0">
                <a:latin typeface="楷体_GB2312" pitchFamily="49" charset="-122"/>
                <a:ea typeface="楷体_GB2312" pitchFamily="49" charset="-122"/>
              </a:rPr>
              <a:t>执行用例之前系统必须所处的状态。例如，前置条件是要求用户有访问的权限或是要求某个用例必须已经执行完。 </a:t>
            </a:r>
          </a:p>
          <a:p>
            <a:r>
              <a:rPr kumimoji="1" lang="zh-CN" altLang="en-US" sz="2000" dirty="0">
                <a:latin typeface="楷体_GB2312" pitchFamily="49" charset="-122"/>
                <a:ea typeface="楷体_GB2312" pitchFamily="49" charset="-122"/>
              </a:rPr>
              <a:t>    </a:t>
            </a:r>
            <a:r>
              <a:rPr kumimoji="1" lang="en-US" altLang="zh-CN" sz="2000" dirty="0">
                <a:latin typeface="楷体_GB2312" pitchFamily="49" charset="-122"/>
                <a:ea typeface="楷体_GB2312" pitchFamily="49" charset="-122"/>
              </a:rPr>
              <a:t>6 </a:t>
            </a:r>
            <a:r>
              <a:rPr kumimoji="1" lang="zh-CN" altLang="en-US" sz="2000" dirty="0">
                <a:latin typeface="楷体_GB2312" pitchFamily="49" charset="-122"/>
                <a:ea typeface="楷体_GB2312" pitchFamily="49" charset="-122"/>
              </a:rPr>
              <a:t>后置条件</a:t>
            </a:r>
            <a:r>
              <a:rPr kumimoji="1" lang="en-US" altLang="zh-CN" sz="2000" dirty="0">
                <a:latin typeface="楷体_GB2312" pitchFamily="49" charset="-122"/>
                <a:ea typeface="楷体_GB2312" pitchFamily="49" charset="-122"/>
              </a:rPr>
              <a:t>:</a:t>
            </a:r>
            <a:r>
              <a:rPr kumimoji="1" lang="zh-CN" altLang="en-US" sz="2000" dirty="0">
                <a:latin typeface="楷体_GB2312" pitchFamily="49" charset="-122"/>
                <a:ea typeface="楷体_GB2312" pitchFamily="49" charset="-122"/>
              </a:rPr>
              <a:t>用例执行完毕后系统可能处于的一组状态。例如，要求在某个用例执行完后，必须执行另一个用例。 </a:t>
            </a:r>
          </a:p>
        </p:txBody>
      </p:sp>
      <p:sp>
        <p:nvSpPr>
          <p:cNvPr id="745475" name="Rectangle 3"/>
          <p:cNvSpPr>
            <a:spLocks noGrp="1"/>
          </p:cNvSpPr>
          <p:nvPr>
            <p:ph type="title"/>
          </p:nvPr>
        </p:nvSpPr>
        <p:spPr>
          <a:noFill/>
          <a:ln/>
        </p:spPr>
        <p:txBody>
          <a:bodyPr/>
          <a:lstStyle/>
          <a:p>
            <a:r>
              <a:rPr lang="zh-CN" altLang="en-US"/>
              <a:t>用例规约</a:t>
            </a:r>
          </a:p>
        </p:txBody>
      </p:sp>
      <p:sp>
        <p:nvSpPr>
          <p:cNvPr id="5" name="文本框 4">
            <a:extLst>
              <a:ext uri="{FF2B5EF4-FFF2-40B4-BE49-F238E27FC236}">
                <a16:creationId xmlns:a16="http://schemas.microsoft.com/office/drawing/2014/main" id="{8602726E-088D-4B49-AC3D-F258CB2FD06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A84CB800-B9E2-4FBE-A9D7-70B1511ED94B}" type="slidenum">
              <a:rPr lang="zh-CN" altLang="en-US"/>
              <a:pPr/>
              <a:t>71</a:t>
            </a:fld>
            <a:r>
              <a:rPr lang="en-US" altLang="zh-CN"/>
              <a:t>/60</a:t>
            </a:r>
          </a:p>
        </p:txBody>
      </p:sp>
      <p:sp>
        <p:nvSpPr>
          <p:cNvPr id="33794" name="Rectangle 2"/>
          <p:cNvSpPr>
            <a:spLocks noGrp="1" noChangeArrowheads="1"/>
          </p:cNvSpPr>
          <p:nvPr>
            <p:ph type="title" idx="4294967295"/>
          </p:nvPr>
        </p:nvSpPr>
        <p:spPr/>
        <p:txBody>
          <a:bodyPr/>
          <a:lstStyle/>
          <a:p>
            <a:r>
              <a:rPr lang="zh-CN" altLang="en-US">
                <a:latin typeface="黑体" pitchFamily="2" charset="-122"/>
                <a:ea typeface="黑体" pitchFamily="2" charset="-122"/>
              </a:rPr>
              <a:t>事件流</a:t>
            </a:r>
          </a:p>
        </p:txBody>
      </p:sp>
      <p:sp>
        <p:nvSpPr>
          <p:cNvPr id="746499" name="Rectangle 3"/>
          <p:cNvSpPr>
            <a:spLocks noGrp="1" noChangeArrowheads="1"/>
          </p:cNvSpPr>
          <p:nvPr>
            <p:ph type="body" idx="4294967295"/>
          </p:nvPr>
        </p:nvSpPr>
        <p:spPr>
          <a:xfrm>
            <a:off x="533400" y="2052638"/>
            <a:ext cx="8077200" cy="3744912"/>
          </a:xfrm>
        </p:spPr>
        <p:txBody>
          <a:bodyPr/>
          <a:lstStyle/>
          <a:p>
            <a:pPr algn="just"/>
            <a:r>
              <a:rPr kumimoji="1" lang="zh-CN" altLang="en-US" sz="2800">
                <a:latin typeface="楷体_GB2312" pitchFamily="49" charset="-122"/>
                <a:ea typeface="楷体_GB2312" pitchFamily="49" charset="-122"/>
              </a:rPr>
              <a:t>说明用例如何开始和结束。只说明属于该用例的事件，而不是发生在其他用例中或系统外部的事件。</a:t>
            </a:r>
          </a:p>
          <a:p>
            <a:pPr algn="just"/>
            <a:r>
              <a:rPr kumimoji="1" lang="zh-CN" altLang="en-US" sz="2800">
                <a:latin typeface="楷体_GB2312" pitchFamily="49" charset="-122"/>
                <a:ea typeface="楷体_GB2312" pitchFamily="49" charset="-122"/>
              </a:rPr>
              <a:t>避免不明确的术语，如</a:t>
            </a:r>
            <a:r>
              <a:rPr kumimoji="1" lang="zh-CN" altLang="en-US" sz="2800">
                <a:latin typeface="Times New Roman"/>
                <a:ea typeface="楷体_GB2312" pitchFamily="49" charset="-122"/>
              </a:rPr>
              <a:t>“</a:t>
            </a:r>
            <a:r>
              <a:rPr kumimoji="1" lang="zh-CN" altLang="en-US" sz="2800">
                <a:latin typeface="楷体_GB2312" pitchFamily="49" charset="-122"/>
                <a:ea typeface="楷体_GB2312" pitchFamily="49" charset="-122"/>
              </a:rPr>
              <a:t>例如</a:t>
            </a:r>
            <a:r>
              <a:rPr kumimoji="1" lang="zh-CN" altLang="en-US" sz="2800">
                <a:latin typeface="Times New Roman"/>
                <a:ea typeface="楷体_GB2312" pitchFamily="49" charset="-122"/>
              </a:rPr>
              <a:t>”</a:t>
            </a:r>
            <a:r>
              <a:rPr kumimoji="1" lang="zh-CN" altLang="en-US" sz="2800">
                <a:latin typeface="楷体_GB2312" pitchFamily="49" charset="-122"/>
                <a:ea typeface="楷体_GB2312" pitchFamily="49" charset="-122"/>
              </a:rPr>
              <a:t>、</a:t>
            </a:r>
            <a:r>
              <a:rPr kumimoji="1" lang="zh-CN" altLang="en-US" sz="2800">
                <a:latin typeface="Times New Roman"/>
                <a:ea typeface="楷体_GB2312" pitchFamily="49" charset="-122"/>
              </a:rPr>
              <a:t>“</a:t>
            </a:r>
            <a:r>
              <a:rPr kumimoji="1" lang="zh-CN" altLang="en-US" sz="2800">
                <a:latin typeface="楷体_GB2312" pitchFamily="49" charset="-122"/>
                <a:ea typeface="楷体_GB2312" pitchFamily="49" charset="-122"/>
              </a:rPr>
              <a:t>等等</a:t>
            </a:r>
            <a:r>
              <a:rPr kumimoji="1" lang="zh-CN" altLang="en-US" sz="2800">
                <a:latin typeface="Times New Roman"/>
                <a:ea typeface="楷体_GB2312" pitchFamily="49" charset="-122"/>
              </a:rPr>
              <a:t>”</a:t>
            </a:r>
            <a:r>
              <a:rPr kumimoji="1" lang="zh-CN" altLang="en-US" sz="2800">
                <a:latin typeface="楷体_GB2312" pitchFamily="49" charset="-122"/>
                <a:ea typeface="楷体_GB2312" pitchFamily="49" charset="-122"/>
              </a:rPr>
              <a:t>和</a:t>
            </a:r>
            <a:r>
              <a:rPr kumimoji="1" lang="zh-CN" altLang="en-US" sz="2800">
                <a:latin typeface="Times New Roman"/>
                <a:ea typeface="楷体_GB2312" pitchFamily="49" charset="-122"/>
              </a:rPr>
              <a:t>“</a:t>
            </a:r>
            <a:r>
              <a:rPr kumimoji="1" lang="zh-CN" altLang="en-US" sz="2800">
                <a:latin typeface="楷体_GB2312" pitchFamily="49" charset="-122"/>
                <a:ea typeface="楷体_GB2312" pitchFamily="49" charset="-122"/>
              </a:rPr>
              <a:t>信息</a:t>
            </a:r>
            <a:r>
              <a:rPr kumimoji="1" lang="zh-CN" altLang="en-US" sz="2800">
                <a:latin typeface="Times New Roman"/>
                <a:ea typeface="楷体_GB2312" pitchFamily="49" charset="-122"/>
              </a:rPr>
              <a:t>”</a:t>
            </a:r>
            <a:endParaRPr kumimoji="1" lang="zh-CN" altLang="en-US" sz="2800">
              <a:latin typeface="楷体_GB2312" pitchFamily="49" charset="-122"/>
              <a:ea typeface="楷体_GB2312" pitchFamily="49" charset="-122"/>
            </a:endParaRPr>
          </a:p>
        </p:txBody>
      </p:sp>
      <p:sp>
        <p:nvSpPr>
          <p:cNvPr id="5" name="文本框 4">
            <a:extLst>
              <a:ext uri="{FF2B5EF4-FFF2-40B4-BE49-F238E27FC236}">
                <a16:creationId xmlns:a16="http://schemas.microsoft.com/office/drawing/2014/main" id="{77D7DBB3-F7B7-4776-84BB-F05541D0356D}"/>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458E88F6-48F8-466E-9809-42CB4AEA7442}" type="slidenum">
              <a:rPr lang="zh-CN" altLang="en-US"/>
              <a:pPr/>
              <a:t>72</a:t>
            </a:fld>
            <a:r>
              <a:rPr lang="en-US" altLang="zh-CN"/>
              <a:t>/60</a:t>
            </a:r>
          </a:p>
        </p:txBody>
      </p:sp>
      <p:sp>
        <p:nvSpPr>
          <p:cNvPr id="35842" name="Rectangle 2"/>
          <p:cNvSpPr>
            <a:spLocks noGrp="1" noChangeArrowheads="1"/>
          </p:cNvSpPr>
          <p:nvPr>
            <p:ph type="title" idx="4294967295"/>
          </p:nvPr>
        </p:nvSpPr>
        <p:spPr/>
        <p:txBody>
          <a:bodyPr/>
          <a:lstStyle/>
          <a:p>
            <a:r>
              <a:rPr lang="zh-CN" altLang="en-US">
                <a:latin typeface="黑体" pitchFamily="2" charset="-122"/>
                <a:ea typeface="黑体" pitchFamily="2" charset="-122"/>
              </a:rPr>
              <a:t>事件流</a:t>
            </a:r>
          </a:p>
        </p:txBody>
      </p:sp>
      <p:sp>
        <p:nvSpPr>
          <p:cNvPr id="748547" name="Rectangle 3"/>
          <p:cNvSpPr>
            <a:spLocks noGrp="1" noChangeArrowheads="1"/>
          </p:cNvSpPr>
          <p:nvPr>
            <p:ph type="body" idx="4294967295"/>
          </p:nvPr>
        </p:nvSpPr>
        <p:spPr>
          <a:xfrm>
            <a:off x="457200" y="1752600"/>
            <a:ext cx="8229600" cy="3810000"/>
          </a:xfrm>
        </p:spPr>
        <p:txBody>
          <a:bodyPr/>
          <a:lstStyle/>
          <a:p>
            <a:pPr>
              <a:buFont typeface="Wingdings" pitchFamily="2" charset="2"/>
              <a:buChar char="Ø"/>
            </a:pPr>
            <a:r>
              <a:rPr lang="zh-CN" altLang="en-US">
                <a:latin typeface="宋体" pitchFamily="2" charset="-122"/>
                <a:ea typeface="楷体_GB2312" pitchFamily="49" charset="-122"/>
              </a:rPr>
              <a:t>在事件流里要对事件流进行结构化说明</a:t>
            </a:r>
          </a:p>
          <a:p>
            <a:pPr lvl="1">
              <a:buFont typeface="Wingdings" pitchFamily="2" charset="2"/>
              <a:buChar char="Ø"/>
            </a:pPr>
            <a:r>
              <a:rPr lang="zh-CN" altLang="en-US">
                <a:solidFill>
                  <a:srgbClr val="FF0000"/>
                </a:solidFill>
                <a:latin typeface="宋体" pitchFamily="2" charset="-122"/>
                <a:ea typeface="楷体_GB2312" pitchFamily="49" charset="-122"/>
              </a:rPr>
              <a:t>基本事件流</a:t>
            </a:r>
          </a:p>
          <a:p>
            <a:pPr lvl="2">
              <a:buFont typeface="Wingdings" pitchFamily="2" charset="2"/>
              <a:buChar char="Ø"/>
            </a:pPr>
            <a:r>
              <a:rPr lang="zh-CN" altLang="en-US" sz="2200">
                <a:latin typeface="宋体" pitchFamily="2" charset="-122"/>
                <a:ea typeface="楷体_GB2312" pitchFamily="49" charset="-122"/>
              </a:rPr>
              <a:t>描述每个情节的行为者</a:t>
            </a:r>
            <a:r>
              <a:rPr lang="en-US" altLang="zh-CN" sz="2200">
                <a:latin typeface="宋体" pitchFamily="2" charset="-122"/>
                <a:ea typeface="楷体_GB2312" pitchFamily="49" charset="-122"/>
              </a:rPr>
              <a:t>:</a:t>
            </a:r>
            <a:r>
              <a:rPr lang="zh-CN" altLang="en-US" sz="2200">
                <a:latin typeface="宋体" pitchFamily="2" charset="-122"/>
                <a:ea typeface="楷体_GB2312" pitchFamily="49" charset="-122"/>
              </a:rPr>
              <a:t>目标语句对的顺序</a:t>
            </a:r>
          </a:p>
          <a:p>
            <a:pPr lvl="2">
              <a:buFont typeface="Wingdings" pitchFamily="2" charset="2"/>
              <a:buChar char="Ø"/>
            </a:pPr>
            <a:r>
              <a:rPr lang="zh-CN" altLang="en-US" sz="2200">
                <a:latin typeface="宋体" pitchFamily="2" charset="-122"/>
                <a:ea typeface="楷体_GB2312" pitchFamily="49" charset="-122"/>
              </a:rPr>
              <a:t>假设之前的每一步都是成功的</a:t>
            </a:r>
          </a:p>
          <a:p>
            <a:pPr lvl="1">
              <a:buFont typeface="Wingdings" pitchFamily="2" charset="2"/>
              <a:buChar char="Ø"/>
            </a:pPr>
            <a:r>
              <a:rPr lang="zh-CN" altLang="en-US">
                <a:solidFill>
                  <a:srgbClr val="FF0000"/>
                </a:solidFill>
                <a:latin typeface="宋体" pitchFamily="2" charset="-122"/>
                <a:ea typeface="楷体_GB2312" pitchFamily="49" charset="-122"/>
              </a:rPr>
              <a:t>备选事件流</a:t>
            </a:r>
          </a:p>
          <a:p>
            <a:pPr lvl="2">
              <a:buFont typeface="Wingdings" pitchFamily="2" charset="2"/>
              <a:buChar char="Ø"/>
            </a:pPr>
            <a:r>
              <a:rPr lang="zh-CN" altLang="en-US" sz="2200">
                <a:latin typeface="宋体" pitchFamily="2" charset="-122"/>
                <a:ea typeface="楷体_GB2312" pitchFamily="49" charset="-122"/>
              </a:rPr>
              <a:t>异常情况</a:t>
            </a:r>
          </a:p>
          <a:p>
            <a:pPr>
              <a:buFont typeface="Wingdings" pitchFamily="2" charset="2"/>
              <a:buChar char="Ø"/>
            </a:pPr>
            <a:r>
              <a:rPr lang="zh-CN" altLang="en-US">
                <a:latin typeface="宋体" pitchFamily="2" charset="-122"/>
                <a:ea typeface="楷体_GB2312" pitchFamily="49" charset="-122"/>
              </a:rPr>
              <a:t>对于异常中的异常，用更长的前缀标记更深一层的失败情节</a:t>
            </a:r>
            <a:r>
              <a:rPr lang="zh-CN" altLang="en-US">
                <a:latin typeface="楷体_GB2312" pitchFamily="49" charset="-122"/>
                <a:ea typeface="楷体_GB2312" pitchFamily="49" charset="-122"/>
              </a:rPr>
              <a:t> </a:t>
            </a:r>
          </a:p>
        </p:txBody>
      </p:sp>
      <p:sp>
        <p:nvSpPr>
          <p:cNvPr id="5" name="文本框 4">
            <a:extLst>
              <a:ext uri="{FF2B5EF4-FFF2-40B4-BE49-F238E27FC236}">
                <a16:creationId xmlns:a16="http://schemas.microsoft.com/office/drawing/2014/main" id="{2C7F96CD-E9C7-48A0-A953-0F7C5A2C3874}"/>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8547">
                                            <p:txEl>
                                              <p:pRg st="0" end="0"/>
                                            </p:txEl>
                                          </p:spTgt>
                                        </p:tgtEl>
                                        <p:attrNameLst>
                                          <p:attrName>style.visibility</p:attrName>
                                        </p:attrNameLst>
                                      </p:cBhvr>
                                      <p:to>
                                        <p:strVal val="visible"/>
                                      </p:to>
                                    </p:set>
                                    <p:animEffect transition="in" filter="blinds(horizontal)">
                                      <p:cBhvr>
                                        <p:cTn id="7" dur="500"/>
                                        <p:tgtEl>
                                          <p:spTgt spid="74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48547">
                                            <p:txEl>
                                              <p:pRg st="1" end="1"/>
                                            </p:txEl>
                                          </p:spTgt>
                                        </p:tgtEl>
                                        <p:attrNameLst>
                                          <p:attrName>style.visibility</p:attrName>
                                        </p:attrNameLst>
                                      </p:cBhvr>
                                      <p:to>
                                        <p:strVal val="visible"/>
                                      </p:to>
                                    </p:set>
                                    <p:animEffect transition="in" filter="box(in)">
                                      <p:cBhvr>
                                        <p:cTn id="12" dur="500"/>
                                        <p:tgtEl>
                                          <p:spTgt spid="748547">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48547">
                                            <p:txEl>
                                              <p:pRg st="2" end="2"/>
                                            </p:txEl>
                                          </p:spTgt>
                                        </p:tgtEl>
                                        <p:attrNameLst>
                                          <p:attrName>style.visibility</p:attrName>
                                        </p:attrNameLst>
                                      </p:cBhvr>
                                      <p:to>
                                        <p:strVal val="visible"/>
                                      </p:to>
                                    </p:set>
                                    <p:animEffect transition="in" filter="box(in)">
                                      <p:cBhvr>
                                        <p:cTn id="15" dur="500"/>
                                        <p:tgtEl>
                                          <p:spTgt spid="748547">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48547">
                                            <p:txEl>
                                              <p:pRg st="3" end="3"/>
                                            </p:txEl>
                                          </p:spTgt>
                                        </p:tgtEl>
                                        <p:attrNameLst>
                                          <p:attrName>style.visibility</p:attrName>
                                        </p:attrNameLst>
                                      </p:cBhvr>
                                      <p:to>
                                        <p:strVal val="visible"/>
                                      </p:to>
                                    </p:set>
                                    <p:animEffect transition="in" filter="box(in)">
                                      <p:cBhvr>
                                        <p:cTn id="18" dur="500"/>
                                        <p:tgtEl>
                                          <p:spTgt spid="74854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748547">
                                            <p:txEl>
                                              <p:pRg st="4" end="4"/>
                                            </p:txEl>
                                          </p:spTgt>
                                        </p:tgtEl>
                                        <p:attrNameLst>
                                          <p:attrName>style.visibility</p:attrName>
                                        </p:attrNameLst>
                                      </p:cBhvr>
                                      <p:to>
                                        <p:strVal val="visible"/>
                                      </p:to>
                                    </p:set>
                                    <p:animEffect transition="in" filter="diamond(in)">
                                      <p:cBhvr>
                                        <p:cTn id="23" dur="1000"/>
                                        <p:tgtEl>
                                          <p:spTgt spid="748547">
                                            <p:txEl>
                                              <p:pRg st="4" end="4"/>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748547">
                                            <p:txEl>
                                              <p:pRg st="5" end="5"/>
                                            </p:txEl>
                                          </p:spTgt>
                                        </p:tgtEl>
                                        <p:attrNameLst>
                                          <p:attrName>style.visibility</p:attrName>
                                        </p:attrNameLst>
                                      </p:cBhvr>
                                      <p:to>
                                        <p:strVal val="visible"/>
                                      </p:to>
                                    </p:set>
                                    <p:animEffect transition="in" filter="diamond(in)">
                                      <p:cBhvr>
                                        <p:cTn id="26" dur="1000"/>
                                        <p:tgtEl>
                                          <p:spTgt spid="74854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48547">
                                            <p:txEl>
                                              <p:pRg st="6" end="6"/>
                                            </p:txEl>
                                          </p:spTgt>
                                        </p:tgtEl>
                                        <p:attrNameLst>
                                          <p:attrName>style.visibility</p:attrName>
                                        </p:attrNameLst>
                                      </p:cBhvr>
                                      <p:to>
                                        <p:strVal val="visible"/>
                                      </p:to>
                                    </p:set>
                                    <p:animEffect transition="in" filter="blinds(horizontal)">
                                      <p:cBhvr>
                                        <p:cTn id="31" dur="500"/>
                                        <p:tgtEl>
                                          <p:spTgt spid="7485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324600"/>
            <a:ext cx="2133600" cy="457200"/>
          </a:xfrm>
          <a:prstGeom prst="rect">
            <a:avLst/>
          </a:prstGeom>
        </p:spPr>
        <p:txBody>
          <a:bodyPr/>
          <a:lstStyle/>
          <a:p>
            <a:fld id="{E9D378C0-E14E-422A-91FD-0CDF70F24592}" type="slidenum">
              <a:rPr lang="zh-CN" altLang="en-US"/>
              <a:pPr/>
              <a:t>73</a:t>
            </a:fld>
            <a:r>
              <a:rPr lang="en-US" altLang="zh-CN"/>
              <a:t>/60</a:t>
            </a:r>
          </a:p>
        </p:txBody>
      </p:sp>
      <p:sp>
        <p:nvSpPr>
          <p:cNvPr id="750594" name="Rectangle 2"/>
          <p:cNvSpPr>
            <a:spLocks noGrp="1" noChangeArrowheads="1"/>
          </p:cNvSpPr>
          <p:nvPr>
            <p:ph type="body" idx="1"/>
          </p:nvPr>
        </p:nvSpPr>
        <p:spPr>
          <a:xfrm>
            <a:off x="152400" y="1752600"/>
            <a:ext cx="8229600" cy="3810000"/>
          </a:xfrm>
        </p:spPr>
        <p:txBody>
          <a:bodyPr/>
          <a:lstStyle/>
          <a:p>
            <a:pPr lvl="1">
              <a:lnSpc>
                <a:spcPct val="90000"/>
              </a:lnSpc>
            </a:pPr>
            <a:r>
              <a:rPr kumimoji="1" lang="zh-CN" altLang="en-US" dirty="0">
                <a:latin typeface="楷体_GB2312" pitchFamily="49" charset="-122"/>
                <a:ea typeface="楷体_GB2312" pitchFamily="49" charset="-122"/>
              </a:rPr>
              <a:t>非功能需求</a:t>
            </a:r>
            <a:r>
              <a:rPr kumimoji="1" lang="en-US" altLang="zh-CN" dirty="0">
                <a:latin typeface="楷体_GB2312" pitchFamily="49" charset="-122"/>
                <a:ea typeface="楷体_GB2312" pitchFamily="49" charset="-122"/>
              </a:rPr>
              <a:t>(URPS)</a:t>
            </a:r>
          </a:p>
          <a:p>
            <a:pPr lvl="2">
              <a:lnSpc>
                <a:spcPct val="90000"/>
              </a:lnSpc>
            </a:pPr>
            <a:r>
              <a:rPr kumimoji="1" lang="zh-CN" altLang="en-US" sz="2600" dirty="0">
                <a:latin typeface="楷体_GB2312" pitchFamily="49" charset="-122"/>
                <a:ea typeface="楷体_GB2312" pitchFamily="49" charset="-122"/>
              </a:rPr>
              <a:t>可用性（</a:t>
            </a:r>
            <a:r>
              <a:rPr kumimoji="1" lang="en-US" altLang="zh-CN" sz="2600" dirty="0">
                <a:latin typeface="楷体_GB2312" pitchFamily="49" charset="-122"/>
                <a:ea typeface="楷体_GB2312" pitchFamily="49" charset="-122"/>
              </a:rPr>
              <a:t>Usability</a:t>
            </a:r>
            <a:r>
              <a:rPr kumimoji="1" lang="zh-CN" altLang="en-US" sz="2600" dirty="0">
                <a:latin typeface="楷体_GB2312" pitchFamily="49" charset="-122"/>
                <a:ea typeface="楷体_GB2312" pitchFamily="49" charset="-122"/>
              </a:rPr>
              <a:t>）</a:t>
            </a:r>
          </a:p>
          <a:p>
            <a:pPr lvl="2">
              <a:lnSpc>
                <a:spcPct val="90000"/>
              </a:lnSpc>
            </a:pPr>
            <a:r>
              <a:rPr kumimoji="1" lang="zh-CN" altLang="en-US" sz="2600" dirty="0">
                <a:latin typeface="楷体_GB2312" pitchFamily="49" charset="-122"/>
                <a:ea typeface="楷体_GB2312" pitchFamily="49" charset="-122"/>
              </a:rPr>
              <a:t>可靠性（</a:t>
            </a:r>
            <a:r>
              <a:rPr kumimoji="1" lang="en-US" altLang="zh-CN" sz="2600" dirty="0">
                <a:latin typeface="楷体_GB2312" pitchFamily="49" charset="-122"/>
                <a:ea typeface="楷体_GB2312" pitchFamily="49" charset="-122"/>
              </a:rPr>
              <a:t>Reliability</a:t>
            </a:r>
            <a:r>
              <a:rPr kumimoji="1" lang="zh-CN" altLang="en-US" sz="2600" dirty="0">
                <a:latin typeface="楷体_GB2312" pitchFamily="49" charset="-122"/>
                <a:ea typeface="楷体_GB2312" pitchFamily="49" charset="-122"/>
              </a:rPr>
              <a:t>）</a:t>
            </a:r>
          </a:p>
          <a:p>
            <a:pPr lvl="2">
              <a:lnSpc>
                <a:spcPct val="90000"/>
              </a:lnSpc>
            </a:pPr>
            <a:r>
              <a:rPr kumimoji="1" lang="zh-CN" altLang="en-US" sz="2600" dirty="0">
                <a:latin typeface="楷体_GB2312" pitchFamily="49" charset="-122"/>
                <a:ea typeface="楷体_GB2312" pitchFamily="49" charset="-122"/>
              </a:rPr>
              <a:t>性能（</a:t>
            </a:r>
            <a:r>
              <a:rPr kumimoji="1" lang="en-US" altLang="zh-CN" sz="2600" dirty="0">
                <a:latin typeface="楷体_GB2312" pitchFamily="49" charset="-122"/>
                <a:ea typeface="楷体_GB2312" pitchFamily="49" charset="-122"/>
              </a:rPr>
              <a:t>Performance</a:t>
            </a:r>
            <a:r>
              <a:rPr kumimoji="1" lang="zh-CN" altLang="en-US" sz="2600" dirty="0">
                <a:latin typeface="楷体_GB2312" pitchFamily="49" charset="-122"/>
                <a:ea typeface="楷体_GB2312" pitchFamily="49" charset="-122"/>
              </a:rPr>
              <a:t>）</a:t>
            </a:r>
          </a:p>
          <a:p>
            <a:pPr lvl="2">
              <a:lnSpc>
                <a:spcPct val="90000"/>
              </a:lnSpc>
            </a:pPr>
            <a:r>
              <a:rPr kumimoji="1" lang="zh-CN" altLang="en-US" sz="2600" dirty="0">
                <a:latin typeface="楷体_GB2312" pitchFamily="49" charset="-122"/>
                <a:ea typeface="楷体_GB2312" pitchFamily="49" charset="-122"/>
              </a:rPr>
              <a:t>可支持性（</a:t>
            </a:r>
            <a:r>
              <a:rPr kumimoji="1" lang="en-US" altLang="zh-CN" sz="2600" dirty="0">
                <a:latin typeface="楷体_GB2312" pitchFamily="49" charset="-122"/>
                <a:ea typeface="楷体_GB2312" pitchFamily="49" charset="-122"/>
              </a:rPr>
              <a:t>Supportability</a:t>
            </a:r>
            <a:r>
              <a:rPr kumimoji="1" lang="zh-CN" altLang="en-US" sz="2600" dirty="0">
                <a:latin typeface="楷体_GB2312" pitchFamily="49" charset="-122"/>
                <a:ea typeface="楷体_GB2312" pitchFamily="49" charset="-122"/>
              </a:rPr>
              <a:t>）</a:t>
            </a:r>
          </a:p>
          <a:p>
            <a:pPr lvl="1">
              <a:lnSpc>
                <a:spcPct val="90000"/>
              </a:lnSpc>
            </a:pPr>
            <a:r>
              <a:rPr kumimoji="1" lang="zh-CN" altLang="en-US" dirty="0">
                <a:latin typeface="楷体_GB2312" pitchFamily="49" charset="-122"/>
                <a:ea typeface="楷体_GB2312" pitchFamily="49" charset="-122"/>
              </a:rPr>
              <a:t>设计约束</a:t>
            </a:r>
          </a:p>
          <a:p>
            <a:pPr lvl="2">
              <a:lnSpc>
                <a:spcPct val="90000"/>
              </a:lnSpc>
            </a:pPr>
            <a:r>
              <a:rPr kumimoji="1" lang="zh-CN" altLang="en-US" sz="2600" dirty="0">
                <a:latin typeface="楷体_GB2312" pitchFamily="49" charset="-122"/>
                <a:ea typeface="楷体_GB2312" pitchFamily="49" charset="-122"/>
              </a:rPr>
              <a:t>用</a:t>
            </a:r>
            <a:r>
              <a:rPr kumimoji="1" lang="en-US" altLang="zh-CN" sz="2600" dirty="0">
                <a:latin typeface="楷体_GB2312" pitchFamily="49" charset="-122"/>
                <a:ea typeface="楷体_GB2312" pitchFamily="49" charset="-122"/>
              </a:rPr>
              <a:t>Oracle</a:t>
            </a:r>
            <a:r>
              <a:rPr kumimoji="1" lang="zh-CN" altLang="en-US" sz="2600" dirty="0">
                <a:latin typeface="楷体_GB2312" pitchFamily="49" charset="-122"/>
                <a:ea typeface="楷体_GB2312" pitchFamily="49" charset="-122"/>
              </a:rPr>
              <a:t>数据库平台，用</a:t>
            </a:r>
            <a:r>
              <a:rPr kumimoji="1" lang="en-US" altLang="zh-CN" sz="2600" dirty="0">
                <a:latin typeface="楷体_GB2312" pitchFamily="49" charset="-122"/>
                <a:ea typeface="楷体_GB2312" pitchFamily="49" charset="-122"/>
              </a:rPr>
              <a:t>PB</a:t>
            </a:r>
            <a:r>
              <a:rPr kumimoji="1" lang="zh-CN" altLang="en-US" sz="2600" dirty="0">
                <a:latin typeface="楷体_GB2312" pitchFamily="49" charset="-122"/>
                <a:ea typeface="楷体_GB2312" pitchFamily="49" charset="-122"/>
              </a:rPr>
              <a:t>开发</a:t>
            </a:r>
            <a:r>
              <a:rPr kumimoji="1" lang="en-US" altLang="zh-CN" sz="2600" dirty="0">
                <a:latin typeface="Times New Roman"/>
                <a:ea typeface="楷体_GB2312" pitchFamily="49" charset="-122"/>
              </a:rPr>
              <a:t>…</a:t>
            </a:r>
            <a:endParaRPr kumimoji="1" lang="en-US" altLang="zh-CN" sz="2600" dirty="0">
              <a:latin typeface="楷体_GB2312" pitchFamily="49" charset="-122"/>
              <a:ea typeface="楷体_GB2312" pitchFamily="49" charset="-122"/>
            </a:endParaRPr>
          </a:p>
          <a:p>
            <a:pPr lvl="2">
              <a:lnSpc>
                <a:spcPct val="90000"/>
              </a:lnSpc>
            </a:pPr>
            <a:r>
              <a:rPr kumimoji="1" lang="zh-CN" altLang="en-US" sz="2600" dirty="0">
                <a:latin typeface="楷体_GB2312" pitchFamily="49" charset="-122"/>
                <a:ea typeface="楷体_GB2312" pitchFamily="49" charset="-122"/>
              </a:rPr>
              <a:t>软件必须符合</a:t>
            </a:r>
            <a:r>
              <a:rPr kumimoji="1" lang="en-US" altLang="zh-CN" sz="2600" dirty="0">
                <a:latin typeface="楷体_GB2312" pitchFamily="49" charset="-122"/>
                <a:ea typeface="楷体_GB2312" pitchFamily="49" charset="-122"/>
              </a:rPr>
              <a:t>ISO×××</a:t>
            </a:r>
            <a:r>
              <a:rPr kumimoji="1" lang="zh-CN" altLang="en-US" sz="2600" dirty="0">
                <a:latin typeface="楷体_GB2312" pitchFamily="49" charset="-122"/>
                <a:ea typeface="楷体_GB2312" pitchFamily="49" charset="-122"/>
              </a:rPr>
              <a:t>标准</a:t>
            </a:r>
          </a:p>
          <a:p>
            <a:pPr lvl="2">
              <a:lnSpc>
                <a:spcPct val="90000"/>
              </a:lnSpc>
            </a:pPr>
            <a:r>
              <a:rPr kumimoji="1" lang="en-US" altLang="zh-CN" sz="2600" dirty="0">
                <a:latin typeface="Times New Roman"/>
                <a:ea typeface="楷体_GB2312" pitchFamily="49" charset="-122"/>
              </a:rPr>
              <a:t>……</a:t>
            </a:r>
            <a:endParaRPr kumimoji="1" lang="en-US" altLang="zh-CN" sz="2600" dirty="0">
              <a:latin typeface="楷体_GB2312" pitchFamily="49" charset="-122"/>
              <a:ea typeface="楷体_GB2312" pitchFamily="49" charset="-122"/>
            </a:endParaRPr>
          </a:p>
          <a:p>
            <a:pPr lvl="2">
              <a:lnSpc>
                <a:spcPct val="90000"/>
              </a:lnSpc>
            </a:pPr>
            <a:r>
              <a:rPr kumimoji="1" lang="zh-CN" altLang="en-US" sz="2600" dirty="0">
                <a:latin typeface="楷体_GB2312" pitchFamily="49" charset="-122"/>
                <a:ea typeface="楷体_GB2312" pitchFamily="49" charset="-122"/>
              </a:rPr>
              <a:t>本质上不是需求，只是从商业、行政、技术上的约束</a:t>
            </a:r>
            <a:endParaRPr kumimoji="1" lang="en-US" altLang="zh-CN" sz="2600" dirty="0">
              <a:latin typeface="楷体_GB2312" pitchFamily="49" charset="-122"/>
              <a:ea typeface="楷体_GB2312" pitchFamily="49" charset="-122"/>
            </a:endParaRPr>
          </a:p>
        </p:txBody>
      </p:sp>
      <p:pic>
        <p:nvPicPr>
          <p:cNvPr id="750595" name="Picture 3"/>
          <p:cNvPicPr>
            <a:picLocks noChangeAspect="1" noChangeArrowheads="1"/>
          </p:cNvPicPr>
          <p:nvPr/>
        </p:nvPicPr>
        <p:blipFill>
          <a:blip r:embed="rId2"/>
          <a:srcRect/>
          <a:stretch>
            <a:fillRect/>
          </a:stretch>
        </p:blipFill>
        <p:spPr bwMode="auto">
          <a:xfrm>
            <a:off x="5181600" y="1600200"/>
            <a:ext cx="3660775" cy="1808163"/>
          </a:xfrm>
          <a:prstGeom prst="rect">
            <a:avLst/>
          </a:prstGeom>
          <a:noFill/>
          <a:ln w="9525">
            <a:noFill/>
            <a:miter lim="800000"/>
            <a:headEnd/>
            <a:tailEnd/>
          </a:ln>
          <a:effectLst/>
        </p:spPr>
      </p:pic>
      <p:sp>
        <p:nvSpPr>
          <p:cNvPr id="33794" name="Rectangle 2"/>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zh-CN" altLang="en-US" sz="3800">
                <a:solidFill>
                  <a:schemeClr val="tx2"/>
                </a:solidFill>
                <a:latin typeface="黑体" pitchFamily="2" charset="-122"/>
                <a:ea typeface="黑体" pitchFamily="2" charset="-122"/>
              </a:rPr>
              <a:t>特殊需求</a:t>
            </a:r>
          </a:p>
        </p:txBody>
      </p:sp>
      <p:sp>
        <p:nvSpPr>
          <p:cNvPr id="6" name="文本框 5">
            <a:extLst>
              <a:ext uri="{FF2B5EF4-FFF2-40B4-BE49-F238E27FC236}">
                <a16:creationId xmlns:a16="http://schemas.microsoft.com/office/drawing/2014/main" id="{21CC7478-CEF1-4DD1-9E68-8727984E969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AF7411D3-CE71-4948-981E-5715EAF86AA6}" type="slidenum">
              <a:rPr lang="zh-CN" altLang="en-US"/>
              <a:pPr/>
              <a:t>74</a:t>
            </a:fld>
            <a:r>
              <a:rPr lang="en-US" altLang="zh-CN"/>
              <a:t>/60</a:t>
            </a:r>
          </a:p>
        </p:txBody>
      </p:sp>
      <p:sp>
        <p:nvSpPr>
          <p:cNvPr id="751618" name="Rectangle 2"/>
          <p:cNvSpPr>
            <a:spLocks noGrp="1" noChangeArrowheads="1"/>
          </p:cNvSpPr>
          <p:nvPr>
            <p:ph type="title"/>
          </p:nvPr>
        </p:nvSpPr>
        <p:spPr/>
        <p:txBody>
          <a:bodyPr/>
          <a:lstStyle/>
          <a:p>
            <a:r>
              <a:rPr lang="zh-CN" altLang="en-US"/>
              <a:t>前置、后置条件</a:t>
            </a:r>
            <a:endParaRPr lang="en-US" altLang="zh-CN"/>
          </a:p>
        </p:txBody>
      </p:sp>
      <p:sp>
        <p:nvSpPr>
          <p:cNvPr id="751619" name="Rectangle 3"/>
          <p:cNvSpPr>
            <a:spLocks noGrp="1" noChangeArrowheads="1"/>
          </p:cNvSpPr>
          <p:nvPr>
            <p:ph type="body" sz="half" idx="1"/>
          </p:nvPr>
        </p:nvSpPr>
        <p:spPr>
          <a:xfrm>
            <a:off x="457200" y="1828800"/>
            <a:ext cx="4473575" cy="3565525"/>
          </a:xfrm>
        </p:spPr>
        <p:txBody>
          <a:bodyPr/>
          <a:lstStyle/>
          <a:p>
            <a:pPr>
              <a:lnSpc>
                <a:spcPct val="90000"/>
              </a:lnSpc>
            </a:pPr>
            <a:r>
              <a:rPr kumimoji="1" lang="zh-CN" altLang="en-US" sz="2400">
                <a:latin typeface="楷体_GB2312" pitchFamily="49" charset="-122"/>
                <a:ea typeface="楷体_GB2312" pitchFamily="49" charset="-122"/>
              </a:rPr>
              <a:t>前置条件约束在用例开始前系统的状态</a:t>
            </a:r>
          </a:p>
          <a:p>
            <a:pPr lvl="1">
              <a:lnSpc>
                <a:spcPct val="90000"/>
              </a:lnSpc>
            </a:pPr>
            <a:r>
              <a:rPr kumimoji="1" lang="zh-CN" altLang="en-US" sz="2200">
                <a:latin typeface="楷体_GB2312" pitchFamily="49" charset="-122"/>
                <a:ea typeface="楷体_GB2312" pitchFamily="49" charset="-122"/>
              </a:rPr>
              <a:t>把它们看做是看门人，它阻止参与者触发该用例直到满足所有条件</a:t>
            </a:r>
          </a:p>
          <a:p>
            <a:pPr lvl="1">
              <a:lnSpc>
                <a:spcPct val="90000"/>
              </a:lnSpc>
            </a:pPr>
            <a:r>
              <a:rPr kumimoji="1" lang="zh-CN" altLang="en-US" sz="2200">
                <a:latin typeface="楷体_GB2312" pitchFamily="49" charset="-122"/>
                <a:ea typeface="楷体_GB2312" pitchFamily="49" charset="-122"/>
              </a:rPr>
              <a:t>说明在用例触发之前什么必须为真</a:t>
            </a:r>
          </a:p>
          <a:p>
            <a:pPr>
              <a:lnSpc>
                <a:spcPct val="90000"/>
              </a:lnSpc>
            </a:pPr>
            <a:r>
              <a:rPr kumimoji="1" lang="zh-CN" altLang="en-US" sz="2400">
                <a:latin typeface="楷体_GB2312" pitchFamily="49" charset="-122"/>
                <a:ea typeface="楷体_GB2312" pitchFamily="49" charset="-122"/>
              </a:rPr>
              <a:t>后置条件约束用例执行后系统的状态</a:t>
            </a:r>
          </a:p>
          <a:p>
            <a:pPr lvl="1">
              <a:lnSpc>
                <a:spcPct val="90000"/>
              </a:lnSpc>
            </a:pPr>
            <a:r>
              <a:rPr kumimoji="1" lang="zh-CN" altLang="en-US" sz="2200">
                <a:latin typeface="楷体_GB2312" pitchFamily="49" charset="-122"/>
                <a:ea typeface="楷体_GB2312" pitchFamily="49" charset="-122"/>
              </a:rPr>
              <a:t>用例执行后什么必须为真</a:t>
            </a:r>
          </a:p>
          <a:p>
            <a:pPr lvl="1">
              <a:lnSpc>
                <a:spcPct val="90000"/>
              </a:lnSpc>
            </a:pPr>
            <a:r>
              <a:rPr kumimoji="1" lang="zh-CN" altLang="en-US" sz="2200">
                <a:latin typeface="楷体_GB2312" pitchFamily="49" charset="-122"/>
                <a:ea typeface="楷体_GB2312" pitchFamily="49" charset="-122"/>
              </a:rPr>
              <a:t>对于有多个事件流的用例，则应该有多个后置条件</a:t>
            </a:r>
          </a:p>
        </p:txBody>
      </p:sp>
      <p:pic>
        <p:nvPicPr>
          <p:cNvPr id="751620" name="Picture 4"/>
          <p:cNvPicPr>
            <a:picLocks noChangeAspect="1" noChangeArrowheads="1"/>
          </p:cNvPicPr>
          <p:nvPr/>
        </p:nvPicPr>
        <p:blipFill>
          <a:blip r:embed="rId2"/>
          <a:srcRect/>
          <a:stretch>
            <a:fillRect/>
          </a:stretch>
        </p:blipFill>
        <p:spPr bwMode="auto">
          <a:xfrm>
            <a:off x="4932363" y="1916113"/>
            <a:ext cx="3781425" cy="3219450"/>
          </a:xfrm>
          <a:prstGeom prst="rect">
            <a:avLst/>
          </a:prstGeom>
          <a:noFill/>
        </p:spPr>
      </p:pic>
      <p:sp>
        <p:nvSpPr>
          <p:cNvPr id="7" name="文本框 6">
            <a:extLst>
              <a:ext uri="{FF2B5EF4-FFF2-40B4-BE49-F238E27FC236}">
                <a16:creationId xmlns:a16="http://schemas.microsoft.com/office/drawing/2014/main" id="{4DA60451-5391-4797-B722-ED0D6878DE7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Effect transition="in" filter="blinds(horizontal)">
                                      <p:cBhvr>
                                        <p:cTn id="7" dur="500"/>
                                        <p:tgtEl>
                                          <p:spTgt spid="75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51619">
                                            <p:txEl>
                                              <p:pRg st="1" end="1"/>
                                            </p:txEl>
                                          </p:spTgt>
                                        </p:tgtEl>
                                        <p:attrNameLst>
                                          <p:attrName>style.visibility</p:attrName>
                                        </p:attrNameLst>
                                      </p:cBhvr>
                                      <p:to>
                                        <p:strVal val="visible"/>
                                      </p:to>
                                    </p:set>
                                    <p:animEffect transition="in" filter="box(in)">
                                      <p:cBhvr>
                                        <p:cTn id="12" dur="500"/>
                                        <p:tgtEl>
                                          <p:spTgt spid="75161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51619">
                                            <p:txEl>
                                              <p:pRg st="2" end="2"/>
                                            </p:txEl>
                                          </p:spTgt>
                                        </p:tgtEl>
                                        <p:attrNameLst>
                                          <p:attrName>style.visibility</p:attrName>
                                        </p:attrNameLst>
                                      </p:cBhvr>
                                      <p:to>
                                        <p:strVal val="visible"/>
                                      </p:to>
                                    </p:set>
                                    <p:animEffect transition="in" filter="box(in)">
                                      <p:cBhvr>
                                        <p:cTn id="15" dur="500"/>
                                        <p:tgtEl>
                                          <p:spTgt spid="7516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20" dur="500"/>
                                        <p:tgtEl>
                                          <p:spTgt spid="75161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751619">
                                            <p:txEl>
                                              <p:pRg st="4" end="4"/>
                                            </p:txEl>
                                          </p:spTgt>
                                        </p:tgtEl>
                                        <p:attrNameLst>
                                          <p:attrName>style.visibility</p:attrName>
                                        </p:attrNameLst>
                                      </p:cBhvr>
                                      <p:to>
                                        <p:strVal val="visible"/>
                                      </p:to>
                                    </p:set>
                                    <p:animEffect transition="in" filter="checkerboard(across)">
                                      <p:cBhvr>
                                        <p:cTn id="25" dur="500"/>
                                        <p:tgtEl>
                                          <p:spTgt spid="751619">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751619">
                                            <p:txEl>
                                              <p:pRg st="5" end="5"/>
                                            </p:txEl>
                                          </p:spTgt>
                                        </p:tgtEl>
                                        <p:attrNameLst>
                                          <p:attrName>style.visibility</p:attrName>
                                        </p:attrNameLst>
                                      </p:cBhvr>
                                      <p:to>
                                        <p:strVal val="visible"/>
                                      </p:to>
                                    </p:set>
                                    <p:animEffect transition="in" filter="checkerboard(across)">
                                      <p:cBhvr>
                                        <p:cTn id="28" dur="500"/>
                                        <p:tgtEl>
                                          <p:spTgt spid="751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86D82849-BBD8-4512-AA26-01704B9DD2E5}" type="slidenum">
              <a:rPr lang="zh-CN" altLang="en-US"/>
              <a:pPr/>
              <a:t>75</a:t>
            </a:fld>
            <a:r>
              <a:rPr lang="en-US" altLang="zh-CN"/>
              <a:t>/60</a:t>
            </a:r>
          </a:p>
        </p:txBody>
      </p:sp>
      <p:sp>
        <p:nvSpPr>
          <p:cNvPr id="752642" name="Rectangle 2"/>
          <p:cNvSpPr>
            <a:spLocks noChangeArrowheads="1"/>
          </p:cNvSpPr>
          <p:nvPr/>
        </p:nvSpPr>
        <p:spPr bwMode="auto">
          <a:xfrm>
            <a:off x="627063" y="1773238"/>
            <a:ext cx="7907337" cy="2574925"/>
          </a:xfrm>
          <a:prstGeom prst="rect">
            <a:avLst/>
          </a:prstGeom>
          <a:noFill/>
          <a:ln w="9525">
            <a:noFill/>
            <a:miter lim="800000"/>
            <a:headEnd/>
            <a:tailEnd/>
          </a:ln>
          <a:effectLst/>
        </p:spPr>
        <p:txBody>
          <a:bodyPr>
            <a:spAutoFit/>
          </a:bodyPr>
          <a:lstStyle/>
          <a:p>
            <a:pPr eaLnBrk="0" hangingPunct="0">
              <a:spcBef>
                <a:spcPct val="20000"/>
              </a:spcBef>
              <a:spcAft>
                <a:spcPct val="20000"/>
              </a:spcAft>
              <a:buFont typeface="Wingdings" pitchFamily="2" charset="2"/>
              <a:buChar char="¯"/>
            </a:pPr>
            <a:r>
              <a:rPr lang="zh-CN" altLang="en-US" sz="2400"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术语是不同专业领域中的专用语，非本专业的人不能理解，为便于不同的人员理解和交流，需要对术语进行解释和定义。</a:t>
            </a:r>
          </a:p>
          <a:p>
            <a:pPr eaLnBrk="0" hangingPunct="0">
              <a:spcBef>
                <a:spcPct val="20000"/>
              </a:spcBef>
              <a:spcAft>
                <a:spcPct val="20000"/>
              </a:spcAft>
              <a:buFont typeface="Wingdings" pitchFamily="2" charset="2"/>
              <a:buChar char="¯"/>
            </a:pPr>
            <a:r>
              <a:rPr lang="zh-CN" altLang="en-US" sz="2400"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术语表的每一项都定义了一个术语，定义可长可短；</a:t>
            </a:r>
          </a:p>
          <a:p>
            <a:pPr eaLnBrk="0" hangingPunct="0">
              <a:spcBef>
                <a:spcPct val="20000"/>
              </a:spcBef>
              <a:spcAft>
                <a:spcPct val="20000"/>
              </a:spcAft>
              <a:buFont typeface="Wingdings" pitchFamily="2" charset="2"/>
              <a:buChar char="¯"/>
            </a:pPr>
            <a:r>
              <a:rPr lang="zh-CN" altLang="en-US" sz="2400" dirty="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术语表可以让查看软件开发产品的人觉得行话不再神秘。</a:t>
            </a:r>
          </a:p>
        </p:txBody>
      </p:sp>
      <p:sp>
        <p:nvSpPr>
          <p:cNvPr id="752643" name="Rectangle 3"/>
          <p:cNvSpPr>
            <a:spLocks noGrp="1"/>
          </p:cNvSpPr>
          <p:nvPr>
            <p:ph type="title"/>
          </p:nvPr>
        </p:nvSpPr>
        <p:spPr>
          <a:noFill/>
          <a:ln/>
        </p:spPr>
        <p:txBody>
          <a:bodyPr/>
          <a:lstStyle/>
          <a:p>
            <a:r>
              <a:rPr lang="zh-CN" altLang="en-US">
                <a:cs typeface="Tahoma" pitchFamily="34" charset="0"/>
              </a:rPr>
              <a:t>词汇表</a:t>
            </a:r>
            <a:endParaRPr lang="en-US" altLang="zh-CN">
              <a:cs typeface="Tahoma" pitchFamily="34" charset="0"/>
            </a:endParaRPr>
          </a:p>
        </p:txBody>
      </p:sp>
      <p:sp>
        <p:nvSpPr>
          <p:cNvPr id="5" name="文本框 4">
            <a:extLst>
              <a:ext uri="{FF2B5EF4-FFF2-40B4-BE49-F238E27FC236}">
                <a16:creationId xmlns:a16="http://schemas.microsoft.com/office/drawing/2014/main" id="{65CCE0C2-0E48-4C69-8511-64942C8DEE98}"/>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52642"/>
                                        </p:tgtEl>
                                        <p:attrNameLst>
                                          <p:attrName>style.visibility</p:attrName>
                                        </p:attrNameLst>
                                      </p:cBhvr>
                                      <p:to>
                                        <p:strVal val="visible"/>
                                      </p:to>
                                    </p:set>
                                    <p:animEffect transition="in" filter="checkerboard(across)">
                                      <p:cBhvr>
                                        <p:cTn id="7" dur="500"/>
                                        <p:tgtEl>
                                          <p:spTgt spid="752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E79418AB-6242-46CD-97D3-74889D400E49}" type="slidenum">
              <a:rPr lang="zh-CN" altLang="en-US"/>
              <a:pPr/>
              <a:t>76</a:t>
            </a:fld>
            <a:r>
              <a:rPr lang="en-US" altLang="zh-CN"/>
              <a:t>/60</a:t>
            </a:r>
          </a:p>
        </p:txBody>
      </p:sp>
      <p:pic>
        <p:nvPicPr>
          <p:cNvPr id="753666" name="Picture 2"/>
          <p:cNvPicPr>
            <a:picLocks noChangeAspect="1" noChangeArrowheads="1"/>
          </p:cNvPicPr>
          <p:nvPr/>
        </p:nvPicPr>
        <p:blipFill>
          <a:blip r:embed="rId2"/>
          <a:srcRect/>
          <a:stretch>
            <a:fillRect/>
          </a:stretch>
        </p:blipFill>
        <p:spPr bwMode="auto">
          <a:xfrm>
            <a:off x="-10917" y="1844674"/>
            <a:ext cx="9303619" cy="2117726"/>
          </a:xfrm>
          <a:prstGeom prst="rect">
            <a:avLst/>
          </a:prstGeom>
          <a:noFill/>
          <a:ln w="9525">
            <a:noFill/>
            <a:miter lim="800000"/>
            <a:headEnd/>
            <a:tailEnd/>
          </a:ln>
          <a:effectLst/>
        </p:spPr>
      </p:pic>
      <p:sp>
        <p:nvSpPr>
          <p:cNvPr id="753667" name="Rectangle 3"/>
          <p:cNvSpPr>
            <a:spLocks noGrp="1"/>
          </p:cNvSpPr>
          <p:nvPr>
            <p:ph type="title"/>
          </p:nvPr>
        </p:nvSpPr>
        <p:spPr>
          <a:noFill/>
          <a:ln/>
        </p:spPr>
        <p:txBody>
          <a:bodyPr/>
          <a:lstStyle/>
          <a:p>
            <a:r>
              <a:rPr lang="zh-CN" altLang="en-US">
                <a:cs typeface="Tahoma" pitchFamily="34" charset="0"/>
              </a:rPr>
              <a:t>词汇表</a:t>
            </a:r>
            <a:endParaRPr lang="en-US" altLang="zh-CN">
              <a:cs typeface="Tahoma" pitchFamily="34" charset="0"/>
            </a:endParaRPr>
          </a:p>
        </p:txBody>
      </p:sp>
      <p:sp>
        <p:nvSpPr>
          <p:cNvPr id="5" name="文本框 4">
            <a:extLst>
              <a:ext uri="{FF2B5EF4-FFF2-40B4-BE49-F238E27FC236}">
                <a16:creationId xmlns:a16="http://schemas.microsoft.com/office/drawing/2014/main" id="{7388250C-989D-4E6A-92DE-8ADD53F86823}"/>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53666"/>
                                        </p:tgtEl>
                                        <p:attrNameLst>
                                          <p:attrName>style.visibility</p:attrName>
                                        </p:attrNameLst>
                                      </p:cBhvr>
                                      <p:to>
                                        <p:strVal val="visible"/>
                                      </p:to>
                                    </p:set>
                                    <p:animEffect transition="in" filter="wipe(down)">
                                      <p:cBhvr>
                                        <p:cTn id="7" dur="500"/>
                                        <p:tgtEl>
                                          <p:spTgt spid="753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5"/>
          <p:cNvSpPr>
            <a:spLocks noGrp="1"/>
          </p:cNvSpPr>
          <p:nvPr>
            <p:ph type="sldNum" sz="quarter" idx="4294967295"/>
          </p:nvPr>
        </p:nvSpPr>
        <p:spPr>
          <a:xfrm>
            <a:off x="6553200" y="6324600"/>
            <a:ext cx="2133600" cy="457200"/>
          </a:xfrm>
          <a:prstGeom prst="rect">
            <a:avLst/>
          </a:prstGeom>
        </p:spPr>
        <p:txBody>
          <a:bodyPr/>
          <a:lstStyle/>
          <a:p>
            <a:fld id="{8D4151F4-5DE7-4C43-90AE-AC97EF7B8006}" type="slidenum">
              <a:rPr lang="zh-CN" altLang="en-US"/>
              <a:pPr/>
              <a:t>77</a:t>
            </a:fld>
            <a:r>
              <a:rPr lang="en-US" altLang="zh-CN"/>
              <a:t>/60</a:t>
            </a:r>
          </a:p>
        </p:txBody>
      </p:sp>
      <p:sp>
        <p:nvSpPr>
          <p:cNvPr id="754690" name="Rectangle 2"/>
          <p:cNvSpPr>
            <a:spLocks noGrp="1" noChangeArrowheads="1"/>
          </p:cNvSpPr>
          <p:nvPr>
            <p:ph type="title"/>
          </p:nvPr>
        </p:nvSpPr>
        <p:spPr>
          <a:xfrm>
            <a:off x="76201" y="-39556"/>
            <a:ext cx="8229600" cy="496756"/>
          </a:xfrm>
        </p:spPr>
        <p:txBody>
          <a:bodyPr/>
          <a:lstStyle/>
          <a:p>
            <a:r>
              <a:rPr lang="zh-CN" altLang="en-US" dirty="0"/>
              <a:t>用例规约示例</a:t>
            </a:r>
          </a:p>
        </p:txBody>
      </p:sp>
      <p:graphicFrame>
        <p:nvGraphicFramePr>
          <p:cNvPr id="754691" name="Group 3"/>
          <p:cNvGraphicFramePr>
            <a:graphicFrameLocks noGrp="1"/>
          </p:cNvGraphicFramePr>
          <p:nvPr>
            <p:ph idx="1"/>
            <p:extLst>
              <p:ext uri="{D42A27DB-BD31-4B8C-83A1-F6EECF244321}">
                <p14:modId xmlns:p14="http://schemas.microsoft.com/office/powerpoint/2010/main" val="2455969875"/>
              </p:ext>
            </p:extLst>
          </p:nvPr>
        </p:nvGraphicFramePr>
        <p:xfrm>
          <a:off x="304800" y="610496"/>
          <a:ext cx="8534399" cy="6202680"/>
        </p:xfrm>
        <a:graphic>
          <a:graphicData uri="http://schemas.openxmlformats.org/drawingml/2006/table">
            <a:tbl>
              <a:tblPr/>
              <a:tblGrid>
                <a:gridCol w="1205753">
                  <a:extLst>
                    <a:ext uri="{9D8B030D-6E8A-4147-A177-3AD203B41FA5}">
                      <a16:colId xmlns:a16="http://schemas.microsoft.com/office/drawing/2014/main" val="20000"/>
                    </a:ext>
                  </a:extLst>
                </a:gridCol>
                <a:gridCol w="936811">
                  <a:extLst>
                    <a:ext uri="{9D8B030D-6E8A-4147-A177-3AD203B41FA5}">
                      <a16:colId xmlns:a16="http://schemas.microsoft.com/office/drawing/2014/main" val="20001"/>
                    </a:ext>
                  </a:extLst>
                </a:gridCol>
                <a:gridCol w="6391835">
                  <a:extLst>
                    <a:ext uri="{9D8B030D-6E8A-4147-A177-3AD203B41FA5}">
                      <a16:colId xmlns:a16="http://schemas.microsoft.com/office/drawing/2014/main" val="20002"/>
                    </a:ext>
                  </a:extLst>
                </a:gridCol>
              </a:tblGrid>
              <a:tr h="290560">
                <a:tc>
                  <a:txBody>
                    <a:bodyPr/>
                    <a:lstStyle/>
                    <a:p>
                      <a:pPr marL="0" marR="0" lvl="0" indent="0" algn="ctr" defTabSz="914400" rtl="0" eaLnBrk="1" fontAlgn="base" latinLnBrk="0" hangingPunct="1">
                        <a:lnSpc>
                          <a:spcPct val="100000"/>
                        </a:lnSpc>
                        <a:spcBef>
                          <a:spcPct val="0"/>
                        </a:spcBef>
                        <a:spcAft>
                          <a:spcPct val="0"/>
                        </a:spcAft>
                        <a:buClr>
                          <a:schemeClr val="bg1"/>
                        </a:buClr>
                        <a:buSzTx/>
                        <a:buFontTx/>
                        <a:buNone/>
                        <a:tabLst/>
                      </a:pPr>
                      <a:r>
                        <a:rPr kumimoji="0" lang="zh-CN" altLang="en-US" sz="1700" b="1" i="0" u="none" strike="noStrike" cap="none" normalizeH="0" baseline="0">
                          <a:ln>
                            <a:noFill/>
                          </a:ln>
                          <a:solidFill>
                            <a:schemeClr val="tx1"/>
                          </a:solidFill>
                          <a:effectLst/>
                          <a:latin typeface="Arial" charset="0"/>
                          <a:ea typeface="宋体" pitchFamily="2" charset="-122"/>
                        </a:rPr>
                        <a:t>用例编号</a:t>
                      </a:r>
                      <a:endParaRPr kumimoji="0" lang="zh-CN" altLang="en-US" sz="17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en-US" altLang="zh-CN" sz="1400" b="1" i="0" u="none" strike="noStrike" cap="none" normalizeH="0" baseline="0">
                          <a:ln>
                            <a:noFill/>
                          </a:ln>
                          <a:solidFill>
                            <a:srgbClr val="FF0000"/>
                          </a:solidFill>
                          <a:effectLst/>
                          <a:latin typeface="Arial" charset="0"/>
                          <a:ea typeface="楷体_GB2312" pitchFamily="49" charset="-122"/>
                        </a:rPr>
                        <a:t>UC03</a:t>
                      </a:r>
                      <a:endParaRPr kumimoji="0" lang="en-US" altLang="zh-CN" sz="1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290560">
                <a:tc>
                  <a:txBody>
                    <a:bodyPr/>
                    <a:lstStyle/>
                    <a:p>
                      <a:pPr marL="0" marR="0" lvl="0" indent="0" algn="ctr" defTabSz="914400" rtl="0" eaLnBrk="1" fontAlgn="base" latinLnBrk="0" hangingPunct="1">
                        <a:lnSpc>
                          <a:spcPct val="100000"/>
                        </a:lnSpc>
                        <a:spcBef>
                          <a:spcPct val="0"/>
                        </a:spcBef>
                        <a:spcAft>
                          <a:spcPct val="0"/>
                        </a:spcAft>
                        <a:buClr>
                          <a:schemeClr val="bg1"/>
                        </a:buClr>
                        <a:buSzTx/>
                        <a:buFontTx/>
                        <a:buNone/>
                        <a:tabLst/>
                      </a:pPr>
                      <a:r>
                        <a:rPr kumimoji="0" lang="zh-CN" altLang="en-US" sz="1700" b="1" i="0" u="none" strike="noStrike" cap="none" normalizeH="0" baseline="0" dirty="0">
                          <a:ln>
                            <a:noFill/>
                          </a:ln>
                          <a:solidFill>
                            <a:schemeClr val="tx1"/>
                          </a:solidFill>
                          <a:effectLst/>
                          <a:latin typeface="Arial" charset="0"/>
                          <a:ea typeface="宋体" pitchFamily="2" charset="-122"/>
                        </a:rPr>
                        <a:t>用例名称</a:t>
                      </a:r>
                      <a:endParaRPr kumimoji="0" lang="zh-CN" altLang="en-US" sz="17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zh-CN" altLang="en-US" sz="1400" b="1" i="0" u="none" strike="noStrike" cap="none" normalizeH="0" baseline="0">
                          <a:ln>
                            <a:noFill/>
                          </a:ln>
                          <a:solidFill>
                            <a:srgbClr val="FF0000"/>
                          </a:solidFill>
                          <a:effectLst/>
                          <a:latin typeface="Arial" charset="0"/>
                          <a:ea typeface="楷体_GB2312" pitchFamily="49" charset="-122"/>
                        </a:rPr>
                        <a:t>记录时间日志</a:t>
                      </a:r>
                      <a:endParaRPr kumimoji="0" lang="zh-CN" altLang="en-US" sz="1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606387">
                <a:tc>
                  <a:txBody>
                    <a:bodyPr/>
                    <a:lstStyle/>
                    <a:p>
                      <a:pPr marL="0" marR="0" lvl="0" indent="0" algn="ctr" defTabSz="914400" rtl="0" eaLnBrk="1" fontAlgn="base" latinLnBrk="0" hangingPunct="1">
                        <a:lnSpc>
                          <a:spcPct val="100000"/>
                        </a:lnSpc>
                        <a:spcBef>
                          <a:spcPct val="0"/>
                        </a:spcBef>
                        <a:spcAft>
                          <a:spcPct val="0"/>
                        </a:spcAft>
                        <a:buClr>
                          <a:schemeClr val="bg1"/>
                        </a:buClr>
                        <a:buSzTx/>
                        <a:buFontTx/>
                        <a:buNone/>
                        <a:tabLst/>
                      </a:pPr>
                      <a:r>
                        <a:rPr kumimoji="0" lang="zh-CN" altLang="en-US" sz="1700" b="1" i="0" u="none" strike="noStrike" cap="none" normalizeH="0" baseline="0" dirty="0">
                          <a:ln>
                            <a:noFill/>
                          </a:ln>
                          <a:solidFill>
                            <a:schemeClr val="tx1"/>
                          </a:solidFill>
                          <a:effectLst/>
                          <a:latin typeface="Arial" charset="0"/>
                          <a:ea typeface="宋体" pitchFamily="2" charset="-122"/>
                        </a:rPr>
                        <a:t>用例概述</a:t>
                      </a:r>
                      <a:endParaRPr kumimoji="0" lang="zh-CN" altLang="en-US" sz="17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zh-CN" altLang="en-US" sz="1400" b="1" i="0" u="none" strike="noStrike" cap="none" normalizeH="0" baseline="0" dirty="0">
                          <a:ln>
                            <a:noFill/>
                          </a:ln>
                          <a:solidFill>
                            <a:srgbClr val="FF0000"/>
                          </a:solidFill>
                          <a:effectLst/>
                          <a:latin typeface="Arial" charset="0"/>
                          <a:ea typeface="楷体_GB2312" pitchFamily="49" charset="-122"/>
                        </a:rPr>
                        <a:t>开发人员可以随时记录自己的时间，提供“开始计时”、“暂停计时”、“停止计时”等功能，在停止时，填入任务编号（在线则选择）、工作关键字（以逗号分隔的多个），自动生成开始时间、暂停时间、停止时间、总时长、有效时长（总时长</a:t>
                      </a:r>
                      <a:r>
                        <a:rPr kumimoji="0" lang="en-US" altLang="zh-CN" sz="1400" b="1" i="0" u="none" strike="noStrike" cap="none" normalizeH="0" baseline="0" dirty="0">
                          <a:ln>
                            <a:noFill/>
                          </a:ln>
                          <a:solidFill>
                            <a:srgbClr val="FF0000"/>
                          </a:solidFill>
                          <a:effectLst/>
                          <a:latin typeface="Arial" charset="0"/>
                          <a:ea typeface="楷体_GB2312" pitchFamily="49" charset="-122"/>
                        </a:rPr>
                        <a:t>-</a:t>
                      </a:r>
                      <a:r>
                        <a:rPr kumimoji="0" lang="zh-CN" altLang="en-US" sz="1400" b="1" i="0" u="none" strike="noStrike" cap="none" normalizeH="0" baseline="0" dirty="0">
                          <a:ln>
                            <a:noFill/>
                          </a:ln>
                          <a:solidFill>
                            <a:srgbClr val="FF0000"/>
                          </a:solidFill>
                          <a:effectLst/>
                          <a:latin typeface="Arial" charset="0"/>
                          <a:ea typeface="楷体_GB2312" pitchFamily="49" charset="-122"/>
                        </a:rPr>
                        <a:t>中断时长）。</a:t>
                      </a:r>
                      <a:endParaRPr kumimoji="0" lang="zh-CN" altLang="en-US" sz="1400" b="1" i="0" u="none" strike="noStrike" cap="none" normalizeH="0" baseline="0" dirty="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290560">
                <a:tc>
                  <a:txBody>
                    <a:bodyPr/>
                    <a:lstStyle/>
                    <a:p>
                      <a:pPr marL="0" marR="0" lvl="0" indent="0" algn="ctr" defTabSz="914400" rtl="0" eaLnBrk="1" fontAlgn="base" latinLnBrk="0" hangingPunct="1">
                        <a:lnSpc>
                          <a:spcPct val="100000"/>
                        </a:lnSpc>
                        <a:spcBef>
                          <a:spcPct val="0"/>
                        </a:spcBef>
                        <a:spcAft>
                          <a:spcPct val="0"/>
                        </a:spcAft>
                        <a:buClr>
                          <a:schemeClr val="bg1"/>
                        </a:buClr>
                        <a:buSzTx/>
                        <a:buFontTx/>
                        <a:buNone/>
                        <a:tabLst/>
                      </a:pPr>
                      <a:r>
                        <a:rPr kumimoji="0" lang="zh-CN" altLang="en-US" sz="1700" b="1" i="0" u="none" strike="noStrike" cap="none" normalizeH="0" baseline="0">
                          <a:ln>
                            <a:noFill/>
                          </a:ln>
                          <a:solidFill>
                            <a:schemeClr val="tx1"/>
                          </a:solidFill>
                          <a:effectLst/>
                          <a:latin typeface="Arial" charset="0"/>
                          <a:ea typeface="宋体" pitchFamily="2" charset="-122"/>
                        </a:rPr>
                        <a:t>主参与者</a:t>
                      </a:r>
                      <a:endParaRPr kumimoji="0" lang="zh-CN" altLang="en-US" sz="17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zh-CN" altLang="en-US" sz="1400" b="1" i="0" u="none" strike="noStrike" cap="none" normalizeH="0" baseline="0">
                          <a:ln>
                            <a:noFill/>
                          </a:ln>
                          <a:solidFill>
                            <a:srgbClr val="FF0000"/>
                          </a:solidFill>
                          <a:effectLst/>
                          <a:latin typeface="Arial" charset="0"/>
                          <a:ea typeface="楷体_GB2312" pitchFamily="49" charset="-122"/>
                        </a:rPr>
                        <a:t>开发人员</a:t>
                      </a:r>
                      <a:endParaRPr kumimoji="0" lang="zh-CN" altLang="en-US" sz="1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r h="290560">
                <a:tc>
                  <a:txBody>
                    <a:bodyPr/>
                    <a:lstStyle/>
                    <a:p>
                      <a:pPr marL="0" marR="0" lvl="0" indent="0" algn="ctr" defTabSz="914400" rtl="0" eaLnBrk="1" fontAlgn="base" latinLnBrk="0" hangingPunct="1">
                        <a:lnSpc>
                          <a:spcPct val="100000"/>
                        </a:lnSpc>
                        <a:spcBef>
                          <a:spcPct val="0"/>
                        </a:spcBef>
                        <a:spcAft>
                          <a:spcPct val="0"/>
                        </a:spcAft>
                        <a:buClr>
                          <a:schemeClr val="bg1"/>
                        </a:buClr>
                        <a:buSzTx/>
                        <a:buFontTx/>
                        <a:buNone/>
                        <a:tabLst/>
                      </a:pPr>
                      <a:r>
                        <a:rPr kumimoji="0" lang="zh-CN" altLang="en-US" sz="1700" b="1" i="0" u="none" strike="noStrike" cap="none" normalizeH="0" baseline="0">
                          <a:ln>
                            <a:noFill/>
                          </a:ln>
                          <a:solidFill>
                            <a:schemeClr val="tx1"/>
                          </a:solidFill>
                          <a:effectLst/>
                          <a:latin typeface="Arial" charset="0"/>
                          <a:ea typeface="宋体" pitchFamily="2" charset="-122"/>
                        </a:rPr>
                        <a:t>前置条件</a:t>
                      </a:r>
                      <a:endParaRPr kumimoji="0" lang="zh-CN" altLang="en-US" sz="17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zh-CN" altLang="en-US" sz="1400" b="1" i="0" u="none" strike="noStrike" cap="none" normalizeH="0" baseline="0" dirty="0">
                          <a:ln>
                            <a:noFill/>
                          </a:ln>
                          <a:solidFill>
                            <a:srgbClr val="FF0000"/>
                          </a:solidFill>
                          <a:effectLst/>
                          <a:latin typeface="Arial" charset="0"/>
                          <a:ea typeface="楷体_GB2312" pitchFamily="49" charset="-122"/>
                        </a:rPr>
                        <a:t>用户进入“记录时间日志”程序</a:t>
                      </a:r>
                      <a:endParaRPr kumimoji="0" lang="zh-CN" altLang="en-US" sz="1400" b="1" i="0" u="none" strike="noStrike" cap="none" normalizeH="0" baseline="0" dirty="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290560">
                <a:tc>
                  <a:txBody>
                    <a:bodyPr/>
                    <a:lstStyle/>
                    <a:p>
                      <a:pPr marL="0" marR="0" lvl="0" indent="0" algn="ctr" defTabSz="914400" rtl="0" eaLnBrk="1" fontAlgn="base" latinLnBrk="0" hangingPunct="1">
                        <a:lnSpc>
                          <a:spcPct val="100000"/>
                        </a:lnSpc>
                        <a:spcBef>
                          <a:spcPct val="0"/>
                        </a:spcBef>
                        <a:spcAft>
                          <a:spcPct val="0"/>
                        </a:spcAft>
                        <a:buClr>
                          <a:schemeClr val="bg1"/>
                        </a:buClr>
                        <a:buSzTx/>
                        <a:buFontTx/>
                        <a:buNone/>
                        <a:tabLst/>
                      </a:pPr>
                      <a:r>
                        <a:rPr kumimoji="0" lang="zh-CN" altLang="en-US" sz="1700" b="1" i="0" u="none" strike="noStrike" cap="none" normalizeH="0" baseline="0">
                          <a:ln>
                            <a:noFill/>
                          </a:ln>
                          <a:solidFill>
                            <a:schemeClr val="tx1"/>
                          </a:solidFill>
                          <a:effectLst/>
                          <a:latin typeface="Arial" charset="0"/>
                          <a:ea typeface="宋体" pitchFamily="2" charset="-122"/>
                        </a:rPr>
                        <a:t>后置条件</a:t>
                      </a:r>
                      <a:endParaRPr kumimoji="0" lang="zh-CN" altLang="en-US" sz="17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zh-CN" altLang="en-US" sz="1400" b="1" i="0" u="none" strike="noStrike" cap="none" normalizeH="0" baseline="0">
                          <a:ln>
                            <a:noFill/>
                          </a:ln>
                          <a:solidFill>
                            <a:srgbClr val="FF0000"/>
                          </a:solidFill>
                          <a:effectLst/>
                          <a:latin typeface="Arial" charset="0"/>
                          <a:ea typeface="楷体_GB2312" pitchFamily="49" charset="-122"/>
                        </a:rPr>
                        <a:t>将本次时间日志存入数据库</a:t>
                      </a:r>
                      <a:endParaRPr kumimoji="0" lang="zh-CN" altLang="en-US" sz="1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5"/>
                  </a:ext>
                </a:extLst>
              </a:tr>
              <a:tr h="252661">
                <a:tc rowSpan="4">
                  <a:txBody>
                    <a:bodyPr/>
                    <a:lstStyle/>
                    <a:p>
                      <a:pPr marL="0" marR="0" lvl="0" indent="0" algn="ctr" defTabSz="914400" rtl="0" eaLnBrk="1" fontAlgn="base" latinLnBrk="0" hangingPunct="1">
                        <a:lnSpc>
                          <a:spcPct val="100000"/>
                        </a:lnSpc>
                        <a:spcBef>
                          <a:spcPct val="0"/>
                        </a:spcBef>
                        <a:spcAft>
                          <a:spcPct val="0"/>
                        </a:spcAft>
                        <a:buClr>
                          <a:schemeClr val="bg1"/>
                        </a:buClr>
                        <a:buSzTx/>
                        <a:buFontTx/>
                        <a:buNone/>
                        <a:tabLst/>
                      </a:pPr>
                      <a:r>
                        <a:rPr kumimoji="0" lang="zh-CN" altLang="en-US" sz="1700" b="1" i="0" u="none" strike="noStrike" cap="none" normalizeH="0" baseline="0">
                          <a:ln>
                            <a:noFill/>
                          </a:ln>
                          <a:solidFill>
                            <a:schemeClr val="tx1"/>
                          </a:solidFill>
                          <a:effectLst/>
                          <a:latin typeface="Arial" charset="0"/>
                          <a:ea typeface="宋体" pitchFamily="2" charset="-122"/>
                        </a:rPr>
                        <a:t>基本事件流</a:t>
                      </a:r>
                      <a:endParaRPr kumimoji="0" lang="zh-CN" altLang="en-US" sz="17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Tx/>
                        <a:buNone/>
                        <a:tabLst/>
                      </a:pPr>
                      <a:r>
                        <a:rPr kumimoji="0" lang="zh-CN" altLang="en-US" sz="1400" b="1" i="0" u="none" strike="noStrike" cap="none" normalizeH="0" baseline="0">
                          <a:ln>
                            <a:noFill/>
                          </a:ln>
                          <a:solidFill>
                            <a:srgbClr val="FF0000"/>
                          </a:solidFill>
                          <a:effectLst/>
                          <a:latin typeface="Arial" charset="0"/>
                          <a:ea typeface="宋体" pitchFamily="2" charset="-122"/>
                        </a:rPr>
                        <a:t>步骤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Tx/>
                        <a:buFontTx/>
                        <a:buNone/>
                        <a:tabLst/>
                      </a:pPr>
                      <a:r>
                        <a:rPr kumimoji="0" lang="zh-CN" altLang="en-US" sz="1400" b="0" i="0" u="none" strike="noStrike" cap="none" normalizeH="0" baseline="0">
                          <a:ln>
                            <a:noFill/>
                          </a:ln>
                          <a:solidFill>
                            <a:srgbClr val="FF0000"/>
                          </a:solidFill>
                          <a:effectLst/>
                          <a:latin typeface="Arial" charset="0"/>
                          <a:ea typeface="宋体" pitchFamily="2" charset="-122"/>
                        </a:rPr>
                        <a:t>活动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266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en-US" altLang="zh-CN" sz="1400" b="1" i="0" u="none" strike="noStrike" cap="none" normalizeH="0" baseline="0">
                          <a:ln>
                            <a:noFill/>
                          </a:ln>
                          <a:solidFill>
                            <a:srgbClr val="FF0000"/>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zh-CN" altLang="en-US" sz="1400" b="1" i="0" u="none" strike="noStrike" cap="none" normalizeH="0" baseline="0">
                          <a:ln>
                            <a:noFill/>
                          </a:ln>
                          <a:solidFill>
                            <a:srgbClr val="FF0000"/>
                          </a:solidFill>
                          <a:effectLst/>
                          <a:latin typeface="Arial" charset="0"/>
                          <a:ea typeface="楷体_GB2312" pitchFamily="49" charset="-122"/>
                        </a:rPr>
                        <a:t>系统显示“开始”、“暂停”和“停止”按钮，但仅“开始”可用</a:t>
                      </a:r>
                      <a:endParaRPr kumimoji="0" lang="zh-CN" altLang="en-US" sz="1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952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en-US" altLang="zh-CN" sz="1400" b="1" i="0" u="none" strike="noStrike" cap="none" normalizeH="0" baseline="0">
                          <a:ln>
                            <a:noFill/>
                          </a:ln>
                          <a:solidFill>
                            <a:srgbClr val="FF0000"/>
                          </a:solidFill>
                          <a:effectLst/>
                          <a:latin typeface="Arial"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zh-CN" altLang="en-US" sz="1400" b="1" i="0" u="none" strike="noStrike" cap="none" normalizeH="0" baseline="0">
                          <a:ln>
                            <a:noFill/>
                          </a:ln>
                          <a:solidFill>
                            <a:srgbClr val="FF0000"/>
                          </a:solidFill>
                          <a:effectLst/>
                          <a:latin typeface="Arial" charset="0"/>
                          <a:ea typeface="楷体_GB2312" pitchFamily="49" charset="-122"/>
                        </a:rPr>
                        <a:t>用户点击“开始”，系统记录开始时间，并将“开始”置为不可用，使“暂停”和“停止”按钮可用</a:t>
                      </a:r>
                      <a:endParaRPr kumimoji="0" lang="zh-CN" altLang="en-US" sz="1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06387">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en-US" altLang="zh-CN" sz="1400" b="1" i="0" u="none" strike="noStrike" cap="none" normalizeH="0" baseline="0">
                          <a:ln>
                            <a:noFill/>
                          </a:ln>
                          <a:solidFill>
                            <a:srgbClr val="FF0000"/>
                          </a:solidFill>
                          <a:effectLst/>
                          <a:latin typeface="Arial" charset="0"/>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zh-CN" altLang="en-US" sz="1400" b="1" i="0" u="none" strike="noStrike" cap="none" normalizeH="0" baseline="0">
                          <a:ln>
                            <a:noFill/>
                          </a:ln>
                          <a:solidFill>
                            <a:srgbClr val="FF0000"/>
                          </a:solidFill>
                          <a:effectLst/>
                          <a:latin typeface="Arial" charset="0"/>
                          <a:ea typeface="楷体_GB2312" pitchFamily="49" charset="-122"/>
                        </a:rPr>
                        <a:t>用户点击“停止”按钮，系统记录停止时间，并统计暂时时间、暂停次数、总时长、有效时长，并要求用户选择任务编号、输入工作关键字和相关信息。填写完成后，点击确定，用例完成。</a:t>
                      </a:r>
                      <a:endParaRPr kumimoji="0" lang="zh-CN" altLang="en-US" sz="1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29524">
                <a:tc rowSpan="2">
                  <a:txBody>
                    <a:bodyPr/>
                    <a:lstStyle/>
                    <a:p>
                      <a:pPr marL="0" marR="0" lvl="0" indent="0" algn="ctr" defTabSz="914400" rtl="0" eaLnBrk="1" fontAlgn="base" latinLnBrk="0" hangingPunct="1">
                        <a:lnSpc>
                          <a:spcPct val="100000"/>
                        </a:lnSpc>
                        <a:spcBef>
                          <a:spcPct val="0"/>
                        </a:spcBef>
                        <a:spcAft>
                          <a:spcPct val="0"/>
                        </a:spcAft>
                        <a:buClr>
                          <a:schemeClr val="bg1"/>
                        </a:buClr>
                        <a:buSzTx/>
                        <a:buFontTx/>
                        <a:buNone/>
                        <a:tabLst/>
                      </a:pPr>
                      <a:r>
                        <a:rPr kumimoji="0" lang="zh-CN" altLang="en-US" sz="1700" b="1" i="0" u="none" strike="noStrike" cap="none" normalizeH="0" baseline="0">
                          <a:ln>
                            <a:noFill/>
                          </a:ln>
                          <a:solidFill>
                            <a:schemeClr val="tx1"/>
                          </a:solidFill>
                          <a:effectLst/>
                          <a:latin typeface="Arial" charset="0"/>
                          <a:ea typeface="宋体" pitchFamily="2" charset="-122"/>
                        </a:rPr>
                        <a:t>扩展事件流</a:t>
                      </a:r>
                      <a:endParaRPr kumimoji="0" lang="zh-CN" altLang="en-US" sz="17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en-US" altLang="zh-CN" sz="1400" b="1" i="0" u="none" strike="noStrike" cap="none" normalizeH="0" baseline="0">
                          <a:ln>
                            <a:noFill/>
                          </a:ln>
                          <a:solidFill>
                            <a:srgbClr val="FF0000"/>
                          </a:solidFill>
                          <a:effectLst/>
                          <a:latin typeface="Arial" charset="0"/>
                          <a:ea typeface="宋体" pitchFamily="2" charset="-122"/>
                        </a:rPr>
                        <a:t>3a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zh-CN" altLang="en-US" sz="1400" b="1" i="0" u="none" strike="noStrike" cap="none" normalizeH="0" baseline="0">
                          <a:ln>
                            <a:noFill/>
                          </a:ln>
                          <a:solidFill>
                            <a:srgbClr val="FF0000"/>
                          </a:solidFill>
                          <a:effectLst/>
                          <a:latin typeface="Arial" charset="0"/>
                          <a:ea typeface="楷体_GB2312" pitchFamily="49" charset="-122"/>
                        </a:rPr>
                        <a:t>在此期间，若用户点击“暂停”按钮，系统则记录暂停开始时间，并使暂停次数增加</a:t>
                      </a:r>
                      <a:r>
                        <a:rPr kumimoji="0" lang="en-US" altLang="zh-CN" sz="1400" b="1" i="0" u="none" strike="noStrike" cap="none" normalizeH="0" baseline="0">
                          <a:ln>
                            <a:noFill/>
                          </a:ln>
                          <a:solidFill>
                            <a:srgbClr val="FF0000"/>
                          </a:solidFill>
                          <a:effectLst/>
                          <a:latin typeface="Arial" charset="0"/>
                          <a:ea typeface="楷体_GB2312" pitchFamily="49" charset="-122"/>
                        </a:rPr>
                        <a:t>1</a:t>
                      </a:r>
                      <a:r>
                        <a:rPr kumimoji="0" lang="zh-CN" altLang="en-US" sz="1400" b="1" i="0" u="none" strike="noStrike" cap="none" normalizeH="0" baseline="0">
                          <a:ln>
                            <a:noFill/>
                          </a:ln>
                          <a:solidFill>
                            <a:srgbClr val="FF0000"/>
                          </a:solidFill>
                          <a:effectLst/>
                          <a:latin typeface="Arial" charset="0"/>
                          <a:ea typeface="楷体_GB2312" pitchFamily="49" charset="-122"/>
                        </a:rPr>
                        <a:t>次，并使“暂停”按钮变为“恢复”，使“停用”按钮不可用</a:t>
                      </a:r>
                      <a:endParaRPr kumimoji="0" lang="zh-CN" altLang="en-US" sz="1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1758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en-US" altLang="zh-CN" sz="1400" b="1" i="0" u="none" strike="noStrike" cap="none" normalizeH="0" baseline="0">
                          <a:ln>
                            <a:noFill/>
                          </a:ln>
                          <a:solidFill>
                            <a:srgbClr val="FF0000"/>
                          </a:solidFill>
                          <a:effectLst/>
                          <a:latin typeface="Arial" charset="0"/>
                          <a:ea typeface="宋体" pitchFamily="2" charset="-122"/>
                        </a:rPr>
                        <a:t>3a1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zh-CN" altLang="en-US" sz="1400" b="1" i="0" u="none" strike="noStrike" cap="none" normalizeH="0" baseline="0">
                          <a:ln>
                            <a:noFill/>
                          </a:ln>
                          <a:solidFill>
                            <a:srgbClr val="FF0000"/>
                          </a:solidFill>
                          <a:effectLst/>
                          <a:latin typeface="Arial" charset="0"/>
                          <a:ea typeface="楷体_GB2312" pitchFamily="49" charset="-122"/>
                        </a:rPr>
                        <a:t>当用户点击“恢复”按钮，用当前时间减去暂停开始时间得到本次暂停时间，并累加到“暂停时间”时间中，并使“恢复”按钮变为“暂停”，使“停用”按钮恢复可用</a:t>
                      </a:r>
                      <a:endParaRPr kumimoji="0" lang="zh-CN" altLang="en-US" sz="1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31320">
                <a:tc>
                  <a:txBody>
                    <a:bodyPr/>
                    <a:lstStyle/>
                    <a:p>
                      <a:pPr marL="0" marR="0" lvl="0" indent="0" algn="ctr" defTabSz="914400" rtl="0" eaLnBrk="1" fontAlgn="base" latinLnBrk="0" hangingPunct="1">
                        <a:lnSpc>
                          <a:spcPct val="100000"/>
                        </a:lnSpc>
                        <a:spcBef>
                          <a:spcPct val="0"/>
                        </a:spcBef>
                        <a:spcAft>
                          <a:spcPct val="0"/>
                        </a:spcAft>
                        <a:buClr>
                          <a:schemeClr val="bg1"/>
                        </a:buClr>
                        <a:buSzTx/>
                        <a:buFontTx/>
                        <a:buNone/>
                        <a:tabLst/>
                      </a:pPr>
                      <a:r>
                        <a:rPr kumimoji="0" lang="zh-CN" altLang="en-US" sz="1700" b="1" i="0" u="none" strike="noStrike" cap="none" normalizeH="0" baseline="0">
                          <a:ln>
                            <a:noFill/>
                          </a:ln>
                          <a:solidFill>
                            <a:schemeClr val="tx1"/>
                          </a:solidFill>
                          <a:effectLst/>
                          <a:latin typeface="Arial" charset="0"/>
                          <a:ea typeface="宋体" pitchFamily="2" charset="-122"/>
                        </a:rPr>
                        <a:t>规则与约束</a:t>
                      </a:r>
                      <a:endParaRPr kumimoji="0" lang="zh-CN" altLang="en-US" sz="17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
                          <a:schemeClr val="bg1"/>
                        </a:buClr>
                        <a:buSzTx/>
                        <a:buFontTx/>
                        <a:buNone/>
                        <a:tabLst/>
                      </a:pPr>
                      <a:r>
                        <a:rPr kumimoji="0" lang="zh-CN" altLang="en-US" sz="1400" b="1" i="0" u="none" strike="noStrike" cap="none" normalizeH="0" baseline="0" dirty="0">
                          <a:ln>
                            <a:noFill/>
                          </a:ln>
                          <a:solidFill>
                            <a:srgbClr val="FF0000"/>
                          </a:solidFill>
                          <a:effectLst/>
                          <a:latin typeface="Arial" charset="0"/>
                          <a:ea typeface="楷体_GB2312" pitchFamily="49" charset="-122"/>
                        </a:rPr>
                        <a:t>时间记录程序应以离线式工作，该程序会自动连接服务器，完成时间日志上传的工作，如果未能连接服务器，则在本机暂存时间日志</a:t>
                      </a:r>
                      <a:endParaRPr kumimoji="0" lang="zh-CN" altLang="en-US" sz="1400" b="1" i="0" u="none" strike="noStrike" cap="none" normalizeH="0" baseline="0" dirty="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12"/>
                  </a:ext>
                </a:extLst>
              </a:tr>
            </a:tbl>
          </a:graphicData>
        </a:graphic>
      </p:graphicFrame>
      <p:sp>
        <p:nvSpPr>
          <p:cNvPr id="5" name="文本框 4">
            <a:extLst>
              <a:ext uri="{FF2B5EF4-FFF2-40B4-BE49-F238E27FC236}">
                <a16:creationId xmlns:a16="http://schemas.microsoft.com/office/drawing/2014/main" id="{84EE957A-C3FE-4916-B690-BB836A35A1AC}"/>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54690"/>
                                        </p:tgtEl>
                                        <p:attrNameLst>
                                          <p:attrName>ppt_x</p:attrName>
                                        </p:attrNameLst>
                                      </p:cBhvr>
                                      <p:tavLst>
                                        <p:tav tm="0">
                                          <p:val>
                                            <p:strVal val="ppt_x"/>
                                          </p:val>
                                        </p:tav>
                                        <p:tav tm="100000">
                                          <p:val>
                                            <p:strVal val="ppt_x"/>
                                          </p:val>
                                        </p:tav>
                                      </p:tavLst>
                                    </p:anim>
                                    <p:anim calcmode="lin" valueType="num">
                                      <p:cBhvr additive="base">
                                        <p:cTn id="7" dur="500"/>
                                        <p:tgtEl>
                                          <p:spTgt spid="754690"/>
                                        </p:tgtEl>
                                        <p:attrNameLst>
                                          <p:attrName>ppt_y</p:attrName>
                                        </p:attrNameLst>
                                      </p:cBhvr>
                                      <p:tavLst>
                                        <p:tav tm="0">
                                          <p:val>
                                            <p:strVal val="ppt_y"/>
                                          </p:val>
                                        </p:tav>
                                        <p:tav tm="100000">
                                          <p:val>
                                            <p:strVal val="1+ppt_h/2"/>
                                          </p:val>
                                        </p:tav>
                                      </p:tavLst>
                                    </p:anim>
                                    <p:set>
                                      <p:cBhvr>
                                        <p:cTn id="8" dur="1" fill="hold">
                                          <p:stCondLst>
                                            <p:cond delay="499"/>
                                          </p:stCondLst>
                                        </p:cTn>
                                        <p:tgtEl>
                                          <p:spTgt spid="75469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4691"/>
                                        </p:tgtEl>
                                        <p:attrNameLst>
                                          <p:attrName>style.visibility</p:attrName>
                                        </p:attrNameLst>
                                      </p:cBhvr>
                                      <p:to>
                                        <p:strVal val="visible"/>
                                      </p:to>
                                    </p:set>
                                    <p:anim calcmode="lin" valueType="num">
                                      <p:cBhvr additive="base">
                                        <p:cTn id="13" dur="500" fill="hold"/>
                                        <p:tgtEl>
                                          <p:spTgt spid="754691"/>
                                        </p:tgtEl>
                                        <p:attrNameLst>
                                          <p:attrName>ppt_x</p:attrName>
                                        </p:attrNameLst>
                                      </p:cBhvr>
                                      <p:tavLst>
                                        <p:tav tm="0">
                                          <p:val>
                                            <p:strVal val="#ppt_x"/>
                                          </p:val>
                                        </p:tav>
                                        <p:tav tm="100000">
                                          <p:val>
                                            <p:strVal val="#ppt_x"/>
                                          </p:val>
                                        </p:tav>
                                      </p:tavLst>
                                    </p:anim>
                                    <p:anim calcmode="lin" valueType="num">
                                      <p:cBhvr additive="base">
                                        <p:cTn id="14" dur="500" fill="hold"/>
                                        <p:tgtEl>
                                          <p:spTgt spid="7546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B8E2CE55-E0CC-41DB-BE64-9C1AE06BE182}" type="slidenum">
              <a:rPr lang="zh-CN" altLang="en-US"/>
              <a:pPr/>
              <a:t>78</a:t>
            </a:fld>
            <a:r>
              <a:rPr lang="en-US" altLang="zh-CN"/>
              <a:t>/60</a:t>
            </a:r>
          </a:p>
        </p:txBody>
      </p:sp>
      <p:sp>
        <p:nvSpPr>
          <p:cNvPr id="755714" name="Text Box 2"/>
          <p:cNvSpPr txBox="1">
            <a:spLocks noChangeArrowheads="1"/>
          </p:cNvSpPr>
          <p:nvPr/>
        </p:nvSpPr>
        <p:spPr bwMode="auto">
          <a:xfrm>
            <a:off x="1676400" y="1905000"/>
            <a:ext cx="5867400" cy="3257550"/>
          </a:xfrm>
          <a:prstGeom prst="rect">
            <a:avLst/>
          </a:prstGeom>
          <a:noFill/>
          <a:ln w="9525" algn="ctr">
            <a:noFill/>
            <a:miter lim="800000"/>
            <a:headEnd/>
            <a:tailEnd/>
          </a:ln>
          <a:effectLst/>
        </p:spPr>
        <p:txBody>
          <a:bodyPr>
            <a:spAutoFit/>
          </a:bodyPr>
          <a:lstStyle/>
          <a:p>
            <a:pPr>
              <a:spcBef>
                <a:spcPct val="50000"/>
              </a:spcBef>
            </a:pPr>
            <a:r>
              <a:rPr lang="zh-CN" altLang="en-US" sz="2800">
                <a:latin typeface="楷体_GB2312" pitchFamily="49" charset="-122"/>
                <a:ea typeface="楷体_GB2312" pitchFamily="49" charset="-122"/>
              </a:rPr>
              <a:t>重点内容：</a:t>
            </a:r>
          </a:p>
          <a:p>
            <a:pPr lvl="2">
              <a:spcBef>
                <a:spcPct val="50000"/>
              </a:spcBef>
              <a:buFont typeface="Wingdings" pitchFamily="2" charset="2"/>
              <a:buChar char="l"/>
            </a:pPr>
            <a:r>
              <a:rPr lang="en-US" altLang="zh-CN" sz="2400" b="1">
                <a:solidFill>
                  <a:srgbClr val="DDDDDD"/>
                </a:solidFill>
                <a:latin typeface="楷体_GB2312" pitchFamily="49" charset="-122"/>
                <a:ea typeface="楷体_GB2312" pitchFamily="49" charset="-122"/>
              </a:rPr>
              <a:t>Review </a:t>
            </a:r>
          </a:p>
          <a:p>
            <a:pPr lvl="2">
              <a:spcBef>
                <a:spcPct val="50000"/>
              </a:spcBef>
              <a:buFont typeface="Wingdings" pitchFamily="2" charset="2"/>
              <a:buChar char="l"/>
            </a:pPr>
            <a:r>
              <a:rPr lang="zh-CN" altLang="en-US" sz="2400" b="1">
                <a:solidFill>
                  <a:srgbClr val="DDDDDD"/>
                </a:solidFill>
                <a:latin typeface="楷体_GB2312" pitchFamily="49" charset="-122"/>
                <a:ea typeface="楷体_GB2312" pitchFamily="49" charset="-122"/>
              </a:rPr>
              <a:t>用例粒度</a:t>
            </a:r>
            <a:r>
              <a:rPr lang="zh-CN" altLang="en-US" sz="2400">
                <a:solidFill>
                  <a:srgbClr val="DDDDDD"/>
                </a:solidFill>
                <a:latin typeface="楷体_GB2312" pitchFamily="49" charset="-122"/>
                <a:ea typeface="楷体_GB2312" pitchFamily="49" charset="-122"/>
              </a:rPr>
              <a:t> </a:t>
            </a:r>
          </a:p>
          <a:p>
            <a:pPr lvl="2">
              <a:spcBef>
                <a:spcPct val="50000"/>
              </a:spcBef>
              <a:buFont typeface="Wingdings" pitchFamily="2" charset="2"/>
              <a:buChar char="l"/>
            </a:pPr>
            <a:r>
              <a:rPr lang="zh-CN" altLang="en-US" sz="2400" b="1">
                <a:solidFill>
                  <a:srgbClr val="DDDDDD"/>
                </a:solidFill>
                <a:latin typeface="楷体_GB2312" pitchFamily="49" charset="-122"/>
                <a:ea typeface="楷体_GB2312" pitchFamily="49" charset="-122"/>
              </a:rPr>
              <a:t>用例规约</a:t>
            </a:r>
          </a:p>
          <a:p>
            <a:pPr lvl="2">
              <a:spcBef>
                <a:spcPct val="50000"/>
              </a:spcBef>
              <a:buFont typeface="Wingdings" pitchFamily="2" charset="2"/>
              <a:buChar char="l"/>
            </a:pPr>
            <a:r>
              <a:rPr lang="zh-CN" altLang="en-US" sz="2400" b="1" u="sng">
                <a:latin typeface="楷体_GB2312" pitchFamily="49" charset="-122"/>
                <a:ea typeface="楷体_GB2312" pitchFamily="49" charset="-122"/>
              </a:rPr>
              <a:t>使用</a:t>
            </a:r>
            <a:r>
              <a:rPr lang="en-US" altLang="zh-CN" sz="2400" b="1" u="sng">
                <a:latin typeface="楷体_GB2312" pitchFamily="49" charset="-122"/>
                <a:ea typeface="楷体_GB2312" pitchFamily="49" charset="-122"/>
              </a:rPr>
              <a:t>Rose</a:t>
            </a:r>
            <a:r>
              <a:rPr lang="zh-CN" altLang="en-US" sz="2400" b="1" u="sng">
                <a:latin typeface="楷体_GB2312" pitchFamily="49" charset="-122"/>
                <a:ea typeface="楷体_GB2312" pitchFamily="49" charset="-122"/>
              </a:rPr>
              <a:t>创建用例图的步骤说明</a:t>
            </a:r>
          </a:p>
          <a:p>
            <a:pPr lvl="2">
              <a:spcBef>
                <a:spcPct val="50000"/>
              </a:spcBef>
              <a:buFont typeface="Wingdings" pitchFamily="2" charset="2"/>
              <a:buChar char="l"/>
            </a:pPr>
            <a:r>
              <a:rPr lang="zh-CN" altLang="en-US" sz="2400" b="1">
                <a:solidFill>
                  <a:srgbClr val="DDDDDD"/>
                </a:solidFill>
                <a:latin typeface="楷体_GB2312" pitchFamily="49" charset="-122"/>
                <a:ea typeface="楷体_GB2312" pitchFamily="49" charset="-122"/>
              </a:rPr>
              <a:t>实例</a:t>
            </a:r>
          </a:p>
        </p:txBody>
      </p:sp>
      <p:sp>
        <p:nvSpPr>
          <p:cNvPr id="755715" name="Text Box 3"/>
          <p:cNvSpPr txBox="1">
            <a:spLocks noChangeArrowheads="1"/>
          </p:cNvSpPr>
          <p:nvPr/>
        </p:nvSpPr>
        <p:spPr bwMode="auto">
          <a:xfrm>
            <a:off x="609600" y="1035050"/>
            <a:ext cx="5638800" cy="1190625"/>
          </a:xfrm>
          <a:prstGeom prst="rect">
            <a:avLst/>
          </a:prstGeom>
          <a:solidFill>
            <a:schemeClr val="hlink"/>
          </a:solidFill>
          <a:ln w="9525">
            <a:noFill/>
            <a:miter lim="800000"/>
            <a:headEnd/>
            <a:tailEnd/>
          </a:ln>
          <a:effectLst/>
        </p:spPr>
        <p:txBody>
          <a:bodyPr>
            <a:spAutoFit/>
          </a:bodyPr>
          <a:lstStyle/>
          <a:p>
            <a:pPr>
              <a:spcBef>
                <a:spcPct val="50000"/>
              </a:spcBef>
            </a:pP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第</a:t>
            </a:r>
            <a:r>
              <a:rPr lang="en-US" altLang="zh-CN" sz="3600" b="1" i="1">
                <a:solidFill>
                  <a:srgbClr val="FFCCFF"/>
                </a:solidFill>
                <a:effectLst>
                  <a:outerShdw blurRad="38100" dist="38100" dir="2700000" algn="tl">
                    <a:srgbClr val="000000"/>
                  </a:outerShdw>
                </a:effectLst>
                <a:latin typeface="黑体" pitchFamily="2" charset="-122"/>
                <a:ea typeface="黑体" pitchFamily="2" charset="-122"/>
              </a:rPr>
              <a:t>3</a:t>
            </a: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章 需求分析与用例模型 （补充内容）</a:t>
            </a:r>
            <a:endParaRPr lang="en-US" altLang="zh-CN" sz="3600" b="1" i="1">
              <a:solidFill>
                <a:srgbClr val="FFCCFF"/>
              </a:solidFill>
              <a:effectLst>
                <a:outerShdw blurRad="38100" dist="38100" dir="2700000" algn="tl">
                  <a:srgbClr val="000000"/>
                </a:outerShdw>
              </a:effectLst>
              <a:latin typeface="黑体" pitchFamily="2" charset="-122"/>
              <a:ea typeface="黑体" pitchFamily="2" charset="-122"/>
            </a:endParaRPr>
          </a:p>
        </p:txBody>
      </p:sp>
      <p:sp>
        <p:nvSpPr>
          <p:cNvPr id="5" name="文本框 4">
            <a:extLst>
              <a:ext uri="{FF2B5EF4-FFF2-40B4-BE49-F238E27FC236}">
                <a16:creationId xmlns:a16="http://schemas.microsoft.com/office/drawing/2014/main" id="{B1080C6F-6CD4-4556-BD7B-17B116952E9F}"/>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8DC32B80-3FA8-4705-8353-180CC5D65EF7}" type="slidenum">
              <a:rPr lang="zh-CN" altLang="en-US"/>
              <a:pPr/>
              <a:t>79</a:t>
            </a:fld>
            <a:r>
              <a:rPr lang="en-US" altLang="zh-CN"/>
              <a:t>/60</a:t>
            </a:r>
          </a:p>
        </p:txBody>
      </p:sp>
      <p:sp>
        <p:nvSpPr>
          <p:cNvPr id="757762" name="Rectangle 2"/>
          <p:cNvSpPr>
            <a:spLocks noGrp="1" noChangeArrowheads="1"/>
          </p:cNvSpPr>
          <p:nvPr>
            <p:ph type="title"/>
          </p:nvPr>
        </p:nvSpPr>
        <p:spPr/>
        <p:txBody>
          <a:bodyPr/>
          <a:lstStyle/>
          <a:p>
            <a:r>
              <a:rPr lang="zh-CN" altLang="en-US">
                <a:cs typeface="Tahoma" pitchFamily="34" charset="0"/>
              </a:rPr>
              <a:t>基于用例的需求分析过程</a:t>
            </a:r>
          </a:p>
        </p:txBody>
      </p:sp>
      <p:sp>
        <p:nvSpPr>
          <p:cNvPr id="757763" name="Rectangle 3"/>
          <p:cNvSpPr>
            <a:spLocks noGrp="1" noChangeArrowheads="1"/>
          </p:cNvSpPr>
          <p:nvPr>
            <p:ph type="body" idx="1"/>
          </p:nvPr>
        </p:nvSpPr>
        <p:spPr>
          <a:xfrm>
            <a:off x="457200" y="1752600"/>
            <a:ext cx="8229600" cy="3810000"/>
          </a:xfrm>
        </p:spPr>
        <p:txBody>
          <a:bodyPr/>
          <a:lstStyle/>
          <a:p>
            <a:pPr>
              <a:lnSpc>
                <a:spcPct val="90000"/>
              </a:lnSpc>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获取原始需求</a:t>
            </a:r>
            <a:endParaRPr lang="en-US" altLang="zh-CN" sz="2800">
              <a:latin typeface="楷体_GB2312" pitchFamily="49" charset="-122"/>
              <a:ea typeface="楷体_GB2312" pitchFamily="49" charset="-122"/>
            </a:endParaRPr>
          </a:p>
          <a:p>
            <a:pPr>
              <a:lnSpc>
                <a:spcPct val="90000"/>
              </a:lnSpc>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开发一个可以理解的需求</a:t>
            </a:r>
            <a:endParaRPr lang="en-US" altLang="zh-CN" sz="2800">
              <a:latin typeface="楷体_GB2312" pitchFamily="49" charset="-122"/>
              <a:ea typeface="楷体_GB2312" pitchFamily="49" charset="-122"/>
            </a:endParaRPr>
          </a:p>
          <a:p>
            <a:pPr lvl="1">
              <a:lnSpc>
                <a:spcPct val="90000"/>
              </a:lnSpc>
            </a:pPr>
            <a:r>
              <a:rPr lang="en-US" altLang="zh-CN">
                <a:latin typeface="楷体_GB2312" pitchFamily="49" charset="-122"/>
                <a:ea typeface="楷体_GB2312" pitchFamily="49" charset="-122"/>
              </a:rPr>
              <a:t>2.1 </a:t>
            </a:r>
            <a:r>
              <a:rPr lang="zh-CN" altLang="en-US">
                <a:latin typeface="楷体_GB2312" pitchFamily="49" charset="-122"/>
                <a:ea typeface="楷体_GB2312" pitchFamily="49" charset="-122"/>
              </a:rPr>
              <a:t>识别参与者</a:t>
            </a:r>
          </a:p>
          <a:p>
            <a:pPr lvl="1">
              <a:lnSpc>
                <a:spcPct val="90000"/>
              </a:lnSpc>
            </a:pPr>
            <a:r>
              <a:rPr lang="en-US" altLang="zh-CN">
                <a:latin typeface="楷体_GB2312" pitchFamily="49" charset="-122"/>
                <a:ea typeface="楷体_GB2312" pitchFamily="49" charset="-122"/>
              </a:rPr>
              <a:t>2.2 </a:t>
            </a:r>
            <a:r>
              <a:rPr lang="zh-CN" altLang="en-US">
                <a:latin typeface="楷体_GB2312" pitchFamily="49" charset="-122"/>
                <a:ea typeface="楷体_GB2312" pitchFamily="49" charset="-122"/>
              </a:rPr>
              <a:t>识别用例</a:t>
            </a:r>
          </a:p>
          <a:p>
            <a:pPr lvl="1">
              <a:lnSpc>
                <a:spcPct val="90000"/>
              </a:lnSpc>
            </a:pPr>
            <a:r>
              <a:rPr lang="en-US" altLang="zh-CN">
                <a:latin typeface="楷体_GB2312" pitchFamily="49" charset="-122"/>
                <a:ea typeface="楷体_GB2312" pitchFamily="49" charset="-122"/>
              </a:rPr>
              <a:t>2.3 </a:t>
            </a:r>
            <a:r>
              <a:rPr lang="zh-CN" altLang="en-US">
                <a:latin typeface="楷体_GB2312" pitchFamily="49" charset="-122"/>
                <a:ea typeface="楷体_GB2312" pitchFamily="49" charset="-122"/>
              </a:rPr>
              <a:t>构建用例图</a:t>
            </a:r>
            <a:endParaRPr lang="en-US" altLang="zh-CN">
              <a:latin typeface="楷体_GB2312" pitchFamily="49" charset="-122"/>
              <a:ea typeface="楷体_GB2312" pitchFamily="49" charset="-122"/>
            </a:endParaRPr>
          </a:p>
          <a:p>
            <a:pPr>
              <a:lnSpc>
                <a:spcPct val="90000"/>
              </a:lnSpc>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详细、完整地描述需求</a:t>
            </a:r>
            <a:endParaRPr lang="en-US" altLang="zh-CN" sz="2800">
              <a:latin typeface="楷体_GB2312" pitchFamily="49" charset="-122"/>
              <a:ea typeface="楷体_GB2312" pitchFamily="49" charset="-122"/>
            </a:endParaRPr>
          </a:p>
          <a:p>
            <a:pPr lvl="1">
              <a:lnSpc>
                <a:spcPct val="90000"/>
              </a:lnSpc>
            </a:pPr>
            <a:r>
              <a:rPr lang="zh-CN" altLang="en-US">
                <a:latin typeface="楷体_GB2312" pitchFamily="49" charset="-122"/>
                <a:ea typeface="楷体_GB2312" pitchFamily="49" charset="-122"/>
              </a:rPr>
              <a:t>进行用例阐述</a:t>
            </a:r>
          </a:p>
          <a:p>
            <a:pPr>
              <a:lnSpc>
                <a:spcPct val="90000"/>
              </a:lnSpc>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重构用例模型</a:t>
            </a:r>
            <a:endParaRPr lang="en-US" altLang="zh-CN" sz="2800">
              <a:latin typeface="楷体_GB2312" pitchFamily="49" charset="-122"/>
              <a:ea typeface="楷体_GB2312" pitchFamily="49" charset="-122"/>
            </a:endParaRPr>
          </a:p>
          <a:p>
            <a:pPr lvl="1">
              <a:lnSpc>
                <a:spcPct val="90000"/>
              </a:lnSpc>
            </a:pPr>
            <a:r>
              <a:rPr lang="en-US" altLang="zh-CN">
                <a:latin typeface="楷体_GB2312" pitchFamily="49" charset="-122"/>
                <a:ea typeface="楷体_GB2312" pitchFamily="49" charset="-122"/>
              </a:rPr>
              <a:t>4.1 </a:t>
            </a:r>
            <a:r>
              <a:rPr lang="zh-CN" altLang="en-US">
                <a:latin typeface="楷体_GB2312" pitchFamily="49" charset="-122"/>
                <a:ea typeface="楷体_GB2312" pitchFamily="49" charset="-122"/>
              </a:rPr>
              <a:t>识别用例间的关系</a:t>
            </a:r>
          </a:p>
          <a:p>
            <a:pPr lvl="1">
              <a:lnSpc>
                <a:spcPct val="90000"/>
              </a:lnSpc>
            </a:pPr>
            <a:r>
              <a:rPr lang="en-US" altLang="zh-CN">
                <a:latin typeface="楷体_GB2312" pitchFamily="49" charset="-122"/>
                <a:ea typeface="楷体_GB2312" pitchFamily="49" charset="-122"/>
              </a:rPr>
              <a:t>4.2 </a:t>
            </a:r>
            <a:r>
              <a:rPr lang="zh-CN" altLang="en-US">
                <a:latin typeface="楷体_GB2312" pitchFamily="49" charset="-122"/>
                <a:ea typeface="楷体_GB2312" pitchFamily="49" charset="-122"/>
              </a:rPr>
              <a:t>对用例进行组织和分包</a:t>
            </a:r>
          </a:p>
        </p:txBody>
      </p:sp>
      <p:sp>
        <p:nvSpPr>
          <p:cNvPr id="5" name="文本框 4">
            <a:extLst>
              <a:ext uri="{FF2B5EF4-FFF2-40B4-BE49-F238E27FC236}">
                <a16:creationId xmlns:a16="http://schemas.microsoft.com/office/drawing/2014/main" id="{0D58F0E7-24DE-4CD0-8285-342B02971154}"/>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57762"/>
                                        </p:tgtEl>
                                        <p:attrNameLst>
                                          <p:attrName>style.visibility</p:attrName>
                                        </p:attrNameLst>
                                      </p:cBhvr>
                                      <p:to>
                                        <p:strVal val="visible"/>
                                      </p:to>
                                    </p:set>
                                    <p:animEffect transition="in" filter="dissolve">
                                      <p:cBhvr>
                                        <p:cTn id="7" dur="500"/>
                                        <p:tgtEl>
                                          <p:spTgt spid="7577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7763">
                                            <p:txEl>
                                              <p:pRg st="0" end="0"/>
                                            </p:txEl>
                                          </p:spTgt>
                                        </p:tgtEl>
                                        <p:attrNameLst>
                                          <p:attrName>style.visibility</p:attrName>
                                        </p:attrNameLst>
                                      </p:cBhvr>
                                      <p:to>
                                        <p:strVal val="visible"/>
                                      </p:to>
                                    </p:set>
                                    <p:animEffect transition="in" filter="dissolve">
                                      <p:cBhvr>
                                        <p:cTn id="12" dur="500"/>
                                        <p:tgtEl>
                                          <p:spTgt spid="7577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57763">
                                            <p:txEl>
                                              <p:pRg st="1" end="1"/>
                                            </p:txEl>
                                          </p:spTgt>
                                        </p:tgtEl>
                                        <p:attrNameLst>
                                          <p:attrName>style.visibility</p:attrName>
                                        </p:attrNameLst>
                                      </p:cBhvr>
                                      <p:to>
                                        <p:strVal val="visible"/>
                                      </p:to>
                                    </p:set>
                                    <p:animEffect transition="in" filter="dissolve">
                                      <p:cBhvr>
                                        <p:cTn id="17" dur="500"/>
                                        <p:tgtEl>
                                          <p:spTgt spid="757763">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57763">
                                            <p:txEl>
                                              <p:pRg st="2" end="2"/>
                                            </p:txEl>
                                          </p:spTgt>
                                        </p:tgtEl>
                                        <p:attrNameLst>
                                          <p:attrName>style.visibility</p:attrName>
                                        </p:attrNameLst>
                                      </p:cBhvr>
                                      <p:to>
                                        <p:strVal val="visible"/>
                                      </p:to>
                                    </p:set>
                                    <p:animEffect transition="in" filter="dissolve">
                                      <p:cBhvr>
                                        <p:cTn id="20" dur="500"/>
                                        <p:tgtEl>
                                          <p:spTgt spid="757763">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57763">
                                            <p:txEl>
                                              <p:pRg st="3" end="3"/>
                                            </p:txEl>
                                          </p:spTgt>
                                        </p:tgtEl>
                                        <p:attrNameLst>
                                          <p:attrName>style.visibility</p:attrName>
                                        </p:attrNameLst>
                                      </p:cBhvr>
                                      <p:to>
                                        <p:strVal val="visible"/>
                                      </p:to>
                                    </p:set>
                                    <p:animEffect transition="in" filter="dissolve">
                                      <p:cBhvr>
                                        <p:cTn id="23" dur="500"/>
                                        <p:tgtEl>
                                          <p:spTgt spid="757763">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57763">
                                            <p:txEl>
                                              <p:pRg st="4" end="4"/>
                                            </p:txEl>
                                          </p:spTgt>
                                        </p:tgtEl>
                                        <p:attrNameLst>
                                          <p:attrName>style.visibility</p:attrName>
                                        </p:attrNameLst>
                                      </p:cBhvr>
                                      <p:to>
                                        <p:strVal val="visible"/>
                                      </p:to>
                                    </p:set>
                                    <p:animEffect transition="in" filter="dissolve">
                                      <p:cBhvr>
                                        <p:cTn id="26" dur="500"/>
                                        <p:tgtEl>
                                          <p:spTgt spid="75776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57763">
                                            <p:txEl>
                                              <p:pRg st="5" end="5"/>
                                            </p:txEl>
                                          </p:spTgt>
                                        </p:tgtEl>
                                        <p:attrNameLst>
                                          <p:attrName>style.visibility</p:attrName>
                                        </p:attrNameLst>
                                      </p:cBhvr>
                                      <p:to>
                                        <p:strVal val="visible"/>
                                      </p:to>
                                    </p:set>
                                    <p:animEffect transition="in" filter="dissolve">
                                      <p:cBhvr>
                                        <p:cTn id="31" dur="500"/>
                                        <p:tgtEl>
                                          <p:spTgt spid="757763">
                                            <p:txEl>
                                              <p:pRg st="5" end="5"/>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57763">
                                            <p:txEl>
                                              <p:pRg st="6" end="6"/>
                                            </p:txEl>
                                          </p:spTgt>
                                        </p:tgtEl>
                                        <p:attrNameLst>
                                          <p:attrName>style.visibility</p:attrName>
                                        </p:attrNameLst>
                                      </p:cBhvr>
                                      <p:to>
                                        <p:strVal val="visible"/>
                                      </p:to>
                                    </p:set>
                                    <p:animEffect transition="in" filter="dissolve">
                                      <p:cBhvr>
                                        <p:cTn id="34" dur="500"/>
                                        <p:tgtEl>
                                          <p:spTgt spid="75776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757763">
                                            <p:txEl>
                                              <p:pRg st="7" end="7"/>
                                            </p:txEl>
                                          </p:spTgt>
                                        </p:tgtEl>
                                        <p:attrNameLst>
                                          <p:attrName>style.visibility</p:attrName>
                                        </p:attrNameLst>
                                      </p:cBhvr>
                                      <p:to>
                                        <p:strVal val="visible"/>
                                      </p:to>
                                    </p:set>
                                    <p:animEffect transition="in" filter="dissolve">
                                      <p:cBhvr>
                                        <p:cTn id="39" dur="500"/>
                                        <p:tgtEl>
                                          <p:spTgt spid="757763">
                                            <p:txEl>
                                              <p:pRg st="7" end="7"/>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57763">
                                            <p:txEl>
                                              <p:pRg st="8" end="8"/>
                                            </p:txEl>
                                          </p:spTgt>
                                        </p:tgtEl>
                                        <p:attrNameLst>
                                          <p:attrName>style.visibility</p:attrName>
                                        </p:attrNameLst>
                                      </p:cBhvr>
                                      <p:to>
                                        <p:strVal val="visible"/>
                                      </p:to>
                                    </p:set>
                                    <p:animEffect transition="in" filter="dissolve">
                                      <p:cBhvr>
                                        <p:cTn id="42" dur="500"/>
                                        <p:tgtEl>
                                          <p:spTgt spid="757763">
                                            <p:txEl>
                                              <p:pRg st="8" end="8"/>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757763">
                                            <p:txEl>
                                              <p:pRg st="9" end="9"/>
                                            </p:txEl>
                                          </p:spTgt>
                                        </p:tgtEl>
                                        <p:attrNameLst>
                                          <p:attrName>style.visibility</p:attrName>
                                        </p:attrNameLst>
                                      </p:cBhvr>
                                      <p:to>
                                        <p:strVal val="visible"/>
                                      </p:to>
                                    </p:set>
                                    <p:animEffect transition="in" filter="dissolve">
                                      <p:cBhvr>
                                        <p:cTn id="45" dur="500"/>
                                        <p:tgtEl>
                                          <p:spTgt spid="7577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p:bldP spid="7577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a:xfrm>
            <a:off x="6553200" y="6324600"/>
            <a:ext cx="2133600" cy="457200"/>
          </a:xfrm>
          <a:prstGeom prst="rect">
            <a:avLst/>
          </a:prstGeom>
        </p:spPr>
        <p:txBody>
          <a:bodyPr/>
          <a:lstStyle/>
          <a:p>
            <a:fld id="{C53200D7-4333-4B18-9284-C6CA1E7576D6}" type="slidenum">
              <a:rPr lang="zh-CN" altLang="en-US"/>
              <a:pPr/>
              <a:t>8</a:t>
            </a:fld>
            <a:r>
              <a:rPr lang="en-US" altLang="zh-CN"/>
              <a:t>/60</a:t>
            </a:r>
          </a:p>
        </p:txBody>
      </p:sp>
      <p:sp>
        <p:nvSpPr>
          <p:cNvPr id="563202" name="Text Box 2"/>
          <p:cNvSpPr txBox="1">
            <a:spLocks noChangeArrowheads="1"/>
          </p:cNvSpPr>
          <p:nvPr/>
        </p:nvSpPr>
        <p:spPr bwMode="auto">
          <a:xfrm>
            <a:off x="250825" y="1125538"/>
            <a:ext cx="3384550"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一、 什么叫用例图</a:t>
            </a:r>
          </a:p>
        </p:txBody>
      </p:sp>
      <p:sp>
        <p:nvSpPr>
          <p:cNvPr id="563203" name="Rectangle 3"/>
          <p:cNvSpPr>
            <a:spLocks noChangeArrowheads="1"/>
          </p:cNvSpPr>
          <p:nvPr/>
        </p:nvSpPr>
        <p:spPr bwMode="auto">
          <a:xfrm>
            <a:off x="395288" y="1844675"/>
            <a:ext cx="3960812" cy="4211638"/>
          </a:xfrm>
          <a:prstGeom prst="rect">
            <a:avLst/>
          </a:prstGeom>
          <a:noFill/>
          <a:ln w="9525" algn="ctr">
            <a:noFill/>
            <a:miter lim="800000"/>
            <a:headEnd/>
            <a:tailEnd/>
          </a:ln>
          <a:effectLst/>
        </p:spPr>
        <p:txBody>
          <a:bodyPr>
            <a:spAutoFit/>
          </a:bodyPr>
          <a:lstStyle/>
          <a:p>
            <a:pPr>
              <a:buClr>
                <a:schemeClr val="tx1"/>
              </a:buClr>
              <a:buFont typeface="Wingdings" pitchFamily="2" charset="2"/>
              <a:buChar char="Ø"/>
            </a:pPr>
            <a:r>
              <a:rPr kumimoji="1" lang="zh-CN" altLang="en-US">
                <a:latin typeface="楷体_GB2312" pitchFamily="49" charset="-122"/>
                <a:ea typeface="楷体_GB2312" pitchFamily="49" charset="-122"/>
              </a:rPr>
              <a:t>由参与者（</a:t>
            </a:r>
            <a:r>
              <a:rPr kumimoji="1" lang="en-US" altLang="zh-CN">
                <a:latin typeface="楷体_GB2312" pitchFamily="49" charset="-122"/>
                <a:ea typeface="楷体_GB2312" pitchFamily="49" charset="-122"/>
              </a:rPr>
              <a:t>Actor</a:t>
            </a:r>
            <a:r>
              <a:rPr kumimoji="1" lang="zh-CN" altLang="en-US">
                <a:latin typeface="楷体_GB2312" pitchFamily="49" charset="-122"/>
                <a:ea typeface="楷体_GB2312" pitchFamily="49" charset="-122"/>
              </a:rPr>
              <a:t>）、用例（</a:t>
            </a:r>
            <a:r>
              <a:rPr kumimoji="1" lang="en-US" altLang="zh-CN">
                <a:latin typeface="楷体_GB2312" pitchFamily="49" charset="-122"/>
                <a:ea typeface="楷体_GB2312" pitchFamily="49" charset="-122"/>
              </a:rPr>
              <a:t>Use Case</a:t>
            </a:r>
            <a:r>
              <a:rPr kumimoji="1" lang="zh-CN" altLang="en-US">
                <a:latin typeface="楷体_GB2312" pitchFamily="49" charset="-122"/>
                <a:ea typeface="楷体_GB2312" pitchFamily="49" charset="-122"/>
              </a:rPr>
              <a:t>）以及它们之间的关系构成的用于描述系统功能的动态视图称为用例图（</a:t>
            </a:r>
            <a:r>
              <a:rPr kumimoji="1" lang="en-US" altLang="zh-CN">
                <a:latin typeface="楷体_GB2312" pitchFamily="49" charset="-122"/>
                <a:ea typeface="楷体_GB2312" pitchFamily="49" charset="-122"/>
              </a:rPr>
              <a:t>Use Case Diagram</a:t>
            </a:r>
            <a:r>
              <a:rPr kumimoji="1" lang="zh-CN" altLang="en-US">
                <a:latin typeface="楷体_GB2312" pitchFamily="49" charset="-122"/>
                <a:ea typeface="楷体_GB2312" pitchFamily="49" charset="-122"/>
              </a:rPr>
              <a:t>）。</a:t>
            </a:r>
          </a:p>
          <a:p>
            <a:pPr>
              <a:buClr>
                <a:schemeClr val="tx1"/>
              </a:buClr>
              <a:buFont typeface="Wingdings" pitchFamily="2" charset="2"/>
              <a:buChar char="Ø"/>
            </a:pPr>
            <a:r>
              <a:rPr kumimoji="1" lang="zh-CN" altLang="en-US">
                <a:latin typeface="楷体_GB2312" pitchFamily="49" charset="-122"/>
                <a:ea typeface="楷体_GB2312" pitchFamily="49" charset="-122"/>
              </a:rPr>
              <a:t>要在用例图上显示某个</a:t>
            </a:r>
            <a:r>
              <a:rPr kumimoji="1" lang="zh-CN" altLang="en-US">
                <a:solidFill>
                  <a:srgbClr val="FF0000"/>
                </a:solidFill>
                <a:latin typeface="楷体_GB2312" pitchFamily="49" charset="-122"/>
                <a:ea typeface="楷体_GB2312" pitchFamily="49" charset="-122"/>
              </a:rPr>
              <a:t>用例</a:t>
            </a:r>
            <a:r>
              <a:rPr kumimoji="1" lang="zh-CN" altLang="en-US">
                <a:latin typeface="楷体_GB2312" pitchFamily="49" charset="-122"/>
                <a:ea typeface="楷体_GB2312" pitchFamily="49" charset="-122"/>
              </a:rPr>
              <a:t>，可绘制一个椭圆，然后将用例的名称放在椭圆的中心或椭圆下面的中间位置。</a:t>
            </a:r>
          </a:p>
          <a:p>
            <a:pPr>
              <a:buClr>
                <a:schemeClr val="tx1"/>
              </a:buClr>
              <a:buFont typeface="Wingdings" pitchFamily="2" charset="2"/>
              <a:buChar char="Ø"/>
            </a:pPr>
            <a:r>
              <a:rPr kumimoji="1" lang="zh-CN" altLang="en-US">
                <a:latin typeface="楷体_GB2312" pitchFamily="49" charset="-122"/>
                <a:ea typeface="楷体_GB2312" pitchFamily="49" charset="-122"/>
              </a:rPr>
              <a:t> 要在用例图上绘制一个</a:t>
            </a:r>
            <a:r>
              <a:rPr kumimoji="1" lang="zh-CN" altLang="en-US">
                <a:solidFill>
                  <a:srgbClr val="FF0000"/>
                </a:solidFill>
                <a:latin typeface="楷体_GB2312" pitchFamily="49" charset="-122"/>
                <a:ea typeface="楷体_GB2312" pitchFamily="49" charset="-122"/>
              </a:rPr>
              <a:t>参与者</a:t>
            </a:r>
            <a:r>
              <a:rPr kumimoji="1" lang="zh-CN" altLang="en-US">
                <a:latin typeface="楷体_GB2312" pitchFamily="49" charset="-122"/>
                <a:ea typeface="楷体_GB2312" pitchFamily="49" charset="-122"/>
              </a:rPr>
              <a:t>（表示一个系统用户），可绘制一个人形符号。</a:t>
            </a:r>
          </a:p>
          <a:p>
            <a:pPr>
              <a:buClr>
                <a:schemeClr val="tx1"/>
              </a:buClr>
              <a:buFont typeface="Wingdings" pitchFamily="2" charset="2"/>
              <a:buChar char="Ø"/>
            </a:pPr>
            <a:r>
              <a:rPr kumimoji="1" lang="zh-CN" altLang="en-US">
                <a:latin typeface="楷体_GB2312" pitchFamily="49" charset="-122"/>
                <a:ea typeface="楷体_GB2312" pitchFamily="49" charset="-122"/>
              </a:rPr>
              <a:t>参与者和用例之间的关系使用带箭头或者不带箭头的线段来描述，箭头表示在这一关系中哪一方是对话的主动发起者，箭头所指方是对话的被动接受者。</a:t>
            </a:r>
          </a:p>
        </p:txBody>
      </p:sp>
      <p:sp>
        <p:nvSpPr>
          <p:cNvPr id="563204" name="Text Box 4"/>
          <p:cNvSpPr txBox="1">
            <a:spLocks noChangeArrowheads="1"/>
          </p:cNvSpPr>
          <p:nvPr/>
        </p:nvSpPr>
        <p:spPr bwMode="auto">
          <a:xfrm>
            <a:off x="4211638" y="1268413"/>
            <a:ext cx="25209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1</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、用例图的含义</a:t>
            </a:r>
          </a:p>
        </p:txBody>
      </p:sp>
      <p:pic>
        <p:nvPicPr>
          <p:cNvPr id="563205" name="Picture 5" descr="全屏捕获 2009-7-28 183259"/>
          <p:cNvPicPr>
            <a:picLocks noChangeAspect="1" noChangeArrowheads="1"/>
          </p:cNvPicPr>
          <p:nvPr/>
        </p:nvPicPr>
        <p:blipFill>
          <a:blip r:embed="rId2"/>
          <a:srcRect/>
          <a:stretch>
            <a:fillRect/>
          </a:stretch>
        </p:blipFill>
        <p:spPr bwMode="auto">
          <a:xfrm>
            <a:off x="4572000" y="1981200"/>
            <a:ext cx="4286250" cy="4392613"/>
          </a:xfrm>
          <a:prstGeom prst="rect">
            <a:avLst/>
          </a:prstGeom>
          <a:noFill/>
          <a:ln w="9525">
            <a:noFill/>
            <a:miter lim="800000"/>
            <a:headEnd/>
            <a:tailEnd/>
          </a:ln>
        </p:spPr>
      </p:pic>
      <p:sp>
        <p:nvSpPr>
          <p:cNvPr id="563206" name="Text Box 6"/>
          <p:cNvSpPr txBox="1">
            <a:spLocks noChangeArrowheads="1"/>
          </p:cNvSpPr>
          <p:nvPr/>
        </p:nvSpPr>
        <p:spPr bwMode="auto">
          <a:xfrm>
            <a:off x="250825" y="1125538"/>
            <a:ext cx="3384550"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一、 什么叫用例图</a:t>
            </a:r>
          </a:p>
        </p:txBody>
      </p:sp>
      <p:sp>
        <p:nvSpPr>
          <p:cNvPr id="563207" name="Text Box 7"/>
          <p:cNvSpPr txBox="1">
            <a:spLocks noChangeArrowheads="1"/>
          </p:cNvSpPr>
          <p:nvPr/>
        </p:nvSpPr>
        <p:spPr bwMode="auto">
          <a:xfrm>
            <a:off x="4211638" y="1268413"/>
            <a:ext cx="25209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1</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、用例图的含义</a:t>
            </a:r>
          </a:p>
        </p:txBody>
      </p:sp>
      <p:sp>
        <p:nvSpPr>
          <p:cNvPr id="9" name="文本框 8">
            <a:extLst>
              <a:ext uri="{FF2B5EF4-FFF2-40B4-BE49-F238E27FC236}">
                <a16:creationId xmlns:a16="http://schemas.microsoft.com/office/drawing/2014/main" id="{D992FE20-63AE-4192-8F40-3D75CDF85B3F}"/>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43FFE67C-3046-4E46-88DA-5DE1FBA5E032}" type="slidenum">
              <a:rPr lang="zh-CN" altLang="en-US"/>
              <a:pPr/>
              <a:t>80</a:t>
            </a:fld>
            <a:r>
              <a:rPr lang="en-US" altLang="zh-CN"/>
              <a:t>/60</a:t>
            </a:r>
          </a:p>
        </p:txBody>
      </p:sp>
      <p:sp>
        <p:nvSpPr>
          <p:cNvPr id="759810" name="Rectangle 2"/>
          <p:cNvSpPr>
            <a:spLocks noGrp="1" noChangeArrowheads="1"/>
          </p:cNvSpPr>
          <p:nvPr>
            <p:ph type="title"/>
          </p:nvPr>
        </p:nvSpPr>
        <p:spPr/>
        <p:txBody>
          <a:bodyPr/>
          <a:lstStyle/>
          <a:p>
            <a:r>
              <a:rPr lang="zh-CN" altLang="en-US">
                <a:cs typeface="Tahoma" pitchFamily="34" charset="0"/>
              </a:rPr>
              <a:t>基于用例的需求分析过程</a:t>
            </a:r>
          </a:p>
        </p:txBody>
      </p:sp>
      <p:sp>
        <p:nvSpPr>
          <p:cNvPr id="759811" name="Rectangle 3"/>
          <p:cNvSpPr>
            <a:spLocks noGrp="1" noChangeArrowheads="1"/>
          </p:cNvSpPr>
          <p:nvPr>
            <p:ph type="body" idx="1"/>
          </p:nvPr>
        </p:nvSpPr>
        <p:spPr>
          <a:xfrm>
            <a:off x="457200" y="1752600"/>
            <a:ext cx="8229600" cy="3810000"/>
          </a:xfrm>
        </p:spPr>
        <p:txBody>
          <a:bodyPr/>
          <a:lstStyle/>
          <a:p>
            <a:pPr>
              <a:lnSpc>
                <a:spcPct val="90000"/>
              </a:lnSpc>
            </a:pPr>
            <a:r>
              <a:rPr lang="en-US" altLang="zh-CN" sz="2800" u="sng">
                <a:solidFill>
                  <a:schemeClr val="hlink"/>
                </a:solidFill>
                <a:effectLst>
                  <a:outerShdw blurRad="38100" dist="38100" dir="2700000" algn="tl">
                    <a:srgbClr val="C0C0C0"/>
                  </a:outerShdw>
                </a:effectLst>
                <a:latin typeface="楷体_GB2312" pitchFamily="49" charset="-122"/>
                <a:ea typeface="楷体_GB2312" pitchFamily="49" charset="-122"/>
              </a:rPr>
              <a:t>1. </a:t>
            </a:r>
            <a:r>
              <a:rPr lang="zh-CN" altLang="en-US" sz="2800" u="sng">
                <a:solidFill>
                  <a:schemeClr val="hlink"/>
                </a:solidFill>
                <a:effectLst>
                  <a:outerShdw blurRad="38100" dist="38100" dir="2700000" algn="tl">
                    <a:srgbClr val="C0C0C0"/>
                  </a:outerShdw>
                </a:effectLst>
                <a:latin typeface="楷体_GB2312" pitchFamily="49" charset="-122"/>
                <a:ea typeface="楷体_GB2312" pitchFamily="49" charset="-122"/>
              </a:rPr>
              <a:t>获取原始需求</a:t>
            </a:r>
            <a:endParaRPr lang="en-US" altLang="zh-CN" sz="2800" u="sng">
              <a:solidFill>
                <a:schemeClr val="hlink"/>
              </a:solidFill>
              <a:effectLst>
                <a:outerShdw blurRad="38100" dist="38100" dir="2700000" algn="tl">
                  <a:srgbClr val="C0C0C0"/>
                </a:outerShdw>
              </a:effectLst>
              <a:latin typeface="楷体_GB2312" pitchFamily="49" charset="-122"/>
              <a:ea typeface="楷体_GB2312" pitchFamily="49" charset="-122"/>
            </a:endParaRPr>
          </a:p>
          <a:p>
            <a:pPr>
              <a:lnSpc>
                <a:spcPct val="90000"/>
              </a:lnSpc>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开发一个可以理解的需求</a:t>
            </a:r>
            <a:endParaRPr lang="en-US" altLang="zh-CN" sz="2800">
              <a:latin typeface="楷体_GB2312" pitchFamily="49" charset="-122"/>
              <a:ea typeface="楷体_GB2312" pitchFamily="49" charset="-122"/>
            </a:endParaRPr>
          </a:p>
          <a:p>
            <a:pPr lvl="1">
              <a:lnSpc>
                <a:spcPct val="90000"/>
              </a:lnSpc>
            </a:pPr>
            <a:r>
              <a:rPr lang="en-US" altLang="zh-CN">
                <a:latin typeface="楷体_GB2312" pitchFamily="49" charset="-122"/>
                <a:ea typeface="楷体_GB2312" pitchFamily="49" charset="-122"/>
              </a:rPr>
              <a:t>2.1 </a:t>
            </a:r>
            <a:r>
              <a:rPr lang="zh-CN" altLang="en-US">
                <a:latin typeface="楷体_GB2312" pitchFamily="49" charset="-122"/>
                <a:ea typeface="楷体_GB2312" pitchFamily="49" charset="-122"/>
              </a:rPr>
              <a:t>识别参与者</a:t>
            </a:r>
          </a:p>
          <a:p>
            <a:pPr lvl="1">
              <a:lnSpc>
                <a:spcPct val="90000"/>
              </a:lnSpc>
            </a:pPr>
            <a:r>
              <a:rPr lang="en-US" altLang="zh-CN">
                <a:latin typeface="楷体_GB2312" pitchFamily="49" charset="-122"/>
                <a:ea typeface="楷体_GB2312" pitchFamily="49" charset="-122"/>
              </a:rPr>
              <a:t>2.2 </a:t>
            </a:r>
            <a:r>
              <a:rPr lang="zh-CN" altLang="en-US">
                <a:latin typeface="楷体_GB2312" pitchFamily="49" charset="-122"/>
                <a:ea typeface="楷体_GB2312" pitchFamily="49" charset="-122"/>
              </a:rPr>
              <a:t>识别用例</a:t>
            </a:r>
          </a:p>
          <a:p>
            <a:pPr lvl="1">
              <a:lnSpc>
                <a:spcPct val="90000"/>
              </a:lnSpc>
            </a:pPr>
            <a:r>
              <a:rPr lang="en-US" altLang="zh-CN">
                <a:latin typeface="楷体_GB2312" pitchFamily="49" charset="-122"/>
                <a:ea typeface="楷体_GB2312" pitchFamily="49" charset="-122"/>
              </a:rPr>
              <a:t>2.3 </a:t>
            </a:r>
            <a:r>
              <a:rPr lang="zh-CN" altLang="en-US">
                <a:latin typeface="楷体_GB2312" pitchFamily="49" charset="-122"/>
                <a:ea typeface="楷体_GB2312" pitchFamily="49" charset="-122"/>
              </a:rPr>
              <a:t>构建用例图</a:t>
            </a:r>
            <a:endParaRPr lang="en-US" altLang="zh-CN">
              <a:latin typeface="楷体_GB2312" pitchFamily="49" charset="-122"/>
              <a:ea typeface="楷体_GB2312" pitchFamily="49" charset="-122"/>
            </a:endParaRPr>
          </a:p>
          <a:p>
            <a:pPr>
              <a:lnSpc>
                <a:spcPct val="90000"/>
              </a:lnSpc>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详细、完整地描述需求</a:t>
            </a:r>
            <a:endParaRPr lang="en-US" altLang="zh-CN" sz="2800">
              <a:latin typeface="楷体_GB2312" pitchFamily="49" charset="-122"/>
              <a:ea typeface="楷体_GB2312" pitchFamily="49" charset="-122"/>
            </a:endParaRPr>
          </a:p>
          <a:p>
            <a:pPr lvl="1">
              <a:lnSpc>
                <a:spcPct val="90000"/>
              </a:lnSpc>
            </a:pPr>
            <a:r>
              <a:rPr lang="zh-CN" altLang="en-US">
                <a:latin typeface="楷体_GB2312" pitchFamily="49" charset="-122"/>
                <a:ea typeface="楷体_GB2312" pitchFamily="49" charset="-122"/>
              </a:rPr>
              <a:t>进行用例阐述</a:t>
            </a:r>
          </a:p>
          <a:p>
            <a:pPr>
              <a:lnSpc>
                <a:spcPct val="90000"/>
              </a:lnSpc>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重构用例模型</a:t>
            </a:r>
            <a:endParaRPr lang="en-US" altLang="zh-CN" sz="2800">
              <a:latin typeface="楷体_GB2312" pitchFamily="49" charset="-122"/>
              <a:ea typeface="楷体_GB2312" pitchFamily="49" charset="-122"/>
            </a:endParaRPr>
          </a:p>
          <a:p>
            <a:pPr lvl="1">
              <a:lnSpc>
                <a:spcPct val="90000"/>
              </a:lnSpc>
            </a:pPr>
            <a:r>
              <a:rPr lang="en-US" altLang="zh-CN">
                <a:latin typeface="楷体_GB2312" pitchFamily="49" charset="-122"/>
                <a:ea typeface="楷体_GB2312" pitchFamily="49" charset="-122"/>
              </a:rPr>
              <a:t>4.1 </a:t>
            </a:r>
            <a:r>
              <a:rPr lang="zh-CN" altLang="en-US">
                <a:latin typeface="楷体_GB2312" pitchFamily="49" charset="-122"/>
                <a:ea typeface="楷体_GB2312" pitchFamily="49" charset="-122"/>
              </a:rPr>
              <a:t>识别用例间的关系</a:t>
            </a:r>
          </a:p>
          <a:p>
            <a:pPr lvl="1">
              <a:lnSpc>
                <a:spcPct val="90000"/>
              </a:lnSpc>
            </a:pPr>
            <a:r>
              <a:rPr lang="en-US" altLang="zh-CN">
                <a:latin typeface="楷体_GB2312" pitchFamily="49" charset="-122"/>
                <a:ea typeface="楷体_GB2312" pitchFamily="49" charset="-122"/>
              </a:rPr>
              <a:t>4.2 </a:t>
            </a:r>
            <a:r>
              <a:rPr lang="zh-CN" altLang="en-US">
                <a:latin typeface="楷体_GB2312" pitchFamily="49" charset="-122"/>
                <a:ea typeface="楷体_GB2312" pitchFamily="49" charset="-122"/>
              </a:rPr>
              <a:t>对用例进行组织和分包</a:t>
            </a:r>
          </a:p>
        </p:txBody>
      </p:sp>
      <p:sp>
        <p:nvSpPr>
          <p:cNvPr id="5" name="文本框 4">
            <a:extLst>
              <a:ext uri="{FF2B5EF4-FFF2-40B4-BE49-F238E27FC236}">
                <a16:creationId xmlns:a16="http://schemas.microsoft.com/office/drawing/2014/main" id="{4EAF0BB8-F56B-4356-A21D-23C4EDDE5092}"/>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4294967295"/>
          </p:nvPr>
        </p:nvSpPr>
        <p:spPr>
          <a:xfrm>
            <a:off x="6553200" y="6324600"/>
            <a:ext cx="2133600" cy="457200"/>
          </a:xfrm>
          <a:prstGeom prst="rect">
            <a:avLst/>
          </a:prstGeom>
        </p:spPr>
        <p:txBody>
          <a:bodyPr/>
          <a:lstStyle/>
          <a:p>
            <a:fld id="{D889299A-C145-46D8-A3E3-CFBE6006F514}" type="slidenum">
              <a:rPr lang="zh-CN" altLang="en-US"/>
              <a:pPr/>
              <a:t>81</a:t>
            </a:fld>
            <a:r>
              <a:rPr lang="en-US" altLang="zh-CN"/>
              <a:t>/60</a:t>
            </a:r>
          </a:p>
        </p:txBody>
      </p:sp>
      <p:sp>
        <p:nvSpPr>
          <p:cNvPr id="761858" name="Rectangle 2"/>
          <p:cNvSpPr>
            <a:spLocks noGrp="1" noChangeArrowheads="1"/>
          </p:cNvSpPr>
          <p:nvPr>
            <p:ph type="title"/>
          </p:nvPr>
        </p:nvSpPr>
        <p:spPr/>
        <p:txBody>
          <a:bodyPr/>
          <a:lstStyle/>
          <a:p>
            <a:r>
              <a:rPr lang="en-US" altLang="zh-CN">
                <a:cs typeface="Tahoma" pitchFamily="34" charset="0"/>
              </a:rPr>
              <a:t>1 </a:t>
            </a:r>
            <a:r>
              <a:rPr lang="zh-CN" altLang="en-US">
                <a:cs typeface="Tahoma" pitchFamily="34" charset="0"/>
              </a:rPr>
              <a:t>获取原始需求</a:t>
            </a:r>
            <a:endParaRPr lang="en-US" altLang="zh-CN">
              <a:cs typeface="Tahoma" pitchFamily="34" charset="0"/>
            </a:endParaRPr>
          </a:p>
        </p:txBody>
      </p:sp>
      <p:graphicFrame>
        <p:nvGraphicFramePr>
          <p:cNvPr id="761859" name="Group 3"/>
          <p:cNvGraphicFramePr>
            <a:graphicFrameLocks noGrp="1"/>
          </p:cNvGraphicFramePr>
          <p:nvPr>
            <p:ph idx="1"/>
          </p:nvPr>
        </p:nvGraphicFramePr>
        <p:xfrm>
          <a:off x="457200" y="1816100"/>
          <a:ext cx="8229600" cy="4754880"/>
        </p:xfrm>
        <a:graphic>
          <a:graphicData uri="http://schemas.openxmlformats.org/drawingml/2006/table">
            <a:tbl>
              <a:tblPr/>
              <a:tblGrid>
                <a:gridCol w="13716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2159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i="0" u="none" strike="noStrike" cap="none" normalizeH="0" baseline="0">
                          <a:ln>
                            <a:noFill/>
                          </a:ln>
                          <a:solidFill>
                            <a:schemeClr val="tx2"/>
                          </a:solidFill>
                          <a:effectLst>
                            <a:outerShdw blurRad="38100" dist="38100" dir="2700000" algn="tl">
                              <a:srgbClr val="C0C0C0"/>
                            </a:outerShdw>
                          </a:effectLst>
                          <a:latin typeface="Arial" charset="0"/>
                          <a:ea typeface="宋体" pitchFamily="2" charset="-122"/>
                        </a:rPr>
                        <a:t>技巧</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i="0" u="none" strike="noStrike" cap="none" normalizeH="0" baseline="0">
                          <a:ln>
                            <a:noFill/>
                          </a:ln>
                          <a:solidFill>
                            <a:schemeClr val="tx2"/>
                          </a:solidFill>
                          <a:effectLst>
                            <a:outerShdw blurRad="38100" dist="38100" dir="2700000" algn="tl">
                              <a:srgbClr val="C0C0C0"/>
                            </a:outerShdw>
                          </a:effectLst>
                          <a:latin typeface="Arial" charset="0"/>
                          <a:ea typeface="宋体" pitchFamily="2" charset="-122"/>
                        </a:rPr>
                        <a:t>描述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9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1"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rPr>
                        <a:t>实地观察</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宋体" pitchFamily="2" charset="-122"/>
                        </a:rPr>
                        <a:t>直接观察个人工作的情况，以发现现存的实践方式和问题</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1"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rPr>
                        <a:t>访谈</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宋体" pitchFamily="2" charset="-122"/>
                        </a:rPr>
                        <a:t>从个人处收集特定信息</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1"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rPr>
                        <a:t>特定群体调查</a:t>
                      </a:r>
                      <a:endParaRPr kumimoji="0" lang="en-US" altLang="zh-CN" sz="2000" b="1"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宋体" pitchFamily="2" charset="-122"/>
                        </a:rPr>
                        <a:t>对一组人员进行调查，以便了解工作态度和共同看法</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7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1"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rPr>
                        <a:t>问卷调查</a:t>
                      </a:r>
                      <a:endParaRPr kumimoji="0" lang="en-US" altLang="zh-CN" sz="2000" b="1"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宋体" pitchFamily="2" charset="-122"/>
                        </a:rPr>
                        <a:t>收集详细数据和统计意义上比较重要的数据</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22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1"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rPr>
                        <a:t>用户指导</a:t>
                      </a:r>
                      <a:endParaRPr kumimoji="0" lang="en-US" altLang="zh-CN" sz="2000" b="1"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宋体" pitchFamily="2" charset="-122"/>
                        </a:rPr>
                        <a:t>让最终用户告诉你，他们是如何操作系统的</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1"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rPr>
                        <a:t>原型制作</a:t>
                      </a:r>
                      <a:endParaRPr kumimoji="0" lang="en-US" altLang="zh-CN" sz="2000" b="1"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宋体" pitchFamily="2" charset="-122"/>
                        </a:rPr>
                        <a:t>模拟一个无法直接测试的系统</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8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000" b="1"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rPr>
                        <a:t>统计版本</a:t>
                      </a:r>
                      <a:endParaRPr kumimoji="0" lang="en-US" altLang="zh-CN" sz="2000" b="1"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宋体" pitchFamily="2" charset="-122"/>
                        </a:rPr>
                        <a:t>使用具有统计功能的应用程序来记录用户完成任务的方式</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文本框 4">
            <a:extLst>
              <a:ext uri="{FF2B5EF4-FFF2-40B4-BE49-F238E27FC236}">
                <a16:creationId xmlns:a16="http://schemas.microsoft.com/office/drawing/2014/main" id="{FBA91824-C304-470A-BC2E-103ED9BF5D22}"/>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E1C999C7-B764-489D-B3A9-51ED680272D7}" type="slidenum">
              <a:rPr lang="zh-CN" altLang="en-US"/>
              <a:pPr/>
              <a:t>82</a:t>
            </a:fld>
            <a:r>
              <a:rPr lang="en-US" altLang="zh-CN"/>
              <a:t>/60</a:t>
            </a:r>
          </a:p>
        </p:txBody>
      </p:sp>
      <p:sp>
        <p:nvSpPr>
          <p:cNvPr id="762882" name="Rectangle 2"/>
          <p:cNvSpPr>
            <a:spLocks noGrp="1" noChangeArrowheads="1"/>
          </p:cNvSpPr>
          <p:nvPr>
            <p:ph type="title"/>
          </p:nvPr>
        </p:nvSpPr>
        <p:spPr/>
        <p:txBody>
          <a:bodyPr/>
          <a:lstStyle/>
          <a:p>
            <a:r>
              <a:rPr lang="zh-CN" altLang="en-US">
                <a:cs typeface="Tahoma" pitchFamily="34" charset="0"/>
              </a:rPr>
              <a:t>获取需求：考勤卡应用程序</a:t>
            </a:r>
            <a:endParaRPr lang="en-US" altLang="zh-CN">
              <a:cs typeface="Tahoma" pitchFamily="34" charset="0"/>
            </a:endParaRPr>
          </a:p>
        </p:txBody>
      </p:sp>
      <p:sp>
        <p:nvSpPr>
          <p:cNvPr id="762883" name="Text Box 3"/>
          <p:cNvSpPr txBox="1">
            <a:spLocks noChangeArrowheads="1"/>
          </p:cNvSpPr>
          <p:nvPr/>
        </p:nvSpPr>
        <p:spPr bwMode="auto">
          <a:xfrm>
            <a:off x="396875" y="1773238"/>
            <a:ext cx="8207375" cy="4368800"/>
          </a:xfrm>
          <a:prstGeom prst="rect">
            <a:avLst/>
          </a:prstGeom>
          <a:solidFill>
            <a:srgbClr val="CCFFFF"/>
          </a:solidFill>
          <a:ln w="9525">
            <a:solidFill>
              <a:srgbClr val="3366FF"/>
            </a:solidFill>
            <a:miter lim="800000"/>
            <a:headEnd/>
            <a:tailEnd/>
          </a:ln>
          <a:effectLst/>
        </p:spPr>
        <p:txBody>
          <a:bodyPr>
            <a:spAutoFit/>
          </a:bodyPr>
          <a:lstStyle/>
          <a:p>
            <a:pPr>
              <a:spcBef>
                <a:spcPct val="50000"/>
              </a:spcBef>
            </a:pPr>
            <a:r>
              <a:rPr kumimoji="1" lang="zh-CN" altLang="en-US" sz="2000" b="1">
                <a:effectLst>
                  <a:outerShdw blurRad="38100" dist="38100" dir="2700000" algn="tl">
                    <a:srgbClr val="FFFFFF"/>
                  </a:outerShdw>
                </a:effectLst>
                <a:latin typeface="Tahoma" pitchFamily="34" charset="0"/>
                <a:ea typeface="宋体" pitchFamily="2" charset="-122"/>
              </a:rPr>
              <a:t>初次访谈记录</a:t>
            </a:r>
            <a:br>
              <a:rPr kumimoji="1" lang="zh-CN" altLang="en-US" sz="2000">
                <a:latin typeface="Tahoma" pitchFamily="34" charset="0"/>
                <a:ea typeface="宋体" pitchFamily="2" charset="-122"/>
              </a:rPr>
            </a:br>
            <a:r>
              <a:rPr kumimoji="1" lang="zh-CN" altLang="en-US" sz="2000" b="1">
                <a:latin typeface="Tahoma" pitchFamily="34" charset="0"/>
                <a:ea typeface="宋体" pitchFamily="2" charset="-122"/>
              </a:rPr>
              <a:t>开发者</a:t>
            </a:r>
            <a:r>
              <a:rPr kumimoji="1" lang="zh-CN" altLang="en-US" sz="2000">
                <a:latin typeface="Tahoma" pitchFamily="34" charset="0"/>
                <a:ea typeface="宋体" pitchFamily="2" charset="-122"/>
              </a:rPr>
              <a:t>：谁将使用这个应用程序？</a:t>
            </a:r>
            <a:br>
              <a:rPr kumimoji="1" lang="zh-CN" altLang="en-US" sz="2000">
                <a:latin typeface="Tahoma" pitchFamily="34" charset="0"/>
                <a:ea typeface="宋体" pitchFamily="2" charset="-122"/>
              </a:rPr>
            </a:br>
            <a:r>
              <a:rPr kumimoji="1" lang="zh-CN" altLang="en-US" sz="2000" b="1">
                <a:latin typeface="Tahoma" pitchFamily="34" charset="0"/>
                <a:ea typeface="宋体" pitchFamily="2" charset="-122"/>
              </a:rPr>
              <a:t>客   户</a:t>
            </a:r>
            <a:r>
              <a:rPr kumimoji="1" lang="zh-CN" altLang="en-US" sz="2000">
                <a:latin typeface="Tahoma" pitchFamily="34" charset="0"/>
                <a:ea typeface="宋体" pitchFamily="2" charset="-122"/>
              </a:rPr>
              <a:t>：所有用它来记录可记帐以及不可记帐的工时的雇员</a:t>
            </a:r>
            <a:br>
              <a:rPr kumimoji="1" lang="zh-CN" altLang="en-US" sz="2000">
                <a:latin typeface="Tahoma" pitchFamily="34" charset="0"/>
                <a:ea typeface="宋体" pitchFamily="2" charset="-122"/>
              </a:rPr>
            </a:br>
            <a:r>
              <a:rPr kumimoji="1" lang="en-US" altLang="zh-CN" sz="2000">
                <a:latin typeface="Times New Roman"/>
                <a:ea typeface="宋体" pitchFamily="2" charset="-122"/>
              </a:rPr>
              <a:t>……</a:t>
            </a:r>
            <a:br>
              <a:rPr kumimoji="1" lang="en-US" altLang="zh-CN" sz="2000">
                <a:latin typeface="Tahoma" pitchFamily="34" charset="0"/>
                <a:ea typeface="宋体" pitchFamily="2" charset="-122"/>
              </a:rPr>
            </a:br>
            <a:r>
              <a:rPr kumimoji="1" lang="zh-CN" altLang="en-US" sz="2000" b="1">
                <a:latin typeface="Tahoma" pitchFamily="34" charset="0"/>
                <a:ea typeface="宋体" pitchFamily="2" charset="-122"/>
              </a:rPr>
              <a:t>开发者</a:t>
            </a:r>
            <a:r>
              <a:rPr kumimoji="1" lang="zh-CN" altLang="en-US" sz="2000">
                <a:latin typeface="Tahoma" pitchFamily="34" charset="0"/>
                <a:ea typeface="宋体" pitchFamily="2" charset="-122"/>
              </a:rPr>
              <a:t>：现在考勤卡应用程序是什么样的？</a:t>
            </a:r>
            <a:br>
              <a:rPr kumimoji="1" lang="zh-CN" altLang="en-US" sz="2000">
                <a:latin typeface="Tahoma" pitchFamily="34" charset="0"/>
                <a:ea typeface="宋体" pitchFamily="2" charset="-122"/>
              </a:rPr>
            </a:br>
            <a:r>
              <a:rPr kumimoji="1" lang="zh-CN" altLang="en-US" sz="2000" b="1">
                <a:latin typeface="Tahoma" pitchFamily="34" charset="0"/>
                <a:ea typeface="宋体" pitchFamily="2" charset="-122"/>
              </a:rPr>
              <a:t>客   户</a:t>
            </a:r>
            <a:r>
              <a:rPr kumimoji="1" lang="zh-CN" altLang="en-US" sz="2000">
                <a:latin typeface="Tahoma" pitchFamily="34" charset="0"/>
                <a:ea typeface="宋体" pitchFamily="2" charset="-122"/>
              </a:rPr>
              <a:t>：每半个月就用一个</a:t>
            </a:r>
            <a:r>
              <a:rPr kumimoji="1" lang="en-US" altLang="zh-CN" sz="2000">
                <a:latin typeface="Tahoma" pitchFamily="34" charset="0"/>
                <a:ea typeface="宋体" pitchFamily="2" charset="-122"/>
              </a:rPr>
              <a:t>Excel</a:t>
            </a:r>
            <a:r>
              <a:rPr kumimoji="1" lang="zh-CN" altLang="en-US" sz="2000">
                <a:latin typeface="Tahoma" pitchFamily="34" charset="0"/>
                <a:ea typeface="宋体" pitchFamily="2" charset="-122"/>
              </a:rPr>
              <a:t>表格来记录。每个雇员都将通过他的表格填好，然后用电子邮件发给我。这个表格相当标准：纵向是收费项目代码，横向是日期。雇员可以在每个条目上填写说明。</a:t>
            </a:r>
            <a:br>
              <a:rPr kumimoji="1" lang="zh-CN" altLang="en-US" sz="2000">
                <a:latin typeface="Tahoma" pitchFamily="34" charset="0"/>
                <a:ea typeface="宋体" pitchFamily="2" charset="-122"/>
              </a:rPr>
            </a:br>
            <a:r>
              <a:rPr kumimoji="1" lang="zh-CN" altLang="en-US" sz="2000" b="1">
                <a:latin typeface="Tahoma" pitchFamily="34" charset="0"/>
                <a:ea typeface="宋体" pitchFamily="2" charset="-122"/>
              </a:rPr>
              <a:t>开发者</a:t>
            </a:r>
            <a:r>
              <a:rPr kumimoji="1" lang="zh-CN" altLang="en-US" sz="2000">
                <a:latin typeface="Tahoma" pitchFamily="34" charset="0"/>
                <a:ea typeface="宋体" pitchFamily="2" charset="-122"/>
              </a:rPr>
              <a:t>：这个收费项目代码可以从什么地方得到？</a:t>
            </a:r>
            <a:br>
              <a:rPr kumimoji="1" lang="zh-CN" altLang="en-US" sz="2000">
                <a:latin typeface="Tahoma" pitchFamily="34" charset="0"/>
                <a:ea typeface="宋体" pitchFamily="2" charset="-122"/>
              </a:rPr>
            </a:br>
            <a:r>
              <a:rPr kumimoji="1" lang="en-US" altLang="zh-CN" sz="2000">
                <a:latin typeface="Times New Roman"/>
                <a:ea typeface="宋体" pitchFamily="2" charset="-122"/>
              </a:rPr>
              <a:t>……</a:t>
            </a:r>
            <a:br>
              <a:rPr kumimoji="1" lang="en-US" altLang="zh-CN" sz="2000">
                <a:latin typeface="Tahoma" pitchFamily="34" charset="0"/>
                <a:ea typeface="宋体" pitchFamily="2" charset="-122"/>
              </a:rPr>
            </a:br>
            <a:r>
              <a:rPr kumimoji="1" lang="zh-CN" altLang="en-US" sz="2000" b="1">
                <a:latin typeface="Tahoma" pitchFamily="34" charset="0"/>
                <a:ea typeface="宋体" pitchFamily="2" charset="-122"/>
              </a:rPr>
              <a:t>开发者</a:t>
            </a:r>
            <a:r>
              <a:rPr kumimoji="1" lang="zh-CN" altLang="en-US" sz="2000">
                <a:latin typeface="Tahoma" pitchFamily="34" charset="0"/>
                <a:ea typeface="宋体" pitchFamily="2" charset="-122"/>
              </a:rPr>
              <a:t>：谁来管理收费项目代码？</a:t>
            </a:r>
            <a:br>
              <a:rPr kumimoji="1" lang="zh-CN" altLang="en-US" sz="2000">
                <a:latin typeface="Tahoma" pitchFamily="34" charset="0"/>
                <a:ea typeface="宋体" pitchFamily="2" charset="-122"/>
              </a:rPr>
            </a:br>
            <a:r>
              <a:rPr kumimoji="1" lang="zh-CN" altLang="en-US" sz="2000" b="1">
                <a:latin typeface="Tahoma" pitchFamily="34" charset="0"/>
                <a:ea typeface="宋体" pitchFamily="2" charset="-122"/>
              </a:rPr>
              <a:t>客   户</a:t>
            </a:r>
            <a:r>
              <a:rPr kumimoji="1" lang="zh-CN" altLang="en-US" sz="2000">
                <a:latin typeface="Tahoma" pitchFamily="34" charset="0"/>
                <a:ea typeface="宋体" pitchFamily="2" charset="-122"/>
              </a:rPr>
              <a:t>：嗯，必要的时候由我来添加这个代码。而每个经理总会告诉他的下属应该填写什么。</a:t>
            </a:r>
            <a:br>
              <a:rPr kumimoji="1" lang="zh-CN" altLang="en-US" sz="2000">
                <a:latin typeface="Tahoma" pitchFamily="34" charset="0"/>
                <a:ea typeface="宋体" pitchFamily="2" charset="-122"/>
              </a:rPr>
            </a:br>
            <a:r>
              <a:rPr kumimoji="1" lang="en-US" altLang="zh-CN" sz="2000">
                <a:latin typeface="Times New Roman"/>
                <a:ea typeface="宋体" pitchFamily="2" charset="-122"/>
              </a:rPr>
              <a:t>……</a:t>
            </a:r>
            <a:endParaRPr kumimoji="1" lang="en-US" altLang="zh-CN" sz="2000">
              <a:latin typeface="Tahoma" pitchFamily="34" charset="0"/>
              <a:ea typeface="宋体" pitchFamily="2" charset="-122"/>
            </a:endParaRPr>
          </a:p>
        </p:txBody>
      </p:sp>
      <p:sp>
        <p:nvSpPr>
          <p:cNvPr id="5" name="文本框 4">
            <a:extLst>
              <a:ext uri="{FF2B5EF4-FFF2-40B4-BE49-F238E27FC236}">
                <a16:creationId xmlns:a16="http://schemas.microsoft.com/office/drawing/2014/main" id="{D16C45F8-EC22-4A71-B0D6-27010945EF2C}"/>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EE339D7D-32A2-4B06-AFDE-8F51F3E10A86}" type="slidenum">
              <a:rPr lang="zh-CN" altLang="en-US"/>
              <a:pPr/>
              <a:t>83</a:t>
            </a:fld>
            <a:r>
              <a:rPr lang="en-US" altLang="zh-CN"/>
              <a:t>/60</a:t>
            </a:r>
          </a:p>
        </p:txBody>
      </p:sp>
      <p:sp>
        <p:nvSpPr>
          <p:cNvPr id="763906" name="Rectangle 2"/>
          <p:cNvSpPr>
            <a:spLocks noGrp="1" noChangeArrowheads="1"/>
          </p:cNvSpPr>
          <p:nvPr>
            <p:ph type="title"/>
          </p:nvPr>
        </p:nvSpPr>
        <p:spPr/>
        <p:txBody>
          <a:bodyPr/>
          <a:lstStyle/>
          <a:p>
            <a:r>
              <a:rPr lang="zh-CN" altLang="en-US">
                <a:cs typeface="Tahoma" pitchFamily="34" charset="0"/>
              </a:rPr>
              <a:t>基于用例的需求分析过程</a:t>
            </a:r>
          </a:p>
        </p:txBody>
      </p:sp>
      <p:sp>
        <p:nvSpPr>
          <p:cNvPr id="763907" name="Rectangle 3"/>
          <p:cNvSpPr>
            <a:spLocks noGrp="1" noChangeArrowheads="1"/>
          </p:cNvSpPr>
          <p:nvPr>
            <p:ph type="body" idx="1"/>
          </p:nvPr>
        </p:nvSpPr>
        <p:spPr>
          <a:xfrm>
            <a:off x="457200" y="1752600"/>
            <a:ext cx="8229600" cy="3810000"/>
          </a:xfrm>
        </p:spPr>
        <p:txBody>
          <a:bodyPr/>
          <a:lstStyle/>
          <a:p>
            <a:pPr>
              <a:lnSpc>
                <a:spcPct val="90000"/>
              </a:lnSpc>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获取原始需求</a:t>
            </a:r>
            <a:endParaRPr lang="en-US" altLang="zh-CN" sz="2800">
              <a:latin typeface="楷体_GB2312" pitchFamily="49" charset="-122"/>
              <a:ea typeface="楷体_GB2312" pitchFamily="49" charset="-122"/>
            </a:endParaRPr>
          </a:p>
          <a:p>
            <a:pPr>
              <a:lnSpc>
                <a:spcPct val="90000"/>
              </a:lnSpc>
            </a:pPr>
            <a:r>
              <a:rPr lang="en-US" altLang="zh-CN" sz="2800" u="sng">
                <a:solidFill>
                  <a:schemeClr val="hlink"/>
                </a:solidFill>
                <a:effectLst>
                  <a:outerShdw blurRad="38100" dist="38100" dir="2700000" algn="tl">
                    <a:srgbClr val="C0C0C0"/>
                  </a:outerShdw>
                </a:effectLst>
                <a:latin typeface="楷体_GB2312" pitchFamily="49" charset="-122"/>
                <a:ea typeface="楷体_GB2312" pitchFamily="49" charset="-122"/>
              </a:rPr>
              <a:t>2. </a:t>
            </a:r>
            <a:r>
              <a:rPr lang="zh-CN" altLang="en-US" sz="2800" u="sng">
                <a:solidFill>
                  <a:schemeClr val="hlink"/>
                </a:solidFill>
                <a:effectLst>
                  <a:outerShdw blurRad="38100" dist="38100" dir="2700000" algn="tl">
                    <a:srgbClr val="C0C0C0"/>
                  </a:outerShdw>
                </a:effectLst>
                <a:latin typeface="楷体_GB2312" pitchFamily="49" charset="-122"/>
                <a:ea typeface="楷体_GB2312" pitchFamily="49" charset="-122"/>
              </a:rPr>
              <a:t>开发一个可以理解的需求</a:t>
            </a:r>
            <a:endParaRPr lang="en-US" altLang="zh-CN" sz="2800" u="sng">
              <a:solidFill>
                <a:schemeClr val="hlink"/>
              </a:solidFill>
              <a:effectLst>
                <a:outerShdw blurRad="38100" dist="38100" dir="2700000" algn="tl">
                  <a:srgbClr val="C0C0C0"/>
                </a:outerShdw>
              </a:effectLst>
              <a:latin typeface="楷体_GB2312" pitchFamily="49" charset="-122"/>
              <a:ea typeface="楷体_GB2312" pitchFamily="49" charset="-122"/>
            </a:endParaRPr>
          </a:p>
          <a:p>
            <a:pPr lvl="1">
              <a:lnSpc>
                <a:spcPct val="90000"/>
              </a:lnSpc>
            </a:pPr>
            <a:r>
              <a:rPr lang="en-US" altLang="zh-CN">
                <a:latin typeface="楷体_GB2312" pitchFamily="49" charset="-122"/>
                <a:ea typeface="楷体_GB2312" pitchFamily="49" charset="-122"/>
              </a:rPr>
              <a:t>2.1 </a:t>
            </a:r>
            <a:r>
              <a:rPr lang="zh-CN" altLang="en-US">
                <a:latin typeface="楷体_GB2312" pitchFamily="49" charset="-122"/>
                <a:ea typeface="楷体_GB2312" pitchFamily="49" charset="-122"/>
              </a:rPr>
              <a:t>识别参与者</a:t>
            </a:r>
          </a:p>
          <a:p>
            <a:pPr lvl="1">
              <a:lnSpc>
                <a:spcPct val="90000"/>
              </a:lnSpc>
            </a:pPr>
            <a:r>
              <a:rPr lang="en-US" altLang="zh-CN">
                <a:latin typeface="楷体_GB2312" pitchFamily="49" charset="-122"/>
                <a:ea typeface="楷体_GB2312" pitchFamily="49" charset="-122"/>
              </a:rPr>
              <a:t>2.2 </a:t>
            </a:r>
            <a:r>
              <a:rPr lang="zh-CN" altLang="en-US">
                <a:latin typeface="楷体_GB2312" pitchFamily="49" charset="-122"/>
                <a:ea typeface="楷体_GB2312" pitchFamily="49" charset="-122"/>
              </a:rPr>
              <a:t>识别用例</a:t>
            </a:r>
          </a:p>
          <a:p>
            <a:pPr lvl="1">
              <a:lnSpc>
                <a:spcPct val="90000"/>
              </a:lnSpc>
            </a:pPr>
            <a:r>
              <a:rPr lang="en-US" altLang="zh-CN">
                <a:latin typeface="楷体_GB2312" pitchFamily="49" charset="-122"/>
                <a:ea typeface="楷体_GB2312" pitchFamily="49" charset="-122"/>
              </a:rPr>
              <a:t>2.3 </a:t>
            </a:r>
            <a:r>
              <a:rPr lang="zh-CN" altLang="en-US">
                <a:latin typeface="楷体_GB2312" pitchFamily="49" charset="-122"/>
                <a:ea typeface="楷体_GB2312" pitchFamily="49" charset="-122"/>
              </a:rPr>
              <a:t>构建用例图：确定参与者和用例之间的关系</a:t>
            </a:r>
            <a:endParaRPr lang="en-US" altLang="zh-CN">
              <a:latin typeface="楷体_GB2312" pitchFamily="49" charset="-122"/>
              <a:ea typeface="楷体_GB2312" pitchFamily="49" charset="-122"/>
            </a:endParaRPr>
          </a:p>
          <a:p>
            <a:pPr>
              <a:lnSpc>
                <a:spcPct val="90000"/>
              </a:lnSpc>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详细、完整地描述需求</a:t>
            </a:r>
            <a:endParaRPr lang="en-US" altLang="zh-CN" sz="2800">
              <a:latin typeface="楷体_GB2312" pitchFamily="49" charset="-122"/>
              <a:ea typeface="楷体_GB2312" pitchFamily="49" charset="-122"/>
            </a:endParaRPr>
          </a:p>
          <a:p>
            <a:pPr lvl="1">
              <a:lnSpc>
                <a:spcPct val="90000"/>
              </a:lnSpc>
            </a:pPr>
            <a:r>
              <a:rPr lang="zh-CN" altLang="en-US">
                <a:latin typeface="楷体_GB2312" pitchFamily="49" charset="-122"/>
                <a:ea typeface="楷体_GB2312" pitchFamily="49" charset="-122"/>
              </a:rPr>
              <a:t>进行用例阐述</a:t>
            </a:r>
          </a:p>
          <a:p>
            <a:pPr>
              <a:lnSpc>
                <a:spcPct val="90000"/>
              </a:lnSpc>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重构用例模型</a:t>
            </a:r>
            <a:endParaRPr lang="en-US" altLang="zh-CN" sz="2800">
              <a:latin typeface="楷体_GB2312" pitchFamily="49" charset="-122"/>
              <a:ea typeface="楷体_GB2312" pitchFamily="49" charset="-122"/>
            </a:endParaRPr>
          </a:p>
          <a:p>
            <a:pPr lvl="1">
              <a:lnSpc>
                <a:spcPct val="90000"/>
              </a:lnSpc>
            </a:pPr>
            <a:r>
              <a:rPr lang="en-US" altLang="zh-CN">
                <a:latin typeface="楷体_GB2312" pitchFamily="49" charset="-122"/>
                <a:ea typeface="楷体_GB2312" pitchFamily="49" charset="-122"/>
              </a:rPr>
              <a:t>4.1 </a:t>
            </a:r>
            <a:r>
              <a:rPr lang="zh-CN" altLang="en-US">
                <a:latin typeface="楷体_GB2312" pitchFamily="49" charset="-122"/>
                <a:ea typeface="楷体_GB2312" pitchFamily="49" charset="-122"/>
              </a:rPr>
              <a:t>识别用例间的关系</a:t>
            </a:r>
          </a:p>
          <a:p>
            <a:pPr lvl="1">
              <a:lnSpc>
                <a:spcPct val="90000"/>
              </a:lnSpc>
            </a:pPr>
            <a:r>
              <a:rPr lang="en-US" altLang="zh-CN">
                <a:latin typeface="楷体_GB2312" pitchFamily="49" charset="-122"/>
                <a:ea typeface="楷体_GB2312" pitchFamily="49" charset="-122"/>
              </a:rPr>
              <a:t>4.2 </a:t>
            </a:r>
            <a:r>
              <a:rPr lang="zh-CN" altLang="en-US">
                <a:latin typeface="楷体_GB2312" pitchFamily="49" charset="-122"/>
                <a:ea typeface="楷体_GB2312" pitchFamily="49" charset="-122"/>
              </a:rPr>
              <a:t>对用例进行组织和分包</a:t>
            </a:r>
          </a:p>
        </p:txBody>
      </p:sp>
      <p:sp>
        <p:nvSpPr>
          <p:cNvPr id="5" name="文本框 4">
            <a:extLst>
              <a:ext uri="{FF2B5EF4-FFF2-40B4-BE49-F238E27FC236}">
                <a16:creationId xmlns:a16="http://schemas.microsoft.com/office/drawing/2014/main" id="{C04CCEA8-010D-423A-9007-D53184DA4383}"/>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324600"/>
            <a:ext cx="2133600" cy="457200"/>
          </a:xfrm>
          <a:prstGeom prst="rect">
            <a:avLst/>
          </a:prstGeom>
        </p:spPr>
        <p:txBody>
          <a:bodyPr/>
          <a:lstStyle/>
          <a:p>
            <a:fld id="{4BE721DF-902A-48FA-A39D-E62FE13E2F8A}" type="slidenum">
              <a:rPr lang="zh-CN" altLang="en-US"/>
              <a:pPr/>
              <a:t>84</a:t>
            </a:fld>
            <a:r>
              <a:rPr lang="en-US" altLang="zh-CN"/>
              <a:t>/60</a:t>
            </a:r>
          </a:p>
        </p:txBody>
      </p:sp>
      <p:sp>
        <p:nvSpPr>
          <p:cNvPr id="765954" name="Rectangle 2"/>
          <p:cNvSpPr>
            <a:spLocks noGrp="1" noChangeArrowheads="1"/>
          </p:cNvSpPr>
          <p:nvPr>
            <p:ph type="title"/>
          </p:nvPr>
        </p:nvSpPr>
        <p:spPr/>
        <p:txBody>
          <a:bodyPr/>
          <a:lstStyle/>
          <a:p>
            <a:r>
              <a:rPr lang="en-US" altLang="zh-CN">
                <a:cs typeface="Tahoma" pitchFamily="34" charset="0"/>
              </a:rPr>
              <a:t>2.1 </a:t>
            </a:r>
            <a:r>
              <a:rPr lang="zh-CN" altLang="en-US">
                <a:cs typeface="Tahoma" pitchFamily="34" charset="0"/>
              </a:rPr>
              <a:t>识别参与者</a:t>
            </a:r>
          </a:p>
        </p:txBody>
      </p:sp>
      <p:sp>
        <p:nvSpPr>
          <p:cNvPr id="765955" name="Rectangle 3"/>
          <p:cNvSpPr>
            <a:spLocks noGrp="1" noChangeArrowheads="1"/>
          </p:cNvSpPr>
          <p:nvPr>
            <p:ph type="body" idx="1"/>
          </p:nvPr>
        </p:nvSpPr>
        <p:spPr>
          <a:xfrm>
            <a:off x="457200" y="1828800"/>
            <a:ext cx="5410200" cy="3810000"/>
          </a:xfrm>
        </p:spPr>
        <p:txBody>
          <a:bodyPr/>
          <a:lstStyle/>
          <a:p>
            <a:pPr>
              <a:lnSpc>
                <a:spcPct val="80000"/>
              </a:lnSpc>
            </a:pPr>
            <a:r>
              <a:rPr lang="zh-CN" altLang="en-US" sz="2500"/>
              <a:t>谁使用系统的主要功能</a:t>
            </a:r>
          </a:p>
          <a:p>
            <a:pPr>
              <a:lnSpc>
                <a:spcPct val="80000"/>
              </a:lnSpc>
            </a:pPr>
            <a:r>
              <a:rPr lang="zh-CN" altLang="en-US" sz="2500"/>
              <a:t>谁改变系统的数据</a:t>
            </a:r>
            <a:endParaRPr lang="zh-CN" altLang="en-US" sz="2100">
              <a:solidFill>
                <a:srgbClr val="FF3300"/>
              </a:solidFill>
            </a:endParaRPr>
          </a:p>
          <a:p>
            <a:pPr>
              <a:lnSpc>
                <a:spcPct val="80000"/>
              </a:lnSpc>
            </a:pPr>
            <a:r>
              <a:rPr lang="zh-CN" altLang="en-US" sz="2500"/>
              <a:t>谁从系统获取信息</a:t>
            </a:r>
            <a:endParaRPr lang="zh-CN" altLang="en-US" sz="2100">
              <a:solidFill>
                <a:srgbClr val="FF3300"/>
              </a:solidFill>
            </a:endParaRPr>
          </a:p>
          <a:p>
            <a:pPr>
              <a:lnSpc>
                <a:spcPct val="80000"/>
              </a:lnSpc>
            </a:pPr>
            <a:r>
              <a:rPr lang="zh-CN" altLang="en-US" sz="2500"/>
              <a:t>谁需要系统的支持以完成日常工作任务</a:t>
            </a:r>
            <a:endParaRPr lang="zh-CN" altLang="en-US" sz="2100">
              <a:solidFill>
                <a:srgbClr val="FF3300"/>
              </a:solidFill>
            </a:endParaRPr>
          </a:p>
          <a:p>
            <a:pPr>
              <a:lnSpc>
                <a:spcPct val="80000"/>
              </a:lnSpc>
            </a:pPr>
            <a:r>
              <a:rPr lang="zh-CN" altLang="en-US" sz="2500"/>
              <a:t>谁负责日常维护、管理并保证系统正常运行</a:t>
            </a:r>
            <a:endParaRPr lang="zh-CN" altLang="en-US" sz="2100">
              <a:solidFill>
                <a:srgbClr val="FF3300"/>
              </a:solidFill>
            </a:endParaRPr>
          </a:p>
          <a:p>
            <a:pPr>
              <a:lnSpc>
                <a:spcPct val="80000"/>
              </a:lnSpc>
            </a:pPr>
            <a:r>
              <a:rPr lang="zh-CN" altLang="en-US" sz="2500"/>
              <a:t>系统需要应付（处理）那些硬设备</a:t>
            </a:r>
            <a:endParaRPr lang="zh-CN" altLang="en-US" sz="2500">
              <a:solidFill>
                <a:srgbClr val="FF3300"/>
              </a:solidFill>
            </a:endParaRPr>
          </a:p>
          <a:p>
            <a:pPr>
              <a:lnSpc>
                <a:spcPct val="80000"/>
              </a:lnSpc>
            </a:pPr>
            <a:r>
              <a:rPr lang="zh-CN" altLang="en-US" sz="2500"/>
              <a:t>系统需要和那些外部系统交互</a:t>
            </a:r>
            <a:endParaRPr lang="zh-CN" altLang="en-US" sz="2500">
              <a:solidFill>
                <a:srgbClr val="FF3300"/>
              </a:solidFill>
            </a:endParaRPr>
          </a:p>
          <a:p>
            <a:pPr>
              <a:lnSpc>
                <a:spcPct val="80000"/>
              </a:lnSpc>
            </a:pPr>
            <a:r>
              <a:rPr lang="zh-CN" altLang="en-US" sz="2500"/>
              <a:t>谁（或什么）对系统运行产生的结果（值）感兴趣</a:t>
            </a:r>
            <a:endParaRPr lang="zh-CN" altLang="en-US" sz="2500">
              <a:solidFill>
                <a:srgbClr val="FF3300"/>
              </a:solidFill>
            </a:endParaRPr>
          </a:p>
          <a:p>
            <a:pPr>
              <a:lnSpc>
                <a:spcPct val="80000"/>
              </a:lnSpc>
            </a:pPr>
            <a:r>
              <a:rPr lang="zh-CN" altLang="en-US" sz="2500"/>
              <a:t>时间、气温等内部外部条件</a:t>
            </a:r>
          </a:p>
          <a:p>
            <a:pPr>
              <a:lnSpc>
                <a:spcPct val="80000"/>
              </a:lnSpc>
            </a:pPr>
            <a:r>
              <a:rPr lang="en-US" altLang="zh-CN" sz="2500"/>
              <a:t>……</a:t>
            </a:r>
          </a:p>
        </p:txBody>
      </p:sp>
      <p:pic>
        <p:nvPicPr>
          <p:cNvPr id="765956" name="Picture 4"/>
          <p:cNvPicPr>
            <a:picLocks noChangeAspect="1" noChangeArrowheads="1"/>
          </p:cNvPicPr>
          <p:nvPr/>
        </p:nvPicPr>
        <p:blipFill>
          <a:blip r:embed="rId2"/>
          <a:srcRect/>
          <a:stretch>
            <a:fillRect/>
          </a:stretch>
        </p:blipFill>
        <p:spPr bwMode="auto">
          <a:xfrm>
            <a:off x="4876800" y="4286250"/>
            <a:ext cx="4267200" cy="2571750"/>
          </a:xfrm>
          <a:prstGeom prst="rect">
            <a:avLst/>
          </a:prstGeom>
          <a:noFill/>
        </p:spPr>
      </p:pic>
      <p:sp>
        <p:nvSpPr>
          <p:cNvPr id="6" name="文本框 5">
            <a:extLst>
              <a:ext uri="{FF2B5EF4-FFF2-40B4-BE49-F238E27FC236}">
                <a16:creationId xmlns:a16="http://schemas.microsoft.com/office/drawing/2014/main" id="{796A8340-0225-4BE2-BE33-11A8EDCF2808}"/>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324600"/>
            <a:ext cx="2133600" cy="457200"/>
          </a:xfrm>
          <a:prstGeom prst="rect">
            <a:avLst/>
          </a:prstGeom>
        </p:spPr>
        <p:txBody>
          <a:bodyPr/>
          <a:lstStyle/>
          <a:p>
            <a:fld id="{BFA5255F-31ED-47A0-8CD9-39FA99CD5277}" type="slidenum">
              <a:rPr lang="zh-CN" altLang="en-US"/>
              <a:pPr/>
              <a:t>85</a:t>
            </a:fld>
            <a:r>
              <a:rPr lang="en-US" altLang="zh-CN"/>
              <a:t>/60</a:t>
            </a:r>
          </a:p>
        </p:txBody>
      </p:sp>
      <p:sp>
        <p:nvSpPr>
          <p:cNvPr id="766978" name="Rectangle 2"/>
          <p:cNvSpPr>
            <a:spLocks noGrp="1" noChangeArrowheads="1"/>
          </p:cNvSpPr>
          <p:nvPr>
            <p:ph type="title"/>
          </p:nvPr>
        </p:nvSpPr>
        <p:spPr/>
        <p:txBody>
          <a:bodyPr/>
          <a:lstStyle/>
          <a:p>
            <a:r>
              <a:rPr lang="zh-CN" altLang="en-US">
                <a:cs typeface="Tahoma" pitchFamily="34" charset="0"/>
              </a:rPr>
              <a:t>识别参与者：考勤卡系统</a:t>
            </a:r>
            <a:endParaRPr lang="en-US" altLang="zh-CN">
              <a:cs typeface="Tahoma" pitchFamily="34" charset="0"/>
            </a:endParaRPr>
          </a:p>
        </p:txBody>
      </p:sp>
      <p:sp>
        <p:nvSpPr>
          <p:cNvPr id="766979" name="Text Box 3"/>
          <p:cNvSpPr txBox="1">
            <a:spLocks noChangeArrowheads="1"/>
          </p:cNvSpPr>
          <p:nvPr/>
        </p:nvSpPr>
        <p:spPr bwMode="auto">
          <a:xfrm>
            <a:off x="396875" y="1773238"/>
            <a:ext cx="8207375" cy="4064000"/>
          </a:xfrm>
          <a:prstGeom prst="rect">
            <a:avLst/>
          </a:prstGeom>
          <a:solidFill>
            <a:srgbClr val="CCFFFF"/>
          </a:solidFill>
          <a:ln w="9525">
            <a:solidFill>
              <a:srgbClr val="3366FF"/>
            </a:solidFill>
            <a:miter lim="800000"/>
            <a:headEnd/>
            <a:tailEnd/>
          </a:ln>
          <a:effectLst/>
        </p:spPr>
        <p:txBody>
          <a:bodyPr>
            <a:spAutoFit/>
          </a:bodyPr>
          <a:lstStyle/>
          <a:p>
            <a:pPr>
              <a:spcBef>
                <a:spcPct val="50000"/>
              </a:spcBef>
            </a:pPr>
            <a:r>
              <a:rPr kumimoji="1" lang="zh-CN" altLang="en-US" sz="2000" b="1">
                <a:latin typeface="Tahoma" pitchFamily="34" charset="0"/>
                <a:ea typeface="宋体" pitchFamily="2" charset="-122"/>
              </a:rPr>
              <a:t>开发者</a:t>
            </a:r>
            <a:r>
              <a:rPr kumimoji="1" lang="zh-CN" altLang="en-US" sz="2000">
                <a:latin typeface="Tahoma" pitchFamily="34" charset="0"/>
                <a:ea typeface="宋体" pitchFamily="2" charset="-122"/>
              </a:rPr>
              <a:t>：谁将使用这个应用程序？</a:t>
            </a:r>
            <a:br>
              <a:rPr kumimoji="1" lang="zh-CN" altLang="en-US" sz="2000">
                <a:latin typeface="Tahoma" pitchFamily="34" charset="0"/>
                <a:ea typeface="宋体" pitchFamily="2" charset="-122"/>
              </a:rPr>
            </a:br>
            <a:r>
              <a:rPr kumimoji="1" lang="zh-CN" altLang="en-US" sz="2000" b="1">
                <a:latin typeface="Tahoma" pitchFamily="34" charset="0"/>
                <a:ea typeface="宋体" pitchFamily="2" charset="-122"/>
              </a:rPr>
              <a:t>客   户</a:t>
            </a:r>
            <a:r>
              <a:rPr kumimoji="1" lang="zh-CN" altLang="en-US" sz="2000">
                <a:latin typeface="Tahoma" pitchFamily="34" charset="0"/>
                <a:ea typeface="宋体" pitchFamily="2" charset="-122"/>
              </a:rPr>
              <a:t>：所有用它来记录可记帐以及不可记帐的工时的</a:t>
            </a:r>
            <a:r>
              <a:rPr kumimoji="1" lang="zh-CN" altLang="en-US" sz="2000" b="1" u="sng">
                <a:solidFill>
                  <a:schemeClr val="hlink"/>
                </a:solidFill>
                <a:effectLst>
                  <a:outerShdw blurRad="38100" dist="38100" dir="2700000" algn="tl">
                    <a:srgbClr val="000000"/>
                  </a:outerShdw>
                </a:effectLst>
                <a:latin typeface="Tahoma" pitchFamily="34" charset="0"/>
                <a:ea typeface="宋体" pitchFamily="2" charset="-122"/>
              </a:rPr>
              <a:t>雇员</a:t>
            </a:r>
            <a:br>
              <a:rPr kumimoji="1" lang="zh-CN" altLang="en-US" sz="2000">
                <a:latin typeface="Tahoma" pitchFamily="34" charset="0"/>
                <a:ea typeface="宋体" pitchFamily="2" charset="-122"/>
              </a:rPr>
            </a:br>
            <a:r>
              <a:rPr kumimoji="1" lang="en-US" altLang="zh-CN" sz="2000">
                <a:latin typeface="Times New Roman"/>
                <a:ea typeface="宋体" pitchFamily="2" charset="-122"/>
              </a:rPr>
              <a:t>……</a:t>
            </a:r>
            <a:br>
              <a:rPr kumimoji="1" lang="en-US" altLang="zh-CN" sz="2000">
                <a:latin typeface="Tahoma" pitchFamily="34" charset="0"/>
                <a:ea typeface="宋体" pitchFamily="2" charset="-122"/>
              </a:rPr>
            </a:br>
            <a:r>
              <a:rPr kumimoji="1" lang="zh-CN" altLang="en-US" sz="2000" b="1">
                <a:latin typeface="Tahoma" pitchFamily="34" charset="0"/>
                <a:ea typeface="宋体" pitchFamily="2" charset="-122"/>
              </a:rPr>
              <a:t>开发者</a:t>
            </a:r>
            <a:r>
              <a:rPr kumimoji="1" lang="zh-CN" altLang="en-US" sz="2000">
                <a:latin typeface="Tahoma" pitchFamily="34" charset="0"/>
                <a:ea typeface="宋体" pitchFamily="2" charset="-122"/>
              </a:rPr>
              <a:t>：现在考勤卡应用程序是什么样的？</a:t>
            </a:r>
            <a:br>
              <a:rPr kumimoji="1" lang="zh-CN" altLang="en-US" sz="2000">
                <a:latin typeface="Tahoma" pitchFamily="34" charset="0"/>
                <a:ea typeface="宋体" pitchFamily="2" charset="-122"/>
              </a:rPr>
            </a:br>
            <a:r>
              <a:rPr kumimoji="1" lang="zh-CN" altLang="en-US" sz="2000" b="1">
                <a:latin typeface="Tahoma" pitchFamily="34" charset="0"/>
                <a:ea typeface="宋体" pitchFamily="2" charset="-122"/>
              </a:rPr>
              <a:t>客   户</a:t>
            </a:r>
            <a:r>
              <a:rPr kumimoji="1" lang="zh-CN" altLang="en-US" sz="2000">
                <a:latin typeface="Tahoma" pitchFamily="34" charset="0"/>
                <a:ea typeface="宋体" pitchFamily="2" charset="-122"/>
              </a:rPr>
              <a:t>：每半个月就用一个</a:t>
            </a:r>
            <a:r>
              <a:rPr kumimoji="1" lang="en-US" altLang="zh-CN" sz="2000">
                <a:latin typeface="Tahoma" pitchFamily="34" charset="0"/>
                <a:ea typeface="宋体" pitchFamily="2" charset="-122"/>
              </a:rPr>
              <a:t>Excel</a:t>
            </a:r>
            <a:r>
              <a:rPr kumimoji="1" lang="zh-CN" altLang="en-US" sz="2000">
                <a:latin typeface="Tahoma" pitchFamily="34" charset="0"/>
                <a:ea typeface="宋体" pitchFamily="2" charset="-122"/>
              </a:rPr>
              <a:t>表格来记录。每个雇员都将通过他的表格填好，然后用电子邮件发给我。这个表格相当标准：纵向是收费项目代码，横向是日期。雇员可以在每个条目上填写说明。</a:t>
            </a:r>
            <a:br>
              <a:rPr kumimoji="1" lang="zh-CN" altLang="en-US" sz="2000">
                <a:latin typeface="Tahoma" pitchFamily="34" charset="0"/>
                <a:ea typeface="宋体" pitchFamily="2" charset="-122"/>
              </a:rPr>
            </a:br>
            <a:r>
              <a:rPr kumimoji="1" lang="zh-CN" altLang="en-US" sz="2000" b="1">
                <a:latin typeface="Tahoma" pitchFamily="34" charset="0"/>
                <a:ea typeface="宋体" pitchFamily="2" charset="-122"/>
              </a:rPr>
              <a:t>开发者</a:t>
            </a:r>
            <a:r>
              <a:rPr kumimoji="1" lang="zh-CN" altLang="en-US" sz="2000">
                <a:latin typeface="Tahoma" pitchFamily="34" charset="0"/>
                <a:ea typeface="宋体" pitchFamily="2" charset="-122"/>
              </a:rPr>
              <a:t>：这个收费项目代码可以从什么地方得到？</a:t>
            </a:r>
            <a:br>
              <a:rPr kumimoji="1" lang="zh-CN" altLang="en-US" sz="2000">
                <a:latin typeface="Tahoma" pitchFamily="34" charset="0"/>
                <a:ea typeface="宋体" pitchFamily="2" charset="-122"/>
              </a:rPr>
            </a:br>
            <a:r>
              <a:rPr kumimoji="1" lang="en-US" altLang="zh-CN" sz="2000">
                <a:latin typeface="Times New Roman"/>
                <a:ea typeface="宋体" pitchFamily="2" charset="-122"/>
              </a:rPr>
              <a:t>……</a:t>
            </a:r>
            <a:br>
              <a:rPr kumimoji="1" lang="en-US" altLang="zh-CN" sz="2000">
                <a:latin typeface="Tahoma" pitchFamily="34" charset="0"/>
                <a:ea typeface="宋体" pitchFamily="2" charset="-122"/>
              </a:rPr>
            </a:br>
            <a:r>
              <a:rPr kumimoji="1" lang="zh-CN" altLang="en-US" sz="2000" b="1">
                <a:latin typeface="Tahoma" pitchFamily="34" charset="0"/>
                <a:ea typeface="宋体" pitchFamily="2" charset="-122"/>
              </a:rPr>
              <a:t>开发者</a:t>
            </a:r>
            <a:r>
              <a:rPr kumimoji="1" lang="zh-CN" altLang="en-US" sz="2000">
                <a:latin typeface="Tahoma" pitchFamily="34" charset="0"/>
                <a:ea typeface="宋体" pitchFamily="2" charset="-122"/>
              </a:rPr>
              <a:t>：谁来管理收费项目代码？</a:t>
            </a:r>
            <a:br>
              <a:rPr kumimoji="1" lang="zh-CN" altLang="en-US" sz="2000">
                <a:latin typeface="Tahoma" pitchFamily="34" charset="0"/>
                <a:ea typeface="宋体" pitchFamily="2" charset="-122"/>
              </a:rPr>
            </a:br>
            <a:r>
              <a:rPr kumimoji="1" lang="zh-CN" altLang="en-US" sz="2000" b="1">
                <a:latin typeface="Tahoma" pitchFamily="34" charset="0"/>
                <a:ea typeface="宋体" pitchFamily="2" charset="-122"/>
              </a:rPr>
              <a:t>客   户</a:t>
            </a:r>
            <a:r>
              <a:rPr kumimoji="1" lang="zh-CN" altLang="en-US" sz="2000">
                <a:latin typeface="Tahoma" pitchFamily="34" charset="0"/>
                <a:ea typeface="宋体" pitchFamily="2" charset="-122"/>
              </a:rPr>
              <a:t>：嗯，必要的时候由我</a:t>
            </a:r>
            <a:r>
              <a:rPr kumimoji="1" lang="zh-CN" altLang="en-US" sz="2000" b="1" u="sng">
                <a:solidFill>
                  <a:schemeClr val="hlink"/>
                </a:solidFill>
                <a:effectLst>
                  <a:outerShdw blurRad="38100" dist="38100" dir="2700000" algn="tl">
                    <a:srgbClr val="000000"/>
                  </a:outerShdw>
                </a:effectLst>
                <a:latin typeface="Tahoma" pitchFamily="34" charset="0"/>
                <a:ea typeface="宋体" pitchFamily="2" charset="-122"/>
              </a:rPr>
              <a:t>（业务经理）</a:t>
            </a:r>
            <a:r>
              <a:rPr kumimoji="1" lang="zh-CN" altLang="en-US" sz="2000">
                <a:latin typeface="Tahoma" pitchFamily="34" charset="0"/>
                <a:ea typeface="宋体" pitchFamily="2" charset="-122"/>
              </a:rPr>
              <a:t>来添加这个代码。而每个经理总会告诉他的下属应该填写什么。</a:t>
            </a:r>
            <a:br>
              <a:rPr kumimoji="1" lang="zh-CN" altLang="en-US" sz="2000">
                <a:latin typeface="Tahoma" pitchFamily="34" charset="0"/>
                <a:ea typeface="宋体" pitchFamily="2" charset="-122"/>
              </a:rPr>
            </a:br>
            <a:r>
              <a:rPr kumimoji="1" lang="en-US" altLang="zh-CN" sz="2000">
                <a:latin typeface="Times New Roman"/>
                <a:ea typeface="宋体" pitchFamily="2" charset="-122"/>
              </a:rPr>
              <a:t>……</a:t>
            </a:r>
            <a:endParaRPr kumimoji="1" lang="en-US" altLang="zh-CN" sz="2000">
              <a:latin typeface="Tahoma" pitchFamily="34" charset="0"/>
              <a:ea typeface="宋体" pitchFamily="2" charset="-122"/>
            </a:endParaRPr>
          </a:p>
        </p:txBody>
      </p:sp>
      <p:pic>
        <p:nvPicPr>
          <p:cNvPr id="766980" name="Picture 4"/>
          <p:cNvPicPr>
            <a:picLocks noChangeAspect="1" noChangeArrowheads="1"/>
          </p:cNvPicPr>
          <p:nvPr/>
        </p:nvPicPr>
        <p:blipFill>
          <a:blip r:embed="rId2"/>
          <a:srcRect/>
          <a:stretch>
            <a:fillRect/>
          </a:stretch>
        </p:blipFill>
        <p:spPr bwMode="auto">
          <a:xfrm>
            <a:off x="7235825" y="1844675"/>
            <a:ext cx="1220788" cy="1320800"/>
          </a:xfrm>
          <a:prstGeom prst="rect">
            <a:avLst/>
          </a:prstGeom>
          <a:noFill/>
          <a:ln w="9525">
            <a:noFill/>
            <a:miter lim="800000"/>
            <a:headEnd/>
            <a:tailEnd/>
          </a:ln>
          <a:effectLst/>
        </p:spPr>
      </p:pic>
      <p:pic>
        <p:nvPicPr>
          <p:cNvPr id="766981" name="Picture 5"/>
          <p:cNvPicPr>
            <a:picLocks noChangeAspect="1" noChangeArrowheads="1"/>
          </p:cNvPicPr>
          <p:nvPr/>
        </p:nvPicPr>
        <p:blipFill>
          <a:blip r:embed="rId3"/>
          <a:srcRect/>
          <a:stretch>
            <a:fillRect/>
          </a:stretch>
        </p:blipFill>
        <p:spPr bwMode="auto">
          <a:xfrm>
            <a:off x="6877050" y="4221163"/>
            <a:ext cx="1214438" cy="1431925"/>
          </a:xfrm>
          <a:prstGeom prst="rect">
            <a:avLst/>
          </a:prstGeom>
          <a:solidFill>
            <a:srgbClr val="CCFFFF"/>
          </a:solidFill>
          <a:ln w="9525">
            <a:noFill/>
            <a:miter lim="800000"/>
            <a:headEnd/>
            <a:tailEnd/>
          </a:ln>
          <a:effectLst/>
        </p:spPr>
      </p:pic>
      <p:sp>
        <p:nvSpPr>
          <p:cNvPr id="7" name="文本框 6">
            <a:extLst>
              <a:ext uri="{FF2B5EF4-FFF2-40B4-BE49-F238E27FC236}">
                <a16:creationId xmlns:a16="http://schemas.microsoft.com/office/drawing/2014/main" id="{124D6637-3688-41F0-B0CD-60B73CFAE11E}"/>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66980"/>
                                        </p:tgtEl>
                                        <p:attrNameLst>
                                          <p:attrName>style.visibility</p:attrName>
                                        </p:attrNameLst>
                                      </p:cBhvr>
                                      <p:to>
                                        <p:strVal val="visible"/>
                                      </p:to>
                                    </p:set>
                                    <p:animEffect transition="in" filter="dissolve">
                                      <p:cBhvr>
                                        <p:cTn id="7" dur="500"/>
                                        <p:tgtEl>
                                          <p:spTgt spid="7669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66981"/>
                                        </p:tgtEl>
                                        <p:attrNameLst>
                                          <p:attrName>style.visibility</p:attrName>
                                        </p:attrNameLst>
                                      </p:cBhvr>
                                      <p:to>
                                        <p:strVal val="visible"/>
                                      </p:to>
                                    </p:set>
                                    <p:animEffect transition="in" filter="dissolve">
                                      <p:cBhvr>
                                        <p:cTn id="12" dur="500"/>
                                        <p:tgtEl>
                                          <p:spTgt spid="76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EAEA07CE-CFA1-463C-923E-BC672F8D9373}" type="slidenum">
              <a:rPr lang="zh-CN" altLang="en-US"/>
              <a:pPr/>
              <a:t>86</a:t>
            </a:fld>
            <a:r>
              <a:rPr lang="en-US" altLang="zh-CN"/>
              <a:t>/60</a:t>
            </a:r>
          </a:p>
        </p:txBody>
      </p:sp>
      <p:sp>
        <p:nvSpPr>
          <p:cNvPr id="771074" name="Rectangle 2"/>
          <p:cNvSpPr>
            <a:spLocks noGrp="1" noChangeArrowheads="1"/>
          </p:cNvSpPr>
          <p:nvPr>
            <p:ph type="title"/>
          </p:nvPr>
        </p:nvSpPr>
        <p:spPr/>
        <p:txBody>
          <a:bodyPr/>
          <a:lstStyle/>
          <a:p>
            <a:r>
              <a:rPr lang="en-US" altLang="zh-CN">
                <a:cs typeface="Tahoma" pitchFamily="34" charset="0"/>
              </a:rPr>
              <a:t>2.2 </a:t>
            </a:r>
            <a:r>
              <a:rPr lang="zh-CN" altLang="en-US">
                <a:cs typeface="Tahoma" pitchFamily="34" charset="0"/>
              </a:rPr>
              <a:t>识别用例</a:t>
            </a:r>
          </a:p>
        </p:txBody>
      </p:sp>
      <p:sp>
        <p:nvSpPr>
          <p:cNvPr id="771075" name="Rectangle 3"/>
          <p:cNvSpPr>
            <a:spLocks noGrp="1" noChangeArrowheads="1"/>
          </p:cNvSpPr>
          <p:nvPr>
            <p:ph type="body" idx="1"/>
          </p:nvPr>
        </p:nvSpPr>
        <p:spPr>
          <a:xfrm>
            <a:off x="457200" y="1752600"/>
            <a:ext cx="8229600" cy="3810000"/>
          </a:xfrm>
        </p:spPr>
        <p:txBody>
          <a:bodyPr/>
          <a:lstStyle/>
          <a:p>
            <a:r>
              <a:rPr lang="zh-CN" altLang="en-US" dirty="0"/>
              <a:t>定义</a:t>
            </a:r>
          </a:p>
          <a:p>
            <a:pPr lvl="1"/>
            <a:r>
              <a:rPr lang="zh-CN" altLang="en-US" dirty="0"/>
              <a:t>一个用例定义</a:t>
            </a:r>
            <a:r>
              <a:rPr lang="zh-CN" altLang="en-US" dirty="0">
                <a:solidFill>
                  <a:srgbClr val="FF3300"/>
                </a:solidFill>
              </a:rPr>
              <a:t>一组用例实例</a:t>
            </a:r>
            <a:endParaRPr lang="zh-CN" altLang="en-US" dirty="0"/>
          </a:p>
          <a:p>
            <a:pPr lvl="1"/>
            <a:r>
              <a:rPr lang="zh-CN" altLang="en-US" dirty="0"/>
              <a:t>用例实例是</a:t>
            </a:r>
            <a:r>
              <a:rPr lang="zh-CN" altLang="en-US" dirty="0">
                <a:solidFill>
                  <a:srgbClr val="FF3300"/>
                </a:solidFill>
              </a:rPr>
              <a:t>系统执行</a:t>
            </a:r>
            <a:r>
              <a:rPr lang="zh-CN" altLang="en-US" dirty="0"/>
              <a:t>的</a:t>
            </a:r>
            <a:r>
              <a:rPr lang="zh-CN" altLang="en-US" dirty="0">
                <a:solidFill>
                  <a:srgbClr val="FF3300"/>
                </a:solidFill>
              </a:rPr>
              <a:t>一系列动作</a:t>
            </a:r>
            <a:r>
              <a:rPr lang="zh-CN" altLang="en-US" dirty="0"/>
              <a:t>，这些动作将生成特定</a:t>
            </a:r>
            <a:r>
              <a:rPr lang="zh-CN" altLang="en-US" dirty="0">
                <a:solidFill>
                  <a:srgbClr val="FF3300"/>
                </a:solidFill>
              </a:rPr>
              <a:t>参与者可观测</a:t>
            </a:r>
            <a:r>
              <a:rPr lang="zh-CN" altLang="en-US" dirty="0"/>
              <a:t>的</a:t>
            </a:r>
            <a:r>
              <a:rPr lang="zh-CN" altLang="en-US" dirty="0">
                <a:solidFill>
                  <a:srgbClr val="FF3300"/>
                </a:solidFill>
              </a:rPr>
              <a:t>结果值</a:t>
            </a:r>
            <a:endParaRPr lang="zh-CN" altLang="en-US" dirty="0"/>
          </a:p>
          <a:p>
            <a:pPr lvl="1"/>
            <a:endParaRPr lang="zh-CN" altLang="en-US" dirty="0">
              <a:solidFill>
                <a:srgbClr val="FF3300"/>
              </a:solidFill>
            </a:endParaRPr>
          </a:p>
          <a:p>
            <a:r>
              <a:rPr lang="zh-CN" altLang="en-US" dirty="0"/>
              <a:t>简单的说：参与者</a:t>
            </a:r>
            <a:r>
              <a:rPr lang="zh-CN" altLang="en-US" dirty="0">
                <a:solidFill>
                  <a:srgbClr val="FF3300"/>
                </a:solidFill>
              </a:rPr>
              <a:t>使用系统</a:t>
            </a:r>
            <a:r>
              <a:rPr lang="zh-CN" altLang="en-US" dirty="0"/>
              <a:t>达到目标</a:t>
            </a:r>
          </a:p>
        </p:txBody>
      </p:sp>
      <p:sp>
        <p:nvSpPr>
          <p:cNvPr id="5" name="文本框 4">
            <a:extLst>
              <a:ext uri="{FF2B5EF4-FFF2-40B4-BE49-F238E27FC236}">
                <a16:creationId xmlns:a16="http://schemas.microsoft.com/office/drawing/2014/main" id="{39F1C1CB-14B9-4647-90D1-5062CC3D2E4F}"/>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324600"/>
            <a:ext cx="2133600" cy="457200"/>
          </a:xfrm>
          <a:prstGeom prst="rect">
            <a:avLst/>
          </a:prstGeom>
        </p:spPr>
        <p:txBody>
          <a:bodyPr/>
          <a:lstStyle/>
          <a:p>
            <a:fld id="{164DF811-E860-4940-90AF-2BF8F114A162}" type="slidenum">
              <a:rPr lang="zh-CN" altLang="en-US"/>
              <a:pPr/>
              <a:t>87</a:t>
            </a:fld>
            <a:r>
              <a:rPr lang="en-US" altLang="zh-CN"/>
              <a:t>/60</a:t>
            </a:r>
          </a:p>
        </p:txBody>
      </p:sp>
      <p:sp>
        <p:nvSpPr>
          <p:cNvPr id="772098" name="Rectangle 2"/>
          <p:cNvSpPr>
            <a:spLocks noGrp="1" noChangeArrowheads="1"/>
          </p:cNvSpPr>
          <p:nvPr>
            <p:ph type="title"/>
          </p:nvPr>
        </p:nvSpPr>
        <p:spPr/>
        <p:txBody>
          <a:bodyPr/>
          <a:lstStyle/>
          <a:p>
            <a:r>
              <a:rPr lang="zh-CN" altLang="en-US">
                <a:cs typeface="Tahoma" pitchFamily="34" charset="0"/>
              </a:rPr>
              <a:t>识别用例：考勤卡系统</a:t>
            </a:r>
            <a:endParaRPr lang="en-US" altLang="zh-CN">
              <a:cs typeface="Tahoma" pitchFamily="34" charset="0"/>
            </a:endParaRPr>
          </a:p>
        </p:txBody>
      </p:sp>
      <p:sp>
        <p:nvSpPr>
          <p:cNvPr id="772099" name="Text Box 3"/>
          <p:cNvSpPr txBox="1">
            <a:spLocks noChangeArrowheads="1"/>
          </p:cNvSpPr>
          <p:nvPr/>
        </p:nvSpPr>
        <p:spPr bwMode="auto">
          <a:xfrm>
            <a:off x="396875" y="1773238"/>
            <a:ext cx="8207375" cy="4064000"/>
          </a:xfrm>
          <a:prstGeom prst="rect">
            <a:avLst/>
          </a:prstGeom>
          <a:solidFill>
            <a:srgbClr val="CCFFFF"/>
          </a:solidFill>
          <a:ln w="9525">
            <a:solidFill>
              <a:srgbClr val="3366FF"/>
            </a:solidFill>
            <a:miter lim="800000"/>
            <a:headEnd/>
            <a:tailEnd/>
          </a:ln>
          <a:effectLst/>
        </p:spPr>
        <p:txBody>
          <a:bodyPr>
            <a:spAutoFit/>
          </a:bodyPr>
          <a:lstStyle/>
          <a:p>
            <a:pPr>
              <a:spcBef>
                <a:spcPct val="50000"/>
              </a:spcBef>
            </a:pPr>
            <a:r>
              <a:rPr kumimoji="1" lang="zh-CN" altLang="en-US" sz="2000" b="1">
                <a:latin typeface="Tahoma" pitchFamily="34" charset="0"/>
                <a:ea typeface="宋体" pitchFamily="2" charset="-122"/>
              </a:rPr>
              <a:t>开发者</a:t>
            </a:r>
            <a:r>
              <a:rPr kumimoji="1" lang="zh-CN" altLang="en-US" sz="2000">
                <a:latin typeface="Tahoma" pitchFamily="34" charset="0"/>
                <a:ea typeface="宋体" pitchFamily="2" charset="-122"/>
              </a:rPr>
              <a:t>：谁将使用这个应用程序？</a:t>
            </a:r>
            <a:br>
              <a:rPr kumimoji="1" lang="zh-CN" altLang="en-US" sz="2000">
                <a:latin typeface="Tahoma" pitchFamily="34" charset="0"/>
                <a:ea typeface="宋体" pitchFamily="2" charset="-122"/>
              </a:rPr>
            </a:br>
            <a:r>
              <a:rPr kumimoji="1" lang="zh-CN" altLang="en-US" sz="2000" b="1">
                <a:latin typeface="Tahoma" pitchFamily="34" charset="0"/>
                <a:ea typeface="宋体" pitchFamily="2" charset="-122"/>
              </a:rPr>
              <a:t>客   户</a:t>
            </a:r>
            <a:r>
              <a:rPr kumimoji="1" lang="zh-CN" altLang="en-US" sz="2000">
                <a:latin typeface="Tahoma" pitchFamily="34" charset="0"/>
                <a:ea typeface="宋体" pitchFamily="2" charset="-122"/>
              </a:rPr>
              <a:t>：所有用它来</a:t>
            </a:r>
            <a:r>
              <a:rPr kumimoji="1" lang="zh-CN" altLang="en-US" sz="2000" b="1" u="sng">
                <a:solidFill>
                  <a:schemeClr val="folHlink"/>
                </a:solidFill>
                <a:effectLst>
                  <a:outerShdw blurRad="38100" dist="38100" dir="2700000" algn="tl">
                    <a:srgbClr val="000000"/>
                  </a:outerShdw>
                </a:effectLst>
                <a:latin typeface="Tahoma" pitchFamily="34" charset="0"/>
                <a:ea typeface="宋体" pitchFamily="2" charset="-122"/>
              </a:rPr>
              <a:t>记录可记帐以及不可记帐的工时</a:t>
            </a:r>
            <a:r>
              <a:rPr kumimoji="1" lang="zh-CN" altLang="en-US" sz="2000">
                <a:latin typeface="Tahoma" pitchFamily="34" charset="0"/>
                <a:ea typeface="宋体" pitchFamily="2" charset="-122"/>
              </a:rPr>
              <a:t>的</a:t>
            </a:r>
            <a:r>
              <a:rPr kumimoji="1" lang="zh-CN" altLang="en-US" sz="2000" b="1" u="sng">
                <a:solidFill>
                  <a:schemeClr val="hlink"/>
                </a:solidFill>
                <a:effectLst>
                  <a:outerShdw blurRad="38100" dist="38100" dir="2700000" algn="tl">
                    <a:srgbClr val="000000"/>
                  </a:outerShdw>
                </a:effectLst>
                <a:latin typeface="Tahoma" pitchFamily="34" charset="0"/>
                <a:ea typeface="宋体" pitchFamily="2" charset="-122"/>
              </a:rPr>
              <a:t>雇员</a:t>
            </a:r>
            <a:br>
              <a:rPr kumimoji="1" lang="zh-CN" altLang="en-US" sz="2000">
                <a:latin typeface="Tahoma" pitchFamily="34" charset="0"/>
                <a:ea typeface="宋体" pitchFamily="2" charset="-122"/>
              </a:rPr>
            </a:br>
            <a:r>
              <a:rPr kumimoji="1" lang="en-US" altLang="zh-CN" sz="2000">
                <a:latin typeface="Times New Roman"/>
                <a:ea typeface="宋体" pitchFamily="2" charset="-122"/>
              </a:rPr>
              <a:t>……</a:t>
            </a:r>
            <a:br>
              <a:rPr kumimoji="1" lang="en-US" altLang="zh-CN" sz="2000">
                <a:latin typeface="Tahoma" pitchFamily="34" charset="0"/>
                <a:ea typeface="宋体" pitchFamily="2" charset="-122"/>
              </a:rPr>
            </a:br>
            <a:r>
              <a:rPr kumimoji="1" lang="zh-CN" altLang="en-US" sz="2000" b="1">
                <a:latin typeface="Tahoma" pitchFamily="34" charset="0"/>
                <a:ea typeface="宋体" pitchFamily="2" charset="-122"/>
              </a:rPr>
              <a:t>开发者</a:t>
            </a:r>
            <a:r>
              <a:rPr kumimoji="1" lang="zh-CN" altLang="en-US" sz="2000">
                <a:latin typeface="Tahoma" pitchFamily="34" charset="0"/>
                <a:ea typeface="宋体" pitchFamily="2" charset="-122"/>
              </a:rPr>
              <a:t>：现在考勤卡应用程序是什么样的？</a:t>
            </a:r>
            <a:br>
              <a:rPr kumimoji="1" lang="zh-CN" altLang="en-US" sz="2000">
                <a:latin typeface="Tahoma" pitchFamily="34" charset="0"/>
                <a:ea typeface="宋体" pitchFamily="2" charset="-122"/>
              </a:rPr>
            </a:br>
            <a:r>
              <a:rPr kumimoji="1" lang="zh-CN" altLang="en-US" sz="2000" b="1">
                <a:latin typeface="Tahoma" pitchFamily="34" charset="0"/>
                <a:ea typeface="宋体" pitchFamily="2" charset="-122"/>
              </a:rPr>
              <a:t>客   户</a:t>
            </a:r>
            <a:r>
              <a:rPr kumimoji="1" lang="zh-CN" altLang="en-US" sz="2000">
                <a:latin typeface="Tahoma" pitchFamily="34" charset="0"/>
                <a:ea typeface="宋体" pitchFamily="2" charset="-122"/>
              </a:rPr>
              <a:t>：每半个月就用一个</a:t>
            </a:r>
            <a:r>
              <a:rPr kumimoji="1" lang="en-US" altLang="zh-CN" sz="2000">
                <a:latin typeface="Tahoma" pitchFamily="34" charset="0"/>
                <a:ea typeface="宋体" pitchFamily="2" charset="-122"/>
              </a:rPr>
              <a:t>Excel</a:t>
            </a:r>
            <a:r>
              <a:rPr kumimoji="1" lang="zh-CN" altLang="en-US" sz="2000">
                <a:latin typeface="Tahoma" pitchFamily="34" charset="0"/>
                <a:ea typeface="宋体" pitchFamily="2" charset="-122"/>
              </a:rPr>
              <a:t>表格来记录。每个雇员都将通过他的表格填好，然后用电子邮件发给我。这个表格相当标准：纵向是收费项目代码，横向是日期。雇员可以在每个条目上填写说明。</a:t>
            </a:r>
            <a:br>
              <a:rPr kumimoji="1" lang="zh-CN" altLang="en-US" sz="2000">
                <a:latin typeface="Tahoma" pitchFamily="34" charset="0"/>
                <a:ea typeface="宋体" pitchFamily="2" charset="-122"/>
              </a:rPr>
            </a:br>
            <a:r>
              <a:rPr kumimoji="1" lang="zh-CN" altLang="en-US" sz="2000" b="1">
                <a:latin typeface="Tahoma" pitchFamily="34" charset="0"/>
                <a:ea typeface="宋体" pitchFamily="2" charset="-122"/>
              </a:rPr>
              <a:t>开发者</a:t>
            </a:r>
            <a:r>
              <a:rPr kumimoji="1" lang="zh-CN" altLang="en-US" sz="2000">
                <a:latin typeface="Tahoma" pitchFamily="34" charset="0"/>
                <a:ea typeface="宋体" pitchFamily="2" charset="-122"/>
              </a:rPr>
              <a:t>：这个收费项目代码可以从什么地方得到？</a:t>
            </a:r>
            <a:br>
              <a:rPr kumimoji="1" lang="zh-CN" altLang="en-US" sz="2000">
                <a:latin typeface="Tahoma" pitchFamily="34" charset="0"/>
                <a:ea typeface="宋体" pitchFamily="2" charset="-122"/>
              </a:rPr>
            </a:br>
            <a:r>
              <a:rPr kumimoji="1" lang="en-US" altLang="zh-CN" sz="2000">
                <a:latin typeface="Times New Roman"/>
                <a:ea typeface="宋体" pitchFamily="2" charset="-122"/>
              </a:rPr>
              <a:t>……</a:t>
            </a:r>
            <a:br>
              <a:rPr kumimoji="1" lang="en-US" altLang="zh-CN" sz="2000">
                <a:latin typeface="Tahoma" pitchFamily="34" charset="0"/>
                <a:ea typeface="宋体" pitchFamily="2" charset="-122"/>
              </a:rPr>
            </a:br>
            <a:r>
              <a:rPr kumimoji="1" lang="zh-CN" altLang="en-US" sz="2000" b="1">
                <a:latin typeface="Tahoma" pitchFamily="34" charset="0"/>
                <a:ea typeface="宋体" pitchFamily="2" charset="-122"/>
              </a:rPr>
              <a:t>开发者</a:t>
            </a:r>
            <a:r>
              <a:rPr kumimoji="1" lang="zh-CN" altLang="en-US" sz="2000">
                <a:latin typeface="Tahoma" pitchFamily="34" charset="0"/>
                <a:ea typeface="宋体" pitchFamily="2" charset="-122"/>
              </a:rPr>
              <a:t>：谁来</a:t>
            </a:r>
            <a:r>
              <a:rPr kumimoji="1" lang="zh-CN" altLang="en-US" sz="2000" b="1" u="sng">
                <a:solidFill>
                  <a:schemeClr val="folHlink"/>
                </a:solidFill>
                <a:effectLst>
                  <a:outerShdw blurRad="38100" dist="38100" dir="2700000" algn="tl">
                    <a:srgbClr val="000000"/>
                  </a:outerShdw>
                </a:effectLst>
                <a:latin typeface="Tahoma" pitchFamily="34" charset="0"/>
                <a:ea typeface="宋体" pitchFamily="2" charset="-122"/>
              </a:rPr>
              <a:t>管理收费项目代码</a:t>
            </a:r>
            <a:r>
              <a:rPr kumimoji="1" lang="zh-CN" altLang="en-US" sz="2000">
                <a:latin typeface="Tahoma" pitchFamily="34" charset="0"/>
                <a:ea typeface="宋体" pitchFamily="2" charset="-122"/>
              </a:rPr>
              <a:t>？</a:t>
            </a:r>
            <a:br>
              <a:rPr kumimoji="1" lang="zh-CN" altLang="en-US" sz="2000">
                <a:latin typeface="Tahoma" pitchFamily="34" charset="0"/>
                <a:ea typeface="宋体" pitchFamily="2" charset="-122"/>
              </a:rPr>
            </a:br>
            <a:r>
              <a:rPr kumimoji="1" lang="zh-CN" altLang="en-US" sz="2000" b="1">
                <a:latin typeface="Tahoma" pitchFamily="34" charset="0"/>
                <a:ea typeface="宋体" pitchFamily="2" charset="-122"/>
              </a:rPr>
              <a:t>客   户</a:t>
            </a:r>
            <a:r>
              <a:rPr kumimoji="1" lang="zh-CN" altLang="en-US" sz="2000">
                <a:latin typeface="Tahoma" pitchFamily="34" charset="0"/>
                <a:ea typeface="宋体" pitchFamily="2" charset="-122"/>
              </a:rPr>
              <a:t>：嗯，必要的时候由我</a:t>
            </a:r>
            <a:r>
              <a:rPr kumimoji="1" lang="zh-CN" altLang="en-US" sz="2000" b="1" u="sng">
                <a:solidFill>
                  <a:schemeClr val="hlink"/>
                </a:solidFill>
                <a:effectLst>
                  <a:outerShdw blurRad="38100" dist="38100" dir="2700000" algn="tl">
                    <a:srgbClr val="000000"/>
                  </a:outerShdw>
                </a:effectLst>
                <a:latin typeface="Tahoma" pitchFamily="34" charset="0"/>
                <a:ea typeface="宋体" pitchFamily="2" charset="-122"/>
              </a:rPr>
              <a:t>（业务经理）</a:t>
            </a:r>
            <a:r>
              <a:rPr kumimoji="1" lang="zh-CN" altLang="en-US" sz="2000">
                <a:latin typeface="Tahoma" pitchFamily="34" charset="0"/>
                <a:ea typeface="宋体" pitchFamily="2" charset="-122"/>
              </a:rPr>
              <a:t>来添加这个代码。而每个经理总会告诉他的下属应该填写什么。</a:t>
            </a:r>
            <a:br>
              <a:rPr kumimoji="1" lang="zh-CN" altLang="en-US" sz="2000">
                <a:latin typeface="Tahoma" pitchFamily="34" charset="0"/>
                <a:ea typeface="宋体" pitchFamily="2" charset="-122"/>
              </a:rPr>
            </a:br>
            <a:r>
              <a:rPr kumimoji="1" lang="en-US" altLang="zh-CN" sz="2000">
                <a:latin typeface="Times New Roman"/>
                <a:ea typeface="宋体" pitchFamily="2" charset="-122"/>
              </a:rPr>
              <a:t>……</a:t>
            </a:r>
            <a:endParaRPr kumimoji="1" lang="en-US" altLang="zh-CN" sz="2000">
              <a:latin typeface="Tahoma" pitchFamily="34" charset="0"/>
              <a:ea typeface="宋体" pitchFamily="2" charset="-122"/>
            </a:endParaRPr>
          </a:p>
        </p:txBody>
      </p:sp>
      <p:pic>
        <p:nvPicPr>
          <p:cNvPr id="772100" name="Picture 4"/>
          <p:cNvPicPr>
            <a:picLocks noChangeAspect="1" noChangeArrowheads="1"/>
          </p:cNvPicPr>
          <p:nvPr/>
        </p:nvPicPr>
        <p:blipFill>
          <a:blip r:embed="rId2"/>
          <a:srcRect/>
          <a:stretch>
            <a:fillRect/>
          </a:stretch>
        </p:blipFill>
        <p:spPr bwMode="auto">
          <a:xfrm>
            <a:off x="6372225" y="2060575"/>
            <a:ext cx="2341563" cy="985838"/>
          </a:xfrm>
          <a:prstGeom prst="rect">
            <a:avLst/>
          </a:prstGeom>
          <a:noFill/>
          <a:ln w="9525">
            <a:noFill/>
            <a:miter lim="800000"/>
            <a:headEnd/>
            <a:tailEnd/>
          </a:ln>
          <a:effectLst/>
        </p:spPr>
      </p:pic>
      <p:pic>
        <p:nvPicPr>
          <p:cNvPr id="772101" name="Picture 5"/>
          <p:cNvPicPr>
            <a:picLocks noChangeAspect="1" noChangeArrowheads="1"/>
          </p:cNvPicPr>
          <p:nvPr/>
        </p:nvPicPr>
        <p:blipFill>
          <a:blip r:embed="rId3"/>
          <a:srcRect/>
          <a:stretch>
            <a:fillRect/>
          </a:stretch>
        </p:blipFill>
        <p:spPr bwMode="auto">
          <a:xfrm>
            <a:off x="5651500" y="4149725"/>
            <a:ext cx="2341563" cy="985838"/>
          </a:xfrm>
          <a:prstGeom prst="rect">
            <a:avLst/>
          </a:prstGeom>
          <a:noFill/>
          <a:ln w="9525">
            <a:noFill/>
            <a:miter lim="800000"/>
            <a:headEnd/>
            <a:tailEnd/>
          </a:ln>
          <a:effectLst/>
        </p:spPr>
      </p:pic>
      <p:sp>
        <p:nvSpPr>
          <p:cNvPr id="7" name="文本框 6">
            <a:extLst>
              <a:ext uri="{FF2B5EF4-FFF2-40B4-BE49-F238E27FC236}">
                <a16:creationId xmlns:a16="http://schemas.microsoft.com/office/drawing/2014/main" id="{9F43925A-7F7C-4DD9-AB95-B311584A8D3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2100"/>
                                        </p:tgtEl>
                                        <p:attrNameLst>
                                          <p:attrName>style.visibility</p:attrName>
                                        </p:attrNameLst>
                                      </p:cBhvr>
                                      <p:to>
                                        <p:strVal val="visible"/>
                                      </p:to>
                                    </p:set>
                                    <p:animEffect transition="in" filter="dissolve">
                                      <p:cBhvr>
                                        <p:cTn id="7" dur="500"/>
                                        <p:tgtEl>
                                          <p:spTgt spid="7721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72101"/>
                                        </p:tgtEl>
                                        <p:attrNameLst>
                                          <p:attrName>style.visibility</p:attrName>
                                        </p:attrNameLst>
                                      </p:cBhvr>
                                      <p:to>
                                        <p:strVal val="visible"/>
                                      </p:to>
                                    </p:set>
                                    <p:animEffect transition="in" filter="dissolve">
                                      <p:cBhvr>
                                        <p:cTn id="12" dur="500"/>
                                        <p:tgtEl>
                                          <p:spTgt spid="77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D116DB5F-64B1-42D2-B6F6-5749B48A3801}" type="slidenum">
              <a:rPr lang="zh-CN" altLang="en-US"/>
              <a:pPr/>
              <a:t>88</a:t>
            </a:fld>
            <a:r>
              <a:rPr lang="en-US" altLang="zh-CN"/>
              <a:t>/60</a:t>
            </a:r>
          </a:p>
        </p:txBody>
      </p:sp>
      <p:sp>
        <p:nvSpPr>
          <p:cNvPr id="774146" name="Rectangle 2"/>
          <p:cNvSpPr>
            <a:spLocks noGrp="1" noChangeArrowheads="1"/>
          </p:cNvSpPr>
          <p:nvPr>
            <p:ph type="title"/>
          </p:nvPr>
        </p:nvSpPr>
        <p:spPr/>
        <p:txBody>
          <a:bodyPr/>
          <a:lstStyle/>
          <a:p>
            <a:r>
              <a:rPr lang="en-US" altLang="zh-CN">
                <a:cs typeface="Tahoma" pitchFamily="34" charset="0"/>
              </a:rPr>
              <a:t>2.3 </a:t>
            </a:r>
            <a:r>
              <a:rPr lang="zh-CN" altLang="en-US">
                <a:cs typeface="Tahoma" pitchFamily="34" charset="0"/>
              </a:rPr>
              <a:t>构建用例图</a:t>
            </a:r>
            <a:endParaRPr lang="en-US" altLang="zh-CN">
              <a:cs typeface="Tahoma" pitchFamily="34" charset="0"/>
            </a:endParaRPr>
          </a:p>
        </p:txBody>
      </p:sp>
      <p:pic>
        <p:nvPicPr>
          <p:cNvPr id="774147" name="Picture 3"/>
          <p:cNvPicPr>
            <a:picLocks noChangeAspect="1" noChangeArrowheads="1"/>
          </p:cNvPicPr>
          <p:nvPr/>
        </p:nvPicPr>
        <p:blipFill>
          <a:blip r:embed="rId2"/>
          <a:srcRect/>
          <a:stretch>
            <a:fillRect/>
          </a:stretch>
        </p:blipFill>
        <p:spPr bwMode="auto">
          <a:xfrm>
            <a:off x="843268" y="1533093"/>
            <a:ext cx="7190764" cy="5263947"/>
          </a:xfrm>
          <a:prstGeom prst="rect">
            <a:avLst/>
          </a:prstGeom>
          <a:noFill/>
          <a:ln w="9525">
            <a:noFill/>
            <a:miter lim="800000"/>
            <a:headEnd/>
            <a:tailEnd/>
          </a:ln>
          <a:effectLst/>
        </p:spPr>
      </p:pic>
      <p:sp>
        <p:nvSpPr>
          <p:cNvPr id="5" name="文本框 4">
            <a:extLst>
              <a:ext uri="{FF2B5EF4-FFF2-40B4-BE49-F238E27FC236}">
                <a16:creationId xmlns:a16="http://schemas.microsoft.com/office/drawing/2014/main" id="{E32A13FF-F6F3-4E5A-9EC3-E46D5CBD0209}"/>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7AE9E0EB-040E-4094-B45D-414C1DB63AE2}" type="slidenum">
              <a:rPr lang="zh-CN" altLang="en-US"/>
              <a:pPr/>
              <a:t>89</a:t>
            </a:fld>
            <a:r>
              <a:rPr lang="en-US" altLang="zh-CN"/>
              <a:t>/60</a:t>
            </a:r>
          </a:p>
        </p:txBody>
      </p:sp>
      <p:sp>
        <p:nvSpPr>
          <p:cNvPr id="775170" name="Rectangle 2"/>
          <p:cNvSpPr>
            <a:spLocks noGrp="1" noChangeArrowheads="1"/>
          </p:cNvSpPr>
          <p:nvPr>
            <p:ph type="title"/>
          </p:nvPr>
        </p:nvSpPr>
        <p:spPr/>
        <p:txBody>
          <a:bodyPr/>
          <a:lstStyle/>
          <a:p>
            <a:r>
              <a:rPr lang="zh-CN" altLang="en-US">
                <a:cs typeface="Tahoma" pitchFamily="34" charset="0"/>
              </a:rPr>
              <a:t>基于用例的需求分析过程</a:t>
            </a:r>
          </a:p>
        </p:txBody>
      </p:sp>
      <p:sp>
        <p:nvSpPr>
          <p:cNvPr id="775171" name="Rectangle 3"/>
          <p:cNvSpPr>
            <a:spLocks noGrp="1" noChangeArrowheads="1"/>
          </p:cNvSpPr>
          <p:nvPr>
            <p:ph type="body" idx="1"/>
          </p:nvPr>
        </p:nvSpPr>
        <p:spPr>
          <a:xfrm>
            <a:off x="457200" y="1752600"/>
            <a:ext cx="8229600" cy="3810000"/>
          </a:xfrm>
        </p:spPr>
        <p:txBody>
          <a:bodyPr/>
          <a:lstStyle/>
          <a:p>
            <a:pPr>
              <a:lnSpc>
                <a:spcPct val="90000"/>
              </a:lnSpc>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获取原始需求</a:t>
            </a:r>
            <a:endParaRPr lang="en-US" altLang="zh-CN" sz="2800">
              <a:latin typeface="楷体_GB2312" pitchFamily="49" charset="-122"/>
              <a:ea typeface="楷体_GB2312" pitchFamily="49" charset="-122"/>
            </a:endParaRPr>
          </a:p>
          <a:p>
            <a:pPr>
              <a:lnSpc>
                <a:spcPct val="90000"/>
              </a:lnSpc>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开发一个可以理解的需求</a:t>
            </a:r>
            <a:endParaRPr lang="en-US" altLang="zh-CN" sz="2800">
              <a:latin typeface="楷体_GB2312" pitchFamily="49" charset="-122"/>
              <a:ea typeface="楷体_GB2312" pitchFamily="49" charset="-122"/>
            </a:endParaRPr>
          </a:p>
          <a:p>
            <a:pPr lvl="1">
              <a:lnSpc>
                <a:spcPct val="90000"/>
              </a:lnSpc>
            </a:pPr>
            <a:r>
              <a:rPr lang="en-US" altLang="zh-CN">
                <a:latin typeface="楷体_GB2312" pitchFamily="49" charset="-122"/>
                <a:ea typeface="楷体_GB2312" pitchFamily="49" charset="-122"/>
              </a:rPr>
              <a:t>2.1 </a:t>
            </a:r>
            <a:r>
              <a:rPr lang="zh-CN" altLang="en-US">
                <a:latin typeface="楷体_GB2312" pitchFamily="49" charset="-122"/>
                <a:ea typeface="楷体_GB2312" pitchFamily="49" charset="-122"/>
              </a:rPr>
              <a:t>识别参与者</a:t>
            </a:r>
          </a:p>
          <a:p>
            <a:pPr lvl="1">
              <a:lnSpc>
                <a:spcPct val="90000"/>
              </a:lnSpc>
            </a:pPr>
            <a:r>
              <a:rPr lang="en-US" altLang="zh-CN">
                <a:latin typeface="楷体_GB2312" pitchFamily="49" charset="-122"/>
                <a:ea typeface="楷体_GB2312" pitchFamily="49" charset="-122"/>
              </a:rPr>
              <a:t>2.2 </a:t>
            </a:r>
            <a:r>
              <a:rPr lang="zh-CN" altLang="en-US">
                <a:latin typeface="楷体_GB2312" pitchFamily="49" charset="-122"/>
                <a:ea typeface="楷体_GB2312" pitchFamily="49" charset="-122"/>
              </a:rPr>
              <a:t>识别用例</a:t>
            </a:r>
          </a:p>
          <a:p>
            <a:pPr lvl="1">
              <a:lnSpc>
                <a:spcPct val="90000"/>
              </a:lnSpc>
            </a:pPr>
            <a:r>
              <a:rPr lang="en-US" altLang="zh-CN">
                <a:latin typeface="楷体_GB2312" pitchFamily="49" charset="-122"/>
                <a:ea typeface="楷体_GB2312" pitchFamily="49" charset="-122"/>
              </a:rPr>
              <a:t>2.3 </a:t>
            </a:r>
            <a:r>
              <a:rPr lang="zh-CN" altLang="en-US">
                <a:latin typeface="楷体_GB2312" pitchFamily="49" charset="-122"/>
                <a:ea typeface="楷体_GB2312" pitchFamily="49" charset="-122"/>
              </a:rPr>
              <a:t>构建用例图</a:t>
            </a:r>
            <a:endParaRPr lang="en-US" altLang="zh-CN">
              <a:latin typeface="楷体_GB2312" pitchFamily="49" charset="-122"/>
              <a:ea typeface="楷体_GB2312" pitchFamily="49" charset="-122"/>
            </a:endParaRPr>
          </a:p>
          <a:p>
            <a:pPr>
              <a:lnSpc>
                <a:spcPct val="90000"/>
              </a:lnSpc>
            </a:pPr>
            <a:r>
              <a:rPr lang="en-US" altLang="zh-CN" sz="2800" u="sng">
                <a:solidFill>
                  <a:schemeClr val="hlink"/>
                </a:solidFill>
                <a:effectLst>
                  <a:outerShdw blurRad="38100" dist="38100" dir="2700000" algn="tl">
                    <a:srgbClr val="C0C0C0"/>
                  </a:outerShdw>
                </a:effectLst>
                <a:latin typeface="楷体_GB2312" pitchFamily="49" charset="-122"/>
                <a:ea typeface="楷体_GB2312" pitchFamily="49" charset="-122"/>
              </a:rPr>
              <a:t>3 </a:t>
            </a:r>
            <a:r>
              <a:rPr lang="zh-CN" altLang="en-US" sz="2800" u="sng">
                <a:solidFill>
                  <a:schemeClr val="hlink"/>
                </a:solidFill>
                <a:effectLst>
                  <a:outerShdw blurRad="38100" dist="38100" dir="2700000" algn="tl">
                    <a:srgbClr val="C0C0C0"/>
                  </a:outerShdw>
                </a:effectLst>
                <a:latin typeface="楷体_GB2312" pitchFamily="49" charset="-122"/>
                <a:ea typeface="楷体_GB2312" pitchFamily="49" charset="-122"/>
              </a:rPr>
              <a:t>详细、完整地描述需求</a:t>
            </a:r>
            <a:endParaRPr lang="en-US" altLang="zh-CN" sz="2800" u="sng">
              <a:solidFill>
                <a:schemeClr val="hlink"/>
              </a:solidFill>
              <a:effectLst>
                <a:outerShdw blurRad="38100" dist="38100" dir="2700000" algn="tl">
                  <a:srgbClr val="C0C0C0"/>
                </a:outerShdw>
              </a:effectLst>
              <a:latin typeface="楷体_GB2312" pitchFamily="49" charset="-122"/>
              <a:ea typeface="楷体_GB2312" pitchFamily="49" charset="-122"/>
            </a:endParaRPr>
          </a:p>
          <a:p>
            <a:pPr lvl="1">
              <a:lnSpc>
                <a:spcPct val="90000"/>
              </a:lnSpc>
            </a:pPr>
            <a:r>
              <a:rPr lang="zh-CN" altLang="en-US">
                <a:latin typeface="楷体_GB2312" pitchFamily="49" charset="-122"/>
                <a:ea typeface="楷体_GB2312" pitchFamily="49" charset="-122"/>
              </a:rPr>
              <a:t>进行用例阐述</a:t>
            </a:r>
          </a:p>
          <a:p>
            <a:pPr>
              <a:lnSpc>
                <a:spcPct val="90000"/>
              </a:lnSpc>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重构用例模型</a:t>
            </a:r>
            <a:endParaRPr lang="en-US" altLang="zh-CN" sz="2800">
              <a:latin typeface="楷体_GB2312" pitchFamily="49" charset="-122"/>
              <a:ea typeface="楷体_GB2312" pitchFamily="49" charset="-122"/>
            </a:endParaRPr>
          </a:p>
          <a:p>
            <a:pPr lvl="1">
              <a:lnSpc>
                <a:spcPct val="90000"/>
              </a:lnSpc>
            </a:pPr>
            <a:r>
              <a:rPr lang="en-US" altLang="zh-CN">
                <a:latin typeface="楷体_GB2312" pitchFamily="49" charset="-122"/>
                <a:ea typeface="楷体_GB2312" pitchFamily="49" charset="-122"/>
              </a:rPr>
              <a:t>4.1 </a:t>
            </a:r>
            <a:r>
              <a:rPr lang="zh-CN" altLang="en-US">
                <a:latin typeface="楷体_GB2312" pitchFamily="49" charset="-122"/>
                <a:ea typeface="楷体_GB2312" pitchFamily="49" charset="-122"/>
              </a:rPr>
              <a:t>识别用例间的关系</a:t>
            </a:r>
          </a:p>
          <a:p>
            <a:pPr lvl="1">
              <a:lnSpc>
                <a:spcPct val="90000"/>
              </a:lnSpc>
            </a:pPr>
            <a:r>
              <a:rPr lang="en-US" altLang="zh-CN">
                <a:latin typeface="楷体_GB2312" pitchFamily="49" charset="-122"/>
                <a:ea typeface="楷体_GB2312" pitchFamily="49" charset="-122"/>
              </a:rPr>
              <a:t>4.2 </a:t>
            </a:r>
            <a:r>
              <a:rPr lang="zh-CN" altLang="en-US">
                <a:latin typeface="楷体_GB2312" pitchFamily="49" charset="-122"/>
                <a:ea typeface="楷体_GB2312" pitchFamily="49" charset="-122"/>
              </a:rPr>
              <a:t>对用例进行组织和分包</a:t>
            </a:r>
          </a:p>
        </p:txBody>
      </p:sp>
      <p:sp>
        <p:nvSpPr>
          <p:cNvPr id="5" name="文本框 4">
            <a:extLst>
              <a:ext uri="{FF2B5EF4-FFF2-40B4-BE49-F238E27FC236}">
                <a16:creationId xmlns:a16="http://schemas.microsoft.com/office/drawing/2014/main" id="{CBDE3B70-60B6-4152-8E91-B62C73F58052}"/>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324600"/>
            <a:ext cx="2133600" cy="457200"/>
          </a:xfrm>
          <a:prstGeom prst="rect">
            <a:avLst/>
          </a:prstGeom>
        </p:spPr>
        <p:txBody>
          <a:bodyPr/>
          <a:lstStyle/>
          <a:p>
            <a:fld id="{C95E8F15-6D6B-4D69-BB66-98DFB42BC44A}" type="slidenum">
              <a:rPr lang="zh-CN" altLang="en-US"/>
              <a:pPr/>
              <a:t>9</a:t>
            </a:fld>
            <a:r>
              <a:rPr lang="en-US" altLang="zh-CN"/>
              <a:t>/60</a:t>
            </a:r>
          </a:p>
        </p:txBody>
      </p:sp>
      <p:sp>
        <p:nvSpPr>
          <p:cNvPr id="564226" name="Text Box 2"/>
          <p:cNvSpPr txBox="1">
            <a:spLocks noChangeArrowheads="1"/>
          </p:cNvSpPr>
          <p:nvPr/>
        </p:nvSpPr>
        <p:spPr bwMode="auto">
          <a:xfrm>
            <a:off x="250825" y="1125538"/>
            <a:ext cx="3384550"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ea typeface="宋体" pitchFamily="2" charset="-122"/>
              </a:rPr>
              <a:t>一、 什么叫用例图</a:t>
            </a:r>
          </a:p>
        </p:txBody>
      </p:sp>
      <p:sp>
        <p:nvSpPr>
          <p:cNvPr id="564227" name="Rectangle 3"/>
          <p:cNvSpPr>
            <a:spLocks noChangeArrowheads="1"/>
          </p:cNvSpPr>
          <p:nvPr/>
        </p:nvSpPr>
        <p:spPr bwMode="auto">
          <a:xfrm>
            <a:off x="381000" y="1981200"/>
            <a:ext cx="8353425" cy="396875"/>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kumimoji="1" lang="zh-CN" altLang="en-US">
                <a:latin typeface="楷体_GB2312" pitchFamily="49" charset="-122"/>
                <a:ea typeface="楷体_GB2312" pitchFamily="49" charset="-122"/>
              </a:rPr>
              <a:t>在用例建模中，为了更加清楚的描述用例或者参与者，会使用到注释</a:t>
            </a:r>
            <a:r>
              <a:rPr kumimoji="1" lang="zh-CN" altLang="en-US" sz="2000">
                <a:solidFill>
                  <a:srgbClr val="FFCCFF"/>
                </a:solidFill>
                <a:latin typeface="黑体" pitchFamily="2" charset="-122"/>
                <a:ea typeface="黑体" pitchFamily="2" charset="-122"/>
              </a:rPr>
              <a:t>。</a:t>
            </a:r>
          </a:p>
        </p:txBody>
      </p:sp>
      <p:sp>
        <p:nvSpPr>
          <p:cNvPr id="564228" name="Text Box 4"/>
          <p:cNvSpPr txBox="1">
            <a:spLocks noChangeArrowheads="1"/>
          </p:cNvSpPr>
          <p:nvPr/>
        </p:nvSpPr>
        <p:spPr bwMode="auto">
          <a:xfrm>
            <a:off x="4211638" y="1268413"/>
            <a:ext cx="2520950"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ea typeface="宋体" pitchFamily="2" charset="-122"/>
              </a:rPr>
              <a:t>1</a:t>
            </a:r>
            <a:r>
              <a:rPr lang="zh-CN" altLang="en-US" sz="2400" b="1">
                <a:solidFill>
                  <a:srgbClr val="A50021"/>
                </a:solidFill>
                <a:effectLst>
                  <a:outerShdw blurRad="38100" dist="38100" dir="2700000" algn="tl">
                    <a:srgbClr val="000000"/>
                  </a:outerShdw>
                </a:effectLst>
                <a:latin typeface="宋体" pitchFamily="2" charset="-122"/>
                <a:ea typeface="宋体" pitchFamily="2" charset="-122"/>
              </a:rPr>
              <a:t>、用例图的含义</a:t>
            </a:r>
          </a:p>
        </p:txBody>
      </p:sp>
      <p:pic>
        <p:nvPicPr>
          <p:cNvPr id="564229" name="Picture 5"/>
          <p:cNvPicPr>
            <a:picLocks noChangeAspect="1" noChangeArrowheads="1"/>
          </p:cNvPicPr>
          <p:nvPr/>
        </p:nvPicPr>
        <p:blipFill>
          <a:blip r:embed="rId2"/>
          <a:srcRect/>
          <a:stretch>
            <a:fillRect/>
          </a:stretch>
        </p:blipFill>
        <p:spPr bwMode="auto">
          <a:xfrm>
            <a:off x="1981200" y="3224213"/>
            <a:ext cx="4495800" cy="1804987"/>
          </a:xfrm>
          <a:prstGeom prst="rect">
            <a:avLst/>
          </a:prstGeom>
          <a:noFill/>
        </p:spPr>
      </p:pic>
      <p:sp>
        <p:nvSpPr>
          <p:cNvPr id="7" name="文本框 6">
            <a:extLst>
              <a:ext uri="{FF2B5EF4-FFF2-40B4-BE49-F238E27FC236}">
                <a16:creationId xmlns:a16="http://schemas.microsoft.com/office/drawing/2014/main" id="{DBC54737-93C1-4978-8011-321A92DE7A64}"/>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263CD16D-AF03-4DEA-99CC-F18FA986782E}" type="slidenum">
              <a:rPr lang="zh-CN" altLang="en-US"/>
              <a:pPr/>
              <a:t>90</a:t>
            </a:fld>
            <a:r>
              <a:rPr lang="en-US" altLang="zh-CN"/>
              <a:t>/60</a:t>
            </a:r>
          </a:p>
        </p:txBody>
      </p:sp>
      <p:sp>
        <p:nvSpPr>
          <p:cNvPr id="777218" name="Rectangle 2"/>
          <p:cNvSpPr>
            <a:spLocks noGrp="1" noChangeArrowheads="1"/>
          </p:cNvSpPr>
          <p:nvPr>
            <p:ph type="title"/>
          </p:nvPr>
        </p:nvSpPr>
        <p:spPr/>
        <p:txBody>
          <a:bodyPr/>
          <a:lstStyle/>
          <a:p>
            <a:r>
              <a:rPr lang="en-US" altLang="zh-CN">
                <a:cs typeface="Tahoma" pitchFamily="34" charset="0"/>
              </a:rPr>
              <a:t>3 </a:t>
            </a:r>
            <a:r>
              <a:rPr lang="zh-CN" altLang="en-US">
                <a:cs typeface="Tahoma" pitchFamily="34" charset="0"/>
              </a:rPr>
              <a:t>进行用例阐述：写用例规约</a:t>
            </a:r>
            <a:endParaRPr lang="en-US" altLang="zh-CN">
              <a:cs typeface="Tahoma" pitchFamily="34" charset="0"/>
            </a:endParaRPr>
          </a:p>
        </p:txBody>
      </p:sp>
      <p:sp>
        <p:nvSpPr>
          <p:cNvPr id="777219" name="Rectangle 3"/>
          <p:cNvSpPr>
            <a:spLocks noGrp="1" noChangeArrowheads="1"/>
          </p:cNvSpPr>
          <p:nvPr>
            <p:ph type="body" idx="1"/>
          </p:nvPr>
        </p:nvSpPr>
        <p:spPr>
          <a:xfrm>
            <a:off x="457200" y="1828800"/>
            <a:ext cx="8229600" cy="3810000"/>
          </a:xfrm>
        </p:spPr>
        <p:txBody>
          <a:bodyPr/>
          <a:lstStyle/>
          <a:p>
            <a:r>
              <a:rPr lang="zh-CN" altLang="en-US" b="1" u="sng">
                <a:solidFill>
                  <a:srgbClr val="FF3300"/>
                </a:solidFill>
                <a:effectLst>
                  <a:outerShdw blurRad="38100" dist="38100" dir="2700000" algn="tl">
                    <a:srgbClr val="C0C0C0"/>
                  </a:outerShdw>
                </a:effectLst>
              </a:rPr>
              <a:t>用例规约用来描述用例的，不是用例图</a:t>
            </a:r>
          </a:p>
        </p:txBody>
      </p:sp>
      <p:sp>
        <p:nvSpPr>
          <p:cNvPr id="5" name="文本框 4">
            <a:extLst>
              <a:ext uri="{FF2B5EF4-FFF2-40B4-BE49-F238E27FC236}">
                <a16:creationId xmlns:a16="http://schemas.microsoft.com/office/drawing/2014/main" id="{E77CA76D-33ED-482A-B727-587741CA398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35BC3063-60C6-4C37-919A-47B75C9B171B}" type="slidenum">
              <a:rPr lang="zh-CN" altLang="en-US"/>
              <a:pPr/>
              <a:t>91</a:t>
            </a:fld>
            <a:r>
              <a:rPr lang="en-US" altLang="zh-CN"/>
              <a:t>/60</a:t>
            </a:r>
          </a:p>
        </p:txBody>
      </p:sp>
      <p:sp>
        <p:nvSpPr>
          <p:cNvPr id="778242" name="Rectangle 2"/>
          <p:cNvSpPr>
            <a:spLocks noGrp="1" noChangeArrowheads="1"/>
          </p:cNvSpPr>
          <p:nvPr>
            <p:ph type="title"/>
          </p:nvPr>
        </p:nvSpPr>
        <p:spPr/>
        <p:txBody>
          <a:bodyPr/>
          <a:lstStyle/>
          <a:p>
            <a:r>
              <a:rPr lang="zh-CN" altLang="en-US">
                <a:cs typeface="Tahoma" pitchFamily="34" charset="0"/>
              </a:rPr>
              <a:t>基于用例的需求分析过程</a:t>
            </a:r>
          </a:p>
        </p:txBody>
      </p:sp>
      <p:sp>
        <p:nvSpPr>
          <p:cNvPr id="778243" name="Rectangle 3"/>
          <p:cNvSpPr>
            <a:spLocks noGrp="1" noChangeArrowheads="1"/>
          </p:cNvSpPr>
          <p:nvPr>
            <p:ph type="body" idx="1"/>
          </p:nvPr>
        </p:nvSpPr>
        <p:spPr>
          <a:xfrm>
            <a:off x="457200" y="1752600"/>
            <a:ext cx="8229600" cy="3810000"/>
          </a:xfrm>
        </p:spPr>
        <p:txBody>
          <a:bodyPr/>
          <a:lstStyle/>
          <a:p>
            <a:pPr>
              <a:lnSpc>
                <a:spcPct val="90000"/>
              </a:lnSpc>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获取原始需求</a:t>
            </a:r>
            <a:endParaRPr lang="en-US" altLang="zh-CN" sz="2800">
              <a:latin typeface="楷体_GB2312" pitchFamily="49" charset="-122"/>
              <a:ea typeface="楷体_GB2312" pitchFamily="49" charset="-122"/>
            </a:endParaRPr>
          </a:p>
          <a:p>
            <a:pPr>
              <a:lnSpc>
                <a:spcPct val="90000"/>
              </a:lnSpc>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开发一个可以理解的需求</a:t>
            </a:r>
            <a:endParaRPr lang="en-US" altLang="zh-CN" sz="2800">
              <a:latin typeface="楷体_GB2312" pitchFamily="49" charset="-122"/>
              <a:ea typeface="楷体_GB2312" pitchFamily="49" charset="-122"/>
            </a:endParaRPr>
          </a:p>
          <a:p>
            <a:pPr lvl="1">
              <a:lnSpc>
                <a:spcPct val="90000"/>
              </a:lnSpc>
            </a:pPr>
            <a:r>
              <a:rPr lang="en-US" altLang="zh-CN">
                <a:latin typeface="楷体_GB2312" pitchFamily="49" charset="-122"/>
                <a:ea typeface="楷体_GB2312" pitchFamily="49" charset="-122"/>
              </a:rPr>
              <a:t>2.1 </a:t>
            </a:r>
            <a:r>
              <a:rPr lang="zh-CN" altLang="en-US">
                <a:latin typeface="楷体_GB2312" pitchFamily="49" charset="-122"/>
                <a:ea typeface="楷体_GB2312" pitchFamily="49" charset="-122"/>
              </a:rPr>
              <a:t>识别参与者</a:t>
            </a:r>
          </a:p>
          <a:p>
            <a:pPr lvl="1">
              <a:lnSpc>
                <a:spcPct val="90000"/>
              </a:lnSpc>
            </a:pPr>
            <a:r>
              <a:rPr lang="en-US" altLang="zh-CN">
                <a:latin typeface="楷体_GB2312" pitchFamily="49" charset="-122"/>
                <a:ea typeface="楷体_GB2312" pitchFamily="49" charset="-122"/>
              </a:rPr>
              <a:t>2.2 </a:t>
            </a:r>
            <a:r>
              <a:rPr lang="zh-CN" altLang="en-US">
                <a:latin typeface="楷体_GB2312" pitchFamily="49" charset="-122"/>
                <a:ea typeface="楷体_GB2312" pitchFamily="49" charset="-122"/>
              </a:rPr>
              <a:t>识别用例</a:t>
            </a:r>
          </a:p>
          <a:p>
            <a:pPr lvl="1">
              <a:lnSpc>
                <a:spcPct val="90000"/>
              </a:lnSpc>
            </a:pPr>
            <a:r>
              <a:rPr lang="en-US" altLang="zh-CN">
                <a:latin typeface="楷体_GB2312" pitchFamily="49" charset="-122"/>
                <a:ea typeface="楷体_GB2312" pitchFamily="49" charset="-122"/>
              </a:rPr>
              <a:t>2.3 </a:t>
            </a:r>
            <a:r>
              <a:rPr lang="zh-CN" altLang="en-US">
                <a:latin typeface="楷体_GB2312" pitchFamily="49" charset="-122"/>
                <a:ea typeface="楷体_GB2312" pitchFamily="49" charset="-122"/>
              </a:rPr>
              <a:t>构建用例图</a:t>
            </a:r>
            <a:endParaRPr lang="en-US" altLang="zh-CN">
              <a:latin typeface="楷体_GB2312" pitchFamily="49" charset="-122"/>
              <a:ea typeface="楷体_GB2312" pitchFamily="49" charset="-122"/>
            </a:endParaRPr>
          </a:p>
          <a:p>
            <a:pPr>
              <a:lnSpc>
                <a:spcPct val="90000"/>
              </a:lnSpc>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详细、完整地描述需求</a:t>
            </a:r>
            <a:endParaRPr lang="en-US" altLang="zh-CN" sz="2800">
              <a:latin typeface="楷体_GB2312" pitchFamily="49" charset="-122"/>
              <a:ea typeface="楷体_GB2312" pitchFamily="49" charset="-122"/>
            </a:endParaRPr>
          </a:p>
          <a:p>
            <a:pPr lvl="1">
              <a:lnSpc>
                <a:spcPct val="90000"/>
              </a:lnSpc>
            </a:pPr>
            <a:r>
              <a:rPr lang="zh-CN" altLang="en-US">
                <a:latin typeface="楷体_GB2312" pitchFamily="49" charset="-122"/>
                <a:ea typeface="楷体_GB2312" pitchFamily="49" charset="-122"/>
              </a:rPr>
              <a:t>进行用例阐述</a:t>
            </a:r>
          </a:p>
          <a:p>
            <a:pPr>
              <a:lnSpc>
                <a:spcPct val="90000"/>
              </a:lnSpc>
            </a:pPr>
            <a:r>
              <a:rPr lang="en-US" altLang="zh-CN" sz="2800" u="sng">
                <a:solidFill>
                  <a:schemeClr val="hlink"/>
                </a:solidFill>
                <a:effectLst>
                  <a:outerShdw blurRad="38100" dist="38100" dir="2700000" algn="tl">
                    <a:srgbClr val="C0C0C0"/>
                  </a:outerShdw>
                </a:effectLst>
                <a:latin typeface="楷体_GB2312" pitchFamily="49" charset="-122"/>
                <a:ea typeface="楷体_GB2312" pitchFamily="49" charset="-122"/>
              </a:rPr>
              <a:t>4 </a:t>
            </a:r>
            <a:r>
              <a:rPr lang="zh-CN" altLang="en-US" sz="2800" u="sng">
                <a:solidFill>
                  <a:schemeClr val="hlink"/>
                </a:solidFill>
                <a:effectLst>
                  <a:outerShdw blurRad="38100" dist="38100" dir="2700000" algn="tl">
                    <a:srgbClr val="C0C0C0"/>
                  </a:outerShdw>
                </a:effectLst>
                <a:latin typeface="楷体_GB2312" pitchFamily="49" charset="-122"/>
                <a:ea typeface="楷体_GB2312" pitchFamily="49" charset="-122"/>
              </a:rPr>
              <a:t>重构用例模型</a:t>
            </a:r>
            <a:endParaRPr lang="en-US" altLang="zh-CN" sz="2800" u="sng">
              <a:solidFill>
                <a:schemeClr val="hlink"/>
              </a:solidFill>
              <a:effectLst>
                <a:outerShdw blurRad="38100" dist="38100" dir="2700000" algn="tl">
                  <a:srgbClr val="C0C0C0"/>
                </a:outerShdw>
              </a:effectLst>
              <a:latin typeface="楷体_GB2312" pitchFamily="49" charset="-122"/>
              <a:ea typeface="楷体_GB2312" pitchFamily="49" charset="-122"/>
            </a:endParaRPr>
          </a:p>
          <a:p>
            <a:pPr lvl="1">
              <a:lnSpc>
                <a:spcPct val="90000"/>
              </a:lnSpc>
            </a:pPr>
            <a:r>
              <a:rPr lang="en-US" altLang="zh-CN">
                <a:latin typeface="楷体_GB2312" pitchFamily="49" charset="-122"/>
                <a:ea typeface="楷体_GB2312" pitchFamily="49" charset="-122"/>
              </a:rPr>
              <a:t>4.1 </a:t>
            </a:r>
            <a:r>
              <a:rPr lang="zh-CN" altLang="en-US">
                <a:latin typeface="楷体_GB2312" pitchFamily="49" charset="-122"/>
                <a:ea typeface="楷体_GB2312" pitchFamily="49" charset="-122"/>
              </a:rPr>
              <a:t>识别用例间的关系</a:t>
            </a:r>
          </a:p>
          <a:p>
            <a:pPr lvl="1">
              <a:lnSpc>
                <a:spcPct val="90000"/>
              </a:lnSpc>
            </a:pPr>
            <a:r>
              <a:rPr lang="en-US" altLang="zh-CN">
                <a:latin typeface="楷体_GB2312" pitchFamily="49" charset="-122"/>
                <a:ea typeface="楷体_GB2312" pitchFamily="49" charset="-122"/>
              </a:rPr>
              <a:t>4.2 </a:t>
            </a:r>
            <a:r>
              <a:rPr lang="zh-CN" altLang="en-US">
                <a:latin typeface="楷体_GB2312" pitchFamily="49" charset="-122"/>
                <a:ea typeface="楷体_GB2312" pitchFamily="49" charset="-122"/>
              </a:rPr>
              <a:t>对用例进行组织和分包</a:t>
            </a:r>
          </a:p>
        </p:txBody>
      </p:sp>
      <p:sp>
        <p:nvSpPr>
          <p:cNvPr id="5" name="文本框 4">
            <a:extLst>
              <a:ext uri="{FF2B5EF4-FFF2-40B4-BE49-F238E27FC236}">
                <a16:creationId xmlns:a16="http://schemas.microsoft.com/office/drawing/2014/main" id="{6C0B9D47-2E52-4E9D-86D0-505AFB7B8DB9}"/>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4294967295"/>
          </p:nvPr>
        </p:nvSpPr>
        <p:spPr>
          <a:xfrm>
            <a:off x="6553200" y="6324600"/>
            <a:ext cx="2133600" cy="457200"/>
          </a:xfrm>
          <a:prstGeom prst="rect">
            <a:avLst/>
          </a:prstGeom>
        </p:spPr>
        <p:txBody>
          <a:bodyPr/>
          <a:lstStyle/>
          <a:p>
            <a:fld id="{5025C9AB-6604-4CD8-93E7-B17149C7B360}" type="slidenum">
              <a:rPr lang="zh-CN" altLang="en-US"/>
              <a:pPr/>
              <a:t>92</a:t>
            </a:fld>
            <a:r>
              <a:rPr lang="en-US" altLang="zh-CN"/>
              <a:t>/60</a:t>
            </a:r>
          </a:p>
        </p:txBody>
      </p:sp>
      <p:sp>
        <p:nvSpPr>
          <p:cNvPr id="780290" name="Rectangle 2"/>
          <p:cNvSpPr>
            <a:spLocks noGrp="1" noChangeArrowheads="1"/>
          </p:cNvSpPr>
          <p:nvPr>
            <p:ph type="title"/>
          </p:nvPr>
        </p:nvSpPr>
        <p:spPr/>
        <p:txBody>
          <a:bodyPr/>
          <a:lstStyle/>
          <a:p>
            <a:r>
              <a:rPr lang="en-US" altLang="zh-CN">
                <a:cs typeface="Tahoma" pitchFamily="34" charset="0"/>
              </a:rPr>
              <a:t>4.1 </a:t>
            </a:r>
            <a:r>
              <a:rPr lang="zh-CN" altLang="en-US">
                <a:cs typeface="Tahoma" pitchFamily="34" charset="0"/>
              </a:rPr>
              <a:t>用例关系</a:t>
            </a:r>
          </a:p>
        </p:txBody>
      </p:sp>
      <p:grpSp>
        <p:nvGrpSpPr>
          <p:cNvPr id="2" name="Group 3"/>
          <p:cNvGrpSpPr>
            <a:grpSpLocks/>
          </p:cNvGrpSpPr>
          <p:nvPr/>
        </p:nvGrpSpPr>
        <p:grpSpPr bwMode="auto">
          <a:xfrm>
            <a:off x="2089150" y="3284538"/>
            <a:ext cx="1943100" cy="366712"/>
            <a:chOff x="2699" y="1113"/>
            <a:chExt cx="1224" cy="231"/>
          </a:xfrm>
        </p:grpSpPr>
        <p:sp>
          <p:nvSpPr>
            <p:cNvPr id="780292" name="Line 4"/>
            <p:cNvSpPr>
              <a:spLocks noChangeShapeType="1"/>
            </p:cNvSpPr>
            <p:nvPr/>
          </p:nvSpPr>
          <p:spPr bwMode="auto">
            <a:xfrm flipV="1">
              <a:off x="2744" y="1298"/>
              <a:ext cx="1179" cy="0"/>
            </a:xfrm>
            <a:prstGeom prst="line">
              <a:avLst/>
            </a:prstGeom>
            <a:noFill/>
            <a:ln w="28575">
              <a:solidFill>
                <a:srgbClr val="0000CC"/>
              </a:solidFill>
              <a:prstDash val="sysDot"/>
              <a:round/>
              <a:headEnd/>
              <a:tailEnd type="arrow" w="lg" len="lg"/>
            </a:ln>
            <a:effectLst/>
          </p:spPr>
          <p:txBody>
            <a:bodyPr/>
            <a:lstStyle/>
            <a:p>
              <a:endParaRPr lang="zh-CN" altLang="en-US"/>
            </a:p>
          </p:txBody>
        </p:sp>
        <p:sp>
          <p:nvSpPr>
            <p:cNvPr id="780293" name="Text Box 5"/>
            <p:cNvSpPr txBox="1">
              <a:spLocks noChangeArrowheads="1"/>
            </p:cNvSpPr>
            <p:nvPr/>
          </p:nvSpPr>
          <p:spPr bwMode="auto">
            <a:xfrm>
              <a:off x="2699" y="1113"/>
              <a:ext cx="1134" cy="231"/>
            </a:xfrm>
            <a:prstGeom prst="rect">
              <a:avLst/>
            </a:prstGeom>
            <a:noFill/>
            <a:ln w="9525">
              <a:noFill/>
              <a:miter lim="800000"/>
              <a:headEnd/>
              <a:tailEnd/>
            </a:ln>
            <a:effectLst/>
          </p:spPr>
          <p:txBody>
            <a:bodyPr>
              <a:spAutoFit/>
            </a:bodyPr>
            <a:lstStyle/>
            <a:p>
              <a:pPr>
                <a:spcBef>
                  <a:spcPct val="50000"/>
                </a:spcBef>
              </a:pPr>
              <a:r>
                <a:rPr lang="en-US" altLang="zh-CN">
                  <a:latin typeface="Verdana" pitchFamily="34" charset="0"/>
                  <a:ea typeface="宋体" pitchFamily="2" charset="-122"/>
                </a:rPr>
                <a:t>&lt;&lt;include&gt;&gt;</a:t>
              </a:r>
            </a:p>
          </p:txBody>
        </p:sp>
      </p:grpSp>
      <p:grpSp>
        <p:nvGrpSpPr>
          <p:cNvPr id="3" name="Group 6"/>
          <p:cNvGrpSpPr>
            <a:grpSpLocks/>
          </p:cNvGrpSpPr>
          <p:nvPr/>
        </p:nvGrpSpPr>
        <p:grpSpPr bwMode="auto">
          <a:xfrm>
            <a:off x="2089150" y="2205038"/>
            <a:ext cx="1943100" cy="366712"/>
            <a:chOff x="2699" y="1113"/>
            <a:chExt cx="1224" cy="231"/>
          </a:xfrm>
        </p:grpSpPr>
        <p:sp>
          <p:nvSpPr>
            <p:cNvPr id="780295" name="Line 7"/>
            <p:cNvSpPr>
              <a:spLocks noChangeShapeType="1"/>
            </p:cNvSpPr>
            <p:nvPr/>
          </p:nvSpPr>
          <p:spPr bwMode="auto">
            <a:xfrm flipV="1">
              <a:off x="2744" y="1298"/>
              <a:ext cx="1179" cy="0"/>
            </a:xfrm>
            <a:prstGeom prst="line">
              <a:avLst/>
            </a:prstGeom>
            <a:noFill/>
            <a:ln w="28575">
              <a:solidFill>
                <a:srgbClr val="0000CC"/>
              </a:solidFill>
              <a:prstDash val="sysDot"/>
              <a:round/>
              <a:headEnd/>
              <a:tailEnd type="arrow" w="lg" len="lg"/>
            </a:ln>
            <a:effectLst/>
          </p:spPr>
          <p:txBody>
            <a:bodyPr/>
            <a:lstStyle/>
            <a:p>
              <a:endParaRPr lang="zh-CN" altLang="en-US"/>
            </a:p>
          </p:txBody>
        </p:sp>
        <p:sp>
          <p:nvSpPr>
            <p:cNvPr id="780296" name="Text Box 8"/>
            <p:cNvSpPr txBox="1">
              <a:spLocks noChangeArrowheads="1"/>
            </p:cNvSpPr>
            <p:nvPr/>
          </p:nvSpPr>
          <p:spPr bwMode="auto">
            <a:xfrm>
              <a:off x="2699" y="1113"/>
              <a:ext cx="1134" cy="231"/>
            </a:xfrm>
            <a:prstGeom prst="rect">
              <a:avLst/>
            </a:prstGeom>
            <a:noFill/>
            <a:ln w="9525">
              <a:noFill/>
              <a:miter lim="800000"/>
              <a:headEnd/>
              <a:tailEnd/>
            </a:ln>
            <a:effectLst/>
          </p:spPr>
          <p:txBody>
            <a:bodyPr>
              <a:spAutoFit/>
            </a:bodyPr>
            <a:lstStyle/>
            <a:p>
              <a:pPr>
                <a:spcBef>
                  <a:spcPct val="50000"/>
                </a:spcBef>
              </a:pPr>
              <a:r>
                <a:rPr lang="en-US" altLang="zh-CN">
                  <a:latin typeface="Verdana" pitchFamily="34" charset="0"/>
                  <a:ea typeface="宋体" pitchFamily="2" charset="-122"/>
                </a:rPr>
                <a:t>&lt;&lt;extend&gt;&gt;</a:t>
              </a:r>
            </a:p>
          </p:txBody>
        </p:sp>
      </p:grpSp>
      <p:grpSp>
        <p:nvGrpSpPr>
          <p:cNvPr id="4" name="Group 9"/>
          <p:cNvGrpSpPr>
            <a:grpSpLocks/>
          </p:cNvGrpSpPr>
          <p:nvPr/>
        </p:nvGrpSpPr>
        <p:grpSpPr bwMode="auto">
          <a:xfrm>
            <a:off x="2163763" y="4510088"/>
            <a:ext cx="1870075" cy="261937"/>
            <a:chOff x="2744" y="1752"/>
            <a:chExt cx="1178" cy="165"/>
          </a:xfrm>
        </p:grpSpPr>
        <p:sp>
          <p:nvSpPr>
            <p:cNvPr id="780298" name="Line 10"/>
            <p:cNvSpPr>
              <a:spLocks noChangeShapeType="1"/>
            </p:cNvSpPr>
            <p:nvPr/>
          </p:nvSpPr>
          <p:spPr bwMode="auto">
            <a:xfrm>
              <a:off x="2744" y="1842"/>
              <a:ext cx="1089" cy="0"/>
            </a:xfrm>
            <a:prstGeom prst="line">
              <a:avLst/>
            </a:prstGeom>
            <a:noFill/>
            <a:ln w="28575">
              <a:solidFill>
                <a:srgbClr val="0000CC"/>
              </a:solidFill>
              <a:round/>
              <a:headEnd/>
              <a:tailEnd/>
            </a:ln>
            <a:effectLst/>
          </p:spPr>
          <p:txBody>
            <a:bodyPr/>
            <a:lstStyle/>
            <a:p>
              <a:endParaRPr lang="zh-CN" altLang="en-US"/>
            </a:p>
          </p:txBody>
        </p:sp>
        <p:sp>
          <p:nvSpPr>
            <p:cNvPr id="780299" name="AutoShape 11"/>
            <p:cNvSpPr>
              <a:spLocks noChangeArrowheads="1"/>
            </p:cNvSpPr>
            <p:nvPr/>
          </p:nvSpPr>
          <p:spPr bwMode="auto">
            <a:xfrm rot="13474661">
              <a:off x="3742" y="1752"/>
              <a:ext cx="180" cy="165"/>
            </a:xfrm>
            <a:prstGeom prst="rtTriangle">
              <a:avLst/>
            </a:prstGeom>
            <a:noFill/>
            <a:ln w="19050">
              <a:solidFill>
                <a:srgbClr val="0000CC"/>
              </a:solidFill>
              <a:miter lim="800000"/>
              <a:headEnd/>
              <a:tailEnd/>
            </a:ln>
            <a:effectLst/>
          </p:spPr>
          <p:txBody>
            <a:bodyPr wrap="none" anchor="ctr"/>
            <a:lstStyle/>
            <a:p>
              <a:endParaRPr lang="zh-CN" altLang="en-US"/>
            </a:p>
          </p:txBody>
        </p:sp>
      </p:grpSp>
      <p:sp>
        <p:nvSpPr>
          <p:cNvPr id="780300" name="Text Box 12"/>
          <p:cNvSpPr txBox="1">
            <a:spLocks noChangeArrowheads="1"/>
          </p:cNvSpPr>
          <p:nvPr/>
        </p:nvSpPr>
        <p:spPr bwMode="auto">
          <a:xfrm>
            <a:off x="4176713" y="2251075"/>
            <a:ext cx="2087562" cy="457200"/>
          </a:xfrm>
          <a:prstGeom prst="rect">
            <a:avLst/>
          </a:prstGeom>
          <a:noFill/>
          <a:ln w="9525">
            <a:noFill/>
            <a:miter lim="800000"/>
            <a:headEnd/>
            <a:tailEnd/>
          </a:ln>
          <a:effectLst/>
        </p:spPr>
        <p:txBody>
          <a:bodyPr>
            <a:spAutoFit/>
          </a:bodyPr>
          <a:lstStyle/>
          <a:p>
            <a:pPr>
              <a:spcBef>
                <a:spcPct val="50000"/>
              </a:spcBef>
            </a:pPr>
            <a:r>
              <a:rPr lang="en-US" altLang="zh-CN" sz="2400" b="1">
                <a:latin typeface="Verdana" pitchFamily="34" charset="0"/>
                <a:ea typeface="宋体" pitchFamily="2" charset="-122"/>
              </a:rPr>
              <a:t>Extend</a:t>
            </a:r>
          </a:p>
        </p:txBody>
      </p:sp>
      <p:sp>
        <p:nvSpPr>
          <p:cNvPr id="780301" name="Text Box 13"/>
          <p:cNvSpPr txBox="1">
            <a:spLocks noChangeArrowheads="1"/>
          </p:cNvSpPr>
          <p:nvPr/>
        </p:nvSpPr>
        <p:spPr bwMode="auto">
          <a:xfrm>
            <a:off x="4176713" y="3284538"/>
            <a:ext cx="2087562" cy="457200"/>
          </a:xfrm>
          <a:prstGeom prst="rect">
            <a:avLst/>
          </a:prstGeom>
          <a:noFill/>
          <a:ln w="9525">
            <a:noFill/>
            <a:miter lim="800000"/>
            <a:headEnd/>
            <a:tailEnd/>
          </a:ln>
          <a:effectLst/>
        </p:spPr>
        <p:txBody>
          <a:bodyPr>
            <a:spAutoFit/>
          </a:bodyPr>
          <a:lstStyle/>
          <a:p>
            <a:pPr>
              <a:spcBef>
                <a:spcPct val="50000"/>
              </a:spcBef>
            </a:pPr>
            <a:r>
              <a:rPr lang="en-US" altLang="zh-CN" sz="2400" b="1">
                <a:latin typeface="Verdana" pitchFamily="34" charset="0"/>
                <a:ea typeface="宋体" pitchFamily="2" charset="-122"/>
              </a:rPr>
              <a:t>Include</a:t>
            </a:r>
          </a:p>
        </p:txBody>
      </p:sp>
      <p:sp>
        <p:nvSpPr>
          <p:cNvPr id="780302" name="Text Box 14"/>
          <p:cNvSpPr txBox="1">
            <a:spLocks noChangeArrowheads="1"/>
          </p:cNvSpPr>
          <p:nvPr/>
        </p:nvSpPr>
        <p:spPr bwMode="auto">
          <a:xfrm>
            <a:off x="4178300" y="4411663"/>
            <a:ext cx="2698750" cy="457200"/>
          </a:xfrm>
          <a:prstGeom prst="rect">
            <a:avLst/>
          </a:prstGeom>
          <a:noFill/>
          <a:ln w="9525">
            <a:noFill/>
            <a:miter lim="800000"/>
            <a:headEnd/>
            <a:tailEnd/>
          </a:ln>
          <a:effectLst/>
        </p:spPr>
        <p:txBody>
          <a:bodyPr>
            <a:spAutoFit/>
          </a:bodyPr>
          <a:lstStyle/>
          <a:p>
            <a:pPr>
              <a:spcBef>
                <a:spcPct val="50000"/>
              </a:spcBef>
            </a:pPr>
            <a:r>
              <a:rPr lang="en-US" altLang="zh-CN" sz="2400" b="1">
                <a:latin typeface="Verdana" pitchFamily="34" charset="0"/>
                <a:ea typeface="宋体" pitchFamily="2" charset="-122"/>
              </a:rPr>
              <a:t>Generalization</a:t>
            </a:r>
          </a:p>
        </p:txBody>
      </p:sp>
      <p:sp>
        <p:nvSpPr>
          <p:cNvPr id="16" name="文本框 15">
            <a:extLst>
              <a:ext uri="{FF2B5EF4-FFF2-40B4-BE49-F238E27FC236}">
                <a16:creationId xmlns:a16="http://schemas.microsoft.com/office/drawing/2014/main" id="{600B46FF-8E4E-452D-A7CC-74246211348F}"/>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E27FB186-3467-444C-9ECB-AFB3C06EC7B1}" type="slidenum">
              <a:rPr lang="zh-CN" altLang="en-US"/>
              <a:pPr/>
              <a:t>93</a:t>
            </a:fld>
            <a:r>
              <a:rPr lang="en-US" altLang="zh-CN"/>
              <a:t>/60</a:t>
            </a:r>
          </a:p>
        </p:txBody>
      </p:sp>
      <p:sp>
        <p:nvSpPr>
          <p:cNvPr id="781314" name="Rectangle 2"/>
          <p:cNvSpPr>
            <a:spLocks noGrp="1" noChangeArrowheads="1"/>
          </p:cNvSpPr>
          <p:nvPr>
            <p:ph type="title"/>
          </p:nvPr>
        </p:nvSpPr>
        <p:spPr/>
        <p:txBody>
          <a:bodyPr/>
          <a:lstStyle/>
          <a:p>
            <a:r>
              <a:rPr lang="zh-CN" altLang="en-US">
                <a:cs typeface="Tahoma" pitchFamily="34" charset="0"/>
              </a:rPr>
              <a:t>通过关系整理文档</a:t>
            </a:r>
          </a:p>
        </p:txBody>
      </p:sp>
      <p:sp>
        <p:nvSpPr>
          <p:cNvPr id="781315" name="Rectangle 3"/>
          <p:cNvSpPr>
            <a:spLocks noGrp="1" noChangeArrowheads="1"/>
          </p:cNvSpPr>
          <p:nvPr>
            <p:ph type="body" idx="1"/>
          </p:nvPr>
        </p:nvSpPr>
        <p:spPr>
          <a:xfrm>
            <a:off x="457200" y="1905000"/>
            <a:ext cx="8229600" cy="3810000"/>
          </a:xfrm>
        </p:spPr>
        <p:txBody>
          <a:bodyPr/>
          <a:lstStyle/>
          <a:p>
            <a:r>
              <a:rPr lang="en-US" altLang="zh-CN"/>
              <a:t>Extend</a:t>
            </a:r>
          </a:p>
          <a:p>
            <a:pPr lvl="1"/>
            <a:r>
              <a:rPr lang="zh-CN" altLang="en-US"/>
              <a:t>分离扩展路径</a:t>
            </a:r>
          </a:p>
          <a:p>
            <a:r>
              <a:rPr lang="en-US" altLang="zh-CN"/>
              <a:t>Include</a:t>
            </a:r>
          </a:p>
          <a:p>
            <a:pPr lvl="1"/>
            <a:r>
              <a:rPr lang="zh-CN" altLang="en-US"/>
              <a:t>提取公共步骤，便于复用</a:t>
            </a:r>
          </a:p>
          <a:p>
            <a:r>
              <a:rPr lang="en-US" altLang="zh-CN"/>
              <a:t>Generalization</a:t>
            </a:r>
          </a:p>
          <a:p>
            <a:pPr lvl="1"/>
            <a:r>
              <a:rPr lang="zh-CN" altLang="en-US"/>
              <a:t>同一业务目的的不同技术实现</a:t>
            </a:r>
          </a:p>
        </p:txBody>
      </p:sp>
      <p:sp>
        <p:nvSpPr>
          <p:cNvPr id="5" name="文本框 4">
            <a:extLst>
              <a:ext uri="{FF2B5EF4-FFF2-40B4-BE49-F238E27FC236}">
                <a16:creationId xmlns:a16="http://schemas.microsoft.com/office/drawing/2014/main" id="{034CBE55-ACAA-48DE-BD25-E2D7A8E3D9C0}"/>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6"/>
          <p:cNvSpPr>
            <a:spLocks noGrp="1"/>
          </p:cNvSpPr>
          <p:nvPr>
            <p:ph type="sldNum" sz="quarter" idx="12"/>
          </p:nvPr>
        </p:nvSpPr>
        <p:spPr/>
        <p:txBody>
          <a:bodyPr/>
          <a:lstStyle/>
          <a:p>
            <a:fld id="{23992246-9E15-4B8A-8263-B178AFBBB87D}" type="slidenum">
              <a:rPr lang="zh-CN" altLang="en-US"/>
              <a:pPr/>
              <a:t>94</a:t>
            </a:fld>
            <a:r>
              <a:rPr lang="en-US" altLang="zh-CN"/>
              <a:t>/60</a:t>
            </a:r>
          </a:p>
        </p:txBody>
      </p:sp>
      <p:sp>
        <p:nvSpPr>
          <p:cNvPr id="782338" name="Rectangle 2"/>
          <p:cNvSpPr>
            <a:spLocks noGrp="1" noChangeArrowheads="1"/>
          </p:cNvSpPr>
          <p:nvPr>
            <p:ph type="title"/>
          </p:nvPr>
        </p:nvSpPr>
        <p:spPr/>
        <p:txBody>
          <a:bodyPr/>
          <a:lstStyle/>
          <a:p>
            <a:r>
              <a:rPr lang="en-US" altLang="zh-CN">
                <a:cs typeface="Tahoma" pitchFamily="34" charset="0"/>
              </a:rPr>
              <a:t>4.2 </a:t>
            </a:r>
            <a:r>
              <a:rPr lang="zh-CN" altLang="en-US">
                <a:cs typeface="Tahoma" pitchFamily="34" charset="0"/>
              </a:rPr>
              <a:t>用例进行分类</a:t>
            </a:r>
          </a:p>
        </p:txBody>
      </p:sp>
      <p:sp>
        <p:nvSpPr>
          <p:cNvPr id="782339" name="Rectangle 3"/>
          <p:cNvSpPr>
            <a:spLocks noGrp="1" noChangeArrowheads="1"/>
          </p:cNvSpPr>
          <p:nvPr>
            <p:ph type="body" sz="half" idx="1"/>
          </p:nvPr>
        </p:nvSpPr>
        <p:spPr>
          <a:xfrm>
            <a:off x="457200" y="1676400"/>
            <a:ext cx="8305800" cy="2133600"/>
          </a:xfrm>
        </p:spPr>
        <p:txBody>
          <a:bodyPr/>
          <a:lstStyle/>
          <a:p>
            <a:r>
              <a:rPr lang="zh-CN" altLang="en-US" sz="2800">
                <a:latin typeface="楷体_GB2312" pitchFamily="49" charset="-122"/>
                <a:ea typeface="楷体_GB2312" pitchFamily="49" charset="-122"/>
              </a:rPr>
              <a:t>用例和开发周期</a:t>
            </a:r>
          </a:p>
          <a:p>
            <a:pPr lvl="1"/>
            <a:r>
              <a:rPr lang="zh-CN" altLang="en-US" sz="2600">
                <a:latin typeface="楷体_GB2312" pitchFamily="49" charset="-122"/>
                <a:ea typeface="楷体_GB2312" pitchFamily="49" charset="-122"/>
              </a:rPr>
              <a:t>开发周期是围绕用例的需求来组织的</a:t>
            </a:r>
          </a:p>
          <a:p>
            <a:pPr lvl="1"/>
            <a:r>
              <a:rPr lang="zh-CN" altLang="en-US" sz="2600">
                <a:latin typeface="楷体_GB2312" pitchFamily="49" charset="-122"/>
                <a:ea typeface="楷体_GB2312" pitchFamily="49" charset="-122"/>
              </a:rPr>
              <a:t>一个开发周期要被指派一个到多个用例，如果完全版本的用例在一个开发周期中处理起来太复杂的话，那就采用简化版本的用例</a:t>
            </a:r>
          </a:p>
          <a:p>
            <a:pPr lvl="1"/>
            <a:endParaRPr lang="zh-CN" altLang="en-US" sz="2600">
              <a:latin typeface="楷体_GB2312" pitchFamily="49" charset="-122"/>
              <a:ea typeface="楷体_GB2312" pitchFamily="49" charset="-122"/>
            </a:endParaRPr>
          </a:p>
        </p:txBody>
      </p:sp>
      <p:sp>
        <p:nvSpPr>
          <p:cNvPr id="782340" name="Rectangle 4"/>
          <p:cNvSpPr>
            <a:spLocks noChangeArrowheads="1"/>
          </p:cNvSpPr>
          <p:nvPr/>
        </p:nvSpPr>
        <p:spPr bwMode="auto">
          <a:xfrm>
            <a:off x="973138" y="3933825"/>
            <a:ext cx="1439862" cy="719138"/>
          </a:xfrm>
          <a:prstGeom prst="rect">
            <a:avLst/>
          </a:prstGeom>
          <a:solidFill>
            <a:schemeClr val="bg1"/>
          </a:solidFill>
          <a:ln w="12700">
            <a:miter lim="800000"/>
            <a:headEnd type="none" w="sm" len="sm"/>
            <a:tailEnd type="none" w="sm" len="sm"/>
          </a:ln>
          <a:effectLst/>
          <a:scene3d>
            <a:camera prst="legacyObliqueBottom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zh-CN" altLang="en-US" sz="2000" b="1">
                <a:solidFill>
                  <a:srgbClr val="CC6600"/>
                </a:solidFill>
                <a:ea typeface="宋体" pitchFamily="2" charset="-122"/>
              </a:rPr>
              <a:t>开发周期</a:t>
            </a:r>
          </a:p>
        </p:txBody>
      </p:sp>
      <p:sp>
        <p:nvSpPr>
          <p:cNvPr id="782341" name="Rectangle 5"/>
          <p:cNvSpPr>
            <a:spLocks noChangeArrowheads="1"/>
          </p:cNvSpPr>
          <p:nvPr/>
        </p:nvSpPr>
        <p:spPr bwMode="auto">
          <a:xfrm>
            <a:off x="3565525" y="3933825"/>
            <a:ext cx="1439863" cy="719138"/>
          </a:xfrm>
          <a:prstGeom prst="rect">
            <a:avLst/>
          </a:prstGeom>
          <a:solidFill>
            <a:schemeClr val="bg1"/>
          </a:solidFill>
          <a:ln w="12700">
            <a:miter lim="800000"/>
            <a:headEnd type="none" w="sm" len="sm"/>
            <a:tailEnd type="none" w="sm" len="sm"/>
          </a:ln>
          <a:effectLst/>
          <a:scene3d>
            <a:camera prst="legacyObliqueBottom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zh-CN" altLang="en-US" sz="2000" b="1">
                <a:solidFill>
                  <a:srgbClr val="CC6600"/>
                </a:solidFill>
                <a:ea typeface="宋体" pitchFamily="2" charset="-122"/>
              </a:rPr>
              <a:t>开发周期</a:t>
            </a:r>
          </a:p>
        </p:txBody>
      </p:sp>
      <p:sp>
        <p:nvSpPr>
          <p:cNvPr id="782342" name="Rectangle 6"/>
          <p:cNvSpPr>
            <a:spLocks noChangeArrowheads="1"/>
          </p:cNvSpPr>
          <p:nvPr/>
        </p:nvSpPr>
        <p:spPr bwMode="auto">
          <a:xfrm>
            <a:off x="6156325" y="3933825"/>
            <a:ext cx="1439863" cy="719138"/>
          </a:xfrm>
          <a:prstGeom prst="rect">
            <a:avLst/>
          </a:prstGeom>
          <a:solidFill>
            <a:schemeClr val="bg1"/>
          </a:solidFill>
          <a:ln w="12700">
            <a:miter lim="800000"/>
            <a:headEnd type="none" w="sm" len="sm"/>
            <a:tailEnd type="none" w="sm" len="sm"/>
          </a:ln>
          <a:effectLst/>
          <a:scene3d>
            <a:camera prst="legacyObliqueBottom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zh-CN" altLang="en-US" sz="2000" b="1">
                <a:solidFill>
                  <a:srgbClr val="CC6600"/>
                </a:solidFill>
                <a:ea typeface="宋体" pitchFamily="2" charset="-122"/>
              </a:rPr>
              <a:t>开发周期</a:t>
            </a:r>
          </a:p>
        </p:txBody>
      </p:sp>
      <p:sp>
        <p:nvSpPr>
          <p:cNvPr id="782343" name="AutoShape 7"/>
          <p:cNvSpPr>
            <a:spLocks noChangeArrowheads="1"/>
          </p:cNvSpPr>
          <p:nvPr/>
        </p:nvSpPr>
        <p:spPr bwMode="auto">
          <a:xfrm>
            <a:off x="2628900" y="4078288"/>
            <a:ext cx="863600" cy="431800"/>
          </a:xfrm>
          <a:prstGeom prst="rightArrow">
            <a:avLst>
              <a:gd name="adj1" fmla="val 50000"/>
              <a:gd name="adj2" fmla="val 50000"/>
            </a:avLst>
          </a:prstGeom>
          <a:solidFill>
            <a:schemeClr val="folHlink"/>
          </a:solidFill>
          <a:ln w="12700">
            <a:miter lim="800000"/>
            <a:headEnd type="none" w="sm" len="sm"/>
            <a:tailEnd type="none" w="sm" len="sm"/>
          </a:ln>
          <a:effectLst/>
          <a:scene3d>
            <a:camera prst="legacyPerspectiveBottom"/>
            <a:lightRig rig="legacyFlat3" dir="t"/>
          </a:scene3d>
          <a:sp3d extrusionH="887400" prstMaterial="legacyMatte">
            <a:bevelT w="13500" h="13500" prst="angle"/>
            <a:bevelB w="13500" h="13500" prst="angle"/>
            <a:extrusionClr>
              <a:schemeClr val="folHlink"/>
            </a:extrusionClr>
          </a:sp3d>
        </p:spPr>
        <p:txBody>
          <a:bodyPr wrap="none" anchor="ctr">
            <a:flatTx/>
          </a:bodyPr>
          <a:lstStyle/>
          <a:p>
            <a:endParaRPr lang="zh-CN" altLang="en-US"/>
          </a:p>
        </p:txBody>
      </p:sp>
      <p:sp>
        <p:nvSpPr>
          <p:cNvPr id="782344" name="Oval 8"/>
          <p:cNvSpPr>
            <a:spLocks noChangeArrowheads="1"/>
          </p:cNvSpPr>
          <p:nvPr/>
        </p:nvSpPr>
        <p:spPr bwMode="auto">
          <a:xfrm>
            <a:off x="971550" y="4941888"/>
            <a:ext cx="1511300" cy="576262"/>
          </a:xfrm>
          <a:prstGeom prst="ellipse">
            <a:avLst/>
          </a:prstGeom>
          <a:solidFill>
            <a:srgbClr val="CCFFFF"/>
          </a:solidFill>
          <a:ln w="12700">
            <a:solidFill>
              <a:schemeClr val="tx1"/>
            </a:solidFill>
            <a:round/>
            <a:headEnd type="none" w="sm" len="sm"/>
            <a:tailEnd type="none" w="sm" len="sm"/>
          </a:ln>
          <a:effectLst/>
        </p:spPr>
        <p:txBody>
          <a:bodyPr wrap="none" anchor="ctr"/>
          <a:lstStyle/>
          <a:p>
            <a:pPr algn="ctr" eaLnBrk="0" hangingPunct="0"/>
            <a:r>
              <a:rPr lang="zh-CN" altLang="en-US" sz="1600" b="1">
                <a:ea typeface="宋体" pitchFamily="2" charset="-122"/>
              </a:rPr>
              <a:t>用例</a:t>
            </a:r>
            <a:r>
              <a:rPr lang="en-US" altLang="zh-CN" sz="1600" b="1">
                <a:ea typeface="宋体" pitchFamily="2" charset="-122"/>
              </a:rPr>
              <a:t>A</a:t>
            </a:r>
          </a:p>
          <a:p>
            <a:pPr algn="ctr" eaLnBrk="0" hangingPunct="0"/>
            <a:r>
              <a:rPr lang="en-US" altLang="zh-CN" sz="1600" b="1">
                <a:ea typeface="宋体" pitchFamily="2" charset="-122"/>
              </a:rPr>
              <a:t>-</a:t>
            </a:r>
            <a:r>
              <a:rPr lang="zh-CN" altLang="en-US" sz="1600" b="1">
                <a:ea typeface="宋体" pitchFamily="2" charset="-122"/>
              </a:rPr>
              <a:t>简化版本</a:t>
            </a:r>
          </a:p>
        </p:txBody>
      </p:sp>
      <p:sp>
        <p:nvSpPr>
          <p:cNvPr id="782345" name="Oval 9"/>
          <p:cNvSpPr>
            <a:spLocks noChangeArrowheads="1"/>
          </p:cNvSpPr>
          <p:nvPr/>
        </p:nvSpPr>
        <p:spPr bwMode="auto">
          <a:xfrm>
            <a:off x="3492500" y="4941888"/>
            <a:ext cx="1511300" cy="576262"/>
          </a:xfrm>
          <a:prstGeom prst="ellipse">
            <a:avLst/>
          </a:prstGeom>
          <a:solidFill>
            <a:srgbClr val="CCFFFF"/>
          </a:solidFill>
          <a:ln w="12700">
            <a:solidFill>
              <a:schemeClr val="tx1"/>
            </a:solidFill>
            <a:round/>
            <a:headEnd type="none" w="sm" len="sm"/>
            <a:tailEnd type="none" w="sm" len="sm"/>
          </a:ln>
          <a:effectLst/>
        </p:spPr>
        <p:txBody>
          <a:bodyPr wrap="none" anchor="ctr"/>
          <a:lstStyle/>
          <a:p>
            <a:pPr algn="ctr" eaLnBrk="0" hangingPunct="0"/>
            <a:r>
              <a:rPr lang="zh-CN" altLang="en-US" sz="1600" b="1">
                <a:ea typeface="宋体" pitchFamily="2" charset="-122"/>
              </a:rPr>
              <a:t>用例</a:t>
            </a:r>
            <a:r>
              <a:rPr lang="en-US" altLang="zh-CN" sz="1600" b="1">
                <a:ea typeface="宋体" pitchFamily="2" charset="-122"/>
              </a:rPr>
              <a:t>A</a:t>
            </a:r>
          </a:p>
          <a:p>
            <a:pPr algn="ctr" eaLnBrk="0" hangingPunct="0"/>
            <a:r>
              <a:rPr lang="en-US" altLang="zh-CN" sz="1600" b="1">
                <a:ea typeface="宋体" pitchFamily="2" charset="-122"/>
              </a:rPr>
              <a:t>-</a:t>
            </a:r>
            <a:r>
              <a:rPr lang="zh-CN" altLang="en-US" sz="1600" b="1">
                <a:ea typeface="宋体" pitchFamily="2" charset="-122"/>
              </a:rPr>
              <a:t>完整版本</a:t>
            </a:r>
          </a:p>
        </p:txBody>
      </p:sp>
      <p:sp>
        <p:nvSpPr>
          <p:cNvPr id="782346" name="Oval 10"/>
          <p:cNvSpPr>
            <a:spLocks noChangeArrowheads="1"/>
          </p:cNvSpPr>
          <p:nvPr/>
        </p:nvSpPr>
        <p:spPr bwMode="auto">
          <a:xfrm>
            <a:off x="6227763" y="4797425"/>
            <a:ext cx="1511300" cy="576263"/>
          </a:xfrm>
          <a:prstGeom prst="ellipse">
            <a:avLst/>
          </a:prstGeom>
          <a:solidFill>
            <a:srgbClr val="CCFFFF"/>
          </a:solidFill>
          <a:ln w="12700">
            <a:solidFill>
              <a:schemeClr val="tx1"/>
            </a:solidFill>
            <a:round/>
            <a:headEnd type="none" w="sm" len="sm"/>
            <a:tailEnd type="none" w="sm" len="sm"/>
          </a:ln>
          <a:effectLst/>
        </p:spPr>
        <p:txBody>
          <a:bodyPr wrap="none" anchor="ctr"/>
          <a:lstStyle/>
          <a:p>
            <a:pPr algn="ctr" eaLnBrk="0" hangingPunct="0"/>
            <a:r>
              <a:rPr lang="zh-CN" altLang="en-US" sz="1600" b="1">
                <a:ea typeface="宋体" pitchFamily="2" charset="-122"/>
              </a:rPr>
              <a:t>用例</a:t>
            </a:r>
            <a:r>
              <a:rPr lang="en-US" altLang="zh-CN" sz="1600" b="1">
                <a:ea typeface="宋体" pitchFamily="2" charset="-122"/>
              </a:rPr>
              <a:t>B</a:t>
            </a:r>
          </a:p>
        </p:txBody>
      </p:sp>
      <p:sp>
        <p:nvSpPr>
          <p:cNvPr id="782347" name="Oval 11"/>
          <p:cNvSpPr>
            <a:spLocks noChangeArrowheads="1"/>
          </p:cNvSpPr>
          <p:nvPr/>
        </p:nvSpPr>
        <p:spPr bwMode="auto">
          <a:xfrm>
            <a:off x="6229350" y="5445125"/>
            <a:ext cx="1511300" cy="576263"/>
          </a:xfrm>
          <a:prstGeom prst="ellipse">
            <a:avLst/>
          </a:prstGeom>
          <a:solidFill>
            <a:srgbClr val="CCFFFF"/>
          </a:solidFill>
          <a:ln w="12700">
            <a:solidFill>
              <a:schemeClr val="tx1"/>
            </a:solidFill>
            <a:round/>
            <a:headEnd type="none" w="sm" len="sm"/>
            <a:tailEnd type="none" w="sm" len="sm"/>
          </a:ln>
          <a:effectLst/>
        </p:spPr>
        <p:txBody>
          <a:bodyPr wrap="none" anchor="ctr"/>
          <a:lstStyle/>
          <a:p>
            <a:pPr algn="ctr" eaLnBrk="0" hangingPunct="0"/>
            <a:r>
              <a:rPr lang="zh-CN" altLang="en-US" sz="1600" b="1">
                <a:ea typeface="宋体" pitchFamily="2" charset="-122"/>
              </a:rPr>
              <a:t>用例</a:t>
            </a:r>
            <a:r>
              <a:rPr lang="en-US" altLang="zh-CN" sz="1600" b="1">
                <a:ea typeface="宋体" pitchFamily="2" charset="-122"/>
              </a:rPr>
              <a:t>C</a:t>
            </a:r>
          </a:p>
        </p:txBody>
      </p:sp>
      <p:sp>
        <p:nvSpPr>
          <p:cNvPr id="782348" name="AutoShape 12"/>
          <p:cNvSpPr>
            <a:spLocks noChangeArrowheads="1"/>
          </p:cNvSpPr>
          <p:nvPr/>
        </p:nvSpPr>
        <p:spPr bwMode="auto">
          <a:xfrm>
            <a:off x="5219700" y="4078288"/>
            <a:ext cx="863600" cy="431800"/>
          </a:xfrm>
          <a:prstGeom prst="rightArrow">
            <a:avLst>
              <a:gd name="adj1" fmla="val 50000"/>
              <a:gd name="adj2" fmla="val 50000"/>
            </a:avLst>
          </a:prstGeom>
          <a:solidFill>
            <a:schemeClr val="folHlink"/>
          </a:solidFill>
          <a:ln w="12700">
            <a:miter lim="800000"/>
            <a:headEnd type="none" w="sm" len="sm"/>
            <a:tailEnd type="none" w="sm" len="sm"/>
          </a:ln>
          <a:effectLst/>
          <a:scene3d>
            <a:camera prst="legacyPerspectiveBottom"/>
            <a:lightRig rig="legacyFlat3" dir="t"/>
          </a:scene3d>
          <a:sp3d extrusionH="887400" prstMaterial="legacyMatte">
            <a:bevelT w="13500" h="13500" prst="angle"/>
            <a:bevelB w="13500" h="13500" prst="angle"/>
            <a:extrusionClr>
              <a:schemeClr val="folHlink"/>
            </a:extrusionClr>
          </a:sp3d>
        </p:spPr>
        <p:txBody>
          <a:bodyPr wrap="none" anchor="ctr">
            <a:flatTx/>
          </a:bodyPr>
          <a:lstStyle/>
          <a:p>
            <a:endParaRPr lang="zh-CN" altLang="en-US"/>
          </a:p>
        </p:txBody>
      </p:sp>
      <p:sp>
        <p:nvSpPr>
          <p:cNvPr id="15" name="文本框 14">
            <a:extLst>
              <a:ext uri="{FF2B5EF4-FFF2-40B4-BE49-F238E27FC236}">
                <a16:creationId xmlns:a16="http://schemas.microsoft.com/office/drawing/2014/main" id="{EB821BD6-0DD4-4D07-96A6-91C276D0EF9B}"/>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324600"/>
            <a:ext cx="2133600" cy="457200"/>
          </a:xfrm>
          <a:prstGeom prst="rect">
            <a:avLst/>
          </a:prstGeom>
        </p:spPr>
        <p:txBody>
          <a:bodyPr/>
          <a:lstStyle/>
          <a:p>
            <a:fld id="{8FEACF4E-A546-41CB-9E1B-899972FAB744}" type="slidenum">
              <a:rPr lang="zh-CN" altLang="en-US"/>
              <a:pPr/>
              <a:t>95</a:t>
            </a:fld>
            <a:r>
              <a:rPr lang="en-US" altLang="zh-CN"/>
              <a:t>/60</a:t>
            </a:r>
          </a:p>
        </p:txBody>
      </p:sp>
      <p:sp>
        <p:nvSpPr>
          <p:cNvPr id="783362" name="Rectangle 2"/>
          <p:cNvSpPr>
            <a:spLocks noChangeArrowheads="1"/>
          </p:cNvSpPr>
          <p:nvPr/>
        </p:nvSpPr>
        <p:spPr bwMode="auto">
          <a:xfrm>
            <a:off x="479425" y="1773238"/>
            <a:ext cx="7826375" cy="1760537"/>
          </a:xfrm>
          <a:prstGeom prst="rect">
            <a:avLst/>
          </a:prstGeom>
          <a:noFill/>
          <a:ln w="9525">
            <a:noFill/>
            <a:miter lim="800000"/>
            <a:headEnd/>
            <a:tailEnd/>
          </a:ln>
          <a:effectLst/>
        </p:spPr>
        <p:txBody>
          <a:bodyPr>
            <a:spAutoFit/>
          </a:bodyPr>
          <a:lstStyle/>
          <a:p>
            <a:pPr eaLnBrk="0" hangingPunct="0">
              <a:spcBef>
                <a:spcPct val="20000"/>
              </a:spcBef>
              <a:spcAft>
                <a:spcPct val="20000"/>
              </a:spcAft>
              <a:buFont typeface="Wingdings" pitchFamily="2" charset="2"/>
              <a:buChar char="¯"/>
            </a:pPr>
            <a:r>
              <a:rPr lang="zh-CN" altLang="en-US" sz="280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a:t>
            </a:r>
            <a:r>
              <a:rPr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在开发过程中，尤其是在递增开发过程中，最好按照实现的优先级给系统需求分级，然后给每个用例打分，表示紧急程度。</a:t>
            </a:r>
          </a:p>
          <a:p>
            <a:pPr eaLnBrk="0" hangingPunct="0">
              <a:spcBef>
                <a:spcPct val="20000"/>
              </a:spcBef>
              <a:spcAft>
                <a:spcPct val="20000"/>
              </a:spcAft>
              <a:buFont typeface="Wingdings" pitchFamily="2" charset="2"/>
              <a:buChar char="¯"/>
            </a:pPr>
            <a:r>
              <a:rPr lang="zh-CN" altLang="en-US" sz="2400">
                <a:solidFill>
                  <a:srgbClr val="000000"/>
                </a:solidFill>
                <a:effectLst>
                  <a:outerShdw blurRad="38100" dist="38100" dir="2700000" algn="tl">
                    <a:srgbClr val="C0C0C0"/>
                  </a:outerShdw>
                </a:effectLst>
                <a:latin typeface="楷体_GB2312" pitchFamily="49" charset="-122"/>
                <a:ea typeface="楷体_GB2312" pitchFamily="49" charset="-122"/>
                <a:cs typeface="Tahoma" pitchFamily="34" charset="0"/>
              </a:rPr>
              <a:t> 有效的打分技术是交通灯</a:t>
            </a:r>
          </a:p>
        </p:txBody>
      </p:sp>
      <p:sp>
        <p:nvSpPr>
          <p:cNvPr id="783363" name="Rectangle 3"/>
          <p:cNvSpPr>
            <a:spLocks noChangeArrowheads="1"/>
          </p:cNvSpPr>
          <p:nvPr/>
        </p:nvSpPr>
        <p:spPr bwMode="auto">
          <a:xfrm>
            <a:off x="377825" y="533400"/>
            <a:ext cx="6480175" cy="717550"/>
          </a:xfrm>
          <a:prstGeom prst="rect">
            <a:avLst/>
          </a:prstGeom>
          <a:noFill/>
          <a:ln w="9525">
            <a:noFill/>
            <a:miter lim="800000"/>
            <a:headEnd/>
            <a:tailEnd/>
          </a:ln>
          <a:effectLst/>
        </p:spPr>
        <p:txBody>
          <a:bodyPr>
            <a:spAutoFit/>
          </a:bodyPr>
          <a:lstStyle/>
          <a:p>
            <a:pPr eaLnBrk="0" hangingPunct="0"/>
            <a:r>
              <a:rPr lang="zh-CN" altLang="en-US" sz="4100" b="1">
                <a:solidFill>
                  <a:schemeClr val="tx2"/>
                </a:solidFill>
                <a:latin typeface="Lucida Sans Unicode" pitchFamily="34" charset="0"/>
                <a:ea typeface="宋体" pitchFamily="2" charset="-122"/>
                <a:cs typeface="Tahoma" pitchFamily="34" charset="0"/>
              </a:rPr>
              <a:t>系统用例的优先级</a:t>
            </a:r>
          </a:p>
        </p:txBody>
      </p:sp>
      <p:sp>
        <p:nvSpPr>
          <p:cNvPr id="783364" name="Rectangle 4"/>
          <p:cNvSpPr>
            <a:spLocks noChangeArrowheads="1"/>
          </p:cNvSpPr>
          <p:nvPr/>
        </p:nvSpPr>
        <p:spPr bwMode="auto">
          <a:xfrm>
            <a:off x="827088" y="3581400"/>
            <a:ext cx="7554912" cy="2505075"/>
          </a:xfrm>
          <a:prstGeom prst="rect">
            <a:avLst/>
          </a:prstGeom>
          <a:noFill/>
          <a:ln w="9525">
            <a:noFill/>
            <a:miter lim="800000"/>
            <a:headEnd/>
            <a:tailEnd/>
          </a:ln>
          <a:effectLst/>
        </p:spPr>
        <p:txBody>
          <a:bodyPr>
            <a:spAutoFit/>
          </a:bodyPr>
          <a:lstStyle/>
          <a:p>
            <a:pPr eaLnBrk="0" hangingPunct="0">
              <a:spcBef>
                <a:spcPct val="15000"/>
              </a:spcBef>
              <a:spcAft>
                <a:spcPct val="15000"/>
              </a:spcAft>
              <a:buFont typeface="Wingdings" pitchFamily="2" charset="2"/>
              <a:buChar char="þ"/>
            </a:pPr>
            <a:r>
              <a:rPr lang="zh-CN" altLang="en-US" sz="2400">
                <a:solidFill>
                  <a:srgbClr val="800000"/>
                </a:solidFill>
                <a:effectLst>
                  <a:outerShdw blurRad="38100" dist="38100" dir="2700000" algn="tl">
                    <a:srgbClr val="C0C0C0"/>
                  </a:outerShdw>
                </a:effectLst>
                <a:latin typeface="楷体_GB2312" pitchFamily="49" charset="-122"/>
                <a:ea typeface="楷体_GB2312" pitchFamily="49" charset="-122"/>
                <a:cs typeface="Tahoma" pitchFamily="34" charset="0"/>
              </a:rPr>
              <a:t> 绿色的用例必须在当前的开发过程中实现，否则就意味着项目没有达到其最低目标；</a:t>
            </a:r>
          </a:p>
          <a:p>
            <a:pPr eaLnBrk="0" hangingPunct="0">
              <a:spcBef>
                <a:spcPct val="15000"/>
              </a:spcBef>
              <a:spcAft>
                <a:spcPct val="15000"/>
              </a:spcAft>
              <a:buFont typeface="Wingdings" pitchFamily="2" charset="2"/>
              <a:buChar char="þ"/>
            </a:pPr>
            <a:r>
              <a:rPr lang="zh-CN" altLang="en-US" sz="2400">
                <a:solidFill>
                  <a:srgbClr val="800000"/>
                </a:solidFill>
                <a:effectLst>
                  <a:outerShdw blurRad="38100" dist="38100" dir="2700000" algn="tl">
                    <a:srgbClr val="C0C0C0"/>
                  </a:outerShdw>
                </a:effectLst>
                <a:latin typeface="楷体_GB2312" pitchFamily="49" charset="-122"/>
                <a:ea typeface="楷体_GB2312" pitchFamily="49" charset="-122"/>
                <a:cs typeface="Tahoma" pitchFamily="34" charset="0"/>
              </a:rPr>
              <a:t> 黄色的用例在当前的开发过程中是可选的，只有在完成了绿色的用例后才能完成它；</a:t>
            </a:r>
          </a:p>
          <a:p>
            <a:pPr eaLnBrk="0" hangingPunct="0">
              <a:spcBef>
                <a:spcPct val="15000"/>
              </a:spcBef>
              <a:spcAft>
                <a:spcPct val="15000"/>
              </a:spcAft>
              <a:buFont typeface="Wingdings" pitchFamily="2" charset="2"/>
              <a:buChar char="þ"/>
            </a:pPr>
            <a:r>
              <a:rPr lang="zh-CN" altLang="en-US" sz="2400">
                <a:solidFill>
                  <a:srgbClr val="800000"/>
                </a:solidFill>
                <a:effectLst>
                  <a:outerShdw blurRad="38100" dist="38100" dir="2700000" algn="tl">
                    <a:srgbClr val="C0C0C0"/>
                  </a:outerShdw>
                </a:effectLst>
                <a:latin typeface="楷体_GB2312" pitchFamily="49" charset="-122"/>
                <a:ea typeface="楷体_GB2312" pitchFamily="49" charset="-122"/>
                <a:cs typeface="Tahoma" pitchFamily="34" charset="0"/>
              </a:rPr>
              <a:t> 红色的用例即使时间允许，也不在当前的开发过程中实现。</a:t>
            </a:r>
          </a:p>
        </p:txBody>
      </p:sp>
      <p:sp>
        <p:nvSpPr>
          <p:cNvPr id="6" name="文本框 5">
            <a:extLst>
              <a:ext uri="{FF2B5EF4-FFF2-40B4-BE49-F238E27FC236}">
                <a16:creationId xmlns:a16="http://schemas.microsoft.com/office/drawing/2014/main" id="{B0C97F57-E037-4742-82EC-F0E79284AB7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83363"/>
                                        </p:tgtEl>
                                        <p:attrNameLst>
                                          <p:attrName>style.visibility</p:attrName>
                                        </p:attrNameLst>
                                      </p:cBhvr>
                                      <p:to>
                                        <p:strVal val="visible"/>
                                      </p:to>
                                    </p:set>
                                    <p:anim calcmode="lin" valueType="num">
                                      <p:cBhvr additive="base">
                                        <p:cTn id="7" dur="500" fill="hold"/>
                                        <p:tgtEl>
                                          <p:spTgt spid="783363"/>
                                        </p:tgtEl>
                                        <p:attrNameLst>
                                          <p:attrName>ppt_x</p:attrName>
                                        </p:attrNameLst>
                                      </p:cBhvr>
                                      <p:tavLst>
                                        <p:tav tm="0">
                                          <p:val>
                                            <p:strVal val="1+#ppt_w/2"/>
                                          </p:val>
                                        </p:tav>
                                        <p:tav tm="100000">
                                          <p:val>
                                            <p:strVal val="#ppt_x"/>
                                          </p:val>
                                        </p:tav>
                                      </p:tavLst>
                                    </p:anim>
                                    <p:anim calcmode="lin" valueType="num">
                                      <p:cBhvr additive="base">
                                        <p:cTn id="8" dur="500" fill="hold"/>
                                        <p:tgtEl>
                                          <p:spTgt spid="7833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83362">
                                            <p:txEl>
                                              <p:pRg st="0" end="0"/>
                                            </p:txEl>
                                          </p:spTgt>
                                        </p:tgtEl>
                                        <p:attrNameLst>
                                          <p:attrName>style.visibility</p:attrName>
                                        </p:attrNameLst>
                                      </p:cBhvr>
                                      <p:to>
                                        <p:strVal val="visible"/>
                                      </p:to>
                                    </p:set>
                                    <p:animEffect transition="in" filter="blinds(horizontal)">
                                      <p:cBhvr>
                                        <p:cTn id="13" dur="500"/>
                                        <p:tgtEl>
                                          <p:spTgt spid="78336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83362">
                                            <p:txEl>
                                              <p:pRg st="1" end="1"/>
                                            </p:txEl>
                                          </p:spTgt>
                                        </p:tgtEl>
                                        <p:attrNameLst>
                                          <p:attrName>style.visibility</p:attrName>
                                        </p:attrNameLst>
                                      </p:cBhvr>
                                      <p:to>
                                        <p:strVal val="visible"/>
                                      </p:to>
                                    </p:set>
                                    <p:anim calcmode="lin" valueType="num">
                                      <p:cBhvr additive="base">
                                        <p:cTn id="18" dur="500" fill="hold"/>
                                        <p:tgtEl>
                                          <p:spTgt spid="78336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833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783364">
                                            <p:txEl>
                                              <p:pRg st="0" end="0"/>
                                            </p:txEl>
                                          </p:spTgt>
                                        </p:tgtEl>
                                        <p:attrNameLst>
                                          <p:attrName>style.visibility</p:attrName>
                                        </p:attrNameLst>
                                      </p:cBhvr>
                                      <p:to>
                                        <p:strVal val="visible"/>
                                      </p:to>
                                    </p:set>
                                    <p:animEffect transition="in" filter="box(in)">
                                      <p:cBhvr>
                                        <p:cTn id="24" dur="500"/>
                                        <p:tgtEl>
                                          <p:spTgt spid="78336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783364">
                                            <p:txEl>
                                              <p:pRg st="1" end="1"/>
                                            </p:txEl>
                                          </p:spTgt>
                                        </p:tgtEl>
                                        <p:attrNameLst>
                                          <p:attrName>style.visibility</p:attrName>
                                        </p:attrNameLst>
                                      </p:cBhvr>
                                      <p:to>
                                        <p:strVal val="visible"/>
                                      </p:to>
                                    </p:set>
                                    <p:animEffect transition="in" filter="checkerboard(across)">
                                      <p:cBhvr>
                                        <p:cTn id="29" dur="500"/>
                                        <p:tgtEl>
                                          <p:spTgt spid="78336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783364">
                                            <p:txEl>
                                              <p:pRg st="2" end="2"/>
                                            </p:txEl>
                                          </p:spTgt>
                                        </p:tgtEl>
                                        <p:attrNameLst>
                                          <p:attrName>style.visibility</p:attrName>
                                        </p:attrNameLst>
                                      </p:cBhvr>
                                      <p:to>
                                        <p:strVal val="visible"/>
                                      </p:to>
                                    </p:set>
                                    <p:animEffect transition="in" filter="box(in)">
                                      <p:cBhvr>
                                        <p:cTn id="34" dur="500"/>
                                        <p:tgtEl>
                                          <p:spTgt spid="7833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24600"/>
            <a:ext cx="2133600" cy="457200"/>
          </a:xfrm>
          <a:prstGeom prst="rect">
            <a:avLst/>
          </a:prstGeom>
        </p:spPr>
        <p:txBody>
          <a:bodyPr/>
          <a:lstStyle/>
          <a:p>
            <a:fld id="{8255FF01-C6C9-49DB-B7E6-BB0C15F5E44F}" type="slidenum">
              <a:rPr lang="zh-CN" altLang="en-US"/>
              <a:pPr/>
              <a:t>96</a:t>
            </a:fld>
            <a:r>
              <a:rPr lang="en-US" altLang="zh-CN"/>
              <a:t>/60</a:t>
            </a:r>
          </a:p>
        </p:txBody>
      </p:sp>
      <p:sp>
        <p:nvSpPr>
          <p:cNvPr id="784386" name="Rectangle 2"/>
          <p:cNvSpPr>
            <a:spLocks noGrp="1" noChangeArrowheads="1"/>
          </p:cNvSpPr>
          <p:nvPr>
            <p:ph type="title"/>
          </p:nvPr>
        </p:nvSpPr>
        <p:spPr/>
        <p:txBody>
          <a:bodyPr/>
          <a:lstStyle/>
          <a:p>
            <a:r>
              <a:rPr lang="zh-CN" altLang="en-US">
                <a:cs typeface="Tahoma" pitchFamily="34" charset="0"/>
              </a:rPr>
              <a:t>用例的组织</a:t>
            </a:r>
          </a:p>
        </p:txBody>
      </p:sp>
      <p:sp>
        <p:nvSpPr>
          <p:cNvPr id="784387" name="Rectangle 3"/>
          <p:cNvSpPr>
            <a:spLocks noGrp="1" noChangeArrowheads="1"/>
          </p:cNvSpPr>
          <p:nvPr>
            <p:ph type="body" idx="1"/>
          </p:nvPr>
        </p:nvSpPr>
        <p:spPr>
          <a:xfrm>
            <a:off x="457200" y="2052638"/>
            <a:ext cx="8229600" cy="3443287"/>
          </a:xfrm>
        </p:spPr>
        <p:txBody>
          <a:bodyPr/>
          <a:lstStyle/>
          <a:p>
            <a:r>
              <a:rPr lang="zh-CN" altLang="en-US" sz="2800">
                <a:latin typeface="楷体_GB2312" pitchFamily="49" charset="-122"/>
                <a:ea typeface="楷体_GB2312" pitchFamily="49" charset="-122"/>
              </a:rPr>
              <a:t>对用例进行分包</a:t>
            </a:r>
          </a:p>
          <a:p>
            <a:pPr lvl="1"/>
            <a:r>
              <a:rPr lang="zh-CN" altLang="en-US">
                <a:latin typeface="楷体_GB2312" pitchFamily="49" charset="-122"/>
                <a:ea typeface="楷体_GB2312" pitchFamily="49" charset="-122"/>
              </a:rPr>
              <a:t>让用例图能够更为清晰地表现出系统的业务逻辑关系和层次</a:t>
            </a:r>
          </a:p>
          <a:p>
            <a:pPr lvl="1"/>
            <a:r>
              <a:rPr lang="zh-CN" altLang="en-US">
                <a:latin typeface="楷体_GB2312" pitchFamily="49" charset="-122"/>
                <a:ea typeface="楷体_GB2312" pitchFamily="49" charset="-122"/>
              </a:rPr>
              <a:t>对系统进行模块的分割，这将影响到今后的开发和系统的最终表现形式</a:t>
            </a:r>
            <a:endParaRPr lang="en-US" altLang="zh-CN">
              <a:latin typeface="楷体_GB2312" pitchFamily="49" charset="-122"/>
              <a:ea typeface="楷体_GB2312" pitchFamily="49" charset="-122"/>
            </a:endParaRPr>
          </a:p>
        </p:txBody>
      </p:sp>
      <p:sp>
        <p:nvSpPr>
          <p:cNvPr id="5" name="文本框 4">
            <a:extLst>
              <a:ext uri="{FF2B5EF4-FFF2-40B4-BE49-F238E27FC236}">
                <a16:creationId xmlns:a16="http://schemas.microsoft.com/office/drawing/2014/main" id="{5E5ABC5B-6A0D-4EF4-ABA1-42F76F644966}"/>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animEffect transition="in" filter="blinds(horizontal)">
                                      <p:cBhvr>
                                        <p:cTn id="7" dur="500"/>
                                        <p:tgtEl>
                                          <p:spTgt spid="784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84387">
                                            <p:txEl>
                                              <p:pRg st="1" end="1"/>
                                            </p:txEl>
                                          </p:spTgt>
                                        </p:tgtEl>
                                        <p:attrNameLst>
                                          <p:attrName>style.visibility</p:attrName>
                                        </p:attrNameLst>
                                      </p:cBhvr>
                                      <p:to>
                                        <p:strVal val="visible"/>
                                      </p:to>
                                    </p:set>
                                    <p:animEffect transition="in" filter="box(in)">
                                      <p:cBhvr>
                                        <p:cTn id="12" dur="500"/>
                                        <p:tgtEl>
                                          <p:spTgt spid="784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84387">
                                            <p:txEl>
                                              <p:pRg st="2" end="2"/>
                                            </p:txEl>
                                          </p:spTgt>
                                        </p:tgtEl>
                                        <p:attrNameLst>
                                          <p:attrName>style.visibility</p:attrName>
                                        </p:attrNameLst>
                                      </p:cBhvr>
                                      <p:to>
                                        <p:strVal val="visible"/>
                                      </p:to>
                                    </p:set>
                                    <p:animEffect transition="in" filter="checkerboard(across)">
                                      <p:cBhvr>
                                        <p:cTn id="17" dur="500"/>
                                        <p:tgtEl>
                                          <p:spTgt spid="784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324600"/>
            <a:ext cx="2133600" cy="457200"/>
          </a:xfrm>
          <a:prstGeom prst="rect">
            <a:avLst/>
          </a:prstGeom>
        </p:spPr>
        <p:txBody>
          <a:bodyPr/>
          <a:lstStyle/>
          <a:p>
            <a:fld id="{B67D7A91-8974-43DD-90D0-AF73FB9B74CC}" type="slidenum">
              <a:rPr lang="zh-CN" altLang="en-US"/>
              <a:pPr/>
              <a:t>97</a:t>
            </a:fld>
            <a:r>
              <a:rPr lang="en-US" altLang="zh-CN"/>
              <a:t>/60</a:t>
            </a:r>
          </a:p>
        </p:txBody>
      </p:sp>
      <p:sp>
        <p:nvSpPr>
          <p:cNvPr id="785410" name="Rectangle 2"/>
          <p:cNvSpPr>
            <a:spLocks noGrp="1" noChangeArrowheads="1"/>
          </p:cNvSpPr>
          <p:nvPr>
            <p:ph type="title"/>
          </p:nvPr>
        </p:nvSpPr>
        <p:spPr/>
        <p:txBody>
          <a:bodyPr/>
          <a:lstStyle/>
          <a:p>
            <a:r>
              <a:rPr lang="zh-CN" altLang="en-US">
                <a:cs typeface="Tahoma" pitchFamily="34" charset="0"/>
              </a:rPr>
              <a:t>用例的组织</a:t>
            </a:r>
          </a:p>
        </p:txBody>
      </p:sp>
      <p:sp>
        <p:nvSpPr>
          <p:cNvPr id="785411" name="Rectangle 3"/>
          <p:cNvSpPr>
            <a:spLocks noGrp="1" noChangeArrowheads="1"/>
          </p:cNvSpPr>
          <p:nvPr>
            <p:ph type="body" idx="1"/>
          </p:nvPr>
        </p:nvSpPr>
        <p:spPr>
          <a:xfrm>
            <a:off x="457200" y="1371600"/>
            <a:ext cx="8229600" cy="2895600"/>
          </a:xfrm>
        </p:spPr>
        <p:txBody>
          <a:bodyPr/>
          <a:lstStyle/>
          <a:p>
            <a:endParaRPr lang="en-US" altLang="zh-CN">
              <a:latin typeface="楷体_GB2312" pitchFamily="49" charset="-122"/>
              <a:ea typeface="楷体_GB2312" pitchFamily="49" charset="-122"/>
            </a:endParaRPr>
          </a:p>
          <a:p>
            <a:r>
              <a:rPr lang="zh-CN" altLang="en-US" sz="2800">
                <a:latin typeface="楷体_GB2312" pitchFamily="49" charset="-122"/>
                <a:ea typeface="楷体_GB2312" pitchFamily="49" charset="-122"/>
              </a:rPr>
              <a:t>常见的分包方式</a:t>
            </a:r>
            <a:endParaRPr lang="en-US" altLang="zh-CN" sz="2800">
              <a:latin typeface="楷体_GB2312" pitchFamily="49" charset="-122"/>
              <a:ea typeface="楷体_GB2312" pitchFamily="49" charset="-122"/>
            </a:endParaRPr>
          </a:p>
          <a:p>
            <a:pPr lvl="1"/>
            <a:r>
              <a:rPr lang="zh-CN" altLang="en-US">
                <a:latin typeface="楷体_GB2312" pitchFamily="49" charset="-122"/>
                <a:ea typeface="楷体_GB2312" pitchFamily="49" charset="-122"/>
              </a:rPr>
              <a:t>按参与者分包</a:t>
            </a:r>
          </a:p>
          <a:p>
            <a:pPr lvl="1"/>
            <a:r>
              <a:rPr lang="zh-CN" altLang="en-US">
                <a:latin typeface="楷体_GB2312" pitchFamily="49" charset="-122"/>
                <a:ea typeface="楷体_GB2312" pitchFamily="49" charset="-122"/>
              </a:rPr>
              <a:t>按主题分包</a:t>
            </a:r>
          </a:p>
          <a:p>
            <a:pPr lvl="1"/>
            <a:r>
              <a:rPr lang="zh-CN" altLang="en-US">
                <a:latin typeface="楷体_GB2312" pitchFamily="49" charset="-122"/>
                <a:ea typeface="楷体_GB2312" pitchFamily="49" charset="-122"/>
              </a:rPr>
              <a:t>按开发团队分包</a:t>
            </a:r>
          </a:p>
          <a:p>
            <a:pPr lvl="1"/>
            <a:r>
              <a:rPr lang="zh-CN" altLang="en-US">
                <a:latin typeface="楷体_GB2312" pitchFamily="49" charset="-122"/>
                <a:ea typeface="楷体_GB2312" pitchFamily="49" charset="-122"/>
              </a:rPr>
              <a:t>按发布情况分包</a:t>
            </a:r>
          </a:p>
        </p:txBody>
      </p:sp>
      <p:sp>
        <p:nvSpPr>
          <p:cNvPr id="785412" name="Text Box 4"/>
          <p:cNvSpPr txBox="1">
            <a:spLocks noChangeArrowheads="1"/>
          </p:cNvSpPr>
          <p:nvPr/>
        </p:nvSpPr>
        <p:spPr bwMode="auto">
          <a:xfrm>
            <a:off x="684213" y="4495800"/>
            <a:ext cx="7848600" cy="457200"/>
          </a:xfrm>
          <a:prstGeom prst="rect">
            <a:avLst/>
          </a:prstGeom>
          <a:noFill/>
          <a:ln w="9525">
            <a:noFill/>
            <a:miter lim="800000"/>
            <a:headEnd/>
            <a:tailEnd/>
          </a:ln>
          <a:effectLst/>
        </p:spPr>
        <p:txBody>
          <a:bodyPr>
            <a:spAutoFit/>
          </a:bodyPr>
          <a:lstStyle/>
          <a:p>
            <a:pPr>
              <a:spcBef>
                <a:spcPct val="50000"/>
              </a:spcBef>
            </a:pPr>
            <a:r>
              <a:rPr lang="zh-CN" altLang="en-US" sz="2400" b="1" u="sng">
                <a:solidFill>
                  <a:srgbClr val="FF3300"/>
                </a:solidFill>
                <a:effectLst>
                  <a:outerShdw blurRad="38100" dist="38100" dir="2700000" algn="tl">
                    <a:srgbClr val="C0C0C0"/>
                  </a:outerShdw>
                </a:effectLst>
                <a:latin typeface="Verdana" pitchFamily="34" charset="0"/>
                <a:ea typeface="宋体" pitchFamily="2" charset="-122"/>
              </a:rPr>
              <a:t>可以先按主题分包，主题内再按开发团队和发布情况分包</a:t>
            </a:r>
          </a:p>
        </p:txBody>
      </p:sp>
      <p:sp>
        <p:nvSpPr>
          <p:cNvPr id="6" name="文本框 5">
            <a:extLst>
              <a:ext uri="{FF2B5EF4-FFF2-40B4-BE49-F238E27FC236}">
                <a16:creationId xmlns:a16="http://schemas.microsoft.com/office/drawing/2014/main" id="{15F949D8-FB23-4695-AD9D-EAB468D4A772}"/>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5412"/>
                                        </p:tgtEl>
                                        <p:attrNameLst>
                                          <p:attrName>style.visibility</p:attrName>
                                        </p:attrNameLst>
                                      </p:cBhvr>
                                      <p:to>
                                        <p:strVal val="visible"/>
                                      </p:to>
                                    </p:set>
                                    <p:animEffect transition="in" filter="blinds(horizontal)">
                                      <p:cBhvr>
                                        <p:cTn id="7" dur="500"/>
                                        <p:tgtEl>
                                          <p:spTgt spid="78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324600"/>
            <a:ext cx="2133600" cy="457200"/>
          </a:xfrm>
          <a:prstGeom prst="rect">
            <a:avLst/>
          </a:prstGeom>
        </p:spPr>
        <p:txBody>
          <a:bodyPr/>
          <a:lstStyle/>
          <a:p>
            <a:fld id="{F8D81A05-F35C-44B7-95A0-69004B8D81E8}" type="slidenum">
              <a:rPr lang="zh-CN" altLang="en-US"/>
              <a:pPr/>
              <a:t>98</a:t>
            </a:fld>
            <a:r>
              <a:rPr lang="en-US" altLang="zh-CN"/>
              <a:t>/60</a:t>
            </a:r>
          </a:p>
        </p:txBody>
      </p:sp>
      <p:sp>
        <p:nvSpPr>
          <p:cNvPr id="786434" name="Text Box 2"/>
          <p:cNvSpPr txBox="1">
            <a:spLocks noChangeArrowheads="1"/>
          </p:cNvSpPr>
          <p:nvPr/>
        </p:nvSpPr>
        <p:spPr bwMode="auto">
          <a:xfrm>
            <a:off x="1676400" y="1905000"/>
            <a:ext cx="5867400" cy="3257550"/>
          </a:xfrm>
          <a:prstGeom prst="rect">
            <a:avLst/>
          </a:prstGeom>
          <a:noFill/>
          <a:ln w="9525" algn="ctr">
            <a:noFill/>
            <a:miter lim="800000"/>
            <a:headEnd/>
            <a:tailEnd/>
          </a:ln>
          <a:effectLst/>
        </p:spPr>
        <p:txBody>
          <a:bodyPr>
            <a:spAutoFit/>
          </a:bodyPr>
          <a:lstStyle/>
          <a:p>
            <a:pPr>
              <a:spcBef>
                <a:spcPct val="50000"/>
              </a:spcBef>
            </a:pPr>
            <a:r>
              <a:rPr lang="zh-CN" altLang="en-US" sz="2800">
                <a:latin typeface="楷体_GB2312" pitchFamily="49" charset="-122"/>
                <a:ea typeface="楷体_GB2312" pitchFamily="49" charset="-122"/>
              </a:rPr>
              <a:t>重点内容：</a:t>
            </a:r>
          </a:p>
          <a:p>
            <a:pPr lvl="2">
              <a:spcBef>
                <a:spcPct val="50000"/>
              </a:spcBef>
              <a:buFont typeface="Wingdings" pitchFamily="2" charset="2"/>
              <a:buChar char="l"/>
            </a:pPr>
            <a:r>
              <a:rPr lang="en-US" altLang="zh-CN" sz="2400" b="1">
                <a:solidFill>
                  <a:srgbClr val="DDDDDD"/>
                </a:solidFill>
                <a:latin typeface="楷体_GB2312" pitchFamily="49" charset="-122"/>
                <a:ea typeface="楷体_GB2312" pitchFamily="49" charset="-122"/>
              </a:rPr>
              <a:t>Review </a:t>
            </a:r>
          </a:p>
          <a:p>
            <a:pPr lvl="2">
              <a:spcBef>
                <a:spcPct val="50000"/>
              </a:spcBef>
              <a:buFont typeface="Wingdings" pitchFamily="2" charset="2"/>
              <a:buChar char="l"/>
            </a:pPr>
            <a:r>
              <a:rPr lang="zh-CN" altLang="en-US" sz="2400" b="1">
                <a:solidFill>
                  <a:srgbClr val="DDDDDD"/>
                </a:solidFill>
                <a:latin typeface="楷体_GB2312" pitchFamily="49" charset="-122"/>
                <a:ea typeface="楷体_GB2312" pitchFamily="49" charset="-122"/>
              </a:rPr>
              <a:t>用例粒度</a:t>
            </a:r>
            <a:r>
              <a:rPr lang="zh-CN" altLang="en-US" sz="2400">
                <a:solidFill>
                  <a:srgbClr val="DDDDDD"/>
                </a:solidFill>
                <a:latin typeface="楷体_GB2312" pitchFamily="49" charset="-122"/>
                <a:ea typeface="楷体_GB2312" pitchFamily="49" charset="-122"/>
              </a:rPr>
              <a:t> </a:t>
            </a:r>
          </a:p>
          <a:p>
            <a:pPr lvl="2">
              <a:spcBef>
                <a:spcPct val="50000"/>
              </a:spcBef>
              <a:buFont typeface="Wingdings" pitchFamily="2" charset="2"/>
              <a:buChar char="l"/>
            </a:pPr>
            <a:r>
              <a:rPr lang="zh-CN" altLang="en-US" sz="2400" b="1">
                <a:solidFill>
                  <a:srgbClr val="DDDDDD"/>
                </a:solidFill>
                <a:latin typeface="楷体_GB2312" pitchFamily="49" charset="-122"/>
                <a:ea typeface="楷体_GB2312" pitchFamily="49" charset="-122"/>
              </a:rPr>
              <a:t>用例规约</a:t>
            </a:r>
          </a:p>
          <a:p>
            <a:pPr lvl="2">
              <a:spcBef>
                <a:spcPct val="50000"/>
              </a:spcBef>
              <a:buFont typeface="Wingdings" pitchFamily="2" charset="2"/>
              <a:buChar char="l"/>
            </a:pPr>
            <a:r>
              <a:rPr lang="zh-CN" altLang="en-US" sz="2400" b="1">
                <a:solidFill>
                  <a:srgbClr val="DDDDDD"/>
                </a:solidFill>
                <a:latin typeface="楷体_GB2312" pitchFamily="49" charset="-122"/>
                <a:ea typeface="楷体_GB2312" pitchFamily="49" charset="-122"/>
              </a:rPr>
              <a:t>使用</a:t>
            </a:r>
            <a:r>
              <a:rPr lang="en-US" altLang="zh-CN" sz="2400" b="1">
                <a:solidFill>
                  <a:srgbClr val="DDDDDD"/>
                </a:solidFill>
                <a:latin typeface="楷体_GB2312" pitchFamily="49" charset="-122"/>
                <a:ea typeface="楷体_GB2312" pitchFamily="49" charset="-122"/>
              </a:rPr>
              <a:t>Rose</a:t>
            </a:r>
            <a:r>
              <a:rPr lang="zh-CN" altLang="en-US" sz="2400" b="1">
                <a:solidFill>
                  <a:srgbClr val="DDDDDD"/>
                </a:solidFill>
                <a:latin typeface="楷体_GB2312" pitchFamily="49" charset="-122"/>
                <a:ea typeface="楷体_GB2312" pitchFamily="49" charset="-122"/>
              </a:rPr>
              <a:t>创建用例图的步骤说明</a:t>
            </a:r>
          </a:p>
          <a:p>
            <a:pPr lvl="2">
              <a:spcBef>
                <a:spcPct val="50000"/>
              </a:spcBef>
              <a:buFont typeface="Wingdings" pitchFamily="2" charset="2"/>
              <a:buChar char="l"/>
            </a:pPr>
            <a:r>
              <a:rPr lang="zh-CN" altLang="en-US" sz="2400" b="1" u="sng">
                <a:latin typeface="楷体_GB2312" pitchFamily="49" charset="-122"/>
                <a:ea typeface="楷体_GB2312" pitchFamily="49" charset="-122"/>
              </a:rPr>
              <a:t>实例</a:t>
            </a:r>
          </a:p>
        </p:txBody>
      </p:sp>
      <p:sp>
        <p:nvSpPr>
          <p:cNvPr id="786435" name="Text Box 3"/>
          <p:cNvSpPr txBox="1">
            <a:spLocks noChangeArrowheads="1"/>
          </p:cNvSpPr>
          <p:nvPr/>
        </p:nvSpPr>
        <p:spPr bwMode="auto">
          <a:xfrm>
            <a:off x="609600" y="1035050"/>
            <a:ext cx="5638800" cy="1190625"/>
          </a:xfrm>
          <a:prstGeom prst="rect">
            <a:avLst/>
          </a:prstGeom>
          <a:solidFill>
            <a:schemeClr val="hlink"/>
          </a:solidFill>
          <a:ln w="9525">
            <a:noFill/>
            <a:miter lim="800000"/>
            <a:headEnd/>
            <a:tailEnd/>
          </a:ln>
          <a:effectLst/>
        </p:spPr>
        <p:txBody>
          <a:bodyPr>
            <a:spAutoFit/>
          </a:bodyPr>
          <a:lstStyle/>
          <a:p>
            <a:pPr>
              <a:spcBef>
                <a:spcPct val="50000"/>
              </a:spcBef>
            </a:pP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第</a:t>
            </a:r>
            <a:r>
              <a:rPr lang="en-US" altLang="zh-CN" sz="3600" b="1" i="1">
                <a:solidFill>
                  <a:srgbClr val="FFCCFF"/>
                </a:solidFill>
                <a:effectLst>
                  <a:outerShdw blurRad="38100" dist="38100" dir="2700000" algn="tl">
                    <a:srgbClr val="000000"/>
                  </a:outerShdw>
                </a:effectLst>
                <a:latin typeface="黑体" pitchFamily="2" charset="-122"/>
                <a:ea typeface="黑体" pitchFamily="2" charset="-122"/>
              </a:rPr>
              <a:t>3</a:t>
            </a:r>
            <a:r>
              <a:rPr lang="zh-CN" altLang="en-US" sz="3600" b="1" i="1">
                <a:solidFill>
                  <a:srgbClr val="FFCCFF"/>
                </a:solidFill>
                <a:effectLst>
                  <a:outerShdw blurRad="38100" dist="38100" dir="2700000" algn="tl">
                    <a:srgbClr val="000000"/>
                  </a:outerShdw>
                </a:effectLst>
                <a:latin typeface="黑体" pitchFamily="2" charset="-122"/>
                <a:ea typeface="黑体" pitchFamily="2" charset="-122"/>
              </a:rPr>
              <a:t>章 需求分析与用例模型 （补充内容）</a:t>
            </a:r>
            <a:endParaRPr lang="en-US" altLang="zh-CN" sz="3600" b="1" i="1">
              <a:solidFill>
                <a:srgbClr val="FFCCFF"/>
              </a:solidFill>
              <a:effectLst>
                <a:outerShdw blurRad="38100" dist="38100" dir="2700000" algn="tl">
                  <a:srgbClr val="000000"/>
                </a:outerShdw>
              </a:effectLst>
              <a:latin typeface="黑体" pitchFamily="2" charset="-122"/>
              <a:ea typeface="黑体" pitchFamily="2" charset="-122"/>
            </a:endParaRPr>
          </a:p>
        </p:txBody>
      </p:sp>
      <p:sp>
        <p:nvSpPr>
          <p:cNvPr id="5" name="文本框 4">
            <a:extLst>
              <a:ext uri="{FF2B5EF4-FFF2-40B4-BE49-F238E27FC236}">
                <a16:creationId xmlns:a16="http://schemas.microsoft.com/office/drawing/2014/main" id="{5A46C04F-A824-433F-8EA8-335FB3D6F14A}"/>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3</a:t>
            </a:r>
            <a:endParaRPr lang="en-US" b="1" dirty="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73195-9F74-45C4-8A27-1A7A7C3D8E54}"/>
              </a:ext>
            </a:extLst>
          </p:cNvPr>
          <p:cNvSpPr>
            <a:spLocks noGrp="1"/>
          </p:cNvSpPr>
          <p:nvPr>
            <p:ph type="title"/>
          </p:nvPr>
        </p:nvSpPr>
        <p:spPr/>
        <p:txBody>
          <a:bodyPr/>
          <a:lstStyle/>
          <a:p>
            <a:r>
              <a:rPr lang="zh-CN" altLang="en-US" sz="4400" b="1" dirty="0">
                <a:solidFill>
                  <a:schemeClr val="tx2"/>
                </a:solidFill>
                <a:latin typeface="Lucida Sans Unicode" pitchFamily="34" charset="0"/>
                <a:ea typeface="宋体" pitchFamily="2" charset="-122"/>
              </a:rPr>
              <a:t>课堂练习</a:t>
            </a:r>
            <a:r>
              <a:rPr lang="en-US" altLang="zh-CN" sz="4400" b="1" dirty="0">
                <a:solidFill>
                  <a:schemeClr val="tx2"/>
                </a:solidFill>
                <a:latin typeface="Lucida Sans Unicode" pitchFamily="34" charset="0"/>
                <a:ea typeface="宋体" pitchFamily="2" charset="-122"/>
              </a:rPr>
              <a:t>——“</a:t>
            </a:r>
            <a:r>
              <a:rPr lang="zh-CN" altLang="en-US" sz="4400" b="1" dirty="0">
                <a:solidFill>
                  <a:schemeClr val="tx2"/>
                </a:solidFill>
                <a:latin typeface="Lucida Sans Unicode" pitchFamily="34" charset="0"/>
                <a:ea typeface="宋体" pitchFamily="2" charset="-122"/>
              </a:rPr>
              <a:t>学生信息管理系统”</a:t>
            </a:r>
            <a:endParaRPr lang="en-US" dirty="0"/>
          </a:p>
        </p:txBody>
      </p:sp>
      <p:sp>
        <p:nvSpPr>
          <p:cNvPr id="3" name="内容占位符 2">
            <a:extLst>
              <a:ext uri="{FF2B5EF4-FFF2-40B4-BE49-F238E27FC236}">
                <a16:creationId xmlns:a16="http://schemas.microsoft.com/office/drawing/2014/main" id="{977E887F-A725-49F4-AE6F-838F866E51F7}"/>
              </a:ext>
            </a:extLst>
          </p:cNvPr>
          <p:cNvSpPr>
            <a:spLocks noGrp="1"/>
          </p:cNvSpPr>
          <p:nvPr>
            <p:ph idx="1"/>
          </p:nvPr>
        </p:nvSpPr>
        <p:spPr/>
        <p:txBody>
          <a:bodyPr/>
          <a:lstStyle/>
          <a:p>
            <a:r>
              <a:rPr lang="zh-CN" altLang="en-US" dirty="0"/>
              <a:t>根据</a:t>
            </a:r>
            <a:r>
              <a:rPr lang="zh-CN" altLang="en-US" sz="3200" b="1" dirty="0">
                <a:solidFill>
                  <a:schemeClr val="tx2"/>
                </a:solidFill>
                <a:latin typeface="Lucida Sans Unicode" pitchFamily="34" charset="0"/>
                <a:ea typeface="宋体" pitchFamily="2" charset="-122"/>
              </a:rPr>
              <a:t>企业进、存、销管理系统” 功能性需求 ，创建用例图，并保存为</a:t>
            </a:r>
            <a:endParaRPr lang="en-US" altLang="zh-CN" sz="3200" b="1" dirty="0">
              <a:solidFill>
                <a:schemeClr val="tx2"/>
              </a:solidFill>
              <a:latin typeface="Lucida Sans Unicode" pitchFamily="34" charset="0"/>
              <a:ea typeface="宋体" pitchFamily="2" charset="-122"/>
            </a:endParaRPr>
          </a:p>
          <a:p>
            <a:pPr lvl="1"/>
            <a:r>
              <a:rPr lang="en-US" altLang="zh-CN" dirty="0">
                <a:solidFill>
                  <a:schemeClr val="tx2"/>
                </a:solidFill>
                <a:latin typeface="Lucida Sans Unicode" pitchFamily="34" charset="0"/>
                <a:ea typeface="宋体" pitchFamily="2" charset="-122"/>
              </a:rPr>
              <a:t>Ch03_</a:t>
            </a:r>
            <a:r>
              <a:rPr lang="zh-CN" altLang="en-US" dirty="0">
                <a:solidFill>
                  <a:schemeClr val="tx2"/>
                </a:solidFill>
                <a:latin typeface="Lucida Sans Unicode" pitchFamily="34" charset="0"/>
                <a:ea typeface="宋体" pitchFamily="2" charset="-122"/>
              </a:rPr>
              <a:t>进存销管理系统</a:t>
            </a:r>
            <a:r>
              <a:rPr kumimoji="1" lang="en-US" altLang="zh-CN" sz="2800" b="1" dirty="0">
                <a:solidFill>
                  <a:schemeClr val="tx1"/>
                </a:solidFill>
                <a:latin typeface="Times New Roman" pitchFamily="18" charset="0"/>
                <a:ea typeface="楷体_GB2312" pitchFamily="49" charset="-122"/>
              </a:rPr>
              <a:t>_</a:t>
            </a:r>
            <a:r>
              <a:rPr kumimoji="1" lang="zh-CN" altLang="en-US" dirty="0">
                <a:solidFill>
                  <a:schemeClr val="tx1"/>
                </a:solidFill>
                <a:latin typeface="Times New Roman" pitchFamily="18" charset="0"/>
                <a:ea typeface="楷体_GB2312" pitchFamily="49" charset="-122"/>
              </a:rPr>
              <a:t>学号</a:t>
            </a:r>
            <a:r>
              <a:rPr kumimoji="1" lang="en-US" altLang="zh-CN" dirty="0">
                <a:solidFill>
                  <a:schemeClr val="tx1"/>
                </a:solidFill>
                <a:latin typeface="Times New Roman" pitchFamily="18" charset="0"/>
                <a:ea typeface="楷体_GB2312" pitchFamily="49" charset="-122"/>
              </a:rPr>
              <a:t>_</a:t>
            </a:r>
            <a:r>
              <a:rPr kumimoji="1" lang="zh-CN" altLang="en-US" dirty="0">
                <a:solidFill>
                  <a:schemeClr val="tx1"/>
                </a:solidFill>
                <a:latin typeface="Times New Roman" pitchFamily="18" charset="0"/>
                <a:ea typeface="楷体_GB2312" pitchFamily="49" charset="-122"/>
              </a:rPr>
              <a:t>姓名</a:t>
            </a:r>
            <a:r>
              <a:rPr lang="en-US" altLang="zh-CN" dirty="0">
                <a:solidFill>
                  <a:schemeClr val="tx2"/>
                </a:solidFill>
                <a:latin typeface="Lucida Sans Unicode" pitchFamily="34" charset="0"/>
                <a:ea typeface="宋体" pitchFamily="2" charset="-122"/>
              </a:rPr>
              <a:t>.mdl</a:t>
            </a:r>
            <a:endParaRPr lang="en-US" altLang="zh-CN" b="1" dirty="0">
              <a:solidFill>
                <a:schemeClr val="tx2"/>
              </a:solidFill>
              <a:latin typeface="Lucida Sans Unicode" pitchFamily="34" charset="0"/>
              <a:ea typeface="宋体" pitchFamily="2" charset="-122"/>
            </a:endParaRPr>
          </a:p>
        </p:txBody>
      </p:sp>
      <p:sp>
        <p:nvSpPr>
          <p:cNvPr id="4" name="灯片编号占位符 3">
            <a:extLst>
              <a:ext uri="{FF2B5EF4-FFF2-40B4-BE49-F238E27FC236}">
                <a16:creationId xmlns:a16="http://schemas.microsoft.com/office/drawing/2014/main" id="{4582D118-F1BF-47A7-A14D-46AAAEB8B89E}"/>
              </a:ext>
            </a:extLst>
          </p:cNvPr>
          <p:cNvSpPr>
            <a:spLocks noGrp="1"/>
          </p:cNvSpPr>
          <p:nvPr>
            <p:ph type="sldNum" sz="quarter" idx="10"/>
          </p:nvPr>
        </p:nvSpPr>
        <p:spPr/>
        <p:txBody>
          <a:bodyPr/>
          <a:lstStyle/>
          <a:p>
            <a:pPr>
              <a:defRPr/>
            </a:pPr>
            <a:r>
              <a:rPr lang="zh-CN" altLang="en-US"/>
              <a:t>第</a:t>
            </a:r>
            <a:fld id="{317F8D17-BCFB-4E69-ABB1-44F35B92AED6}" type="slidenum">
              <a:rPr lang="zh-CN" altLang="en-US" smtClean="0"/>
              <a:pPr>
                <a:defRPr/>
              </a:pPr>
              <a:t>99</a:t>
            </a:fld>
            <a:r>
              <a:rPr lang="zh-CN" altLang="en-US"/>
              <a:t>页</a:t>
            </a:r>
          </a:p>
        </p:txBody>
      </p:sp>
    </p:spTree>
    <p:extLst>
      <p:ext uri="{BB962C8B-B14F-4D97-AF65-F5344CB8AC3E}">
        <p14:creationId xmlns:p14="http://schemas.microsoft.com/office/powerpoint/2010/main" val="3280119366"/>
      </p:ext>
    </p:extLst>
  </p:cSld>
  <p:clrMapOvr>
    <a:masterClrMapping/>
  </p:clrMapOvr>
</p:sld>
</file>

<file path=ppt/theme/theme1.xml><?xml version="1.0" encoding="utf-8"?>
<a:theme xmlns:a="http://schemas.openxmlformats.org/drawingml/2006/main" name="UML面向对象设计与分析教程">
  <a:themeElements>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QL Server实用简明教程(第三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QL Server实用简明教程(第三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QL Server实用简明教程(第三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QL Server实用简明教程(第三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QL Server实用简明教程(第三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QL Server实用简明教程(第三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QL Server实用简明教程(第三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QL Server实用简明教程(第三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QL Server实用简明教程(第三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QL Server实用简明教程(第三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QL Server实用简明教程(第三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QL Server实用简明教程(第三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3226</TotalTime>
  <Words>7275</Words>
  <Application>Microsoft Office PowerPoint</Application>
  <PresentationFormat>全屏显示(4:3)</PresentationFormat>
  <Paragraphs>894</Paragraphs>
  <Slides>113</Slides>
  <Notes>29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113</vt:i4>
      </vt:variant>
    </vt:vector>
  </HeadingPairs>
  <TitlesOfParts>
    <vt:vector size="128" baseType="lpstr">
      <vt:lpstr>Gulim</vt:lpstr>
      <vt:lpstr>宋体</vt:lpstr>
      <vt:lpstr>楷体_GB2312</vt:lpstr>
      <vt:lpstr>隶书</vt:lpstr>
      <vt:lpstr>黑体</vt:lpstr>
      <vt:lpstr>Arial</vt:lpstr>
      <vt:lpstr>Arial Narrow</vt:lpstr>
      <vt:lpstr>Calibri</vt:lpstr>
      <vt:lpstr>Lucida Sans Unicode</vt:lpstr>
      <vt:lpstr>Tahoma</vt:lpstr>
      <vt:lpstr>Times New Roman</vt:lpstr>
      <vt:lpstr>Verdana</vt:lpstr>
      <vt:lpstr>Wingdings</vt:lpstr>
      <vt:lpstr>Wingdings 3</vt:lpstr>
      <vt:lpstr>UML面向对象设计与分析教程</vt:lpstr>
      <vt:lpstr>第3章 需求分析与用例建模</vt:lpstr>
      <vt:lpstr>本章概述</vt:lpstr>
      <vt:lpstr>本章的学习目标</vt:lpstr>
      <vt:lpstr>PowerPoint 演示文稿</vt:lpstr>
      <vt:lpstr>需求—建造“正确”的系统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参与者</vt:lpstr>
      <vt:lpstr>参与者</vt:lpstr>
      <vt:lpstr>参与者</vt:lpstr>
      <vt:lpstr>参与者的识别</vt:lpstr>
      <vt:lpstr>参与者的识别</vt:lpstr>
      <vt:lpstr>识别参与者：考勤卡系统</vt:lpstr>
      <vt:lpstr>参与者间的关系</vt:lpstr>
      <vt:lpstr>参与者间的关系</vt:lpstr>
      <vt:lpstr>参与者间的关系</vt:lpstr>
      <vt:lpstr>用例</vt:lpstr>
      <vt:lpstr>用例</vt:lpstr>
      <vt:lpstr>PowerPoint 演示文稿</vt:lpstr>
      <vt:lpstr>PowerPoint 演示文稿</vt:lpstr>
      <vt:lpstr>识别用例</vt:lpstr>
      <vt:lpstr>识别用例</vt:lpstr>
      <vt:lpstr>识别用例：考勤卡系统</vt:lpstr>
      <vt:lpstr>要点：用户观点而非系统观点</vt:lpstr>
      <vt:lpstr>用例的命名</vt:lpstr>
      <vt:lpstr>PowerPoint 演示文稿</vt:lpstr>
      <vt:lpstr>用例与其参与者之间的关联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实例：图书管理系统的用例图</vt:lpstr>
      <vt:lpstr>实例：图书管理系统的用例图</vt:lpstr>
      <vt:lpstr>PowerPoint 演示文稿</vt:lpstr>
      <vt:lpstr>用例粒度</vt:lpstr>
      <vt:lpstr>用例粒度</vt:lpstr>
      <vt:lpstr>用例粒度</vt:lpstr>
      <vt:lpstr>用例粒度</vt:lpstr>
      <vt:lpstr>用例粒度</vt:lpstr>
      <vt:lpstr>PowerPoint 演示文稿</vt:lpstr>
      <vt:lpstr>PowerPoint 演示文稿</vt:lpstr>
      <vt:lpstr>PowerPoint 演示文稿</vt:lpstr>
      <vt:lpstr>PowerPoint 演示文稿</vt:lpstr>
      <vt:lpstr>用例规约</vt:lpstr>
      <vt:lpstr>事件流</vt:lpstr>
      <vt:lpstr>事件流</vt:lpstr>
      <vt:lpstr>PowerPoint 演示文稿</vt:lpstr>
      <vt:lpstr>前置、后置条件</vt:lpstr>
      <vt:lpstr>词汇表</vt:lpstr>
      <vt:lpstr>词汇表</vt:lpstr>
      <vt:lpstr>用例规约示例</vt:lpstr>
      <vt:lpstr>PowerPoint 演示文稿</vt:lpstr>
      <vt:lpstr>基于用例的需求分析过程</vt:lpstr>
      <vt:lpstr>基于用例的需求分析过程</vt:lpstr>
      <vt:lpstr>1 获取原始需求</vt:lpstr>
      <vt:lpstr>获取需求：考勤卡应用程序</vt:lpstr>
      <vt:lpstr>基于用例的需求分析过程</vt:lpstr>
      <vt:lpstr>2.1 识别参与者</vt:lpstr>
      <vt:lpstr>识别参与者：考勤卡系统</vt:lpstr>
      <vt:lpstr>2.2 识别用例</vt:lpstr>
      <vt:lpstr>识别用例：考勤卡系统</vt:lpstr>
      <vt:lpstr>2.3 构建用例图</vt:lpstr>
      <vt:lpstr>基于用例的需求分析过程</vt:lpstr>
      <vt:lpstr>3 进行用例阐述：写用例规约</vt:lpstr>
      <vt:lpstr>基于用例的需求分析过程</vt:lpstr>
      <vt:lpstr>4.1 用例关系</vt:lpstr>
      <vt:lpstr>通过关系整理文档</vt:lpstr>
      <vt:lpstr>4.2 用例进行分类</vt:lpstr>
      <vt:lpstr>PowerPoint 演示文稿</vt:lpstr>
      <vt:lpstr>用例的组织</vt:lpstr>
      <vt:lpstr>用例的组织</vt:lpstr>
      <vt:lpstr>PowerPoint 演示文稿</vt:lpstr>
      <vt:lpstr>课堂练习——“学生信息管理系统”</vt:lpstr>
      <vt:lpstr>实例</vt:lpstr>
      <vt:lpstr>实例</vt:lpstr>
      <vt:lpstr>实例</vt:lpstr>
      <vt:lpstr>实例</vt:lpstr>
      <vt:lpstr>实例</vt:lpstr>
      <vt:lpstr>实例</vt:lpstr>
      <vt:lpstr>实例</vt:lpstr>
      <vt:lpstr>课堂练习——“学生信息管理系统”</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xuejunxiao</dc:creator>
  <cp:lastModifiedBy>wu andy</cp:lastModifiedBy>
  <cp:revision>382</cp:revision>
  <dcterms:created xsi:type="dcterms:W3CDTF">2007-03-24T22:53:15Z</dcterms:created>
  <dcterms:modified xsi:type="dcterms:W3CDTF">2021-03-22T12:50:29Z</dcterms:modified>
</cp:coreProperties>
</file>