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66"/>
  </p:notesMasterIdLst>
  <p:handoutMasterIdLst>
    <p:handoutMasterId r:id="rId67"/>
  </p:handoutMasterIdLst>
  <p:sldIdLst>
    <p:sldId id="368" r:id="rId2"/>
    <p:sldId id="371" r:id="rId3"/>
    <p:sldId id="295" r:id="rId4"/>
    <p:sldId id="376" r:id="rId5"/>
    <p:sldId id="377" r:id="rId6"/>
    <p:sldId id="378"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401" r:id="rId23"/>
    <p:sldId id="402" r:id="rId24"/>
    <p:sldId id="403" r:id="rId25"/>
    <p:sldId id="404" r:id="rId26"/>
    <p:sldId id="405" r:id="rId27"/>
    <p:sldId id="406" r:id="rId28"/>
    <p:sldId id="407" r:id="rId29"/>
    <p:sldId id="408" r:id="rId30"/>
    <p:sldId id="409" r:id="rId31"/>
    <p:sldId id="410" r:id="rId32"/>
    <p:sldId id="411"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38" r:id="rId50"/>
    <p:sldId id="429" r:id="rId51"/>
    <p:sldId id="430" r:id="rId52"/>
    <p:sldId id="431" r:id="rId53"/>
    <p:sldId id="432" r:id="rId54"/>
    <p:sldId id="433" r:id="rId55"/>
    <p:sldId id="434" r:id="rId56"/>
    <p:sldId id="435" r:id="rId57"/>
    <p:sldId id="436" r:id="rId58"/>
    <p:sldId id="437" r:id="rId59"/>
    <p:sldId id="442" r:id="rId60"/>
    <p:sldId id="443" r:id="rId61"/>
    <p:sldId id="275" r:id="rId62"/>
    <p:sldId id="276" r:id="rId63"/>
    <p:sldId id="277" r:id="rId64"/>
    <p:sldId id="274"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4" autoAdjust="0"/>
  </p:normalViewPr>
  <p:slideViewPr>
    <p:cSldViewPr>
      <p:cViewPr varScale="1">
        <p:scale>
          <a:sx n="152" d="100"/>
          <a:sy n="152" d="100"/>
        </p:scale>
        <p:origin x="2060" y="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16C260B-9F29-418A-8727-A8BE7D6E5307}" type="datetimeFigureOut">
              <a:rPr lang="zh-CN" altLang="en-US"/>
              <a:pPr>
                <a:defRPr/>
              </a:pPr>
              <a:t>2021/3/22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40FE94C-D4B3-4273-B17A-04CF86FA1903}"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214CFE19-55C6-4876-88CE-907F564DDE93}" type="datetimeFigureOut">
              <a:rPr lang="en-US" altLang="zh-CN"/>
              <a:pPr>
                <a:defRPr/>
              </a:pPr>
              <a:t>3/22/2021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4AFC05BF-753B-45C0-A6DD-56D6B70D302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a:lstStyle/>
          <a:p>
            <a:pPr eaLnBrk="1" hangingPunct="1">
              <a:spcBef>
                <a:spcPct val="0"/>
              </a:spcBef>
            </a:pPr>
            <a:endParaRPr lang="zh-CN" altLang="zh-CN"/>
          </a:p>
        </p:txBody>
      </p:sp>
      <p:sp>
        <p:nvSpPr>
          <p:cNvPr id="1372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FCA7CF3-7897-4877-AB6A-0C2425B355F9}" type="slidenum">
              <a:rPr lang="en-US" altLang="zh-CN" sz="1200">
                <a:latin typeface="Calibri" pitchFamily="34" charset="0"/>
              </a:rPr>
              <a:pPr algn="r"/>
              <a:t>3</a:t>
            </a:fld>
            <a:endParaRPr lang="en-US" altLang="zh-CN" sz="1200">
              <a:latin typeface="Calibri" pitchFamily="34" charset="0"/>
            </a:endParaRPr>
          </a:p>
        </p:txBody>
      </p:sp>
      <p:sp>
        <p:nvSpPr>
          <p:cNvPr id="5" name="页脚占位符 4"/>
          <p:cNvSpPr>
            <a:spLocks noGrp="1"/>
          </p:cNvSpPr>
          <p:nvPr>
            <p:ph type="ftr" sz="quarter" idx="4"/>
          </p:nvPr>
        </p:nvSpPr>
        <p:spPr/>
        <p:txBody>
          <a:bodyPr/>
          <a:lstStyle/>
          <a:p>
            <a:pPr>
              <a:defRPr/>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56C81846-7E07-4F2B-BC87-6968498CD900}" type="slidenum">
              <a:rPr lang="zh-CN" altLang="en-US"/>
              <a:pPr>
                <a:defRPr/>
              </a:pPr>
              <a:t>‹#›</a:t>
            </a:fld>
            <a:r>
              <a:rPr lang="zh-CN" altLang="en-US"/>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30A198D9-0DB3-42D2-A4F1-791C2D54F764}" type="slidenum">
              <a:rPr lang="zh-CN" altLang="en-US"/>
              <a:pPr>
                <a:defRPr/>
              </a:pPr>
              <a:t>‹#›</a:t>
            </a:fld>
            <a:r>
              <a:rPr lang="zh-CN" altLang="en-US"/>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E1F43F09-3EE5-4FE9-BDEE-23DF0ABB3CBC}" type="slidenum">
              <a:rPr lang="zh-CN" altLang="en-US"/>
              <a:pPr>
                <a:defRPr/>
              </a:pPr>
              <a:t>‹#›</a:t>
            </a:fld>
            <a:r>
              <a:rPr lang="zh-CN" altLang="en-US"/>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0D1451AC-761F-4E15-B277-2ED039551EAE}" type="slidenum">
              <a:rPr lang="zh-CN" altLang="en-US"/>
              <a:pPr>
                <a:defRPr/>
              </a:pPr>
              <a:t>‹#›</a:t>
            </a:fld>
            <a:r>
              <a:rPr lang="zh-CN" altLang="en-US"/>
              <a:t>页</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41763"/>
            <a:ext cx="8229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A35331F3-83C8-4FEA-A9FD-C6CB8E7E48C4}" type="datetime1">
              <a:rPr lang="zh-CN" altLang="en-US"/>
              <a:pPr/>
              <a:t>2021/3/22</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096385F8-49FC-442F-A1C0-98F4FCB158DE}" type="slidenum">
              <a:rPr lang="zh-CN" altLang="en-US" smtClean="0"/>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fld id="{EB92A41B-F3A8-401B-B5E4-96DA4D27EFBC}" type="datetime1">
              <a:rPr lang="zh-CN" altLang="en-US"/>
              <a:pPr/>
              <a:t>2021/3/22</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5A3A6602-7DB6-41B3-88C7-0C0899CC4227}" type="slidenum">
              <a:rPr lang="zh-CN" altLang="en-US" smtClean="0"/>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6F4EBAFA-A18C-49F4-8D67-E831D7130A3F}" type="slidenum">
              <a:rPr lang="zh-CN" altLang="en-US"/>
              <a:pPr>
                <a:defRPr/>
              </a:pPr>
              <a:t>‹#›</a:t>
            </a:fld>
            <a:r>
              <a:rPr lang="zh-CN" altLang="en-US"/>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1671B901-A682-4E1A-9902-C6E3935EF52C}" type="slidenum">
              <a:rPr lang="zh-CN" altLang="en-US"/>
              <a:pPr>
                <a:defRPr/>
              </a:pPr>
              <a:t>‹#›</a:t>
            </a:fld>
            <a:r>
              <a:rPr lang="zh-CN" altLang="en-US"/>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02730B3E-6771-48D7-A1B9-B276EF3051CC}" type="slidenum">
              <a:rPr lang="zh-CN" altLang="en-US"/>
              <a:pPr>
                <a:defRPr/>
              </a:pPr>
              <a:t>‹#›</a:t>
            </a:fld>
            <a:r>
              <a:rPr lang="zh-CN" altLang="en-US"/>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a:t>第</a:t>
            </a:r>
            <a:fld id="{CA79D40C-5E76-46D1-A6A1-EB0E8B2E661D}" type="slidenum">
              <a:rPr lang="zh-CN" altLang="en-US"/>
              <a:pPr>
                <a:defRPr/>
              </a:pPr>
              <a:t>‹#›</a:t>
            </a:fld>
            <a:r>
              <a:rPr lang="zh-CN" altLang="en-US"/>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a:t>第</a:t>
            </a:r>
            <a:fld id="{69F378A9-191A-4001-856B-64714505A57D}" type="slidenum">
              <a:rPr lang="zh-CN" altLang="en-US"/>
              <a:pPr>
                <a:defRPr/>
              </a:pPr>
              <a:t>‹#›</a:t>
            </a:fld>
            <a:r>
              <a:rPr lang="zh-CN" altLang="en-US"/>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a:t>第</a:t>
            </a:r>
            <a:fld id="{B6BAA730-8620-42A6-BA31-FE08DA7C42A4}" type="slidenum">
              <a:rPr lang="zh-CN" altLang="en-US"/>
              <a:pPr>
                <a:defRPr/>
              </a:pPr>
              <a:t>‹#›</a:t>
            </a:fld>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61568A7A-122C-4E28-9206-F98370F60709}" type="slidenum">
              <a:rPr lang="zh-CN" altLang="en-US"/>
              <a:pPr>
                <a:defRPr/>
              </a:pPr>
              <a:t>‹#›</a:t>
            </a:fld>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A1A3327B-8E5D-4412-BE69-5DD0D1355822}" type="slidenum">
              <a:rPr lang="zh-CN" altLang="en-US"/>
              <a:pPr>
                <a:defRPr/>
              </a:pPr>
              <a:t>‹#›</a:t>
            </a:fld>
            <a:r>
              <a:rPr lang="zh-CN" altLang="en-US"/>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2052"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902450" y="6467475"/>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a:t>第</a:t>
            </a:r>
            <a:fld id="{D7F4E8CE-12D3-4A53-BB44-483530F00A05}" type="slidenum">
              <a:rPr lang="zh-CN" altLang="en-US"/>
              <a:pPr>
                <a:defRPr/>
              </a:pPr>
              <a:t>‹#›</a:t>
            </a:fld>
            <a:r>
              <a:rPr lang="zh-CN" altLang="en-US"/>
              <a:t>页</a:t>
            </a: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hf hd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第</a:t>
            </a:r>
            <a:fld id="{1BB51C92-5918-48FD-B8E5-0E2BFA13F2EC}" type="slidenum">
              <a:rPr lang="zh-CN" altLang="en-US"/>
              <a:pPr>
                <a:defRPr/>
              </a:pPr>
              <a:t>1</a:t>
            </a:fld>
            <a:r>
              <a:rPr lang="zh-CN" altLang="en-US"/>
              <a:t>页</a:t>
            </a:r>
          </a:p>
        </p:txBody>
      </p:sp>
      <p:sp>
        <p:nvSpPr>
          <p:cNvPr id="7171" name="Rectangle 8" descr="浅色横线"/>
          <p:cNvSpPr>
            <a:spLocks noChangeArrowheads="1"/>
          </p:cNvSpPr>
          <p:nvPr/>
        </p:nvSpPr>
        <p:spPr bwMode="auto">
          <a:xfrm>
            <a:off x="0" y="2708275"/>
            <a:ext cx="9144000" cy="2592388"/>
          </a:xfrm>
          <a:prstGeom prst="rect">
            <a:avLst/>
          </a:prstGeom>
          <a:pattFill prst="ltHorz">
            <a:fgClr>
              <a:srgbClr val="66CCFF"/>
            </a:fgClr>
            <a:bgClr>
              <a:schemeClr val="bg1"/>
            </a:bgClr>
          </a:pattFill>
          <a:ln w="9525">
            <a:noFill/>
            <a:miter lim="800000"/>
            <a:headEnd/>
            <a:tailEnd/>
          </a:ln>
        </p:spPr>
        <p:txBody>
          <a:bodyPr wrap="none" anchor="ctr"/>
          <a:lstStyle/>
          <a:p>
            <a:endParaRPr lang="zh-CN" altLang="en-US"/>
          </a:p>
        </p:txBody>
      </p:sp>
      <p:sp>
        <p:nvSpPr>
          <p:cNvPr id="7172" name="Rectangle 2"/>
          <p:cNvSpPr>
            <a:spLocks noGrp="1" noChangeArrowheads="1"/>
          </p:cNvSpPr>
          <p:nvPr>
            <p:ph type="ctrTitle"/>
          </p:nvPr>
        </p:nvSpPr>
        <p:spPr>
          <a:xfrm>
            <a:off x="250825" y="549275"/>
            <a:ext cx="8642350" cy="1254125"/>
          </a:xfrm>
        </p:spPr>
        <p:txBody>
          <a:bodyPr/>
          <a:lstStyle/>
          <a:p>
            <a:pPr algn="ctr"/>
            <a:r>
              <a:rPr lang="zh-CN" altLang="en-US" dirty="0"/>
              <a:t>第</a:t>
            </a:r>
            <a:r>
              <a:rPr lang="en-US" altLang="zh-CN" dirty="0"/>
              <a:t>4</a:t>
            </a:r>
            <a:r>
              <a:rPr lang="zh-CN" altLang="en-US" dirty="0"/>
              <a:t>章 静态分析与类图</a:t>
            </a:r>
          </a:p>
        </p:txBody>
      </p:sp>
      <p:sp>
        <p:nvSpPr>
          <p:cNvPr id="7173" name="Text Box 9"/>
          <p:cNvSpPr txBox="1">
            <a:spLocks noChangeArrowheads="1"/>
          </p:cNvSpPr>
          <p:nvPr/>
        </p:nvSpPr>
        <p:spPr bwMode="auto">
          <a:xfrm>
            <a:off x="1187450" y="2852738"/>
            <a:ext cx="4464050" cy="2289175"/>
          </a:xfrm>
          <a:prstGeom prst="rect">
            <a:avLst/>
          </a:prstGeom>
          <a:noFill/>
          <a:ln w="9525">
            <a:noFill/>
            <a:miter lim="800000"/>
            <a:headEnd/>
            <a:tailEnd/>
          </a:ln>
        </p:spPr>
        <p:txBody>
          <a:bodyPr>
            <a:spAutoFit/>
          </a:bodyPr>
          <a:lstStyle/>
          <a:p>
            <a:pPr>
              <a:spcBef>
                <a:spcPct val="50000"/>
              </a:spcBef>
            </a:pPr>
            <a:r>
              <a:rPr lang="zh-CN" altLang="en-US" sz="3600">
                <a:solidFill>
                  <a:srgbClr val="0000CC"/>
                </a:solidFill>
                <a:ea typeface="华文隶书" pitchFamily="2" charset="-122"/>
              </a:rPr>
              <a:t>本章概述 </a:t>
            </a:r>
          </a:p>
          <a:p>
            <a:pPr>
              <a:spcBef>
                <a:spcPct val="50000"/>
              </a:spcBef>
            </a:pPr>
            <a:r>
              <a:rPr lang="zh-CN" altLang="en-US" sz="3600">
                <a:solidFill>
                  <a:srgbClr val="0000CC"/>
                </a:solidFill>
                <a:ea typeface="华文隶书" pitchFamily="2" charset="-122"/>
              </a:rPr>
              <a:t>本章的学习目标</a:t>
            </a:r>
          </a:p>
          <a:p>
            <a:pPr>
              <a:spcBef>
                <a:spcPct val="50000"/>
              </a:spcBef>
            </a:pPr>
            <a:r>
              <a:rPr lang="zh-CN" altLang="en-US" sz="3600">
                <a:solidFill>
                  <a:srgbClr val="0000CC"/>
                </a:solidFill>
                <a:ea typeface="华文隶书" pitchFamily="2" charset="-122"/>
              </a:rPr>
              <a:t>主要内容</a:t>
            </a:r>
          </a:p>
        </p:txBody>
      </p:sp>
      <p:sp>
        <p:nvSpPr>
          <p:cNvPr id="6" name="文本框 5">
            <a:extLst>
              <a:ext uri="{FF2B5EF4-FFF2-40B4-BE49-F238E27FC236}">
                <a16:creationId xmlns:a16="http://schemas.microsoft.com/office/drawing/2014/main" id="{757465DD-AE82-4B88-A033-679BFE58E77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4294967295"/>
          </p:nvPr>
        </p:nvSpPr>
        <p:spPr>
          <a:xfrm>
            <a:off x="6553200" y="6248400"/>
            <a:ext cx="2133600" cy="457200"/>
          </a:xfrm>
          <a:prstGeom prst="rect">
            <a:avLst/>
          </a:prstGeom>
        </p:spPr>
        <p:txBody>
          <a:bodyPr/>
          <a:lstStyle/>
          <a:p>
            <a:fld id="{11102D6A-751F-43E1-999F-85C7028D050B}" type="slidenum">
              <a:rPr lang="zh-CN" altLang="en-US" smtClean="0"/>
              <a:pPr/>
              <a:t>10</a:t>
            </a:fld>
            <a:endParaRPr lang="en-US" altLang="zh-CN" dirty="0"/>
          </a:p>
        </p:txBody>
      </p:sp>
      <p:sp>
        <p:nvSpPr>
          <p:cNvPr id="745474" name="Rectangle 2"/>
          <p:cNvSpPr>
            <a:spLocks noGrp="1" noChangeArrowheads="1"/>
          </p:cNvSpPr>
          <p:nvPr>
            <p:ph type="title" idx="4294967295"/>
          </p:nvPr>
        </p:nvSpPr>
        <p:spPr>
          <a:xfrm>
            <a:off x="428625" y="642938"/>
            <a:ext cx="7561263" cy="857250"/>
          </a:xfrm>
          <a:ln/>
        </p:spPr>
        <p:txBody>
          <a:bodyPr anchor="b"/>
          <a:lstStyle/>
          <a:p>
            <a:r>
              <a:rPr lang="zh-CN" altLang="en-US">
                <a:cs typeface="Tahoma" pitchFamily="34" charset="0"/>
              </a:rPr>
              <a:t>（</a:t>
            </a:r>
            <a:r>
              <a:rPr lang="en-US" altLang="zh-CN">
                <a:cs typeface="Tahoma" pitchFamily="34" charset="0"/>
              </a:rPr>
              <a:t>1</a:t>
            </a:r>
            <a:r>
              <a:rPr lang="zh-CN" altLang="en-US">
                <a:cs typeface="Tahoma" pitchFamily="34" charset="0"/>
              </a:rPr>
              <a:t>）  可见性</a:t>
            </a:r>
          </a:p>
        </p:txBody>
      </p:sp>
      <p:graphicFrame>
        <p:nvGraphicFramePr>
          <p:cNvPr id="1242143" name="Group 31"/>
          <p:cNvGraphicFramePr>
            <a:graphicFrameLocks noGrp="1"/>
          </p:cNvGraphicFramePr>
          <p:nvPr>
            <p:ph idx="4294967295"/>
          </p:nvPr>
        </p:nvGraphicFramePr>
        <p:xfrm>
          <a:off x="814388" y="2865438"/>
          <a:ext cx="7567612" cy="2225676"/>
        </p:xfrm>
        <a:graphic>
          <a:graphicData uri="http://schemas.openxmlformats.org/drawingml/2006/table">
            <a:tbl>
              <a:tblPr/>
              <a:tblGrid>
                <a:gridCol w="2941637">
                  <a:extLst>
                    <a:ext uri="{9D8B030D-6E8A-4147-A177-3AD203B41FA5}">
                      <a16:colId xmlns:a16="http://schemas.microsoft.com/office/drawing/2014/main" val="20000"/>
                    </a:ext>
                  </a:extLst>
                </a:gridCol>
                <a:gridCol w="2457450">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635000">
                <a:tc>
                  <a:txBody>
                    <a:bodyPr/>
                    <a:lstStyle/>
                    <a:p>
                      <a:pPr marL="342900" marR="0" lvl="0" indent="-342900" algn="ctr" defTabSz="914400" rtl="0" eaLnBrk="1" fontAlgn="base" latinLnBrk="1" hangingPunct="1">
                        <a:lnSpc>
                          <a:spcPts val="2400"/>
                        </a:lnSpc>
                        <a:spcBef>
                          <a:spcPct val="0"/>
                        </a:spcBef>
                        <a:spcAft>
                          <a:spcPct val="0"/>
                        </a:spcAft>
                        <a:buClrTx/>
                        <a:buSzTx/>
                        <a:buFontTx/>
                        <a:buNone/>
                        <a:tabLst/>
                      </a:pPr>
                      <a:r>
                        <a:rPr kumimoji="1" lang="zh-CN" altLang="en-US" sz="2600" b="1" i="0" u="none" strike="noStrike" cap="none" normalizeH="0" baseline="0">
                          <a:ln>
                            <a:noFill/>
                          </a:ln>
                          <a:solidFill>
                            <a:schemeClr val="tx1"/>
                          </a:solidFill>
                          <a:effectLst/>
                          <a:latin typeface="黑体" pitchFamily="2" charset="-122"/>
                          <a:ea typeface="黑体" pitchFamily="2" charset="-122"/>
                        </a:rPr>
                        <a:t>可见性</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ts val="24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黑体" pitchFamily="2" charset="-122"/>
                          <a:ea typeface="黑体" pitchFamily="2" charset="-122"/>
                        </a:rPr>
                        <a:t>Rose</a:t>
                      </a:r>
                      <a:r>
                        <a:rPr kumimoji="1" lang="zh-CN" altLang="en-US" sz="2600" b="1" i="0" u="none" strike="noStrike" cap="none" normalizeH="0" baseline="0">
                          <a:ln>
                            <a:noFill/>
                          </a:ln>
                          <a:solidFill>
                            <a:schemeClr val="tx1"/>
                          </a:solidFill>
                          <a:effectLst/>
                          <a:latin typeface="黑体" pitchFamily="2" charset="-122"/>
                          <a:ea typeface="黑体" pitchFamily="2" charset="-122"/>
                        </a:rPr>
                        <a:t>图注</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ts val="24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黑体" pitchFamily="2" charset="-122"/>
                          <a:ea typeface="黑体" pitchFamily="2" charset="-122"/>
                        </a:rPr>
                        <a:t>UML</a:t>
                      </a:r>
                      <a:r>
                        <a:rPr kumimoji="1" lang="zh-CN" altLang="en-US" sz="2600" b="1" i="0" u="none" strike="noStrike" cap="none" normalizeH="0" baseline="0">
                          <a:ln>
                            <a:noFill/>
                          </a:ln>
                          <a:solidFill>
                            <a:schemeClr val="tx1"/>
                          </a:solidFill>
                          <a:effectLst/>
                          <a:latin typeface="黑体" pitchFamily="2" charset="-122"/>
                          <a:ea typeface="黑体" pitchFamily="2" charset="-122"/>
                        </a:rPr>
                        <a:t>图注</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475">
                <a:tc>
                  <a:txBody>
                    <a:bodyPr/>
                    <a:lstStyle/>
                    <a:p>
                      <a:pPr marL="342900" marR="0" lvl="0" indent="-342900" algn="l" defTabSz="914400" rtl="0" eaLnBrk="1" fontAlgn="base" latinLnBrk="1" hangingPunct="1">
                        <a:lnSpc>
                          <a:spcPts val="24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黑体" pitchFamily="2" charset="-122"/>
                          <a:ea typeface="黑体" pitchFamily="2" charset="-122"/>
                        </a:rPr>
                        <a:t>Public</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ts val="2400"/>
                        </a:lnSpc>
                        <a:spcBef>
                          <a:spcPct val="20000"/>
                        </a:spcBef>
                        <a:spcAft>
                          <a:spcPct val="0"/>
                        </a:spcAft>
                        <a:buClrTx/>
                        <a:buSzTx/>
                        <a:buFontTx/>
                        <a:buNone/>
                        <a:tabLst/>
                      </a:pPr>
                      <a:endParaRPr kumimoji="1" lang="zh-CN" altLang="en-US" sz="2600" b="0" i="0" u="none" strike="noStrike" cap="none" normalizeH="0" baseline="0">
                        <a:ln>
                          <a:noFill/>
                        </a:ln>
                        <a:solidFill>
                          <a:schemeClr val="tx1"/>
                        </a:solidFill>
                        <a:effectLst/>
                        <a:latin typeface="黑体" pitchFamily="2" charset="-122"/>
                        <a:ea typeface="黑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ts val="24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黑体" pitchFamily="2" charset="-122"/>
                          <a:ea typeface="黑体" pitchFamily="2" charset="-122"/>
                        </a:rPr>
                        <a:t>+</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342900" marR="0" lvl="0" indent="-342900" algn="l" defTabSz="914400" rtl="0" eaLnBrk="1" fontAlgn="base" latinLnBrk="1" hangingPunct="1">
                        <a:lnSpc>
                          <a:spcPts val="24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黑体" pitchFamily="2" charset="-122"/>
                          <a:ea typeface="黑体" pitchFamily="2" charset="-122"/>
                        </a:rPr>
                        <a:t>Protected</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ts val="2400"/>
                        </a:lnSpc>
                        <a:spcBef>
                          <a:spcPct val="20000"/>
                        </a:spcBef>
                        <a:spcAft>
                          <a:spcPct val="0"/>
                        </a:spcAft>
                        <a:buClrTx/>
                        <a:buSzTx/>
                        <a:buFontTx/>
                        <a:buNone/>
                        <a:tabLst/>
                      </a:pPr>
                      <a:endParaRPr kumimoji="1" lang="zh-CN" altLang="en-US" sz="2600" b="0" i="0" u="none" strike="noStrike" cap="none" normalizeH="0" baseline="0">
                        <a:ln>
                          <a:noFill/>
                        </a:ln>
                        <a:solidFill>
                          <a:schemeClr val="tx1"/>
                        </a:solidFill>
                        <a:effectLst/>
                        <a:latin typeface="黑体" pitchFamily="2" charset="-122"/>
                        <a:ea typeface="黑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ts val="2400"/>
                        </a:lnSpc>
                        <a:spcBef>
                          <a:spcPct val="0"/>
                        </a:spcBef>
                        <a:spcAft>
                          <a:spcPct val="0"/>
                        </a:spcAft>
                        <a:buClrTx/>
                        <a:buSzTx/>
                        <a:buFontTx/>
                        <a:buNone/>
                        <a:tabLst/>
                      </a:pPr>
                      <a:r>
                        <a:rPr kumimoji="1" lang="zh-CN" altLang="en-US" sz="2600" b="1" i="0" u="none" strike="noStrike" cap="none" normalizeH="0" baseline="0">
                          <a:ln>
                            <a:noFill/>
                          </a:ln>
                          <a:solidFill>
                            <a:schemeClr val="tx1"/>
                          </a:solidFill>
                          <a:effectLst/>
                          <a:latin typeface="黑体" pitchFamily="2" charset="-122"/>
                          <a:ea typeface="黑体" pitchFamily="2" charset="-122"/>
                        </a:rPr>
                        <a:t>＃</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2138">
                <a:tc>
                  <a:txBody>
                    <a:bodyPr/>
                    <a:lstStyle/>
                    <a:p>
                      <a:pPr marL="342900" marR="0" lvl="0" indent="-342900" algn="l" defTabSz="914400" rtl="0" eaLnBrk="1" fontAlgn="base" latinLnBrk="1" hangingPunct="1">
                        <a:lnSpc>
                          <a:spcPts val="24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黑体" pitchFamily="2" charset="-122"/>
                          <a:ea typeface="黑体" pitchFamily="2" charset="-122"/>
                        </a:rPr>
                        <a:t>Private</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ts val="2400"/>
                        </a:lnSpc>
                        <a:spcBef>
                          <a:spcPct val="20000"/>
                        </a:spcBef>
                        <a:spcAft>
                          <a:spcPct val="0"/>
                        </a:spcAft>
                        <a:buClrTx/>
                        <a:buSzTx/>
                        <a:buFontTx/>
                        <a:buNone/>
                        <a:tabLst/>
                      </a:pPr>
                      <a:endParaRPr kumimoji="1" lang="zh-CN" altLang="en-US" sz="2600" b="0" i="0" u="none" strike="noStrike" cap="none" normalizeH="0" baseline="0">
                        <a:ln>
                          <a:noFill/>
                        </a:ln>
                        <a:solidFill>
                          <a:schemeClr val="tx1"/>
                        </a:solidFill>
                        <a:effectLst/>
                        <a:latin typeface="黑体" pitchFamily="2" charset="-122"/>
                        <a:ea typeface="黑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ts val="24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黑体" pitchFamily="2" charset="-122"/>
                          <a:ea typeface="黑体" pitchFamily="2" charset="-122"/>
                        </a:rPr>
                        <a:t>-</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组合 14"/>
          <p:cNvGrpSpPr>
            <a:grpSpLocks/>
          </p:cNvGrpSpPr>
          <p:nvPr/>
        </p:nvGrpSpPr>
        <p:grpSpPr bwMode="auto">
          <a:xfrm>
            <a:off x="4506913" y="3652838"/>
            <a:ext cx="455612" cy="1223962"/>
            <a:chOff x="4834781" y="4643446"/>
            <a:chExt cx="456361" cy="1223970"/>
          </a:xfrm>
        </p:grpSpPr>
        <p:pic>
          <p:nvPicPr>
            <p:cNvPr id="1242139" name="Picture 37"/>
            <p:cNvPicPr>
              <a:picLocks noChangeAspect="1" noChangeArrowheads="1"/>
            </p:cNvPicPr>
            <p:nvPr/>
          </p:nvPicPr>
          <p:blipFill>
            <a:blip r:embed="rId2"/>
            <a:srcRect/>
            <a:stretch>
              <a:fillRect/>
            </a:stretch>
          </p:blipFill>
          <p:spPr bwMode="auto">
            <a:xfrm flipH="1">
              <a:off x="4929190" y="4643446"/>
              <a:ext cx="347666" cy="327215"/>
            </a:xfrm>
            <a:prstGeom prst="rect">
              <a:avLst/>
            </a:prstGeom>
            <a:noFill/>
            <a:ln w="9525">
              <a:noFill/>
              <a:miter lim="800000"/>
              <a:headEnd/>
              <a:tailEnd/>
            </a:ln>
          </p:spPr>
        </p:pic>
        <p:pic>
          <p:nvPicPr>
            <p:cNvPr id="1242140" name="Picture 38"/>
            <p:cNvPicPr>
              <a:picLocks noChangeAspect="1" noChangeArrowheads="1"/>
            </p:cNvPicPr>
            <p:nvPr/>
          </p:nvPicPr>
          <p:blipFill>
            <a:blip r:embed="rId3"/>
            <a:srcRect/>
            <a:stretch>
              <a:fillRect/>
            </a:stretch>
          </p:blipFill>
          <p:spPr bwMode="auto">
            <a:xfrm>
              <a:off x="4857752" y="5143512"/>
              <a:ext cx="433390" cy="309564"/>
            </a:xfrm>
            <a:prstGeom prst="rect">
              <a:avLst/>
            </a:prstGeom>
            <a:noFill/>
            <a:ln w="9525">
              <a:noFill/>
              <a:miter lim="800000"/>
              <a:headEnd/>
              <a:tailEnd/>
            </a:ln>
          </p:spPr>
        </p:pic>
        <p:pic>
          <p:nvPicPr>
            <p:cNvPr id="1242141" name="Picture 39"/>
            <p:cNvPicPr>
              <a:picLocks noChangeAspect="1" noChangeArrowheads="1"/>
            </p:cNvPicPr>
            <p:nvPr/>
          </p:nvPicPr>
          <p:blipFill>
            <a:blip r:embed="rId4"/>
            <a:srcRect/>
            <a:stretch>
              <a:fillRect/>
            </a:stretch>
          </p:blipFill>
          <p:spPr bwMode="auto">
            <a:xfrm>
              <a:off x="4834781" y="5572140"/>
              <a:ext cx="451599" cy="295276"/>
            </a:xfrm>
            <a:prstGeom prst="rect">
              <a:avLst/>
            </a:prstGeom>
            <a:noFill/>
            <a:ln w="9525">
              <a:noFill/>
              <a:miter lim="800000"/>
              <a:headEnd/>
              <a:tailEnd/>
            </a:ln>
          </p:spPr>
        </p:pic>
      </p:grpSp>
      <p:sp>
        <p:nvSpPr>
          <p:cNvPr id="9" name="文本框 8">
            <a:extLst>
              <a:ext uri="{FF2B5EF4-FFF2-40B4-BE49-F238E27FC236}">
                <a16:creationId xmlns:a16="http://schemas.microsoft.com/office/drawing/2014/main" id="{EDA9997F-7080-469A-BFDD-4645FC8E009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2143"/>
                                        </p:tgtEl>
                                        <p:attrNameLst>
                                          <p:attrName>style.visibility</p:attrName>
                                        </p:attrNameLst>
                                      </p:cBhvr>
                                      <p:to>
                                        <p:strVal val="visible"/>
                                      </p:to>
                                    </p:set>
                                    <p:anim calcmode="lin" valueType="num">
                                      <p:cBhvr additive="base">
                                        <p:cTn id="7" dur="500" fill="hold"/>
                                        <p:tgtEl>
                                          <p:spTgt spid="1242143"/>
                                        </p:tgtEl>
                                        <p:attrNameLst>
                                          <p:attrName>ppt_x</p:attrName>
                                        </p:attrNameLst>
                                      </p:cBhvr>
                                      <p:tavLst>
                                        <p:tav tm="0">
                                          <p:val>
                                            <p:strVal val="#ppt_x"/>
                                          </p:val>
                                        </p:tav>
                                        <p:tav tm="100000">
                                          <p:val>
                                            <p:strVal val="#ppt_x"/>
                                          </p:val>
                                        </p:tav>
                                      </p:tavLst>
                                    </p:anim>
                                    <p:anim calcmode="lin" valueType="num">
                                      <p:cBhvr additive="base">
                                        <p:cTn id="8" dur="500" fill="hold"/>
                                        <p:tgtEl>
                                          <p:spTgt spid="1242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734F9CF2-5A26-4603-B819-60EB70C40B81}" type="slidenum">
              <a:rPr lang="zh-CN" altLang="en-US" smtClean="0"/>
              <a:pPr/>
              <a:t>11</a:t>
            </a:fld>
            <a:endParaRPr lang="en-US" altLang="zh-CN" dirty="0"/>
          </a:p>
        </p:txBody>
      </p:sp>
      <p:sp>
        <p:nvSpPr>
          <p:cNvPr id="746498" name="Rectangle 2"/>
          <p:cNvSpPr>
            <a:spLocks noGrp="1" noChangeArrowheads="1"/>
          </p:cNvSpPr>
          <p:nvPr>
            <p:ph type="title" idx="4294967295"/>
          </p:nvPr>
        </p:nvSpPr>
        <p:spPr/>
        <p:txBody>
          <a:bodyPr anchor="b"/>
          <a:lstStyle/>
          <a:p>
            <a:r>
              <a:rPr lang="zh-CN" altLang="en-US">
                <a:cs typeface="Tahoma" pitchFamily="34" charset="0"/>
              </a:rPr>
              <a:t>（</a:t>
            </a:r>
            <a:r>
              <a:rPr lang="en-US" altLang="zh-CN">
                <a:cs typeface="Tahoma" pitchFamily="34" charset="0"/>
              </a:rPr>
              <a:t>2</a:t>
            </a:r>
            <a:r>
              <a:rPr lang="zh-CN" altLang="en-US">
                <a:cs typeface="Tahoma" pitchFamily="34" charset="0"/>
              </a:rPr>
              <a:t>）  属性名称</a:t>
            </a:r>
            <a:r>
              <a:rPr lang="en-US" altLang="zh-CN">
                <a:cs typeface="Tahoma" pitchFamily="34" charset="0"/>
              </a:rPr>
              <a:t> </a:t>
            </a:r>
          </a:p>
        </p:txBody>
      </p:sp>
      <p:sp>
        <p:nvSpPr>
          <p:cNvPr id="746499" name="Rectangle 3"/>
          <p:cNvSpPr>
            <a:spLocks noGrp="1" noChangeArrowheads="1"/>
          </p:cNvSpPr>
          <p:nvPr>
            <p:ph type="body" idx="4294967295"/>
          </p:nvPr>
        </p:nvSpPr>
        <p:spPr>
          <a:xfrm>
            <a:off x="609600" y="1965325"/>
            <a:ext cx="7935913" cy="3644900"/>
          </a:xfrm>
        </p:spPr>
        <p:txBody>
          <a:bodyPr/>
          <a:lstStyle/>
          <a:p>
            <a:pPr marL="469900" indent="-469900">
              <a:spcBef>
                <a:spcPct val="15000"/>
              </a:spcBef>
              <a:spcAft>
                <a:spcPct val="15000"/>
              </a:spcAft>
              <a:buClr>
                <a:srgbClr val="800000"/>
              </a:buClr>
              <a:buFont typeface="Wingdings" pitchFamily="2" charset="2"/>
              <a:buChar char="¯"/>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属性是类的一部分，每个属性都必须有一个名字以区别于类中的其他属性。</a:t>
            </a:r>
          </a:p>
          <a:p>
            <a:pPr marL="469900" indent="-469900">
              <a:spcBef>
                <a:spcPct val="15000"/>
              </a:spcBef>
              <a:spcAft>
                <a:spcPct val="15000"/>
              </a:spcAft>
              <a:buClr>
                <a:srgbClr val="800000"/>
              </a:buClr>
              <a:buFont typeface="Wingdings" pitchFamily="2" charset="2"/>
              <a:buChar char="¯"/>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通常情况下，属性名由描述其所属类的特性的</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名词</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或</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名词短语</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构成。</a:t>
            </a:r>
          </a:p>
          <a:p>
            <a:pPr marL="469900" indent="-469900">
              <a:spcBef>
                <a:spcPct val="15000"/>
              </a:spcBef>
              <a:spcAft>
                <a:spcPct val="15000"/>
              </a:spcAft>
              <a:buClr>
                <a:srgbClr val="800000"/>
              </a:buClr>
              <a:buFont typeface="Wingdings" pitchFamily="2" charset="2"/>
              <a:buChar char="¯"/>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按照</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UML</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的约定，属性的名称的第一个字母</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小写</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，如果属性名包含了多个单词，这些单词要</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合并</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，并且除了第一个英文单词外，其余单词的首字母要</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大写</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p:txBody>
      </p:sp>
      <p:sp>
        <p:nvSpPr>
          <p:cNvPr id="5" name="文本框 4">
            <a:extLst>
              <a:ext uri="{FF2B5EF4-FFF2-40B4-BE49-F238E27FC236}">
                <a16:creationId xmlns:a16="http://schemas.microsoft.com/office/drawing/2014/main" id="{A352D8E9-F398-48AD-B2BC-9A05B7B8075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46499">
                                            <p:txEl>
                                              <p:pRg st="0" end="0"/>
                                            </p:txEl>
                                          </p:spTgt>
                                        </p:tgtEl>
                                        <p:attrNameLst>
                                          <p:attrName>style.visibility</p:attrName>
                                        </p:attrNameLst>
                                      </p:cBhvr>
                                      <p:to>
                                        <p:strVal val="visible"/>
                                      </p:to>
                                    </p:set>
                                    <p:animEffect transition="in" filter="wipe(down)">
                                      <p:cBhvr>
                                        <p:cTn id="7" dur="500"/>
                                        <p:tgtEl>
                                          <p:spTgt spid="746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46499">
                                            <p:txEl>
                                              <p:pRg st="1" end="1"/>
                                            </p:txEl>
                                          </p:spTgt>
                                        </p:tgtEl>
                                        <p:attrNameLst>
                                          <p:attrName>style.visibility</p:attrName>
                                        </p:attrNameLst>
                                      </p:cBhvr>
                                      <p:to>
                                        <p:strVal val="visible"/>
                                      </p:to>
                                    </p:set>
                                    <p:animEffect transition="in" filter="diamond(in)">
                                      <p:cBhvr>
                                        <p:cTn id="12" dur="2000"/>
                                        <p:tgtEl>
                                          <p:spTgt spid="746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46499">
                                            <p:txEl>
                                              <p:pRg st="2" end="2"/>
                                            </p:txEl>
                                          </p:spTgt>
                                        </p:tgtEl>
                                        <p:attrNameLst>
                                          <p:attrName>style.visibility</p:attrName>
                                        </p:attrNameLst>
                                      </p:cBhvr>
                                      <p:to>
                                        <p:strVal val="visible"/>
                                      </p:to>
                                    </p:set>
                                    <p:animEffect transition="in" filter="slide(fromBottom)">
                                      <p:cBhvr>
                                        <p:cTn id="17" dur="500"/>
                                        <p:tgtEl>
                                          <p:spTgt spid="746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BC78DBD4-698D-475D-8A94-D3BEA8225778}" type="slidenum">
              <a:rPr lang="zh-CN" altLang="en-US" smtClean="0"/>
              <a:pPr/>
              <a:t>12</a:t>
            </a:fld>
            <a:endParaRPr lang="en-US" altLang="zh-CN" dirty="0"/>
          </a:p>
        </p:txBody>
      </p:sp>
      <p:sp>
        <p:nvSpPr>
          <p:cNvPr id="747522" name="Rectangle 2"/>
          <p:cNvSpPr>
            <a:spLocks noGrp="1" noChangeArrowheads="1"/>
          </p:cNvSpPr>
          <p:nvPr>
            <p:ph type="title" idx="4294967295"/>
          </p:nvPr>
        </p:nvSpPr>
        <p:spPr/>
        <p:txBody>
          <a:bodyPr anchor="b"/>
          <a:lstStyle/>
          <a:p>
            <a:r>
              <a:rPr lang="zh-CN" altLang="en-US">
                <a:cs typeface="Tahoma" pitchFamily="34" charset="0"/>
              </a:rPr>
              <a:t>（</a:t>
            </a:r>
            <a:r>
              <a:rPr lang="en-US" altLang="zh-CN">
                <a:cs typeface="Tahoma" pitchFamily="34" charset="0"/>
              </a:rPr>
              <a:t>3</a:t>
            </a:r>
            <a:r>
              <a:rPr lang="zh-CN" altLang="en-US">
                <a:cs typeface="Tahoma" pitchFamily="34" charset="0"/>
              </a:rPr>
              <a:t>）  属性类型 </a:t>
            </a:r>
          </a:p>
        </p:txBody>
      </p:sp>
      <p:sp>
        <p:nvSpPr>
          <p:cNvPr id="747523" name="Rectangle 3"/>
          <p:cNvSpPr>
            <a:spLocks noGrp="1" noChangeArrowheads="1"/>
          </p:cNvSpPr>
          <p:nvPr>
            <p:ph type="body" idx="4294967295"/>
          </p:nvPr>
        </p:nvSpPr>
        <p:spPr>
          <a:xfrm>
            <a:off x="1331913" y="2562225"/>
            <a:ext cx="5300662" cy="3795713"/>
          </a:xfrm>
        </p:spPr>
        <p:txBody>
          <a:bodyPr/>
          <a:lstStyle/>
          <a:p>
            <a:pPr marL="609600" indent="-609600">
              <a:buClr>
                <a:schemeClr val="tx1"/>
              </a:buClr>
            </a:pP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简单类型：</a:t>
            </a:r>
          </a:p>
          <a:p>
            <a:pPr marL="609600" indent="-609600">
              <a:buClr>
                <a:schemeClr val="tx1"/>
              </a:buClr>
              <a:buFont typeface="Wingdings" pitchFamily="2" charset="2"/>
              <a:buNone/>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整型</a:t>
            </a:r>
          </a:p>
          <a:p>
            <a:pPr marL="609600" indent="-609600">
              <a:buClr>
                <a:schemeClr val="tx1"/>
              </a:buClr>
              <a:buFont typeface="Wingdings" pitchFamily="2" charset="2"/>
              <a:buNone/>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布尔型</a:t>
            </a:r>
          </a:p>
          <a:p>
            <a:pPr marL="609600" indent="-609600">
              <a:buClr>
                <a:schemeClr val="tx1"/>
              </a:buClr>
              <a:buFont typeface="Wingdings" pitchFamily="2" charset="2"/>
              <a:buNone/>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实型</a:t>
            </a:r>
          </a:p>
          <a:p>
            <a:pPr marL="609600" indent="-609600">
              <a:buClr>
                <a:schemeClr val="tx1"/>
              </a:buClr>
              <a:buFont typeface="Wingdings" pitchFamily="2" charset="2"/>
              <a:buNone/>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枚举类型</a:t>
            </a:r>
            <a:endPar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marL="609600" indent="-609600">
              <a:buClr>
                <a:schemeClr val="tx1"/>
              </a:buClr>
            </a:pP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系统中的其他类</a:t>
            </a:r>
            <a:r>
              <a:rPr lang="zh-CN" altLang="en-US" sz="2600">
                <a:cs typeface="Tahoma" pitchFamily="34" charset="0"/>
              </a:rPr>
              <a:t> </a:t>
            </a:r>
          </a:p>
        </p:txBody>
      </p:sp>
      <p:sp>
        <p:nvSpPr>
          <p:cNvPr id="747524" name="Text Box 4"/>
          <p:cNvSpPr txBox="1">
            <a:spLocks noChangeArrowheads="1"/>
          </p:cNvSpPr>
          <p:nvPr/>
        </p:nvSpPr>
        <p:spPr bwMode="auto">
          <a:xfrm>
            <a:off x="611188" y="1824038"/>
            <a:ext cx="8497887" cy="488950"/>
          </a:xfrm>
          <a:prstGeom prst="rect">
            <a:avLst/>
          </a:prstGeom>
          <a:noFill/>
          <a:ln w="9525">
            <a:noFill/>
            <a:miter lim="800000"/>
            <a:headEnd/>
            <a:tailEnd/>
          </a:ln>
        </p:spPr>
        <p:txBody>
          <a:bodyPr>
            <a:spAutoFit/>
          </a:bodyPr>
          <a:lstStyle/>
          <a:p>
            <a:pPr>
              <a:spcBef>
                <a:spcPct val="15000"/>
              </a:spcBef>
              <a:spcAft>
                <a:spcPct val="15000"/>
              </a:spcAft>
              <a:buFont typeface="Wingdings" pitchFamily="2" charset="2"/>
              <a:buChar char="Ø"/>
            </a:pPr>
            <a:r>
              <a:rPr lang="zh-CN" altLang="en-US" sz="2400">
                <a:latin typeface="楷体_GB2312" pitchFamily="49" charset="-122"/>
                <a:ea typeface="楷体_GB2312" pitchFamily="49" charset="-122"/>
              </a:rPr>
              <a:t> </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属性也具有类型，用来指出该属性的数据类型。</a:t>
            </a:r>
          </a:p>
        </p:txBody>
      </p:sp>
      <p:sp>
        <p:nvSpPr>
          <p:cNvPr id="6" name="文本框 5">
            <a:extLst>
              <a:ext uri="{FF2B5EF4-FFF2-40B4-BE49-F238E27FC236}">
                <a16:creationId xmlns:a16="http://schemas.microsoft.com/office/drawing/2014/main" id="{34544EAC-E713-4020-95F4-047680AEAE2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47524">
                                            <p:txEl>
                                              <p:pRg st="0" end="0"/>
                                            </p:txEl>
                                          </p:spTgt>
                                        </p:tgtEl>
                                        <p:attrNameLst>
                                          <p:attrName>style.visibility</p:attrName>
                                        </p:attrNameLst>
                                      </p:cBhvr>
                                      <p:to>
                                        <p:strVal val="visible"/>
                                      </p:to>
                                    </p:set>
                                    <p:anim to="" calcmode="lin" valueType="num">
                                      <p:cBhvr>
                                        <p:cTn id="7" dur="1" fill="hold"/>
                                        <p:tgtEl>
                                          <p:spTgt spid="747524">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47523">
                                            <p:txEl>
                                              <p:pRg st="0" end="0"/>
                                            </p:txEl>
                                          </p:spTgt>
                                        </p:tgtEl>
                                        <p:attrNameLst>
                                          <p:attrName>style.visibility</p:attrName>
                                        </p:attrNameLst>
                                      </p:cBhvr>
                                      <p:to>
                                        <p:strVal val="visible"/>
                                      </p:to>
                                    </p:set>
                                    <p:animEffect transition="in" filter="wipe(down)">
                                      <p:cBhvr>
                                        <p:cTn id="12" dur="500"/>
                                        <p:tgtEl>
                                          <p:spTgt spid="7475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47523">
                                            <p:txEl>
                                              <p:pRg st="1" end="1"/>
                                            </p:txEl>
                                          </p:spTgt>
                                        </p:tgtEl>
                                        <p:attrNameLst>
                                          <p:attrName>style.visibility</p:attrName>
                                        </p:attrNameLst>
                                      </p:cBhvr>
                                      <p:to>
                                        <p:strVal val="visible"/>
                                      </p:to>
                                    </p:set>
                                    <p:anim calcmode="lin" valueType="num">
                                      <p:cBhvr additive="base">
                                        <p:cTn id="17" dur="500" fill="hold"/>
                                        <p:tgtEl>
                                          <p:spTgt spid="74752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4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47523">
                                            <p:txEl>
                                              <p:pRg st="2" end="2"/>
                                            </p:txEl>
                                          </p:spTgt>
                                        </p:tgtEl>
                                        <p:attrNameLst>
                                          <p:attrName>style.visibility</p:attrName>
                                        </p:attrNameLst>
                                      </p:cBhvr>
                                      <p:to>
                                        <p:strVal val="visible"/>
                                      </p:to>
                                    </p:set>
                                    <p:anim calcmode="lin" valueType="num">
                                      <p:cBhvr additive="base">
                                        <p:cTn id="23" dur="500" fill="hold"/>
                                        <p:tgtEl>
                                          <p:spTgt spid="74752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7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47523">
                                            <p:txEl>
                                              <p:pRg st="3" end="3"/>
                                            </p:txEl>
                                          </p:spTgt>
                                        </p:tgtEl>
                                        <p:attrNameLst>
                                          <p:attrName>style.visibility</p:attrName>
                                        </p:attrNameLst>
                                      </p:cBhvr>
                                      <p:to>
                                        <p:strVal val="visible"/>
                                      </p:to>
                                    </p:set>
                                    <p:anim calcmode="lin" valueType="num">
                                      <p:cBhvr additive="base">
                                        <p:cTn id="29" dur="500" fill="hold"/>
                                        <p:tgtEl>
                                          <p:spTgt spid="74752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4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47523">
                                            <p:txEl>
                                              <p:pRg st="4" end="4"/>
                                            </p:txEl>
                                          </p:spTgt>
                                        </p:tgtEl>
                                        <p:attrNameLst>
                                          <p:attrName>style.visibility</p:attrName>
                                        </p:attrNameLst>
                                      </p:cBhvr>
                                      <p:to>
                                        <p:strVal val="visible"/>
                                      </p:to>
                                    </p:set>
                                    <p:anim calcmode="lin" valueType="num">
                                      <p:cBhvr additive="base">
                                        <p:cTn id="35" dur="500" fill="hold"/>
                                        <p:tgtEl>
                                          <p:spTgt spid="74752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7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47523">
                                            <p:txEl>
                                              <p:pRg st="5" end="5"/>
                                            </p:txEl>
                                          </p:spTgt>
                                        </p:tgtEl>
                                        <p:attrNameLst>
                                          <p:attrName>style.visibility</p:attrName>
                                        </p:attrNameLst>
                                      </p:cBhvr>
                                      <p:to>
                                        <p:strVal val="visible"/>
                                      </p:to>
                                    </p:set>
                                    <p:animEffect transition="in" filter="blinds(horizontal)">
                                      <p:cBhvr>
                                        <p:cTn id="41" dur="500"/>
                                        <p:tgtEl>
                                          <p:spTgt spid="7475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FA9D9468-A3F2-4CAB-BCAF-4D9737F7D898}" type="slidenum">
              <a:rPr lang="zh-CN" altLang="en-US" smtClean="0"/>
              <a:pPr/>
              <a:t>13</a:t>
            </a:fld>
            <a:endParaRPr lang="en-US" altLang="zh-CN" dirty="0"/>
          </a:p>
        </p:txBody>
      </p:sp>
      <p:sp>
        <p:nvSpPr>
          <p:cNvPr id="748546" name="Rectangle 2"/>
          <p:cNvSpPr>
            <a:spLocks noGrp="1" noChangeArrowheads="1"/>
          </p:cNvSpPr>
          <p:nvPr>
            <p:ph type="title" idx="4294967295"/>
          </p:nvPr>
        </p:nvSpPr>
        <p:spPr/>
        <p:txBody>
          <a:bodyPr anchor="b"/>
          <a:lstStyle/>
          <a:p>
            <a:r>
              <a:rPr lang="zh-CN" altLang="en-US">
                <a:cs typeface="Tahoma" pitchFamily="34" charset="0"/>
              </a:rPr>
              <a:t>（</a:t>
            </a:r>
            <a:r>
              <a:rPr lang="en-US" altLang="zh-CN">
                <a:cs typeface="Tahoma" pitchFamily="34" charset="0"/>
              </a:rPr>
              <a:t>4</a:t>
            </a:r>
            <a:r>
              <a:rPr lang="zh-CN" altLang="en-US">
                <a:cs typeface="Tahoma" pitchFamily="34" charset="0"/>
              </a:rPr>
              <a:t>）  初始值 </a:t>
            </a:r>
          </a:p>
        </p:txBody>
      </p:sp>
      <p:sp>
        <p:nvSpPr>
          <p:cNvPr id="748547" name="Rectangle 3"/>
          <p:cNvSpPr>
            <a:spLocks noGrp="1" noChangeArrowheads="1"/>
          </p:cNvSpPr>
          <p:nvPr>
            <p:ph type="body" idx="4294967295"/>
          </p:nvPr>
        </p:nvSpPr>
        <p:spPr>
          <a:xfrm>
            <a:off x="687388" y="1790700"/>
            <a:ext cx="7783512" cy="3865563"/>
          </a:xfrm>
        </p:spPr>
        <p:txBody>
          <a:bodyPr/>
          <a:lstStyle/>
          <a:p>
            <a:pPr marL="0" indent="0">
              <a:buFont typeface="Wingdings" pitchFamily="2" charset="2"/>
              <a:buNone/>
            </a:pP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在程序语言设计中，设定初始值通常有以下两个用处：</a:t>
            </a:r>
          </a:p>
          <a:p>
            <a:pPr marL="0" indent="0">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保护系统的完整性，防止漏掉取值或被非法的值破坏系统的完整性。</a:t>
            </a:r>
          </a:p>
          <a:p>
            <a:pPr marL="0" indent="0">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为用户提供易用性：设定初值能够有效帮助用户进行输入。</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p>
        </p:txBody>
      </p:sp>
      <p:sp>
        <p:nvSpPr>
          <p:cNvPr id="5" name="文本框 4">
            <a:extLst>
              <a:ext uri="{FF2B5EF4-FFF2-40B4-BE49-F238E27FC236}">
                <a16:creationId xmlns:a16="http://schemas.microsoft.com/office/drawing/2014/main" id="{BC93C73B-4196-426A-9887-4744E8F585D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animEffect transition="in" filter="blinds(horizontal)">
                                      <p:cBhvr>
                                        <p:cTn id="7" dur="500"/>
                                        <p:tgtEl>
                                          <p:spTgt spid="74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48547">
                                            <p:txEl>
                                              <p:pRg st="1" end="1"/>
                                            </p:txEl>
                                          </p:spTgt>
                                        </p:tgtEl>
                                        <p:attrNameLst>
                                          <p:attrName>style.visibility</p:attrName>
                                        </p:attrNameLst>
                                      </p:cBhvr>
                                      <p:to>
                                        <p:strVal val="visible"/>
                                      </p:to>
                                    </p:set>
                                    <p:anim calcmode="lin" valueType="num">
                                      <p:cBhvr additive="base">
                                        <p:cTn id="12" dur="500" fill="hold"/>
                                        <p:tgtEl>
                                          <p:spTgt spid="7485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48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48547">
                                            <p:txEl>
                                              <p:pRg st="2" end="2"/>
                                            </p:txEl>
                                          </p:spTgt>
                                        </p:tgtEl>
                                        <p:attrNameLst>
                                          <p:attrName>style.visibility</p:attrName>
                                        </p:attrNameLst>
                                      </p:cBhvr>
                                      <p:to>
                                        <p:strVal val="visible"/>
                                      </p:to>
                                    </p:set>
                                    <p:anim calcmode="lin" valueType="num">
                                      <p:cBhvr additive="base">
                                        <p:cTn id="18" dur="500" fill="hold"/>
                                        <p:tgtEl>
                                          <p:spTgt spid="74854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4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0B262BD2-B511-4859-89DC-76520A960550}" type="slidenum">
              <a:rPr lang="zh-CN" altLang="en-US" smtClean="0"/>
              <a:pPr/>
              <a:t>14</a:t>
            </a:fld>
            <a:endParaRPr lang="en-US" altLang="zh-CN" dirty="0"/>
          </a:p>
        </p:txBody>
      </p:sp>
      <p:sp>
        <p:nvSpPr>
          <p:cNvPr id="749570" name="Rectangle 2"/>
          <p:cNvSpPr>
            <a:spLocks noGrp="1" noChangeArrowheads="1"/>
          </p:cNvSpPr>
          <p:nvPr>
            <p:ph type="title" idx="4294967295"/>
          </p:nvPr>
        </p:nvSpPr>
        <p:spPr/>
        <p:txBody>
          <a:bodyPr anchor="b"/>
          <a:lstStyle/>
          <a:p>
            <a:r>
              <a:rPr lang="zh-CN" altLang="en-US" dirty="0">
                <a:cs typeface="Tahoma" pitchFamily="34" charset="0"/>
              </a:rPr>
              <a:t>（</a:t>
            </a:r>
            <a:r>
              <a:rPr lang="en-US" altLang="zh-CN" dirty="0">
                <a:cs typeface="Tahoma" pitchFamily="34" charset="0"/>
              </a:rPr>
              <a:t>5</a:t>
            </a:r>
            <a:r>
              <a:rPr lang="zh-CN" altLang="en-US" dirty="0">
                <a:cs typeface="Tahoma" pitchFamily="34" charset="0"/>
              </a:rPr>
              <a:t>）  属性字符串 </a:t>
            </a:r>
          </a:p>
        </p:txBody>
      </p:sp>
      <p:sp>
        <p:nvSpPr>
          <p:cNvPr id="749571" name="Rectangle 3"/>
          <p:cNvSpPr>
            <a:spLocks noGrp="1" noChangeArrowheads="1"/>
          </p:cNvSpPr>
          <p:nvPr>
            <p:ph type="body" idx="4294967295"/>
          </p:nvPr>
        </p:nvSpPr>
        <p:spPr>
          <a:xfrm>
            <a:off x="684213" y="1931988"/>
            <a:ext cx="8208962" cy="2497137"/>
          </a:xfrm>
        </p:spPr>
        <p:txBody>
          <a:bodyPr/>
          <a:lstStyle/>
          <a:p>
            <a:pPr marL="609600" indent="-609600">
              <a:buClr>
                <a:schemeClr val="tx1"/>
              </a:buClr>
              <a:buFont typeface="Wingdings" pitchFamily="2" charset="2"/>
              <a:buChar char="n"/>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属性字符串是用来指定关于属性的一些附加信息。</a:t>
            </a:r>
          </a:p>
          <a:p>
            <a:pPr marL="609600" indent="-609600">
              <a:buClr>
                <a:schemeClr val="tx1"/>
              </a:buClr>
              <a:buFont typeface="Wingdings" pitchFamily="2" charset="2"/>
              <a:buChar char="n"/>
            </a:pPr>
            <a:endPar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marL="609600" indent="-609600">
              <a:buClr>
                <a:schemeClr val="tx1"/>
              </a:buClr>
              <a:buFont typeface="Wingdings" pitchFamily="2" charset="2"/>
              <a:buChar char="n"/>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任何希望添加在属性定义字符串值但又没有合适地方可以加入的规则，都可以放在属性字符串里。</a:t>
            </a:r>
          </a:p>
        </p:txBody>
      </p:sp>
      <p:sp>
        <p:nvSpPr>
          <p:cNvPr id="5" name="文本框 4">
            <a:extLst>
              <a:ext uri="{FF2B5EF4-FFF2-40B4-BE49-F238E27FC236}">
                <a16:creationId xmlns:a16="http://schemas.microsoft.com/office/drawing/2014/main" id="{687E592B-E84E-4DE7-A079-4442130B5916}"/>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49571">
                                            <p:txEl>
                                              <p:pRg st="0" end="0"/>
                                            </p:txEl>
                                          </p:spTgt>
                                        </p:tgtEl>
                                        <p:attrNameLst>
                                          <p:attrName>style.visibility</p:attrName>
                                        </p:attrNameLst>
                                      </p:cBhvr>
                                      <p:to>
                                        <p:strVal val="visible"/>
                                      </p:to>
                                    </p:set>
                                    <p:animEffect transition="in" filter="wipe(down)">
                                      <p:cBhvr>
                                        <p:cTn id="7" dur="500"/>
                                        <p:tgtEl>
                                          <p:spTgt spid="749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49571">
                                            <p:txEl>
                                              <p:pRg st="2" end="2"/>
                                            </p:txEl>
                                          </p:spTgt>
                                        </p:tgtEl>
                                        <p:attrNameLst>
                                          <p:attrName>style.visibility</p:attrName>
                                        </p:attrNameLst>
                                      </p:cBhvr>
                                      <p:to>
                                        <p:strVal val="visible"/>
                                      </p:to>
                                    </p:set>
                                    <p:animEffect transition="in" filter="diamond(in)">
                                      <p:cBhvr>
                                        <p:cTn id="12" dur="2000"/>
                                        <p:tgtEl>
                                          <p:spTgt spid="749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C69BBFE9-C1B6-4A16-80B2-F2C158249CDE}" type="slidenum">
              <a:rPr lang="zh-CN" altLang="en-US" smtClean="0"/>
              <a:pPr/>
              <a:t>15</a:t>
            </a:fld>
            <a:endParaRPr lang="en-US" altLang="zh-CN" dirty="0"/>
          </a:p>
        </p:txBody>
      </p:sp>
      <p:sp>
        <p:nvSpPr>
          <p:cNvPr id="750594" name="Rectangle 2"/>
          <p:cNvSpPr>
            <a:spLocks noGrp="1" noChangeArrowheads="1"/>
          </p:cNvSpPr>
          <p:nvPr>
            <p:ph type="title" idx="4294967295"/>
          </p:nvPr>
        </p:nvSpPr>
        <p:spPr>
          <a:xfrm>
            <a:off x="674688" y="525463"/>
            <a:ext cx="7777162" cy="804862"/>
          </a:xfrm>
        </p:spPr>
        <p:txBody>
          <a:bodyPr anchor="b"/>
          <a:lstStyle/>
          <a:p>
            <a:r>
              <a:rPr lang="zh-CN" altLang="en-US">
                <a:cs typeface="Tahoma" pitchFamily="34" charset="0"/>
              </a:rPr>
              <a:t>类的操作（</a:t>
            </a:r>
            <a:r>
              <a:rPr lang="en-US" altLang="zh-CN">
                <a:cs typeface="Tahoma" pitchFamily="34" charset="0"/>
              </a:rPr>
              <a:t>Operation</a:t>
            </a:r>
            <a:r>
              <a:rPr lang="zh-CN" altLang="en-US">
                <a:cs typeface="Tahoma" pitchFamily="34" charset="0"/>
              </a:rPr>
              <a:t>）</a:t>
            </a:r>
          </a:p>
        </p:txBody>
      </p:sp>
      <p:sp>
        <p:nvSpPr>
          <p:cNvPr id="750595" name="Rectangle 3"/>
          <p:cNvSpPr>
            <a:spLocks noGrp="1" noChangeArrowheads="1"/>
          </p:cNvSpPr>
          <p:nvPr>
            <p:ph type="body" idx="4294967295"/>
          </p:nvPr>
        </p:nvSpPr>
        <p:spPr>
          <a:xfrm>
            <a:off x="381000" y="1681163"/>
            <a:ext cx="7905750" cy="3867150"/>
          </a:xfrm>
        </p:spPr>
        <p:txBody>
          <a:bodyPr/>
          <a:lstStyle/>
          <a:p>
            <a:pPr marL="609600" indent="-609600">
              <a:buClr>
                <a:schemeClr val="tx1"/>
              </a:buClr>
              <a:buFont typeface="Wingdings" pitchFamily="2" charset="2"/>
              <a:buChar char="n"/>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操作是指类所能执行的动作，也是类的一个重要组成部分，描述了在软件系统中所代表的对象具备的动态部分的公共特征抽象。</a:t>
            </a:r>
          </a:p>
          <a:p>
            <a:pPr marL="609600" indent="-609600">
              <a:buClr>
                <a:schemeClr val="tx1"/>
              </a:buClr>
              <a:buFont typeface="Wingdings" pitchFamily="2" charset="2"/>
              <a:buChar char="n"/>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一个类可以有任意数量的操作或者根本没有操作，并且每个操作只能应用于该类的对象。 </a:t>
            </a:r>
          </a:p>
          <a:p>
            <a:pPr marL="609600" indent="-609600">
              <a:buClr>
                <a:schemeClr val="tx1"/>
              </a:buClr>
              <a:buFont typeface="Wingdings" pitchFamily="2" charset="2"/>
              <a:buChar char="n"/>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属性是描述类的对象特性的值，而操作用于操纵属性的值进行改变或执行其他动作。</a:t>
            </a:r>
          </a:p>
          <a:p>
            <a:pPr marL="609600" indent="-609600">
              <a:buClr>
                <a:schemeClr val="tx1"/>
              </a:buClr>
              <a:buFont typeface="Wingdings" pitchFamily="2" charset="2"/>
              <a:buChar char="n"/>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操作有时称作函数或者方法。 </a:t>
            </a:r>
          </a:p>
          <a:p>
            <a:pPr marL="609600" indent="-609600">
              <a:buClr>
                <a:schemeClr val="tx1"/>
              </a:buClr>
              <a:buFont typeface="Wingdings" pitchFamily="2" charset="2"/>
              <a:buChar char="n"/>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在</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UML</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中，类操作的语法为：</a:t>
            </a:r>
          </a:p>
        </p:txBody>
      </p:sp>
      <p:pic>
        <p:nvPicPr>
          <p:cNvPr id="750596" name="Picture 4"/>
          <p:cNvPicPr>
            <a:picLocks noChangeAspect="1" noChangeArrowheads="1"/>
          </p:cNvPicPr>
          <p:nvPr/>
        </p:nvPicPr>
        <p:blipFill>
          <a:blip r:embed="rId2"/>
          <a:srcRect/>
          <a:stretch>
            <a:fillRect/>
          </a:stretch>
        </p:blipFill>
        <p:spPr bwMode="auto">
          <a:xfrm>
            <a:off x="990600" y="5659438"/>
            <a:ext cx="7126288" cy="284162"/>
          </a:xfrm>
          <a:prstGeom prst="rect">
            <a:avLst/>
          </a:prstGeom>
          <a:noFill/>
          <a:ln w="9525">
            <a:noFill/>
            <a:miter lim="800000"/>
            <a:headEnd/>
            <a:tailEnd/>
          </a:ln>
        </p:spPr>
      </p:pic>
      <p:sp>
        <p:nvSpPr>
          <p:cNvPr id="6" name="文本框 5">
            <a:extLst>
              <a:ext uri="{FF2B5EF4-FFF2-40B4-BE49-F238E27FC236}">
                <a16:creationId xmlns:a16="http://schemas.microsoft.com/office/drawing/2014/main" id="{C088BB99-599B-4FA3-BAF1-2C0EA85901F7}"/>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animEffect transition="in" filter="wipe(down)">
                                      <p:cBhvr>
                                        <p:cTn id="7" dur="500"/>
                                        <p:tgtEl>
                                          <p:spTgt spid="75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50595">
                                            <p:txEl>
                                              <p:pRg st="1" end="1"/>
                                            </p:txEl>
                                          </p:spTgt>
                                        </p:tgtEl>
                                        <p:attrNameLst>
                                          <p:attrName>style.visibility</p:attrName>
                                        </p:attrNameLst>
                                      </p:cBhvr>
                                      <p:to>
                                        <p:strVal val="visible"/>
                                      </p:to>
                                    </p:set>
                                    <p:animEffect transition="in" filter="box(in)">
                                      <p:cBhvr>
                                        <p:cTn id="12" dur="500"/>
                                        <p:tgtEl>
                                          <p:spTgt spid="750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50595">
                                            <p:txEl>
                                              <p:pRg st="2" end="2"/>
                                            </p:txEl>
                                          </p:spTgt>
                                        </p:tgtEl>
                                        <p:attrNameLst>
                                          <p:attrName>style.visibility</p:attrName>
                                        </p:attrNameLst>
                                      </p:cBhvr>
                                      <p:to>
                                        <p:strVal val="visible"/>
                                      </p:to>
                                    </p:set>
                                    <p:animEffect transition="in" filter="checkerboard(across)">
                                      <p:cBhvr>
                                        <p:cTn id="17" dur="500"/>
                                        <p:tgtEl>
                                          <p:spTgt spid="750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50595">
                                            <p:txEl>
                                              <p:pRg st="3" end="3"/>
                                            </p:txEl>
                                          </p:spTgt>
                                        </p:tgtEl>
                                        <p:attrNameLst>
                                          <p:attrName>style.visibility</p:attrName>
                                        </p:attrNameLst>
                                      </p:cBhvr>
                                      <p:to>
                                        <p:strVal val="visible"/>
                                      </p:to>
                                    </p:set>
                                    <p:animEffect transition="in" filter="slide(fromBottom)">
                                      <p:cBhvr>
                                        <p:cTn id="22" dur="500"/>
                                        <p:tgtEl>
                                          <p:spTgt spid="750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0595">
                                            <p:txEl>
                                              <p:pRg st="4" end="4"/>
                                            </p:txEl>
                                          </p:spTgt>
                                        </p:tgtEl>
                                        <p:attrNameLst>
                                          <p:attrName>style.visibility</p:attrName>
                                        </p:attrNameLst>
                                      </p:cBhvr>
                                      <p:to>
                                        <p:strVal val="visible"/>
                                      </p:to>
                                    </p:set>
                                    <p:animEffect transition="in" filter="blinds(horizontal)">
                                      <p:cBhvr>
                                        <p:cTn id="27" dur="500"/>
                                        <p:tgtEl>
                                          <p:spTgt spid="7505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50596"/>
                                        </p:tgtEl>
                                        <p:attrNameLst>
                                          <p:attrName>style.visibility</p:attrName>
                                        </p:attrNameLst>
                                      </p:cBhvr>
                                      <p:to>
                                        <p:strVal val="visible"/>
                                      </p:to>
                                    </p:set>
                                    <p:anim calcmode="lin" valueType="num">
                                      <p:cBhvr additive="base">
                                        <p:cTn id="32" dur="500" fill="hold"/>
                                        <p:tgtEl>
                                          <p:spTgt spid="750596"/>
                                        </p:tgtEl>
                                        <p:attrNameLst>
                                          <p:attrName>ppt_x</p:attrName>
                                        </p:attrNameLst>
                                      </p:cBhvr>
                                      <p:tavLst>
                                        <p:tav tm="0">
                                          <p:val>
                                            <p:strVal val="#ppt_x"/>
                                          </p:val>
                                        </p:tav>
                                        <p:tav tm="100000">
                                          <p:val>
                                            <p:strVal val="#ppt_x"/>
                                          </p:val>
                                        </p:tav>
                                      </p:tavLst>
                                    </p:anim>
                                    <p:anim calcmode="lin" valueType="num">
                                      <p:cBhvr additive="base">
                                        <p:cTn id="33" dur="500" fill="hold"/>
                                        <p:tgtEl>
                                          <p:spTgt spid="7505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03D8CA94-FC5F-4AE4-9D4D-7AFE3760292C}" type="slidenum">
              <a:rPr lang="zh-CN" altLang="en-US" smtClean="0"/>
              <a:pPr/>
              <a:t>16</a:t>
            </a:fld>
            <a:endParaRPr lang="en-US" altLang="zh-CN" dirty="0"/>
          </a:p>
        </p:txBody>
      </p:sp>
      <p:sp>
        <p:nvSpPr>
          <p:cNvPr id="751618" name="Rectangle 2"/>
          <p:cNvSpPr>
            <a:spLocks noGrp="1" noChangeArrowheads="1"/>
          </p:cNvSpPr>
          <p:nvPr>
            <p:ph type="title" idx="4294967295"/>
          </p:nvPr>
        </p:nvSpPr>
        <p:spPr>
          <a:xfrm>
            <a:off x="601663" y="525463"/>
            <a:ext cx="7777162" cy="804862"/>
          </a:xfrm>
        </p:spPr>
        <p:txBody>
          <a:bodyPr anchor="b"/>
          <a:lstStyle/>
          <a:p>
            <a:r>
              <a:rPr lang="zh-CN" altLang="en-US">
                <a:cs typeface="Tahoma" pitchFamily="34" charset="0"/>
              </a:rPr>
              <a:t>类的操作</a:t>
            </a:r>
          </a:p>
        </p:txBody>
      </p:sp>
      <p:sp>
        <p:nvSpPr>
          <p:cNvPr id="1215491" name="Rectangle 3"/>
          <p:cNvSpPr>
            <a:spLocks noGrp="1" noChangeArrowheads="1"/>
          </p:cNvSpPr>
          <p:nvPr>
            <p:ph type="body" idx="4294967295"/>
          </p:nvPr>
        </p:nvSpPr>
        <p:spPr>
          <a:xfrm>
            <a:off x="1128713" y="2089150"/>
            <a:ext cx="5094287" cy="3406775"/>
          </a:xfrm>
        </p:spPr>
        <p:txBody>
          <a:bodyPr/>
          <a:lstStyle/>
          <a:p>
            <a:pPr marL="609600" indent="-609600">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1.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可见性</a:t>
            </a:r>
          </a:p>
          <a:p>
            <a:pPr marL="609600" indent="-609600">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2.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操作名称</a:t>
            </a:r>
          </a:p>
          <a:p>
            <a:pPr marL="609600" indent="-609600">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3.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参数表</a:t>
            </a:r>
          </a:p>
          <a:p>
            <a:pPr marL="609600" indent="-609600">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4.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返回类型</a:t>
            </a:r>
          </a:p>
          <a:p>
            <a:pPr marL="609600" indent="-609600">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5.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属性字符串</a:t>
            </a:r>
          </a:p>
          <a:p>
            <a:pPr marL="609600" indent="-609600">
              <a:buFont typeface="Wingdings" pitchFamily="2" charset="2"/>
              <a:buChar char="o"/>
            </a:pPr>
            <a:endPar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sp>
        <p:nvSpPr>
          <p:cNvPr id="5" name="文本框 4">
            <a:extLst>
              <a:ext uri="{FF2B5EF4-FFF2-40B4-BE49-F238E27FC236}">
                <a16:creationId xmlns:a16="http://schemas.microsoft.com/office/drawing/2014/main" id="{3A172D84-DDC5-4631-9628-259BB8105C9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17309D3B-ED7A-4D99-B896-2752F28A9EA0}" type="slidenum">
              <a:rPr lang="zh-CN" altLang="en-US" smtClean="0"/>
              <a:pPr/>
              <a:t>17</a:t>
            </a:fld>
            <a:endParaRPr lang="en-US" altLang="zh-CN" dirty="0"/>
          </a:p>
        </p:txBody>
      </p:sp>
      <p:sp>
        <p:nvSpPr>
          <p:cNvPr id="752642" name="Rectangle 2"/>
          <p:cNvSpPr>
            <a:spLocks noGrp="1" noChangeArrowheads="1"/>
          </p:cNvSpPr>
          <p:nvPr>
            <p:ph type="title" idx="4294967295"/>
          </p:nvPr>
        </p:nvSpPr>
        <p:spPr/>
        <p:txBody>
          <a:bodyPr anchor="b"/>
          <a:lstStyle/>
          <a:p>
            <a:r>
              <a:rPr lang="zh-CN" altLang="en-US">
                <a:cs typeface="Tahoma" pitchFamily="34" charset="0"/>
              </a:rPr>
              <a:t>（</a:t>
            </a:r>
            <a:r>
              <a:rPr lang="en-US" altLang="zh-CN">
                <a:cs typeface="Tahoma" pitchFamily="34" charset="0"/>
              </a:rPr>
              <a:t>1</a:t>
            </a:r>
            <a:r>
              <a:rPr lang="zh-CN" altLang="en-US">
                <a:cs typeface="Tahoma" pitchFamily="34" charset="0"/>
              </a:rPr>
              <a:t>）  可见性</a:t>
            </a:r>
          </a:p>
        </p:txBody>
      </p:sp>
      <p:sp>
        <p:nvSpPr>
          <p:cNvPr id="752671" name="Text Box 31"/>
          <p:cNvSpPr txBox="1">
            <a:spLocks noChangeArrowheads="1"/>
          </p:cNvSpPr>
          <p:nvPr/>
        </p:nvSpPr>
        <p:spPr bwMode="auto">
          <a:xfrm>
            <a:off x="684213" y="1835150"/>
            <a:ext cx="8208962" cy="2981325"/>
          </a:xfrm>
          <a:prstGeom prst="rect">
            <a:avLst/>
          </a:prstGeom>
          <a:noFill/>
          <a:ln w="9525">
            <a:noFill/>
            <a:miter lim="800000"/>
            <a:headEnd/>
            <a:tailEnd/>
          </a:ln>
          <a:effectLst/>
        </p:spPr>
        <p:txBody>
          <a:bodyPr>
            <a:spAutoFit/>
          </a:bodyPr>
          <a:lstStyle/>
          <a:p>
            <a:pPr marL="441325" indent="-441325">
              <a:spcBef>
                <a:spcPct val="15000"/>
              </a:spcBef>
              <a:spcAft>
                <a:spcPct val="15000"/>
              </a:spcAft>
              <a:buClr>
                <a:srgbClr val="800000"/>
              </a:buClr>
              <a:buFont typeface="Wingdings" pitchFamily="2" charset="2"/>
              <a:buChar char="¯"/>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操作的可见性描述了该属性是否对于其他类能够可见，从而是否可以被其他类进行掉用。</a:t>
            </a:r>
          </a:p>
          <a:p>
            <a:pPr marL="441325" indent="-441325">
              <a:spcBef>
                <a:spcPct val="15000"/>
              </a:spcBef>
              <a:spcAft>
                <a:spcPct val="15000"/>
              </a:spcAft>
              <a:buClr>
                <a:srgbClr val="FFFF66"/>
              </a:buClr>
              <a:buFont typeface="Wingdings" pitchFamily="2" charset="2"/>
              <a:buNone/>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公有（</a:t>
            </a: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Public</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：允许在类的外部使用或查看该操作</a:t>
            </a:r>
            <a:endPar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marL="441325" indent="-441325">
              <a:spcBef>
                <a:spcPct val="15000"/>
              </a:spcBef>
              <a:spcAft>
                <a:spcPct val="15000"/>
              </a:spcAft>
              <a:buClr>
                <a:srgbClr val="FFFF66"/>
              </a:buClr>
              <a:buFont typeface="Wingdings" pitchFamily="2" charset="2"/>
              <a:buNone/>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私有（</a:t>
            </a: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Private</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：该操作只能在类中使用，外部类访问不到</a:t>
            </a:r>
          </a:p>
          <a:p>
            <a:pPr marL="441325" indent="-441325">
              <a:spcBef>
                <a:spcPct val="15000"/>
              </a:spcBef>
              <a:spcAft>
                <a:spcPct val="15000"/>
              </a:spcAft>
              <a:buClr>
                <a:srgbClr val="FFFF66"/>
              </a:buClr>
              <a:buFont typeface="Wingdings" pitchFamily="2" charset="2"/>
              <a:buNone/>
            </a:pP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受保护（</a:t>
            </a: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Protected</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：子类允许使用父类中受保护类型的操作</a:t>
            </a:r>
          </a:p>
        </p:txBody>
      </p:sp>
      <p:sp>
        <p:nvSpPr>
          <p:cNvPr id="5" name="文本框 4">
            <a:extLst>
              <a:ext uri="{FF2B5EF4-FFF2-40B4-BE49-F238E27FC236}">
                <a16:creationId xmlns:a16="http://schemas.microsoft.com/office/drawing/2014/main" id="{9A855B84-CE57-4771-AE97-BAF5425313C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52671">
                                            <p:txEl>
                                              <p:pRg st="0" end="0"/>
                                            </p:txEl>
                                          </p:spTgt>
                                        </p:tgtEl>
                                        <p:attrNameLst>
                                          <p:attrName>style.visibility</p:attrName>
                                        </p:attrNameLst>
                                      </p:cBhvr>
                                      <p:to>
                                        <p:strVal val="visible"/>
                                      </p:to>
                                    </p:set>
                                    <p:anim to="" calcmode="lin" valueType="num">
                                      <p:cBhvr>
                                        <p:cTn id="7" dur="1" fill="hold"/>
                                        <p:tgtEl>
                                          <p:spTgt spid="752671">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52671">
                                            <p:txEl>
                                              <p:pRg st="1" end="1"/>
                                            </p:txEl>
                                          </p:spTgt>
                                        </p:tgtEl>
                                        <p:attrNameLst>
                                          <p:attrName>style.visibility</p:attrName>
                                        </p:attrNameLst>
                                      </p:cBhvr>
                                      <p:to>
                                        <p:strVal val="visible"/>
                                      </p:to>
                                    </p:set>
                                    <p:anim to="" calcmode="lin" valueType="num">
                                      <p:cBhvr>
                                        <p:cTn id="12" dur="1" fill="hold"/>
                                        <p:tgtEl>
                                          <p:spTgt spid="752671">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52671">
                                            <p:txEl>
                                              <p:pRg st="2" end="2"/>
                                            </p:txEl>
                                          </p:spTgt>
                                        </p:tgtEl>
                                        <p:attrNameLst>
                                          <p:attrName>style.visibility</p:attrName>
                                        </p:attrNameLst>
                                      </p:cBhvr>
                                      <p:to>
                                        <p:strVal val="visible"/>
                                      </p:to>
                                    </p:set>
                                    <p:anim to="" calcmode="lin" valueType="num">
                                      <p:cBhvr>
                                        <p:cTn id="17" dur="1" fill="hold"/>
                                        <p:tgtEl>
                                          <p:spTgt spid="752671">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52671">
                                            <p:txEl>
                                              <p:pRg st="3" end="3"/>
                                            </p:txEl>
                                          </p:spTgt>
                                        </p:tgtEl>
                                        <p:attrNameLst>
                                          <p:attrName>style.visibility</p:attrName>
                                        </p:attrNameLst>
                                      </p:cBhvr>
                                      <p:to>
                                        <p:strVal val="visible"/>
                                      </p:to>
                                    </p:set>
                                    <p:anim to="" calcmode="lin" valueType="num">
                                      <p:cBhvr>
                                        <p:cTn id="22" dur="1" fill="hold"/>
                                        <p:tgtEl>
                                          <p:spTgt spid="752671">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7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4294967295"/>
          </p:nvPr>
        </p:nvSpPr>
        <p:spPr>
          <a:xfrm>
            <a:off x="6553200" y="6248400"/>
            <a:ext cx="2133600" cy="457200"/>
          </a:xfrm>
          <a:prstGeom prst="rect">
            <a:avLst/>
          </a:prstGeom>
        </p:spPr>
        <p:txBody>
          <a:bodyPr/>
          <a:lstStyle/>
          <a:p>
            <a:fld id="{41CC16C6-0C42-4768-A2E4-07F7BB78E8EA}" type="slidenum">
              <a:rPr lang="zh-CN" altLang="en-US" smtClean="0"/>
              <a:pPr/>
              <a:t>18</a:t>
            </a:fld>
            <a:endParaRPr lang="en-US" altLang="zh-CN" dirty="0"/>
          </a:p>
        </p:txBody>
      </p:sp>
      <p:sp>
        <p:nvSpPr>
          <p:cNvPr id="752642" name="Rectangle 2"/>
          <p:cNvSpPr>
            <a:spLocks noGrp="1" noChangeArrowheads="1"/>
          </p:cNvSpPr>
          <p:nvPr>
            <p:ph type="title" idx="4294967295"/>
          </p:nvPr>
        </p:nvSpPr>
        <p:spPr/>
        <p:txBody>
          <a:bodyPr anchor="b"/>
          <a:lstStyle/>
          <a:p>
            <a:r>
              <a:rPr lang="zh-CN" altLang="en-US">
                <a:cs typeface="Tahoma" pitchFamily="34" charset="0"/>
              </a:rPr>
              <a:t>（</a:t>
            </a:r>
            <a:r>
              <a:rPr lang="en-US" altLang="zh-CN">
                <a:cs typeface="Tahoma" pitchFamily="34" charset="0"/>
              </a:rPr>
              <a:t>1</a:t>
            </a:r>
            <a:r>
              <a:rPr lang="zh-CN" altLang="en-US">
                <a:cs typeface="Tahoma" pitchFamily="34" charset="0"/>
              </a:rPr>
              <a:t>）  可见性</a:t>
            </a:r>
          </a:p>
        </p:txBody>
      </p:sp>
      <p:grpSp>
        <p:nvGrpSpPr>
          <p:cNvPr id="2" name="Group 4"/>
          <p:cNvGrpSpPr>
            <a:grpSpLocks/>
          </p:cNvGrpSpPr>
          <p:nvPr/>
        </p:nvGrpSpPr>
        <p:grpSpPr bwMode="auto">
          <a:xfrm>
            <a:off x="2339975" y="2209800"/>
            <a:ext cx="4586288" cy="1893888"/>
            <a:chOff x="158" y="1207"/>
            <a:chExt cx="2254" cy="1148"/>
          </a:xfrm>
        </p:grpSpPr>
        <p:grpSp>
          <p:nvGrpSpPr>
            <p:cNvPr id="3" name="Group 5"/>
            <p:cNvGrpSpPr>
              <a:grpSpLocks/>
            </p:cNvGrpSpPr>
            <p:nvPr/>
          </p:nvGrpSpPr>
          <p:grpSpPr bwMode="auto">
            <a:xfrm>
              <a:off x="158" y="1207"/>
              <a:ext cx="2254" cy="1148"/>
              <a:chOff x="158" y="1842"/>
              <a:chExt cx="2254" cy="1148"/>
            </a:xfrm>
          </p:grpSpPr>
          <p:sp>
            <p:nvSpPr>
              <p:cNvPr id="1243141" name="Rectangle 6"/>
              <p:cNvSpPr>
                <a:spLocks noChangeArrowheads="1"/>
              </p:cNvSpPr>
              <p:nvPr/>
            </p:nvSpPr>
            <p:spPr bwMode="auto">
              <a:xfrm>
                <a:off x="1701" y="2703"/>
                <a:ext cx="711" cy="287"/>
              </a:xfrm>
              <a:prstGeom prst="rect">
                <a:avLst/>
              </a:prstGeom>
              <a:noFill/>
              <a:ln w="19050">
                <a:noFill/>
                <a:miter lim="800000"/>
                <a:headEnd/>
                <a:tailEnd/>
              </a:ln>
            </p:spPr>
            <p:txBody>
              <a:bodyPr/>
              <a:lstStyle/>
              <a:p>
                <a:pPr algn="ctr">
                  <a:lnSpc>
                    <a:spcPts val="2400"/>
                  </a:lnSpc>
                  <a:spcBef>
                    <a:spcPct val="20000"/>
                  </a:spcBef>
                </a:pPr>
                <a:endParaRPr lang="zh-CN" altLang="en-US" sz="2000">
                  <a:latin typeface="-윤명조240" pitchFamily="18" charset="-127"/>
                  <a:ea typeface="-윤명조240" pitchFamily="18" charset="-127"/>
                </a:endParaRPr>
              </a:p>
            </p:txBody>
          </p:sp>
          <p:sp>
            <p:nvSpPr>
              <p:cNvPr id="1243142" name="Rectangle 7"/>
              <p:cNvSpPr>
                <a:spLocks noChangeArrowheads="1"/>
              </p:cNvSpPr>
              <p:nvPr/>
            </p:nvSpPr>
            <p:spPr bwMode="auto">
              <a:xfrm>
                <a:off x="991" y="2703"/>
                <a:ext cx="710" cy="287"/>
              </a:xfrm>
              <a:prstGeom prst="rect">
                <a:avLst/>
              </a:prstGeom>
              <a:noFill/>
              <a:ln w="19050">
                <a:noFill/>
                <a:miter lim="800000"/>
                <a:headEnd/>
                <a:tailEnd/>
              </a:ln>
            </p:spPr>
            <p:txBody>
              <a:bodyPr/>
              <a:lstStyle/>
              <a:p>
                <a:pPr algn="ctr">
                  <a:lnSpc>
                    <a:spcPts val="2400"/>
                  </a:lnSpc>
                  <a:spcBef>
                    <a:spcPct val="20000"/>
                  </a:spcBef>
                </a:pPr>
                <a:r>
                  <a:rPr lang="en-US" altLang="zh-CN" sz="2000">
                    <a:latin typeface="华文中宋" pitchFamily="2" charset="-122"/>
                    <a:ea typeface="-윤명조240" pitchFamily="18" charset="-127"/>
                  </a:rPr>
                  <a:t>+</a:t>
                </a:r>
              </a:p>
            </p:txBody>
          </p:sp>
          <p:sp>
            <p:nvSpPr>
              <p:cNvPr id="1243143" name="Rectangle 8"/>
              <p:cNvSpPr>
                <a:spLocks noChangeArrowheads="1"/>
              </p:cNvSpPr>
              <p:nvPr/>
            </p:nvSpPr>
            <p:spPr bwMode="auto">
              <a:xfrm>
                <a:off x="158" y="2703"/>
                <a:ext cx="833" cy="287"/>
              </a:xfrm>
              <a:prstGeom prst="rect">
                <a:avLst/>
              </a:prstGeom>
              <a:noFill/>
              <a:ln w="19050">
                <a:noFill/>
                <a:miter lim="800000"/>
                <a:headEnd/>
                <a:tailEnd/>
              </a:ln>
            </p:spPr>
            <p:txBody>
              <a:bodyPr/>
              <a:lstStyle/>
              <a:p>
                <a:pPr algn="ctr">
                  <a:lnSpc>
                    <a:spcPts val="2400"/>
                  </a:lnSpc>
                  <a:spcBef>
                    <a:spcPct val="20000"/>
                  </a:spcBef>
                </a:pPr>
                <a:r>
                  <a:rPr lang="en-US" altLang="zh-CN" sz="2000">
                    <a:latin typeface="-윤명조240" pitchFamily="18" charset="-127"/>
                    <a:ea typeface="-윤명조240" pitchFamily="18" charset="-127"/>
                  </a:rPr>
                  <a:t>public</a:t>
                </a:r>
              </a:p>
            </p:txBody>
          </p:sp>
          <p:sp>
            <p:nvSpPr>
              <p:cNvPr id="1243144" name="Rectangle 9"/>
              <p:cNvSpPr>
                <a:spLocks noChangeArrowheads="1"/>
              </p:cNvSpPr>
              <p:nvPr/>
            </p:nvSpPr>
            <p:spPr bwMode="auto">
              <a:xfrm>
                <a:off x="1701" y="2416"/>
                <a:ext cx="711" cy="287"/>
              </a:xfrm>
              <a:prstGeom prst="rect">
                <a:avLst/>
              </a:prstGeom>
              <a:noFill/>
              <a:ln w="19050">
                <a:noFill/>
                <a:miter lim="800000"/>
                <a:headEnd/>
                <a:tailEnd/>
              </a:ln>
            </p:spPr>
            <p:txBody>
              <a:bodyPr/>
              <a:lstStyle/>
              <a:p>
                <a:pPr algn="ctr">
                  <a:lnSpc>
                    <a:spcPts val="2400"/>
                  </a:lnSpc>
                  <a:spcBef>
                    <a:spcPct val="20000"/>
                  </a:spcBef>
                </a:pPr>
                <a:endParaRPr lang="zh-CN" altLang="en-US" sz="2000">
                  <a:latin typeface="-윤명조240" pitchFamily="18" charset="-127"/>
                  <a:ea typeface="-윤명조240" pitchFamily="18" charset="-127"/>
                </a:endParaRPr>
              </a:p>
            </p:txBody>
          </p:sp>
          <p:sp>
            <p:nvSpPr>
              <p:cNvPr id="1243145" name="Rectangle 10"/>
              <p:cNvSpPr>
                <a:spLocks noChangeArrowheads="1"/>
              </p:cNvSpPr>
              <p:nvPr/>
            </p:nvSpPr>
            <p:spPr bwMode="auto">
              <a:xfrm>
                <a:off x="991" y="2416"/>
                <a:ext cx="710" cy="287"/>
              </a:xfrm>
              <a:prstGeom prst="rect">
                <a:avLst/>
              </a:prstGeom>
              <a:noFill/>
              <a:ln w="19050">
                <a:noFill/>
                <a:miter lim="800000"/>
                <a:headEnd/>
                <a:tailEnd/>
              </a:ln>
            </p:spPr>
            <p:txBody>
              <a:bodyPr/>
              <a:lstStyle/>
              <a:p>
                <a:pPr algn="ctr">
                  <a:lnSpc>
                    <a:spcPts val="2400"/>
                  </a:lnSpc>
                  <a:spcBef>
                    <a:spcPct val="20000"/>
                  </a:spcBef>
                </a:pPr>
                <a:r>
                  <a:rPr lang="en-US" altLang="zh-CN" sz="2000">
                    <a:latin typeface="华文中宋" pitchFamily="2" charset="-122"/>
                    <a:ea typeface="-윤명조240" pitchFamily="18" charset="-127"/>
                  </a:rPr>
                  <a:t>#</a:t>
                </a:r>
              </a:p>
            </p:txBody>
          </p:sp>
          <p:sp>
            <p:nvSpPr>
              <p:cNvPr id="1243146" name="Rectangle 11"/>
              <p:cNvSpPr>
                <a:spLocks noChangeArrowheads="1"/>
              </p:cNvSpPr>
              <p:nvPr/>
            </p:nvSpPr>
            <p:spPr bwMode="auto">
              <a:xfrm>
                <a:off x="158" y="2416"/>
                <a:ext cx="833" cy="287"/>
              </a:xfrm>
              <a:prstGeom prst="rect">
                <a:avLst/>
              </a:prstGeom>
              <a:noFill/>
              <a:ln w="19050">
                <a:noFill/>
                <a:miter lim="800000"/>
                <a:headEnd/>
                <a:tailEnd/>
              </a:ln>
            </p:spPr>
            <p:txBody>
              <a:bodyPr/>
              <a:lstStyle/>
              <a:p>
                <a:pPr algn="ctr">
                  <a:lnSpc>
                    <a:spcPts val="2400"/>
                  </a:lnSpc>
                  <a:spcBef>
                    <a:spcPct val="20000"/>
                  </a:spcBef>
                </a:pPr>
                <a:r>
                  <a:rPr lang="en-US" altLang="zh-CN" sz="2000">
                    <a:latin typeface="-윤명조240" pitchFamily="18" charset="-127"/>
                    <a:ea typeface="-윤명조240" pitchFamily="18" charset="-127"/>
                  </a:rPr>
                  <a:t>protected</a:t>
                </a:r>
              </a:p>
            </p:txBody>
          </p:sp>
          <p:sp>
            <p:nvSpPr>
              <p:cNvPr id="1243147" name="Rectangle 12"/>
              <p:cNvSpPr>
                <a:spLocks noChangeArrowheads="1"/>
              </p:cNvSpPr>
              <p:nvPr/>
            </p:nvSpPr>
            <p:spPr bwMode="auto">
              <a:xfrm>
                <a:off x="1701" y="2129"/>
                <a:ext cx="711" cy="287"/>
              </a:xfrm>
              <a:prstGeom prst="rect">
                <a:avLst/>
              </a:prstGeom>
              <a:noFill/>
              <a:ln w="19050">
                <a:noFill/>
                <a:miter lim="800000"/>
                <a:headEnd/>
                <a:tailEnd/>
              </a:ln>
            </p:spPr>
            <p:txBody>
              <a:bodyPr/>
              <a:lstStyle/>
              <a:p>
                <a:pPr algn="ctr">
                  <a:lnSpc>
                    <a:spcPts val="2400"/>
                  </a:lnSpc>
                  <a:spcBef>
                    <a:spcPct val="20000"/>
                  </a:spcBef>
                </a:pPr>
                <a:endParaRPr lang="zh-CN" altLang="en-US" sz="2000">
                  <a:latin typeface="-윤명조240" pitchFamily="18" charset="-127"/>
                  <a:ea typeface="-윤명조240" pitchFamily="18" charset="-127"/>
                </a:endParaRPr>
              </a:p>
            </p:txBody>
          </p:sp>
          <p:sp>
            <p:nvSpPr>
              <p:cNvPr id="1243148" name="Rectangle 13"/>
              <p:cNvSpPr>
                <a:spLocks noChangeArrowheads="1"/>
              </p:cNvSpPr>
              <p:nvPr/>
            </p:nvSpPr>
            <p:spPr bwMode="auto">
              <a:xfrm>
                <a:off x="991" y="2129"/>
                <a:ext cx="710" cy="287"/>
              </a:xfrm>
              <a:prstGeom prst="rect">
                <a:avLst/>
              </a:prstGeom>
              <a:noFill/>
              <a:ln w="19050">
                <a:noFill/>
                <a:miter lim="800000"/>
                <a:headEnd/>
                <a:tailEnd/>
              </a:ln>
            </p:spPr>
            <p:txBody>
              <a:bodyPr/>
              <a:lstStyle/>
              <a:p>
                <a:pPr algn="ctr">
                  <a:lnSpc>
                    <a:spcPts val="2400"/>
                  </a:lnSpc>
                  <a:spcBef>
                    <a:spcPct val="20000"/>
                  </a:spcBef>
                </a:pPr>
                <a:r>
                  <a:rPr lang="en-US" altLang="zh-CN" sz="2000">
                    <a:latin typeface="华文中宋" pitchFamily="2" charset="-122"/>
                    <a:ea typeface="-윤명조240" pitchFamily="18" charset="-127"/>
                  </a:rPr>
                  <a:t>-</a:t>
                </a:r>
              </a:p>
            </p:txBody>
          </p:sp>
          <p:sp>
            <p:nvSpPr>
              <p:cNvPr id="1243149" name="Rectangle 14"/>
              <p:cNvSpPr>
                <a:spLocks noChangeArrowheads="1"/>
              </p:cNvSpPr>
              <p:nvPr/>
            </p:nvSpPr>
            <p:spPr bwMode="auto">
              <a:xfrm>
                <a:off x="158" y="2129"/>
                <a:ext cx="833" cy="287"/>
              </a:xfrm>
              <a:prstGeom prst="rect">
                <a:avLst/>
              </a:prstGeom>
              <a:noFill/>
              <a:ln w="19050">
                <a:noFill/>
                <a:miter lim="800000"/>
                <a:headEnd/>
                <a:tailEnd/>
              </a:ln>
            </p:spPr>
            <p:txBody>
              <a:bodyPr/>
              <a:lstStyle/>
              <a:p>
                <a:pPr algn="ctr">
                  <a:lnSpc>
                    <a:spcPts val="2400"/>
                  </a:lnSpc>
                  <a:spcBef>
                    <a:spcPct val="20000"/>
                  </a:spcBef>
                </a:pPr>
                <a:r>
                  <a:rPr lang="en-US" altLang="zh-CN" sz="2000">
                    <a:latin typeface="-윤명조240" pitchFamily="18" charset="-127"/>
                    <a:ea typeface="-윤명조240" pitchFamily="18" charset="-127"/>
                  </a:rPr>
                  <a:t>private</a:t>
                </a:r>
              </a:p>
            </p:txBody>
          </p:sp>
          <p:sp>
            <p:nvSpPr>
              <p:cNvPr id="1243150" name="Rectangle 15"/>
              <p:cNvSpPr>
                <a:spLocks noChangeArrowheads="1"/>
              </p:cNvSpPr>
              <p:nvPr/>
            </p:nvSpPr>
            <p:spPr bwMode="auto">
              <a:xfrm>
                <a:off x="1701" y="1842"/>
                <a:ext cx="711" cy="287"/>
              </a:xfrm>
              <a:prstGeom prst="rect">
                <a:avLst/>
              </a:prstGeom>
              <a:noFill/>
              <a:ln w="19050">
                <a:noFill/>
                <a:miter lim="800000"/>
                <a:headEnd/>
                <a:tailEnd/>
              </a:ln>
            </p:spPr>
            <p:txBody>
              <a:bodyPr/>
              <a:lstStyle/>
              <a:p>
                <a:pPr algn="ctr">
                  <a:lnSpc>
                    <a:spcPts val="2400"/>
                  </a:lnSpc>
                  <a:spcBef>
                    <a:spcPct val="20000"/>
                  </a:spcBef>
                </a:pPr>
                <a:r>
                  <a:rPr lang="en-US" altLang="zh-CN" sz="2000">
                    <a:latin typeface="-윤명조240" pitchFamily="18" charset="-127"/>
                    <a:ea typeface="-윤명조240" pitchFamily="18" charset="-127"/>
                  </a:rPr>
                  <a:t>Rose</a:t>
                </a:r>
              </a:p>
            </p:txBody>
          </p:sp>
          <p:sp>
            <p:nvSpPr>
              <p:cNvPr id="1243151" name="Rectangle 16"/>
              <p:cNvSpPr>
                <a:spLocks noChangeArrowheads="1"/>
              </p:cNvSpPr>
              <p:nvPr/>
            </p:nvSpPr>
            <p:spPr bwMode="auto">
              <a:xfrm>
                <a:off x="991" y="1842"/>
                <a:ext cx="710" cy="287"/>
              </a:xfrm>
              <a:prstGeom prst="rect">
                <a:avLst/>
              </a:prstGeom>
              <a:noFill/>
              <a:ln w="19050">
                <a:noFill/>
                <a:miter lim="800000"/>
                <a:headEnd/>
                <a:tailEnd/>
              </a:ln>
            </p:spPr>
            <p:txBody>
              <a:bodyPr/>
              <a:lstStyle/>
              <a:p>
                <a:pPr algn="ctr">
                  <a:lnSpc>
                    <a:spcPts val="2400"/>
                  </a:lnSpc>
                  <a:spcBef>
                    <a:spcPct val="20000"/>
                  </a:spcBef>
                </a:pPr>
                <a:r>
                  <a:rPr lang="en-US" altLang="zh-CN" sz="2000">
                    <a:latin typeface="-윤명조240" pitchFamily="18" charset="-127"/>
                    <a:ea typeface="-윤명조240" pitchFamily="18" charset="-127"/>
                  </a:rPr>
                  <a:t>UML</a:t>
                </a:r>
              </a:p>
            </p:txBody>
          </p:sp>
          <p:sp>
            <p:nvSpPr>
              <p:cNvPr id="1243152" name="Rectangle 17"/>
              <p:cNvSpPr>
                <a:spLocks noChangeArrowheads="1"/>
              </p:cNvSpPr>
              <p:nvPr/>
            </p:nvSpPr>
            <p:spPr bwMode="auto">
              <a:xfrm>
                <a:off x="158" y="1842"/>
                <a:ext cx="833" cy="287"/>
              </a:xfrm>
              <a:prstGeom prst="rect">
                <a:avLst/>
              </a:prstGeom>
              <a:noFill/>
              <a:ln w="19050">
                <a:noFill/>
                <a:miter lim="800000"/>
                <a:headEnd/>
                <a:tailEnd/>
              </a:ln>
            </p:spPr>
            <p:txBody>
              <a:bodyPr/>
              <a:lstStyle/>
              <a:p>
                <a:pPr algn="ctr">
                  <a:lnSpc>
                    <a:spcPts val="2400"/>
                  </a:lnSpc>
                  <a:spcBef>
                    <a:spcPct val="20000"/>
                  </a:spcBef>
                </a:pPr>
                <a:r>
                  <a:rPr lang="zh-CN" altLang="en-US" sz="2000">
                    <a:latin typeface="-윤명조240" pitchFamily="18" charset="-127"/>
                    <a:ea typeface="-윤명조240" pitchFamily="18" charset="-127"/>
                  </a:rPr>
                  <a:t>可见性</a:t>
                </a:r>
              </a:p>
            </p:txBody>
          </p:sp>
          <p:sp>
            <p:nvSpPr>
              <p:cNvPr id="1243153" name="Line 18"/>
              <p:cNvSpPr>
                <a:spLocks noChangeShapeType="1"/>
              </p:cNvSpPr>
              <p:nvPr/>
            </p:nvSpPr>
            <p:spPr bwMode="auto">
              <a:xfrm>
                <a:off x="158" y="1842"/>
                <a:ext cx="2254" cy="0"/>
              </a:xfrm>
              <a:prstGeom prst="line">
                <a:avLst/>
              </a:prstGeom>
              <a:noFill/>
              <a:ln w="28575" cap="sq">
                <a:solidFill>
                  <a:schemeClr val="tx1"/>
                </a:solidFill>
                <a:round/>
                <a:headEnd/>
                <a:tailEnd/>
              </a:ln>
            </p:spPr>
            <p:txBody>
              <a:bodyPr/>
              <a:lstStyle/>
              <a:p>
                <a:endParaRPr lang="zh-CN" altLang="en-US"/>
              </a:p>
            </p:txBody>
          </p:sp>
          <p:sp>
            <p:nvSpPr>
              <p:cNvPr id="1243154" name="Line 19"/>
              <p:cNvSpPr>
                <a:spLocks noChangeShapeType="1"/>
              </p:cNvSpPr>
              <p:nvPr/>
            </p:nvSpPr>
            <p:spPr bwMode="auto">
              <a:xfrm>
                <a:off x="158" y="2129"/>
                <a:ext cx="2254" cy="0"/>
              </a:xfrm>
              <a:prstGeom prst="line">
                <a:avLst/>
              </a:prstGeom>
              <a:noFill/>
              <a:ln w="12700">
                <a:solidFill>
                  <a:schemeClr val="tx1"/>
                </a:solidFill>
                <a:round/>
                <a:headEnd/>
                <a:tailEnd/>
              </a:ln>
            </p:spPr>
            <p:txBody>
              <a:bodyPr/>
              <a:lstStyle/>
              <a:p>
                <a:endParaRPr lang="zh-CN" altLang="en-US"/>
              </a:p>
            </p:txBody>
          </p:sp>
          <p:sp>
            <p:nvSpPr>
              <p:cNvPr id="1243155" name="Line 20"/>
              <p:cNvSpPr>
                <a:spLocks noChangeShapeType="1"/>
              </p:cNvSpPr>
              <p:nvPr/>
            </p:nvSpPr>
            <p:spPr bwMode="auto">
              <a:xfrm>
                <a:off x="158" y="2416"/>
                <a:ext cx="2254" cy="0"/>
              </a:xfrm>
              <a:prstGeom prst="line">
                <a:avLst/>
              </a:prstGeom>
              <a:noFill/>
              <a:ln w="12700">
                <a:solidFill>
                  <a:schemeClr val="tx1"/>
                </a:solidFill>
                <a:round/>
                <a:headEnd/>
                <a:tailEnd/>
              </a:ln>
            </p:spPr>
            <p:txBody>
              <a:bodyPr/>
              <a:lstStyle/>
              <a:p>
                <a:endParaRPr lang="zh-CN" altLang="en-US"/>
              </a:p>
            </p:txBody>
          </p:sp>
          <p:sp>
            <p:nvSpPr>
              <p:cNvPr id="1243156" name="Line 21"/>
              <p:cNvSpPr>
                <a:spLocks noChangeShapeType="1"/>
              </p:cNvSpPr>
              <p:nvPr/>
            </p:nvSpPr>
            <p:spPr bwMode="auto">
              <a:xfrm>
                <a:off x="158" y="2703"/>
                <a:ext cx="2254" cy="0"/>
              </a:xfrm>
              <a:prstGeom prst="line">
                <a:avLst/>
              </a:prstGeom>
              <a:noFill/>
              <a:ln w="12700">
                <a:solidFill>
                  <a:schemeClr val="tx1"/>
                </a:solidFill>
                <a:round/>
                <a:headEnd/>
                <a:tailEnd/>
              </a:ln>
            </p:spPr>
            <p:txBody>
              <a:bodyPr/>
              <a:lstStyle/>
              <a:p>
                <a:endParaRPr lang="zh-CN" altLang="en-US"/>
              </a:p>
            </p:txBody>
          </p:sp>
          <p:sp>
            <p:nvSpPr>
              <p:cNvPr id="1243157" name="Line 22"/>
              <p:cNvSpPr>
                <a:spLocks noChangeShapeType="1"/>
              </p:cNvSpPr>
              <p:nvPr/>
            </p:nvSpPr>
            <p:spPr bwMode="auto">
              <a:xfrm>
                <a:off x="158" y="2990"/>
                <a:ext cx="2254" cy="0"/>
              </a:xfrm>
              <a:prstGeom prst="line">
                <a:avLst/>
              </a:prstGeom>
              <a:noFill/>
              <a:ln w="28575" cap="sq">
                <a:solidFill>
                  <a:schemeClr val="tx1"/>
                </a:solidFill>
                <a:round/>
                <a:headEnd/>
                <a:tailEnd/>
              </a:ln>
            </p:spPr>
            <p:txBody>
              <a:bodyPr/>
              <a:lstStyle/>
              <a:p>
                <a:endParaRPr lang="zh-CN" altLang="en-US"/>
              </a:p>
            </p:txBody>
          </p:sp>
          <p:sp>
            <p:nvSpPr>
              <p:cNvPr id="1243158" name="Line 23"/>
              <p:cNvSpPr>
                <a:spLocks noChangeShapeType="1"/>
              </p:cNvSpPr>
              <p:nvPr/>
            </p:nvSpPr>
            <p:spPr bwMode="auto">
              <a:xfrm>
                <a:off x="158" y="1842"/>
                <a:ext cx="0" cy="1148"/>
              </a:xfrm>
              <a:prstGeom prst="line">
                <a:avLst/>
              </a:prstGeom>
              <a:noFill/>
              <a:ln w="28575" cap="sq">
                <a:solidFill>
                  <a:schemeClr val="tx1"/>
                </a:solidFill>
                <a:round/>
                <a:headEnd/>
                <a:tailEnd/>
              </a:ln>
            </p:spPr>
            <p:txBody>
              <a:bodyPr/>
              <a:lstStyle/>
              <a:p>
                <a:endParaRPr lang="zh-CN" altLang="en-US"/>
              </a:p>
            </p:txBody>
          </p:sp>
          <p:sp>
            <p:nvSpPr>
              <p:cNvPr id="1243159" name="Line 24"/>
              <p:cNvSpPr>
                <a:spLocks noChangeShapeType="1"/>
              </p:cNvSpPr>
              <p:nvPr/>
            </p:nvSpPr>
            <p:spPr bwMode="auto">
              <a:xfrm>
                <a:off x="991" y="1842"/>
                <a:ext cx="0" cy="1148"/>
              </a:xfrm>
              <a:prstGeom prst="line">
                <a:avLst/>
              </a:prstGeom>
              <a:noFill/>
              <a:ln w="12700">
                <a:solidFill>
                  <a:schemeClr val="tx1"/>
                </a:solidFill>
                <a:round/>
                <a:headEnd/>
                <a:tailEnd/>
              </a:ln>
            </p:spPr>
            <p:txBody>
              <a:bodyPr/>
              <a:lstStyle/>
              <a:p>
                <a:endParaRPr lang="zh-CN" altLang="en-US"/>
              </a:p>
            </p:txBody>
          </p:sp>
          <p:sp>
            <p:nvSpPr>
              <p:cNvPr id="1243160" name="Line 25"/>
              <p:cNvSpPr>
                <a:spLocks noChangeShapeType="1"/>
              </p:cNvSpPr>
              <p:nvPr/>
            </p:nvSpPr>
            <p:spPr bwMode="auto">
              <a:xfrm>
                <a:off x="1701" y="1842"/>
                <a:ext cx="0" cy="1148"/>
              </a:xfrm>
              <a:prstGeom prst="line">
                <a:avLst/>
              </a:prstGeom>
              <a:noFill/>
              <a:ln w="12700">
                <a:solidFill>
                  <a:schemeClr val="tx1"/>
                </a:solidFill>
                <a:round/>
                <a:headEnd/>
                <a:tailEnd/>
              </a:ln>
            </p:spPr>
            <p:txBody>
              <a:bodyPr/>
              <a:lstStyle/>
              <a:p>
                <a:endParaRPr lang="zh-CN" altLang="en-US"/>
              </a:p>
            </p:txBody>
          </p:sp>
          <p:sp>
            <p:nvSpPr>
              <p:cNvPr id="1243161" name="Line 26"/>
              <p:cNvSpPr>
                <a:spLocks noChangeShapeType="1"/>
              </p:cNvSpPr>
              <p:nvPr/>
            </p:nvSpPr>
            <p:spPr bwMode="auto">
              <a:xfrm>
                <a:off x="2412" y="1842"/>
                <a:ext cx="0" cy="1148"/>
              </a:xfrm>
              <a:prstGeom prst="line">
                <a:avLst/>
              </a:prstGeom>
              <a:noFill/>
              <a:ln w="28575" cap="sq">
                <a:solidFill>
                  <a:schemeClr val="tx1"/>
                </a:solidFill>
                <a:round/>
                <a:headEnd/>
                <a:tailEnd/>
              </a:ln>
            </p:spPr>
            <p:txBody>
              <a:bodyPr/>
              <a:lstStyle/>
              <a:p>
                <a:endParaRPr lang="zh-CN" altLang="en-US"/>
              </a:p>
            </p:txBody>
          </p:sp>
        </p:grpSp>
        <p:pic>
          <p:nvPicPr>
            <p:cNvPr id="1243162" name="Picture 27"/>
            <p:cNvPicPr>
              <a:picLocks noChangeAspect="1" noChangeArrowheads="1"/>
            </p:cNvPicPr>
            <p:nvPr/>
          </p:nvPicPr>
          <p:blipFill>
            <a:blip r:embed="rId2"/>
            <a:srcRect/>
            <a:stretch>
              <a:fillRect/>
            </a:stretch>
          </p:blipFill>
          <p:spPr bwMode="auto">
            <a:xfrm>
              <a:off x="1927" y="1525"/>
              <a:ext cx="235" cy="235"/>
            </a:xfrm>
            <a:prstGeom prst="rect">
              <a:avLst/>
            </a:prstGeom>
            <a:noFill/>
            <a:ln w="9525">
              <a:noFill/>
              <a:miter lim="800000"/>
              <a:headEnd/>
              <a:tailEnd/>
            </a:ln>
          </p:spPr>
        </p:pic>
        <p:pic>
          <p:nvPicPr>
            <p:cNvPr id="1243163" name="Picture 28"/>
            <p:cNvPicPr>
              <a:picLocks noChangeAspect="1" noChangeArrowheads="1"/>
            </p:cNvPicPr>
            <p:nvPr/>
          </p:nvPicPr>
          <p:blipFill>
            <a:blip r:embed="rId3"/>
            <a:srcRect/>
            <a:stretch>
              <a:fillRect/>
            </a:stretch>
          </p:blipFill>
          <p:spPr bwMode="auto">
            <a:xfrm>
              <a:off x="1925" y="1797"/>
              <a:ext cx="229" cy="229"/>
            </a:xfrm>
            <a:prstGeom prst="rect">
              <a:avLst/>
            </a:prstGeom>
            <a:noFill/>
            <a:ln w="9525">
              <a:noFill/>
              <a:miter lim="800000"/>
              <a:headEnd/>
              <a:tailEnd/>
            </a:ln>
          </p:spPr>
        </p:pic>
        <p:pic>
          <p:nvPicPr>
            <p:cNvPr id="1243164" name="Picture 29"/>
            <p:cNvPicPr>
              <a:picLocks noChangeAspect="1" noChangeArrowheads="1"/>
            </p:cNvPicPr>
            <p:nvPr/>
          </p:nvPicPr>
          <p:blipFill>
            <a:blip r:embed="rId4"/>
            <a:srcRect/>
            <a:stretch>
              <a:fillRect/>
            </a:stretch>
          </p:blipFill>
          <p:spPr bwMode="auto">
            <a:xfrm>
              <a:off x="1927" y="2114"/>
              <a:ext cx="227" cy="227"/>
            </a:xfrm>
            <a:prstGeom prst="rect">
              <a:avLst/>
            </a:prstGeom>
            <a:noFill/>
            <a:ln w="9525">
              <a:noFill/>
              <a:miter lim="800000"/>
              <a:headEnd/>
              <a:tailEnd/>
            </a:ln>
          </p:spPr>
        </p:pic>
      </p:grpSp>
      <p:sp>
        <p:nvSpPr>
          <p:cNvPr id="30" name="文本框 29">
            <a:extLst>
              <a:ext uri="{FF2B5EF4-FFF2-40B4-BE49-F238E27FC236}">
                <a16:creationId xmlns:a16="http://schemas.microsoft.com/office/drawing/2014/main" id="{BCEED049-C5D6-4A29-A4A6-7893E811B4F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0009305C-7DFF-41BE-B3CE-32C5D0D9ECC0}" type="slidenum">
              <a:rPr lang="zh-CN" altLang="en-US" smtClean="0"/>
              <a:pPr/>
              <a:t>19</a:t>
            </a:fld>
            <a:endParaRPr lang="en-US" altLang="zh-CN" dirty="0"/>
          </a:p>
        </p:txBody>
      </p:sp>
      <p:sp>
        <p:nvSpPr>
          <p:cNvPr id="753666" name="Rectangle 2"/>
          <p:cNvSpPr>
            <a:spLocks noGrp="1" noChangeArrowheads="1"/>
          </p:cNvSpPr>
          <p:nvPr>
            <p:ph type="title" idx="4294967295"/>
          </p:nvPr>
        </p:nvSpPr>
        <p:spPr/>
        <p:txBody>
          <a:bodyPr anchor="b"/>
          <a:lstStyle/>
          <a:p>
            <a:r>
              <a:rPr lang="zh-CN" altLang="en-US">
                <a:cs typeface="Tahoma" pitchFamily="34" charset="0"/>
              </a:rPr>
              <a:t>（</a:t>
            </a:r>
            <a:r>
              <a:rPr lang="en-US" altLang="zh-CN">
                <a:cs typeface="Tahoma" pitchFamily="34" charset="0"/>
              </a:rPr>
              <a:t>2</a:t>
            </a:r>
            <a:r>
              <a:rPr lang="zh-CN" altLang="en-US">
                <a:cs typeface="Tahoma" pitchFamily="34" charset="0"/>
              </a:rPr>
              <a:t>）  操作名称 </a:t>
            </a:r>
          </a:p>
        </p:txBody>
      </p:sp>
      <p:sp>
        <p:nvSpPr>
          <p:cNvPr id="753667" name="Rectangle 3"/>
          <p:cNvSpPr>
            <a:spLocks noGrp="1" noChangeArrowheads="1"/>
          </p:cNvSpPr>
          <p:nvPr>
            <p:ph type="body" idx="4294967295"/>
          </p:nvPr>
        </p:nvSpPr>
        <p:spPr>
          <a:xfrm>
            <a:off x="714375" y="2000250"/>
            <a:ext cx="8137525" cy="2711450"/>
          </a:xfrm>
        </p:spPr>
        <p:txBody>
          <a:bodyPr/>
          <a:lstStyle/>
          <a:p>
            <a:pPr marL="0" indent="0">
              <a:spcBef>
                <a:spcPct val="15000"/>
              </a:spcBef>
              <a:spcAft>
                <a:spcPct val="15000"/>
              </a:spcAft>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操作作为类的一部分，每个操作都必须有一个名称以区别于类中的其他操作。</a:t>
            </a:r>
          </a:p>
          <a:p>
            <a:pPr marL="0" indent="0">
              <a:spcBef>
                <a:spcPct val="15000"/>
              </a:spcBef>
              <a:spcAft>
                <a:spcPct val="15000"/>
              </a:spcAft>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用来描述所属类的行为的</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动词</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或</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动词短语</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a:p>
            <a:pPr marL="0" indent="0">
              <a:spcBef>
                <a:spcPct val="15000"/>
              </a:spcBef>
              <a:spcAft>
                <a:spcPct val="15000"/>
              </a:spcAft>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单字操作名</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小写</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，如果操作名包含了多个单词，这些单词要</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合并</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，并且除了第一个单词外其余单词的首字母要</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大写</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p>
        </p:txBody>
      </p:sp>
      <p:sp>
        <p:nvSpPr>
          <p:cNvPr id="5" name="文本框 4">
            <a:extLst>
              <a:ext uri="{FF2B5EF4-FFF2-40B4-BE49-F238E27FC236}">
                <a16:creationId xmlns:a16="http://schemas.microsoft.com/office/drawing/2014/main" id="{1586CCC0-F1A4-4824-9018-C6EF5AA0DEC5}"/>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Effect transition="in" filter="wipe(down)">
                                      <p:cBhvr>
                                        <p:cTn id="7" dur="500"/>
                                        <p:tgtEl>
                                          <p:spTgt spid="75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53667">
                                            <p:txEl>
                                              <p:pRg st="1" end="1"/>
                                            </p:txEl>
                                          </p:spTgt>
                                        </p:tgtEl>
                                        <p:attrNameLst>
                                          <p:attrName>style.visibility</p:attrName>
                                        </p:attrNameLst>
                                      </p:cBhvr>
                                      <p:to>
                                        <p:strVal val="visible"/>
                                      </p:to>
                                    </p:set>
                                    <p:animEffect transition="in" filter="box(in)">
                                      <p:cBhvr>
                                        <p:cTn id="12" dur="500"/>
                                        <p:tgtEl>
                                          <p:spTgt spid="75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53667">
                                            <p:txEl>
                                              <p:pRg st="2" end="2"/>
                                            </p:txEl>
                                          </p:spTgt>
                                        </p:tgtEl>
                                        <p:attrNameLst>
                                          <p:attrName>style.visibility</p:attrName>
                                        </p:attrNameLst>
                                      </p:cBhvr>
                                      <p:to>
                                        <p:strVal val="visible"/>
                                      </p:to>
                                    </p:set>
                                    <p:animEffect transition="in" filter="diamond(in)">
                                      <p:cBhvr>
                                        <p:cTn id="17" dur="2000"/>
                                        <p:tgtEl>
                                          <p:spTgt spid="753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第</a:t>
            </a:r>
            <a:fld id="{4F48A463-D892-4EA5-B9FD-00AFD767E100}" type="slidenum">
              <a:rPr lang="zh-CN" altLang="en-US"/>
              <a:pPr>
                <a:defRPr/>
              </a:pPr>
              <a:t>2</a:t>
            </a:fld>
            <a:r>
              <a:rPr lang="zh-CN" altLang="en-US"/>
              <a:t>页</a:t>
            </a:r>
          </a:p>
        </p:txBody>
      </p:sp>
      <p:sp>
        <p:nvSpPr>
          <p:cNvPr id="9219" name="Rectangle 2"/>
          <p:cNvSpPr>
            <a:spLocks noGrp="1" noChangeArrowheads="1"/>
          </p:cNvSpPr>
          <p:nvPr>
            <p:ph type="title"/>
          </p:nvPr>
        </p:nvSpPr>
        <p:spPr/>
        <p:txBody>
          <a:bodyPr/>
          <a:lstStyle/>
          <a:p>
            <a:r>
              <a:rPr lang="zh-CN" altLang="en-US"/>
              <a:t>本章的学习目标</a:t>
            </a:r>
          </a:p>
        </p:txBody>
      </p:sp>
      <p:sp>
        <p:nvSpPr>
          <p:cNvPr id="9220" name="Rectangle 3"/>
          <p:cNvSpPr>
            <a:spLocks noGrp="1" noChangeArrowheads="1"/>
          </p:cNvSpPr>
          <p:nvPr>
            <p:ph type="body" idx="1"/>
          </p:nvPr>
        </p:nvSpPr>
        <p:spPr/>
        <p:txBody>
          <a:bodyPr/>
          <a:lstStyle/>
          <a:p>
            <a:pPr>
              <a:lnSpc>
                <a:spcPct val="90000"/>
              </a:lnSpc>
            </a:pPr>
            <a:r>
              <a:rPr lang="zh-CN" altLang="en-US" dirty="0"/>
              <a:t>理解静态分析的含义</a:t>
            </a:r>
          </a:p>
          <a:p>
            <a:pPr>
              <a:lnSpc>
                <a:spcPct val="90000"/>
              </a:lnSpc>
            </a:pPr>
            <a:r>
              <a:rPr lang="zh-CN" altLang="en-US" dirty="0"/>
              <a:t>理解类图的必要性和重要性</a:t>
            </a:r>
          </a:p>
          <a:p>
            <a:pPr>
              <a:lnSpc>
                <a:spcPct val="90000"/>
              </a:lnSpc>
            </a:pPr>
            <a:r>
              <a:rPr lang="zh-CN" altLang="en-US" dirty="0"/>
              <a:t>掌握类图的基本概念和组成要素</a:t>
            </a:r>
          </a:p>
          <a:p>
            <a:pPr>
              <a:lnSpc>
                <a:spcPct val="90000"/>
              </a:lnSpc>
            </a:pPr>
            <a:r>
              <a:rPr lang="zh-CN" altLang="en-US" dirty="0"/>
              <a:t>掌握识别类的要点和方法</a:t>
            </a:r>
          </a:p>
          <a:p>
            <a:pPr>
              <a:lnSpc>
                <a:spcPct val="90000"/>
              </a:lnSpc>
            </a:pPr>
            <a:r>
              <a:rPr lang="zh-CN" altLang="en-US" dirty="0"/>
              <a:t>掌握类之间的各种关系</a:t>
            </a:r>
          </a:p>
          <a:p>
            <a:pPr>
              <a:lnSpc>
                <a:spcPct val="90000"/>
              </a:lnSpc>
            </a:pPr>
            <a:r>
              <a:rPr lang="zh-CN" altLang="en-US" dirty="0"/>
              <a:t>理解抽象和多态的关系</a:t>
            </a:r>
          </a:p>
          <a:p>
            <a:pPr>
              <a:lnSpc>
                <a:spcPct val="90000"/>
              </a:lnSpc>
            </a:pPr>
            <a:r>
              <a:rPr lang="zh-CN" altLang="en-US" dirty="0"/>
              <a:t>理解领域分析的要点</a:t>
            </a:r>
          </a:p>
          <a:p>
            <a:pPr>
              <a:lnSpc>
                <a:spcPct val="90000"/>
              </a:lnSpc>
            </a:pPr>
            <a:r>
              <a:rPr lang="zh-CN" altLang="en-US" dirty="0"/>
              <a:t>掌握如何使用</a:t>
            </a:r>
            <a:r>
              <a:rPr lang="en-US" altLang="zh-CN" dirty="0"/>
              <a:t>Rational Rose</a:t>
            </a:r>
            <a:r>
              <a:rPr lang="zh-CN" altLang="en-US" dirty="0"/>
              <a:t>建立类图模型</a:t>
            </a:r>
          </a:p>
        </p:txBody>
      </p:sp>
      <p:sp>
        <p:nvSpPr>
          <p:cNvPr id="5" name="文本框 4">
            <a:extLst>
              <a:ext uri="{FF2B5EF4-FFF2-40B4-BE49-F238E27FC236}">
                <a16:creationId xmlns:a16="http://schemas.microsoft.com/office/drawing/2014/main" id="{E43B79C0-0E64-42C7-B340-589678AEF82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D9E59EE7-3F27-4DA8-92E6-8F0D93ED3EF9}" type="slidenum">
              <a:rPr lang="zh-CN" altLang="en-US" smtClean="0"/>
              <a:pPr/>
              <a:t>20</a:t>
            </a:fld>
            <a:endParaRPr lang="en-US" altLang="zh-CN" dirty="0"/>
          </a:p>
        </p:txBody>
      </p:sp>
      <p:sp>
        <p:nvSpPr>
          <p:cNvPr id="754690" name="Rectangle 2"/>
          <p:cNvSpPr>
            <a:spLocks noGrp="1" noChangeArrowheads="1"/>
          </p:cNvSpPr>
          <p:nvPr>
            <p:ph type="title" idx="4294967295"/>
          </p:nvPr>
        </p:nvSpPr>
        <p:spPr/>
        <p:txBody>
          <a:bodyPr anchor="b"/>
          <a:lstStyle/>
          <a:p>
            <a:r>
              <a:rPr lang="zh-CN" altLang="en-US">
                <a:cs typeface="Tahoma" pitchFamily="34" charset="0"/>
              </a:rPr>
              <a:t>（</a:t>
            </a:r>
            <a:r>
              <a:rPr lang="en-US" altLang="zh-CN">
                <a:cs typeface="Tahoma" pitchFamily="34" charset="0"/>
              </a:rPr>
              <a:t>3</a:t>
            </a:r>
            <a:r>
              <a:rPr lang="zh-CN" altLang="en-US">
                <a:cs typeface="Tahoma" pitchFamily="34" charset="0"/>
              </a:rPr>
              <a:t>）  参数表 </a:t>
            </a:r>
          </a:p>
        </p:txBody>
      </p:sp>
      <p:sp>
        <p:nvSpPr>
          <p:cNvPr id="754691" name="Rectangle 3"/>
          <p:cNvSpPr>
            <a:spLocks noGrp="1" noChangeArrowheads="1"/>
          </p:cNvSpPr>
          <p:nvPr>
            <p:ph type="body" idx="4294967295"/>
          </p:nvPr>
        </p:nvSpPr>
        <p:spPr>
          <a:xfrm>
            <a:off x="609600" y="2144713"/>
            <a:ext cx="8077200" cy="3351212"/>
          </a:xfrm>
        </p:spPr>
        <p:txBody>
          <a:bodyPr/>
          <a:lstStyle/>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参数表就是由类型、标识符对组成的序列，实际上是操作或方法被调用时接收传递过来的参数值的变量。</a:t>
            </a:r>
          </a:p>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定义方式：</a:t>
            </a:r>
            <a:r>
              <a:rPr lang="zh-CN" altLang="en-US" sz="2400" b="1">
                <a:solidFill>
                  <a:srgbClr val="000000"/>
                </a:solidFill>
                <a:effectLst>
                  <a:outerShdw blurRad="38100" dist="38100" dir="2700000" algn="tl">
                    <a:srgbClr val="C0C0C0"/>
                  </a:outerShdw>
                </a:effectLst>
                <a:latin typeface="宋体"/>
                <a:ea typeface="楷体_GB2312" pitchFamily="49" charset="-122"/>
                <a:cs typeface="Tahoma" pitchFamily="34" charset="0"/>
              </a:rPr>
              <a:t>“</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名称：类型</a:t>
            </a:r>
            <a:r>
              <a:rPr lang="zh-CN" altLang="en-US" sz="2400" b="1">
                <a:solidFill>
                  <a:srgbClr val="000000"/>
                </a:solidFill>
                <a:effectLst>
                  <a:outerShdw blurRad="38100" dist="38100" dir="2700000" algn="tl">
                    <a:srgbClr val="C0C0C0"/>
                  </a:outerShdw>
                </a:effectLst>
                <a:latin typeface="宋体"/>
                <a:ea typeface="楷体_GB2312" pitchFamily="49" charset="-122"/>
                <a:cs typeface="Tahoma" pitchFamily="34" charset="0"/>
              </a:rPr>
              <a:t>”</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若存在多个参数，将各个参数用逗号隔开。</a:t>
            </a:r>
          </a:p>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若操作没有参数，则参数表为空。</a:t>
            </a:r>
          </a:p>
        </p:txBody>
      </p:sp>
      <p:sp>
        <p:nvSpPr>
          <p:cNvPr id="5" name="文本框 4">
            <a:extLst>
              <a:ext uri="{FF2B5EF4-FFF2-40B4-BE49-F238E27FC236}">
                <a16:creationId xmlns:a16="http://schemas.microsoft.com/office/drawing/2014/main" id="{257BF82A-04D5-49BB-979F-BB6B8CCF4C2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54691">
                                            <p:txEl>
                                              <p:pRg st="0" end="0"/>
                                            </p:txEl>
                                          </p:spTgt>
                                        </p:tgtEl>
                                        <p:attrNameLst>
                                          <p:attrName>style.visibility</p:attrName>
                                        </p:attrNameLst>
                                      </p:cBhvr>
                                      <p:to>
                                        <p:strVal val="visible"/>
                                      </p:to>
                                    </p:set>
                                    <p:animEffect transition="in" filter="box(in)">
                                      <p:cBhvr>
                                        <p:cTn id="7" dur="500"/>
                                        <p:tgtEl>
                                          <p:spTgt spid="75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54691">
                                            <p:txEl>
                                              <p:pRg st="1" end="1"/>
                                            </p:txEl>
                                          </p:spTgt>
                                        </p:tgtEl>
                                        <p:attrNameLst>
                                          <p:attrName>style.visibility</p:attrName>
                                        </p:attrNameLst>
                                      </p:cBhvr>
                                      <p:to>
                                        <p:strVal val="visible"/>
                                      </p:to>
                                    </p:set>
                                    <p:animEffect transition="in" filter="diamond(in)">
                                      <p:cBhvr>
                                        <p:cTn id="12" dur="2000"/>
                                        <p:tgtEl>
                                          <p:spTgt spid="75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54691">
                                            <p:txEl>
                                              <p:pRg st="2" end="2"/>
                                            </p:txEl>
                                          </p:spTgt>
                                        </p:tgtEl>
                                        <p:attrNameLst>
                                          <p:attrName>style.visibility</p:attrName>
                                        </p:attrNameLst>
                                      </p:cBhvr>
                                      <p:to>
                                        <p:strVal val="visible"/>
                                      </p:to>
                                    </p:set>
                                    <p:animEffect transition="in" filter="checkerboard(across)">
                                      <p:cBhvr>
                                        <p:cTn id="17" dur="500"/>
                                        <p:tgtEl>
                                          <p:spTgt spid="754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4691">
                                            <p:txEl>
                                              <p:pRg st="3" end="3"/>
                                            </p:txEl>
                                          </p:spTgt>
                                        </p:tgtEl>
                                        <p:attrNameLst>
                                          <p:attrName>style.visibility</p:attrName>
                                        </p:attrNameLst>
                                      </p:cBhvr>
                                      <p:to>
                                        <p:strVal val="visible"/>
                                      </p:to>
                                    </p:set>
                                    <p:animEffect transition="in" filter="blinds(horizontal)">
                                      <p:cBhvr>
                                        <p:cTn id="22" dur="500"/>
                                        <p:tgtEl>
                                          <p:spTgt spid="754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CF823EE4-3CD6-4C53-96C1-A61558146E1D}" type="slidenum">
              <a:rPr lang="zh-CN" altLang="en-US" smtClean="0"/>
              <a:pPr/>
              <a:t>21</a:t>
            </a:fld>
            <a:endParaRPr lang="en-US" altLang="zh-CN" dirty="0"/>
          </a:p>
        </p:txBody>
      </p:sp>
      <p:sp>
        <p:nvSpPr>
          <p:cNvPr id="755714" name="Rectangle 2"/>
          <p:cNvSpPr>
            <a:spLocks noGrp="1" noChangeArrowheads="1"/>
          </p:cNvSpPr>
          <p:nvPr>
            <p:ph type="title" idx="4294967295"/>
          </p:nvPr>
        </p:nvSpPr>
        <p:spPr/>
        <p:txBody>
          <a:bodyPr anchor="b"/>
          <a:lstStyle/>
          <a:p>
            <a:r>
              <a:rPr lang="zh-CN" altLang="en-US">
                <a:cs typeface="Tahoma" pitchFamily="34" charset="0"/>
              </a:rPr>
              <a:t>（</a:t>
            </a:r>
            <a:r>
              <a:rPr lang="en-US" altLang="zh-CN">
                <a:cs typeface="Tahoma" pitchFamily="34" charset="0"/>
              </a:rPr>
              <a:t>4</a:t>
            </a:r>
            <a:r>
              <a:rPr lang="zh-CN" altLang="en-US">
                <a:cs typeface="Tahoma" pitchFamily="34" charset="0"/>
              </a:rPr>
              <a:t>）  返回类型</a:t>
            </a:r>
          </a:p>
        </p:txBody>
      </p:sp>
      <p:sp>
        <p:nvSpPr>
          <p:cNvPr id="755715" name="Rectangle 3"/>
          <p:cNvSpPr>
            <a:spLocks noGrp="1" noChangeArrowheads="1"/>
          </p:cNvSpPr>
          <p:nvPr>
            <p:ph type="body" idx="4294967295"/>
          </p:nvPr>
        </p:nvSpPr>
        <p:spPr>
          <a:xfrm>
            <a:off x="827088" y="1931988"/>
            <a:ext cx="7993062" cy="2568575"/>
          </a:xfrm>
        </p:spPr>
        <p:txBody>
          <a:bodyPr/>
          <a:lstStyle/>
          <a:p>
            <a:pPr marL="469900" indent="-469900">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返回类型指定了由操作返回的数据类型。</a:t>
            </a:r>
          </a:p>
          <a:p>
            <a:pPr marL="469900" indent="-469900">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绝大部分编程语言只支持一个返回值，即返回类型至多一个。 </a:t>
            </a:r>
          </a:p>
          <a:p>
            <a:pPr marL="469900" indent="-469900">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具体的编程语言中，一般要加一个关键字</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void</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来表示无返回值。</a:t>
            </a:r>
            <a:r>
              <a:rPr lang="zh-CN" altLang="en-US" sz="35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p>
        </p:txBody>
      </p:sp>
      <p:sp>
        <p:nvSpPr>
          <p:cNvPr id="5" name="文本框 4">
            <a:extLst>
              <a:ext uri="{FF2B5EF4-FFF2-40B4-BE49-F238E27FC236}">
                <a16:creationId xmlns:a16="http://schemas.microsoft.com/office/drawing/2014/main" id="{AF9E80FC-30C7-43A5-A447-7A93248CC3B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5715">
                                            <p:txEl>
                                              <p:pRg st="0" end="0"/>
                                            </p:txEl>
                                          </p:spTgt>
                                        </p:tgtEl>
                                        <p:attrNameLst>
                                          <p:attrName>style.visibility</p:attrName>
                                        </p:attrNameLst>
                                      </p:cBhvr>
                                      <p:to>
                                        <p:strVal val="visible"/>
                                      </p:to>
                                    </p:set>
                                    <p:animEffect transition="in" filter="blinds(horizontal)">
                                      <p:cBhvr>
                                        <p:cTn id="7" dur="500"/>
                                        <p:tgtEl>
                                          <p:spTgt spid="75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55715">
                                            <p:txEl>
                                              <p:pRg st="1" end="1"/>
                                            </p:txEl>
                                          </p:spTgt>
                                        </p:tgtEl>
                                        <p:attrNameLst>
                                          <p:attrName>style.visibility</p:attrName>
                                        </p:attrNameLst>
                                      </p:cBhvr>
                                      <p:to>
                                        <p:strVal val="visible"/>
                                      </p:to>
                                    </p:set>
                                    <p:animEffect transition="in" filter="wipe(down)">
                                      <p:cBhvr>
                                        <p:cTn id="12" dur="500"/>
                                        <p:tgtEl>
                                          <p:spTgt spid="75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55715">
                                            <p:txEl>
                                              <p:pRg st="2" end="2"/>
                                            </p:txEl>
                                          </p:spTgt>
                                        </p:tgtEl>
                                        <p:attrNameLst>
                                          <p:attrName>style.visibility</p:attrName>
                                        </p:attrNameLst>
                                      </p:cBhvr>
                                      <p:to>
                                        <p:strVal val="visible"/>
                                      </p:to>
                                    </p:set>
                                    <p:anim calcmode="lin" valueType="num">
                                      <p:cBhvr additive="base">
                                        <p:cTn id="17" dur="500" fill="hold"/>
                                        <p:tgtEl>
                                          <p:spTgt spid="7557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57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13560B2A-D747-4AE5-B069-DC0CF2F6430F}" type="slidenum">
              <a:rPr lang="zh-CN" altLang="en-US" smtClean="0"/>
              <a:pPr/>
              <a:t>22</a:t>
            </a:fld>
            <a:endParaRPr lang="en-US" altLang="zh-CN" dirty="0"/>
          </a:p>
        </p:txBody>
      </p:sp>
      <p:sp>
        <p:nvSpPr>
          <p:cNvPr id="760834" name="Rectangle 2"/>
          <p:cNvSpPr>
            <a:spLocks noGrp="1" noChangeArrowheads="1"/>
          </p:cNvSpPr>
          <p:nvPr>
            <p:ph type="title" idx="4294967295"/>
          </p:nvPr>
        </p:nvSpPr>
        <p:spPr>
          <a:xfrm>
            <a:off x="601663" y="592138"/>
            <a:ext cx="7777162" cy="806450"/>
          </a:xfrm>
        </p:spPr>
        <p:txBody>
          <a:bodyPr anchor="b"/>
          <a:lstStyle/>
          <a:p>
            <a:r>
              <a:rPr lang="zh-CN" altLang="en-US">
                <a:cs typeface="Tahoma" pitchFamily="34" charset="0"/>
              </a:rPr>
              <a:t>接口 </a:t>
            </a:r>
          </a:p>
        </p:txBody>
      </p:sp>
      <p:sp>
        <p:nvSpPr>
          <p:cNvPr id="1221635" name="Rectangle 3"/>
          <p:cNvSpPr>
            <a:spLocks noGrp="1" noChangeArrowheads="1"/>
          </p:cNvSpPr>
          <p:nvPr>
            <p:ph type="body" sz="half" idx="4294967295"/>
          </p:nvPr>
        </p:nvSpPr>
        <p:spPr>
          <a:xfrm>
            <a:off x="914400" y="2057400"/>
            <a:ext cx="7751763" cy="2771775"/>
          </a:xfrm>
          <a:ln/>
        </p:spPr>
        <p:txBody>
          <a:bodyPr/>
          <a:lstStyle/>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接口是在没有给出对象的实现和状态的情况下对对象行为的描述。接口是一种特殊的类，所有接口都是有构造型</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&lt;&lt;interface&gt;&gt;</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的类。在</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UML</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中，接口使用一个带有名称的小圆圈来进行表示，并且可以通过一条</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Realize</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（实现关系）线与实现它的类相连接。</a:t>
            </a:r>
          </a:p>
        </p:txBody>
      </p:sp>
      <p:pic>
        <p:nvPicPr>
          <p:cNvPr id="1221636" name="Picture 4"/>
          <p:cNvPicPr>
            <a:picLocks noGrp="1" noChangeAspect="1" noChangeArrowheads="1"/>
          </p:cNvPicPr>
          <p:nvPr>
            <p:ph sz="half" idx="4294967295"/>
          </p:nvPr>
        </p:nvPicPr>
        <p:blipFill>
          <a:blip r:embed="rId2"/>
          <a:srcRect/>
          <a:stretch>
            <a:fillRect/>
          </a:stretch>
        </p:blipFill>
        <p:spPr>
          <a:xfrm>
            <a:off x="2667000" y="4267200"/>
            <a:ext cx="3417888" cy="1177925"/>
          </a:xfrm>
          <a:noFill/>
        </p:spPr>
      </p:pic>
      <p:sp>
        <p:nvSpPr>
          <p:cNvPr id="6" name="文本框 5">
            <a:extLst>
              <a:ext uri="{FF2B5EF4-FFF2-40B4-BE49-F238E27FC236}">
                <a16:creationId xmlns:a16="http://schemas.microsoft.com/office/drawing/2014/main" id="{C31E6883-4239-4C85-ADD1-8C6162B7ED1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F91D7147-7C36-4D9D-9A31-AFD77CF55B01}" type="slidenum">
              <a:rPr lang="zh-CN" altLang="en-US" smtClean="0"/>
              <a:pPr/>
              <a:t>23</a:t>
            </a:fld>
            <a:endParaRPr lang="en-US" altLang="zh-CN" dirty="0"/>
          </a:p>
        </p:txBody>
      </p:sp>
      <p:sp>
        <p:nvSpPr>
          <p:cNvPr id="762882" name="Rectangle 2"/>
          <p:cNvSpPr>
            <a:spLocks noGrp="1" noChangeArrowheads="1"/>
          </p:cNvSpPr>
          <p:nvPr>
            <p:ph type="title" idx="4294967295"/>
          </p:nvPr>
        </p:nvSpPr>
        <p:spPr>
          <a:xfrm>
            <a:off x="747713" y="708025"/>
            <a:ext cx="7777162" cy="684213"/>
          </a:xfrm>
        </p:spPr>
        <p:txBody>
          <a:bodyPr anchor="b"/>
          <a:lstStyle/>
          <a:p>
            <a:r>
              <a:rPr lang="zh-CN" altLang="en-US">
                <a:cs typeface="Tahoma" pitchFamily="34" charset="0"/>
              </a:rPr>
              <a:t>类之间的关系 </a:t>
            </a:r>
          </a:p>
        </p:txBody>
      </p:sp>
      <p:sp>
        <p:nvSpPr>
          <p:cNvPr id="1222659" name="Rectangle 3"/>
          <p:cNvSpPr>
            <a:spLocks noGrp="1" noChangeArrowheads="1"/>
          </p:cNvSpPr>
          <p:nvPr>
            <p:ph type="body" idx="4294967295"/>
          </p:nvPr>
        </p:nvSpPr>
        <p:spPr>
          <a:xfrm>
            <a:off x="831850" y="2074863"/>
            <a:ext cx="7783513" cy="3884612"/>
          </a:xfrm>
        </p:spPr>
        <p:txBody>
          <a:bodyPr/>
          <a:lstStyle/>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1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依赖关系（</a:t>
            </a: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Dependency</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2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泛化关系（</a:t>
            </a: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Generalization</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3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关联关系（</a:t>
            </a: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Association</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p>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4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实现关系（</a:t>
            </a: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Realization</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p:txBody>
      </p:sp>
      <p:sp>
        <p:nvSpPr>
          <p:cNvPr id="5" name="文本框 4">
            <a:extLst>
              <a:ext uri="{FF2B5EF4-FFF2-40B4-BE49-F238E27FC236}">
                <a16:creationId xmlns:a16="http://schemas.microsoft.com/office/drawing/2014/main" id="{485593B6-BA60-4636-A2CF-D7FAAB862DF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9AB3433E-9EB6-4B9E-9771-7B926C0F0200}" type="slidenum">
              <a:rPr lang="zh-CN" altLang="en-US" smtClean="0"/>
              <a:pPr/>
              <a:t>24</a:t>
            </a:fld>
            <a:endParaRPr lang="en-US" altLang="zh-CN" dirty="0"/>
          </a:p>
        </p:txBody>
      </p:sp>
      <p:sp>
        <p:nvSpPr>
          <p:cNvPr id="763906" name="Rectangle 2"/>
          <p:cNvSpPr>
            <a:spLocks noGrp="1" noChangeArrowheads="1"/>
          </p:cNvSpPr>
          <p:nvPr>
            <p:ph type="title" idx="4294967295"/>
          </p:nvPr>
        </p:nvSpPr>
        <p:spPr>
          <a:xfrm>
            <a:off x="674688" y="592138"/>
            <a:ext cx="7777162" cy="806450"/>
          </a:xfrm>
        </p:spPr>
        <p:txBody>
          <a:bodyPr anchor="b"/>
          <a:lstStyle/>
          <a:p>
            <a:r>
              <a:rPr lang="zh-CN" altLang="en-US">
                <a:cs typeface="Tahoma" pitchFamily="34" charset="0"/>
              </a:rPr>
              <a:t>依赖关系</a:t>
            </a:r>
          </a:p>
        </p:txBody>
      </p:sp>
      <p:sp>
        <p:nvSpPr>
          <p:cNvPr id="763907" name="Rectangle 3"/>
          <p:cNvSpPr>
            <a:spLocks noGrp="1" noChangeArrowheads="1"/>
          </p:cNvSpPr>
          <p:nvPr>
            <p:ph type="body" sz="half" idx="4294967295"/>
          </p:nvPr>
        </p:nvSpPr>
        <p:spPr>
          <a:xfrm>
            <a:off x="762000" y="1914525"/>
            <a:ext cx="7924800" cy="4216400"/>
          </a:xfrm>
        </p:spPr>
        <p:txBody>
          <a:bodyPr/>
          <a:lstStyle/>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依赖表示一个模型元素（客户方）需要另一个模型元素（供应方）来达到某种目的，供应方的修改会影响客户方的执行结果。 </a:t>
            </a:r>
          </a:p>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依赖关系暗示着一个客户方如果没有供应方的支持是不完整的。</a:t>
            </a:r>
          </a:p>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例如，当给一个雇员计算工资的时候，需要使用计算器。</a:t>
            </a:r>
          </a:p>
          <a:p>
            <a:pPr marL="469900" indent="-469900">
              <a:lnSpc>
                <a:spcPct val="90000"/>
              </a:lnSpc>
              <a:buClr>
                <a:schemeClr val="tx1"/>
              </a:buClr>
              <a:buFont typeface="Wingdings" pitchFamily="2" charset="2"/>
              <a:buChar char="Ø"/>
            </a:pP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UML</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中，依赖关系用一个从使用者指向提供者的虚箭头表示：</a:t>
            </a:r>
          </a:p>
        </p:txBody>
      </p:sp>
      <p:pic>
        <p:nvPicPr>
          <p:cNvPr id="763908" name="Picture 4"/>
          <p:cNvPicPr>
            <a:picLocks noGrp="1" noChangeAspect="1" noChangeArrowheads="1"/>
          </p:cNvPicPr>
          <p:nvPr>
            <p:ph sz="half" idx="4294967295"/>
          </p:nvPr>
        </p:nvPicPr>
        <p:blipFill>
          <a:blip r:embed="rId2"/>
          <a:srcRect/>
          <a:stretch>
            <a:fillRect/>
          </a:stretch>
        </p:blipFill>
        <p:spPr>
          <a:xfrm>
            <a:off x="2195513" y="4953000"/>
            <a:ext cx="4791075" cy="1458913"/>
          </a:xfrm>
        </p:spPr>
      </p:pic>
      <p:sp>
        <p:nvSpPr>
          <p:cNvPr id="6" name="文本框 5">
            <a:extLst>
              <a:ext uri="{FF2B5EF4-FFF2-40B4-BE49-F238E27FC236}">
                <a16:creationId xmlns:a16="http://schemas.microsoft.com/office/drawing/2014/main" id="{AAC30289-8EB1-4CF5-9BA8-A12A30C32227}"/>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animEffect transition="in" filter="blinds(horizontal)">
                                      <p:cBhvr>
                                        <p:cTn id="7" dur="500"/>
                                        <p:tgtEl>
                                          <p:spTgt spid="76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63907">
                                            <p:txEl>
                                              <p:pRg st="1" end="1"/>
                                            </p:txEl>
                                          </p:spTgt>
                                        </p:tgtEl>
                                        <p:attrNameLst>
                                          <p:attrName>style.visibility</p:attrName>
                                        </p:attrNameLst>
                                      </p:cBhvr>
                                      <p:to>
                                        <p:strVal val="visible"/>
                                      </p:to>
                                    </p:set>
                                    <p:animEffect transition="in" filter="wipe(down)">
                                      <p:cBhvr>
                                        <p:cTn id="12" dur="500"/>
                                        <p:tgtEl>
                                          <p:spTgt spid="76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63907">
                                            <p:txEl>
                                              <p:pRg st="2" end="2"/>
                                            </p:txEl>
                                          </p:spTgt>
                                        </p:tgtEl>
                                        <p:attrNameLst>
                                          <p:attrName>style.visibility</p:attrName>
                                        </p:attrNameLst>
                                      </p:cBhvr>
                                      <p:to>
                                        <p:strVal val="visible"/>
                                      </p:to>
                                    </p:set>
                                    <p:animEffect transition="in" filter="box(in)">
                                      <p:cBhvr>
                                        <p:cTn id="17" dur="500"/>
                                        <p:tgtEl>
                                          <p:spTgt spid="76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63907">
                                            <p:txEl>
                                              <p:pRg st="3" end="3"/>
                                            </p:txEl>
                                          </p:spTgt>
                                        </p:tgtEl>
                                        <p:attrNameLst>
                                          <p:attrName>style.visibility</p:attrName>
                                        </p:attrNameLst>
                                      </p:cBhvr>
                                      <p:to>
                                        <p:strVal val="visible"/>
                                      </p:to>
                                    </p:set>
                                    <p:animEffect transition="in" filter="checkerboard(across)">
                                      <p:cBhvr>
                                        <p:cTn id="22" dur="500"/>
                                        <p:tgtEl>
                                          <p:spTgt spid="76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63908"/>
                                        </p:tgtEl>
                                        <p:attrNameLst>
                                          <p:attrName>style.visibility</p:attrName>
                                        </p:attrNameLst>
                                      </p:cBhvr>
                                      <p:to>
                                        <p:strVal val="visible"/>
                                      </p:to>
                                    </p:set>
                                    <p:anim calcmode="lin" valueType="num">
                                      <p:cBhvr additive="base">
                                        <p:cTn id="27" dur="500" fill="hold"/>
                                        <p:tgtEl>
                                          <p:spTgt spid="763908"/>
                                        </p:tgtEl>
                                        <p:attrNameLst>
                                          <p:attrName>ppt_x</p:attrName>
                                        </p:attrNameLst>
                                      </p:cBhvr>
                                      <p:tavLst>
                                        <p:tav tm="0">
                                          <p:val>
                                            <p:strVal val="#ppt_x"/>
                                          </p:val>
                                        </p:tav>
                                        <p:tav tm="100000">
                                          <p:val>
                                            <p:strVal val="#ppt_x"/>
                                          </p:val>
                                        </p:tav>
                                      </p:tavLst>
                                    </p:anim>
                                    <p:anim calcmode="lin" valueType="num">
                                      <p:cBhvr additive="base">
                                        <p:cTn id="28" dur="500" fill="hold"/>
                                        <p:tgtEl>
                                          <p:spTgt spid="763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CCA30BE9-1580-4E0A-B12F-DB0E4709AF51}" type="slidenum">
              <a:rPr lang="zh-CN" altLang="en-US" smtClean="0"/>
              <a:pPr/>
              <a:t>25</a:t>
            </a:fld>
            <a:endParaRPr lang="en-US" altLang="zh-CN" dirty="0"/>
          </a:p>
        </p:txBody>
      </p:sp>
      <p:sp>
        <p:nvSpPr>
          <p:cNvPr id="770050" name="Rectangle 2"/>
          <p:cNvSpPr>
            <a:spLocks noGrp="1" noChangeArrowheads="1"/>
          </p:cNvSpPr>
          <p:nvPr>
            <p:ph type="title" idx="4294967295"/>
          </p:nvPr>
        </p:nvSpPr>
        <p:spPr>
          <a:xfrm>
            <a:off x="674688" y="525463"/>
            <a:ext cx="7777162" cy="804862"/>
          </a:xfrm>
        </p:spPr>
        <p:txBody>
          <a:bodyPr anchor="b"/>
          <a:lstStyle/>
          <a:p>
            <a:r>
              <a:rPr lang="zh-CN" altLang="en-US">
                <a:cs typeface="Tahoma" pitchFamily="34" charset="0"/>
              </a:rPr>
              <a:t>泛化关系</a:t>
            </a:r>
          </a:p>
        </p:txBody>
      </p:sp>
      <p:sp>
        <p:nvSpPr>
          <p:cNvPr id="1226755" name="Rectangle 3"/>
          <p:cNvSpPr>
            <a:spLocks noGrp="1" noChangeArrowheads="1"/>
          </p:cNvSpPr>
          <p:nvPr>
            <p:ph type="body" sz="half" idx="4294967295"/>
          </p:nvPr>
        </p:nvSpPr>
        <p:spPr>
          <a:xfrm>
            <a:off x="609600" y="2144713"/>
            <a:ext cx="7783513" cy="2312987"/>
          </a:xfrm>
        </p:spPr>
        <p:txBody>
          <a:bodyPr/>
          <a:lstStyle/>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泛化（继承）关系用来描述类的一般和具体之间的关系</a:t>
            </a:r>
            <a:r>
              <a:rPr lang="en-US" altLang="zh-CN" sz="2400" b="1">
                <a:solidFill>
                  <a:srgbClr val="000000"/>
                </a:solidFill>
                <a:effectLst>
                  <a:outerShdw blurRad="38100" dist="38100" dir="2700000" algn="tl">
                    <a:srgbClr val="C0C0C0"/>
                  </a:outerShdw>
                </a:effectLst>
                <a:latin typeface="宋体"/>
                <a:ea typeface="楷体_GB2312" pitchFamily="49" charset="-122"/>
                <a:cs typeface="Tahoma" pitchFamily="34" charset="0"/>
              </a:rPr>
              <a:t>——</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is a kind of</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a:p>
            <a:pPr marL="469900" indent="-469900">
              <a:lnSpc>
                <a:spcPct val="90000"/>
              </a:lnSpc>
              <a:buClr>
                <a:schemeClr val="tx1"/>
              </a:buClr>
              <a:buFont typeface="Wingdings" pitchFamily="2" charset="2"/>
              <a:buChar char="Ø"/>
            </a:pPr>
            <a:endPar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marL="469900" indent="-469900">
              <a:lnSpc>
                <a:spcPct val="90000"/>
              </a:lnSpc>
              <a:buClr>
                <a:schemeClr val="tx1"/>
              </a:buClr>
              <a:buFont typeface="Wingdings" pitchFamily="2" charset="2"/>
              <a:buChar char="Ø"/>
            </a:pP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UML</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中，用一条带有空心大箭头的有向实线表示，箭头指向父类</a:t>
            </a:r>
            <a:r>
              <a:rPr lang="zh-CN" altLang="en-US" sz="30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p>
        </p:txBody>
      </p:sp>
      <p:pic>
        <p:nvPicPr>
          <p:cNvPr id="1226756" name="Picture 4"/>
          <p:cNvPicPr>
            <a:picLocks noGrp="1" noChangeAspect="1" noChangeArrowheads="1"/>
          </p:cNvPicPr>
          <p:nvPr>
            <p:ph sz="half" idx="4294967295"/>
          </p:nvPr>
        </p:nvPicPr>
        <p:blipFill>
          <a:blip r:embed="rId2"/>
          <a:srcRect/>
          <a:stretch>
            <a:fillRect/>
          </a:stretch>
        </p:blipFill>
        <p:spPr>
          <a:xfrm>
            <a:off x="1539875" y="4114800"/>
            <a:ext cx="5762625" cy="1501775"/>
          </a:xfrm>
          <a:noFill/>
        </p:spPr>
      </p:pic>
      <p:sp>
        <p:nvSpPr>
          <p:cNvPr id="6" name="文本框 5">
            <a:extLst>
              <a:ext uri="{FF2B5EF4-FFF2-40B4-BE49-F238E27FC236}">
                <a16:creationId xmlns:a16="http://schemas.microsoft.com/office/drawing/2014/main" id="{A8F86196-A1A8-4DA2-BB57-6E84557BC9C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9380BC86-CA6F-4E71-BD4A-F66B86786B34}" type="slidenum">
              <a:rPr lang="zh-CN" altLang="en-US" smtClean="0"/>
              <a:pPr/>
              <a:t>26</a:t>
            </a:fld>
            <a:endParaRPr lang="en-US" altLang="zh-CN" dirty="0"/>
          </a:p>
        </p:txBody>
      </p:sp>
      <p:sp>
        <p:nvSpPr>
          <p:cNvPr id="772098" name="Rectangle 2"/>
          <p:cNvSpPr>
            <a:spLocks noGrp="1" noChangeArrowheads="1"/>
          </p:cNvSpPr>
          <p:nvPr>
            <p:ph type="title" idx="4294967295"/>
          </p:nvPr>
        </p:nvSpPr>
        <p:spPr>
          <a:xfrm>
            <a:off x="1042988" y="285750"/>
            <a:ext cx="7561262" cy="857250"/>
          </a:xfrm>
        </p:spPr>
        <p:txBody>
          <a:bodyPr anchor="b"/>
          <a:lstStyle/>
          <a:p>
            <a:r>
              <a:rPr lang="zh-CN" altLang="en-US">
                <a:cs typeface="Tahoma" pitchFamily="34" charset="0"/>
              </a:rPr>
              <a:t>关联关系</a:t>
            </a:r>
          </a:p>
        </p:txBody>
      </p:sp>
      <p:sp>
        <p:nvSpPr>
          <p:cNvPr id="1229827" name="Rectangle 3"/>
          <p:cNvSpPr>
            <a:spLocks noGrp="1" noChangeArrowheads="1"/>
          </p:cNvSpPr>
          <p:nvPr>
            <p:ph type="body" sz="half" idx="4294967295"/>
          </p:nvPr>
        </p:nvSpPr>
        <p:spPr>
          <a:xfrm>
            <a:off x="642938" y="2128838"/>
            <a:ext cx="7710487" cy="4002087"/>
          </a:xfrm>
        </p:spPr>
        <p:txBody>
          <a:bodyPr/>
          <a:lstStyle/>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关联关系是一种结构关系，指出了一个事物的对象与另一个事物的对象之间的连接。</a:t>
            </a:r>
          </a:p>
          <a:p>
            <a:pPr marL="469900" indent="-469900">
              <a:lnSpc>
                <a:spcPct val="90000"/>
              </a:lnSpc>
              <a:buClr>
                <a:schemeClr val="tx1"/>
              </a:buClr>
              <a:buFont typeface="Wingdings" pitchFamily="2" charset="2"/>
              <a:buChar char="Ø"/>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导航性：若</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指向</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B</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（导航性） 则</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B</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为</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的成员变量。</a:t>
            </a:r>
            <a:r>
              <a:rPr lang="zh-CN" altLang="en-US" sz="30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p>
        </p:txBody>
      </p:sp>
      <p:pic>
        <p:nvPicPr>
          <p:cNvPr id="1229828" name="图片 45" descr="89.png"/>
          <p:cNvPicPr>
            <a:picLocks noChangeAspect="1" noChangeArrowheads="1"/>
          </p:cNvPicPr>
          <p:nvPr/>
        </p:nvPicPr>
        <p:blipFill>
          <a:blip r:embed="rId2">
            <a:clrChange>
              <a:clrFrom>
                <a:srgbClr val="FFFFFF"/>
              </a:clrFrom>
              <a:clrTo>
                <a:srgbClr val="FFFFFF">
                  <a:alpha val="0"/>
                </a:srgbClr>
              </a:clrTo>
            </a:clrChange>
          </a:blip>
          <a:srcRect b="14488"/>
          <a:stretch>
            <a:fillRect/>
          </a:stretch>
        </p:blipFill>
        <p:spPr bwMode="auto">
          <a:xfrm>
            <a:off x="1692275" y="3657600"/>
            <a:ext cx="5688013" cy="1373188"/>
          </a:xfrm>
          <a:prstGeom prst="rect">
            <a:avLst/>
          </a:prstGeom>
          <a:noFill/>
          <a:ln w="9525">
            <a:noFill/>
            <a:miter lim="800000"/>
            <a:headEnd/>
            <a:tailEnd/>
          </a:ln>
        </p:spPr>
      </p:pic>
      <p:sp>
        <p:nvSpPr>
          <p:cNvPr id="6" name="文本框 5">
            <a:extLst>
              <a:ext uri="{FF2B5EF4-FFF2-40B4-BE49-F238E27FC236}">
                <a16:creationId xmlns:a16="http://schemas.microsoft.com/office/drawing/2014/main" id="{66C056DA-5C85-40D1-8BA2-768F4DBB356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4294967295"/>
          </p:nvPr>
        </p:nvSpPr>
        <p:spPr>
          <a:xfrm>
            <a:off x="6553200" y="6248400"/>
            <a:ext cx="2133600" cy="457200"/>
          </a:xfrm>
          <a:prstGeom prst="rect">
            <a:avLst/>
          </a:prstGeom>
        </p:spPr>
        <p:txBody>
          <a:bodyPr/>
          <a:lstStyle/>
          <a:p>
            <a:fld id="{6A602E9B-DA66-4A2F-BF6B-7EF09A037EEE}" type="slidenum">
              <a:rPr lang="zh-CN" altLang="en-US" smtClean="0"/>
              <a:pPr/>
              <a:t>27</a:t>
            </a:fld>
            <a:endParaRPr lang="en-US" altLang="zh-CN" dirty="0"/>
          </a:p>
        </p:txBody>
      </p:sp>
      <p:sp>
        <p:nvSpPr>
          <p:cNvPr id="798722" name="Rectangle 2"/>
          <p:cNvSpPr>
            <a:spLocks noGrp="1" noChangeArrowheads="1"/>
          </p:cNvSpPr>
          <p:nvPr>
            <p:ph type="title" idx="4294967295"/>
          </p:nvPr>
        </p:nvSpPr>
        <p:spPr>
          <a:xfrm>
            <a:off x="1042988" y="285750"/>
            <a:ext cx="7561262" cy="857250"/>
          </a:xfrm>
        </p:spPr>
        <p:txBody>
          <a:bodyPr anchor="b"/>
          <a:lstStyle/>
          <a:p>
            <a:r>
              <a:rPr lang="zh-CN" altLang="en-US">
                <a:cs typeface="Tahoma" pitchFamily="34" charset="0"/>
              </a:rPr>
              <a:t>关联关系</a:t>
            </a:r>
          </a:p>
        </p:txBody>
      </p:sp>
      <p:sp>
        <p:nvSpPr>
          <p:cNvPr id="1230851" name="Rectangle 5"/>
          <p:cNvSpPr>
            <a:spLocks noChangeArrowheads="1"/>
          </p:cNvSpPr>
          <p:nvPr/>
        </p:nvSpPr>
        <p:spPr bwMode="auto">
          <a:xfrm>
            <a:off x="533400" y="1781175"/>
            <a:ext cx="8382000" cy="885825"/>
          </a:xfrm>
          <a:prstGeom prst="rect">
            <a:avLst/>
          </a:prstGeom>
          <a:noFill/>
          <a:ln w="9525">
            <a:noFill/>
            <a:miter lim="800000"/>
            <a:headEnd/>
            <a:tailEnd/>
          </a:ln>
        </p:spPr>
        <p:txBody>
          <a:bodyPr wrap="square">
            <a:spAutoFit/>
          </a:bodyPr>
          <a:lstStyle/>
          <a:p>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关联关系有两种非常重要的形式，分别是聚合（</a:t>
            </a:r>
            <a:r>
              <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Aggregation</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）关系和组合（</a:t>
            </a:r>
            <a:r>
              <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Composition</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）关系。</a:t>
            </a:r>
          </a:p>
        </p:txBody>
      </p:sp>
      <p:pic>
        <p:nvPicPr>
          <p:cNvPr id="1230852" name="图片 49" descr="95.png"/>
          <p:cNvPicPr>
            <a:picLocks noChangeAspect="1" noChangeArrowheads="1"/>
          </p:cNvPicPr>
          <p:nvPr/>
        </p:nvPicPr>
        <p:blipFill>
          <a:blip r:embed="rId2">
            <a:clrChange>
              <a:clrFrom>
                <a:srgbClr val="FFFFFF"/>
              </a:clrFrom>
              <a:clrTo>
                <a:srgbClr val="FFFFFF">
                  <a:alpha val="0"/>
                </a:srgbClr>
              </a:clrTo>
            </a:clrChange>
          </a:blip>
          <a:srcRect t="12184" b="20752"/>
          <a:stretch>
            <a:fillRect/>
          </a:stretch>
        </p:blipFill>
        <p:spPr bwMode="auto">
          <a:xfrm>
            <a:off x="395288" y="2632075"/>
            <a:ext cx="6624637" cy="1173163"/>
          </a:xfrm>
          <a:prstGeom prst="rect">
            <a:avLst/>
          </a:prstGeom>
          <a:noFill/>
          <a:ln w="9525">
            <a:noFill/>
            <a:miter lim="800000"/>
            <a:headEnd/>
            <a:tailEnd/>
          </a:ln>
        </p:spPr>
      </p:pic>
      <p:pic>
        <p:nvPicPr>
          <p:cNvPr id="1230853" name="图片 50" descr="94.png"/>
          <p:cNvPicPr>
            <a:picLocks noChangeAspect="1" noChangeArrowheads="1"/>
          </p:cNvPicPr>
          <p:nvPr/>
        </p:nvPicPr>
        <p:blipFill>
          <a:blip r:embed="rId3">
            <a:clrChange>
              <a:clrFrom>
                <a:srgbClr val="FFFFFF"/>
              </a:clrFrom>
              <a:clrTo>
                <a:srgbClr val="FFFFFF">
                  <a:alpha val="0"/>
                </a:srgbClr>
              </a:clrTo>
            </a:clrChange>
          </a:blip>
          <a:srcRect t="4155" b="5392"/>
          <a:stretch>
            <a:fillRect/>
          </a:stretch>
        </p:blipFill>
        <p:spPr bwMode="auto">
          <a:xfrm>
            <a:off x="5003800" y="3846513"/>
            <a:ext cx="3960813" cy="2822575"/>
          </a:xfrm>
          <a:prstGeom prst="rect">
            <a:avLst/>
          </a:prstGeom>
          <a:noFill/>
          <a:ln w="9525">
            <a:noFill/>
            <a:miter lim="800000"/>
            <a:headEnd/>
            <a:tailEnd/>
          </a:ln>
        </p:spPr>
      </p:pic>
      <p:sp>
        <p:nvSpPr>
          <p:cNvPr id="1230854" name="AutoShape 8"/>
          <p:cNvSpPr>
            <a:spLocks noChangeArrowheads="1"/>
          </p:cNvSpPr>
          <p:nvPr/>
        </p:nvSpPr>
        <p:spPr bwMode="auto">
          <a:xfrm>
            <a:off x="468313" y="4144963"/>
            <a:ext cx="1727200" cy="1079500"/>
          </a:xfrm>
          <a:prstGeom prst="wedgeEllipseCallout">
            <a:avLst>
              <a:gd name="adj1" fmla="val 137222"/>
              <a:gd name="adj2" fmla="val -95148"/>
            </a:avLst>
          </a:prstGeom>
          <a:solidFill>
            <a:srgbClr val="FFFFFF"/>
          </a:solidFill>
          <a:ln w="9525" algn="ctr">
            <a:solidFill>
              <a:srgbClr val="000000"/>
            </a:solidFill>
            <a:miter lim="800000"/>
            <a:headEnd/>
            <a:tailEnd/>
          </a:ln>
        </p:spPr>
        <p:txBody>
          <a:bodyPr/>
          <a:lstStyle/>
          <a:p>
            <a:pPr algn="ctr"/>
            <a:r>
              <a:rPr lang="zh-CN" altLang="en-US">
                <a:latin typeface="隶书" pitchFamily="49" charset="-122"/>
                <a:ea typeface="隶书" pitchFamily="49" charset="-122"/>
              </a:rPr>
              <a:t>聚合关系示例</a:t>
            </a:r>
          </a:p>
        </p:txBody>
      </p:sp>
      <p:sp>
        <p:nvSpPr>
          <p:cNvPr id="1230855" name="AutoShape 9"/>
          <p:cNvSpPr>
            <a:spLocks noChangeArrowheads="1"/>
          </p:cNvSpPr>
          <p:nvPr/>
        </p:nvSpPr>
        <p:spPr bwMode="auto">
          <a:xfrm>
            <a:off x="2555875" y="5295900"/>
            <a:ext cx="2016125" cy="865188"/>
          </a:xfrm>
          <a:prstGeom prst="wedgeEllipseCallout">
            <a:avLst>
              <a:gd name="adj1" fmla="val 131181"/>
              <a:gd name="adj2" fmla="val -74403"/>
            </a:avLst>
          </a:prstGeom>
          <a:solidFill>
            <a:srgbClr val="FFFFFF"/>
          </a:solidFill>
          <a:ln w="9525" algn="ctr">
            <a:solidFill>
              <a:srgbClr val="000000"/>
            </a:solidFill>
            <a:miter lim="800000"/>
            <a:headEnd/>
            <a:tailEnd/>
          </a:ln>
        </p:spPr>
        <p:txBody>
          <a:bodyPr/>
          <a:lstStyle/>
          <a:p>
            <a:pPr algn="ctr"/>
            <a:r>
              <a:rPr lang="zh-CN" altLang="en-US">
                <a:latin typeface="隶书" pitchFamily="49" charset="-122"/>
                <a:ea typeface="隶书" pitchFamily="49" charset="-122"/>
              </a:rPr>
              <a:t>组合关系示例</a:t>
            </a:r>
          </a:p>
        </p:txBody>
      </p:sp>
      <p:sp>
        <p:nvSpPr>
          <p:cNvPr id="9" name="文本框 8">
            <a:extLst>
              <a:ext uri="{FF2B5EF4-FFF2-40B4-BE49-F238E27FC236}">
                <a16:creationId xmlns:a16="http://schemas.microsoft.com/office/drawing/2014/main" id="{B88E3AEB-7311-477C-98A3-F2CE6A65B0A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A8CF4513-E1B4-45A2-A084-BB20B731A064}" type="slidenum">
              <a:rPr lang="zh-CN" altLang="en-US" smtClean="0"/>
              <a:pPr/>
              <a:t>28</a:t>
            </a:fld>
            <a:endParaRPr lang="en-US" altLang="zh-CN" dirty="0"/>
          </a:p>
        </p:txBody>
      </p:sp>
      <p:sp>
        <p:nvSpPr>
          <p:cNvPr id="762882" name="Rectangle 2"/>
          <p:cNvSpPr>
            <a:spLocks noGrp="1" noChangeArrowheads="1"/>
          </p:cNvSpPr>
          <p:nvPr>
            <p:ph type="title" idx="4294967295"/>
          </p:nvPr>
        </p:nvSpPr>
        <p:spPr>
          <a:xfrm>
            <a:off x="747713" y="708025"/>
            <a:ext cx="7777162" cy="684213"/>
          </a:xfrm>
        </p:spPr>
        <p:txBody>
          <a:bodyPr anchor="b"/>
          <a:lstStyle/>
          <a:p>
            <a:r>
              <a:rPr lang="zh-CN" altLang="en-US">
                <a:cs typeface="Tahoma" pitchFamily="34" charset="0"/>
              </a:rPr>
              <a:t>关联关系的特性</a:t>
            </a:r>
            <a:r>
              <a:rPr lang="en-US" altLang="zh-CN">
                <a:cs typeface="Tahoma" pitchFamily="34" charset="0"/>
              </a:rPr>
              <a:t> </a:t>
            </a:r>
          </a:p>
        </p:txBody>
      </p:sp>
      <p:sp>
        <p:nvSpPr>
          <p:cNvPr id="1244163" name="Rectangle 3"/>
          <p:cNvSpPr>
            <a:spLocks noGrp="1" noChangeArrowheads="1"/>
          </p:cNvSpPr>
          <p:nvPr>
            <p:ph type="body" idx="4294967295"/>
          </p:nvPr>
        </p:nvSpPr>
        <p:spPr>
          <a:xfrm>
            <a:off x="831850" y="2074863"/>
            <a:ext cx="7783513" cy="3884612"/>
          </a:xfrm>
        </p:spPr>
        <p:txBody>
          <a:bodyPr/>
          <a:lstStyle/>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1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名称</a:t>
            </a:r>
          </a:p>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2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角色</a:t>
            </a:r>
          </a:p>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3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多重性 </a:t>
            </a:r>
          </a:p>
        </p:txBody>
      </p:sp>
      <p:sp>
        <p:nvSpPr>
          <p:cNvPr id="5" name="文本框 4">
            <a:extLst>
              <a:ext uri="{FF2B5EF4-FFF2-40B4-BE49-F238E27FC236}">
                <a16:creationId xmlns:a16="http://schemas.microsoft.com/office/drawing/2014/main" id="{91C43092-DA01-4231-A525-C36D3A0F52D7}"/>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CD3E5BD5-4F77-48A4-9CE8-8529998882AB}" type="slidenum">
              <a:rPr lang="zh-CN" altLang="en-US" smtClean="0"/>
              <a:pPr/>
              <a:t>29</a:t>
            </a:fld>
            <a:endParaRPr lang="en-US" altLang="zh-CN" dirty="0"/>
          </a:p>
        </p:txBody>
      </p:sp>
      <p:sp>
        <p:nvSpPr>
          <p:cNvPr id="774146" name="Rectangle 2"/>
          <p:cNvSpPr>
            <a:spLocks noGrp="1" noChangeArrowheads="1"/>
          </p:cNvSpPr>
          <p:nvPr>
            <p:ph type="title" idx="4294967295"/>
          </p:nvPr>
        </p:nvSpPr>
        <p:spPr>
          <a:xfrm>
            <a:off x="454025" y="525463"/>
            <a:ext cx="7777163" cy="804862"/>
          </a:xfrm>
        </p:spPr>
        <p:txBody>
          <a:bodyPr anchor="b"/>
          <a:lstStyle/>
          <a:p>
            <a:r>
              <a:rPr lang="zh-CN" altLang="en-US">
                <a:cs typeface="Tahoma" pitchFamily="34" charset="0"/>
              </a:rPr>
              <a:t>（</a:t>
            </a:r>
            <a:r>
              <a:rPr lang="en-US" altLang="zh-CN">
                <a:cs typeface="Tahoma" pitchFamily="34" charset="0"/>
              </a:rPr>
              <a:t>1</a:t>
            </a:r>
            <a:r>
              <a:rPr lang="zh-CN" altLang="en-US">
                <a:cs typeface="Tahoma" pitchFamily="34" charset="0"/>
              </a:rPr>
              <a:t>）  名称</a:t>
            </a:r>
          </a:p>
        </p:txBody>
      </p:sp>
      <p:sp>
        <p:nvSpPr>
          <p:cNvPr id="1231875" name="Rectangle 3"/>
          <p:cNvSpPr>
            <a:spLocks noGrp="1" noChangeArrowheads="1"/>
          </p:cNvSpPr>
          <p:nvPr>
            <p:ph type="body" sz="half" idx="4294967295"/>
          </p:nvPr>
        </p:nvSpPr>
        <p:spPr>
          <a:xfrm>
            <a:off x="609600" y="1843088"/>
            <a:ext cx="8153400" cy="2514600"/>
          </a:xfrm>
        </p:spPr>
        <p:txBody>
          <a:bodyPr/>
          <a:lstStyle/>
          <a:p>
            <a:pPr marL="469900" indent="-469900">
              <a:buClr>
                <a:schemeClr val="tx1"/>
              </a:buClr>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使用一个动词或动词短语来命名关联。</a:t>
            </a:r>
          </a:p>
          <a:p>
            <a:pPr marL="469900" indent="-469900">
              <a:buClr>
                <a:schemeClr val="tx1"/>
              </a:buClr>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清晰而简洁地说明对象间关系。</a:t>
            </a:r>
          </a:p>
          <a:p>
            <a:pPr marL="469900" indent="-469900">
              <a:buClr>
                <a:schemeClr val="tx1"/>
              </a:buClr>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关联的名称并不是必需的。 </a:t>
            </a:r>
          </a:p>
          <a:p>
            <a:pPr marL="469900" indent="-469900">
              <a:buClr>
                <a:schemeClr val="tx1"/>
              </a:buClr>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可以前缀或后缀一个指引阅读方向的方向指示符，以消除歧义。</a:t>
            </a:r>
          </a:p>
          <a:p>
            <a:pPr marL="469900" indent="-469900"/>
            <a:endPar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pic>
        <p:nvPicPr>
          <p:cNvPr id="1231876" name="Picture 4"/>
          <p:cNvPicPr>
            <a:picLocks noGrp="1" noChangeAspect="1" noChangeArrowheads="1"/>
          </p:cNvPicPr>
          <p:nvPr>
            <p:ph sz="half" idx="4294967295"/>
          </p:nvPr>
        </p:nvPicPr>
        <p:blipFill>
          <a:blip r:embed="rId2"/>
          <a:srcRect/>
          <a:stretch>
            <a:fillRect/>
          </a:stretch>
        </p:blipFill>
        <p:spPr>
          <a:xfrm>
            <a:off x="1676400" y="4495800"/>
            <a:ext cx="5567363" cy="1436688"/>
          </a:xfrm>
          <a:noFill/>
        </p:spPr>
      </p:pic>
      <p:sp>
        <p:nvSpPr>
          <p:cNvPr id="6" name="文本框 5">
            <a:extLst>
              <a:ext uri="{FF2B5EF4-FFF2-40B4-BE49-F238E27FC236}">
                <a16:creationId xmlns:a16="http://schemas.microsoft.com/office/drawing/2014/main" id="{32050B8D-9DDD-4420-B36E-1A4BF5106BB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609600" y="830263"/>
            <a:ext cx="7391400" cy="769937"/>
          </a:xfrm>
          <a:prstGeom prst="rect">
            <a:avLst/>
          </a:prstGeom>
          <a:noFill/>
          <a:ln w="9525">
            <a:noFill/>
            <a:miter lim="800000"/>
            <a:headEnd/>
            <a:tailEnd/>
          </a:ln>
          <a:effectLst/>
        </p:spPr>
        <p:txBody>
          <a:bodyPr>
            <a:spAutoFit/>
          </a:bodyPr>
          <a:lstStyle/>
          <a:p>
            <a:pPr>
              <a:spcBef>
                <a:spcPct val="50000"/>
              </a:spcBef>
              <a:defRPr/>
            </a:pPr>
            <a:r>
              <a:rPr lang="zh-CN" altLang="en-US" sz="4400" b="1" dirty="0">
                <a:solidFill>
                  <a:srgbClr val="FF0000"/>
                </a:solidFill>
                <a:latin typeface="+mj-lt"/>
                <a:ea typeface="+mj-ea"/>
                <a:cs typeface="+mj-cs"/>
              </a:rPr>
              <a:t>主要内容</a:t>
            </a:r>
            <a:endParaRPr lang="en-US" altLang="zh-CN" sz="4400" b="1" dirty="0">
              <a:solidFill>
                <a:srgbClr val="FF0000"/>
              </a:solidFill>
              <a:latin typeface="+mj-lt"/>
              <a:ea typeface="+mj-ea"/>
              <a:cs typeface="+mj-cs"/>
            </a:endParaRPr>
          </a:p>
        </p:txBody>
      </p:sp>
      <p:sp>
        <p:nvSpPr>
          <p:cNvPr id="4" name="灯片编号占位符 3"/>
          <p:cNvSpPr>
            <a:spLocks noGrp="1"/>
          </p:cNvSpPr>
          <p:nvPr>
            <p:ph type="sldNum" sz="quarter" idx="10"/>
          </p:nvPr>
        </p:nvSpPr>
        <p:spPr/>
        <p:txBody>
          <a:bodyPr/>
          <a:lstStyle/>
          <a:p>
            <a:pPr>
              <a:defRPr/>
            </a:pPr>
            <a:r>
              <a:rPr lang="zh-CN" altLang="en-US"/>
              <a:t>第</a:t>
            </a:r>
            <a:fld id="{D7D5F607-7F69-462B-8BEC-4CB759096928}" type="slidenum">
              <a:rPr lang="zh-CN" altLang="en-US" smtClean="0"/>
              <a:pPr>
                <a:defRPr/>
              </a:pPr>
              <a:t>3</a:t>
            </a:fld>
            <a:r>
              <a:rPr lang="zh-CN" altLang="en-US"/>
              <a:t>页</a:t>
            </a:r>
          </a:p>
        </p:txBody>
      </p:sp>
      <p:sp>
        <p:nvSpPr>
          <p:cNvPr id="10244" name="Text Box 2"/>
          <p:cNvSpPr txBox="1">
            <a:spLocks noChangeArrowheads="1"/>
          </p:cNvSpPr>
          <p:nvPr/>
        </p:nvSpPr>
        <p:spPr bwMode="auto">
          <a:xfrm>
            <a:off x="1676400" y="1905000"/>
            <a:ext cx="5867400" cy="2800767"/>
          </a:xfrm>
          <a:prstGeom prst="rect">
            <a:avLst/>
          </a:prstGeom>
          <a:noFill/>
          <a:ln w="9525" algn="ctr">
            <a:noFill/>
            <a:miter lim="800000"/>
            <a:headEnd/>
            <a:tailEnd/>
          </a:ln>
        </p:spPr>
        <p:txBody>
          <a:bodyPr>
            <a:spAutoFit/>
          </a:bodyPr>
          <a:lstStyle/>
          <a:p>
            <a:pPr>
              <a:spcBef>
                <a:spcPct val="50000"/>
              </a:spcBef>
            </a:pPr>
            <a:r>
              <a:rPr lang="zh-CN" altLang="en-US" sz="3200" dirty="0">
                <a:latin typeface="楷体_GB2312" pitchFamily="49" charset="-122"/>
                <a:ea typeface="楷体_GB2312" pitchFamily="49" charset="-122"/>
              </a:rPr>
              <a:t>主要内容：</a:t>
            </a:r>
          </a:p>
          <a:p>
            <a:pPr lvl="2">
              <a:spcBef>
                <a:spcPct val="50000"/>
              </a:spcBef>
              <a:buFont typeface="Wingdings" pitchFamily="2" charset="2"/>
              <a:buChar char="l"/>
            </a:pPr>
            <a:r>
              <a:rPr lang="zh-CN" altLang="en-US" sz="2400" b="1" u="sng" dirty="0">
                <a:latin typeface="楷体_GB2312" pitchFamily="49" charset="-122"/>
                <a:ea typeface="楷体_GB2312" pitchFamily="49" charset="-122"/>
              </a:rPr>
              <a:t>面向对象分析</a:t>
            </a:r>
          </a:p>
          <a:p>
            <a:pPr lvl="2">
              <a:spcBef>
                <a:spcPct val="50000"/>
              </a:spcBef>
              <a:buFont typeface="Wingdings" pitchFamily="2" charset="2"/>
              <a:buChar char="l"/>
            </a:pPr>
            <a:r>
              <a:rPr lang="zh-CN" altLang="en-US" sz="2400" b="1" u="sng" dirty="0">
                <a:latin typeface="楷体_GB2312" pitchFamily="49" charset="-122"/>
                <a:ea typeface="楷体_GB2312" pitchFamily="49" charset="-122"/>
              </a:rPr>
              <a:t>类图与对象图的基本概念 </a:t>
            </a:r>
          </a:p>
          <a:p>
            <a:pPr lvl="2">
              <a:spcBef>
                <a:spcPct val="50000"/>
              </a:spcBef>
              <a:buFont typeface="Wingdings" pitchFamily="2" charset="2"/>
              <a:buChar char="l"/>
            </a:pPr>
            <a:r>
              <a:rPr lang="zh-CN" altLang="en-US" sz="2400" b="1" u="sng" dirty="0">
                <a:latin typeface="楷体_GB2312" pitchFamily="49" charset="-122"/>
                <a:ea typeface="楷体_GB2312" pitchFamily="49" charset="-122"/>
              </a:rPr>
              <a:t>类图的组成 </a:t>
            </a:r>
          </a:p>
          <a:p>
            <a:pPr lvl="2">
              <a:spcBef>
                <a:spcPct val="50000"/>
              </a:spcBef>
              <a:buFont typeface="Wingdings" pitchFamily="2" charset="2"/>
              <a:buChar char="l"/>
            </a:pPr>
            <a:r>
              <a:rPr lang="zh-CN" altLang="en-US" sz="2400" b="1" u="sng" dirty="0">
                <a:latin typeface="楷体_GB2312" pitchFamily="49" charset="-122"/>
                <a:ea typeface="楷体_GB2312" pitchFamily="49" charset="-122"/>
              </a:rPr>
              <a:t>使用</a:t>
            </a:r>
            <a:r>
              <a:rPr lang="en-US" altLang="zh-CN" sz="2400" b="1" u="sng" dirty="0">
                <a:latin typeface="楷体_GB2312" pitchFamily="49" charset="-122"/>
                <a:ea typeface="楷体_GB2312" pitchFamily="49" charset="-122"/>
              </a:rPr>
              <a:t>Rose</a:t>
            </a:r>
            <a:r>
              <a:rPr lang="zh-CN" altLang="en-US" sz="2400" b="1" u="sng" dirty="0">
                <a:latin typeface="楷体_GB2312" pitchFamily="49" charset="-122"/>
                <a:ea typeface="楷体_GB2312" pitchFamily="49" charset="-122"/>
              </a:rPr>
              <a:t>创建类图</a:t>
            </a:r>
          </a:p>
        </p:txBody>
      </p:sp>
      <p:sp>
        <p:nvSpPr>
          <p:cNvPr id="5" name="文本框 4">
            <a:extLst>
              <a:ext uri="{FF2B5EF4-FFF2-40B4-BE49-F238E27FC236}">
                <a16:creationId xmlns:a16="http://schemas.microsoft.com/office/drawing/2014/main" id="{AD79F195-3EBA-4C50-96AD-59D26389D69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8A49BA77-436C-4559-A7BF-9F8A06F4E58A}" type="slidenum">
              <a:rPr lang="zh-CN" altLang="en-US" smtClean="0"/>
              <a:pPr/>
              <a:t>30</a:t>
            </a:fld>
            <a:endParaRPr lang="en-US" altLang="zh-CN" dirty="0"/>
          </a:p>
        </p:txBody>
      </p:sp>
      <p:sp>
        <p:nvSpPr>
          <p:cNvPr id="775170" name="Rectangle 2"/>
          <p:cNvSpPr>
            <a:spLocks noGrp="1" noChangeArrowheads="1"/>
          </p:cNvSpPr>
          <p:nvPr>
            <p:ph type="title" idx="4294967295"/>
          </p:nvPr>
        </p:nvSpPr>
        <p:spPr>
          <a:xfrm>
            <a:off x="674688" y="525463"/>
            <a:ext cx="7777162" cy="804862"/>
          </a:xfrm>
        </p:spPr>
        <p:txBody>
          <a:bodyPr anchor="b"/>
          <a:lstStyle/>
          <a:p>
            <a:r>
              <a:rPr lang="zh-CN" altLang="en-US">
                <a:cs typeface="Tahoma" pitchFamily="34" charset="0"/>
              </a:rPr>
              <a:t>（</a:t>
            </a:r>
            <a:r>
              <a:rPr lang="en-US" altLang="zh-CN">
                <a:cs typeface="Tahoma" pitchFamily="34" charset="0"/>
              </a:rPr>
              <a:t>2</a:t>
            </a:r>
            <a:r>
              <a:rPr lang="zh-CN" altLang="en-US">
                <a:cs typeface="Tahoma" pitchFamily="34" charset="0"/>
              </a:rPr>
              <a:t>）  角色 </a:t>
            </a:r>
          </a:p>
        </p:txBody>
      </p:sp>
      <p:sp>
        <p:nvSpPr>
          <p:cNvPr id="1232899" name="Rectangle 3"/>
          <p:cNvSpPr>
            <a:spLocks noGrp="1" noChangeArrowheads="1"/>
          </p:cNvSpPr>
          <p:nvPr>
            <p:ph type="body" sz="half" idx="4294967295"/>
          </p:nvPr>
        </p:nvSpPr>
        <p:spPr>
          <a:xfrm>
            <a:off x="547688" y="1971675"/>
            <a:ext cx="8382000" cy="1600200"/>
          </a:xfrm>
        </p:spPr>
        <p:txBody>
          <a:bodyPr/>
          <a:lstStyle/>
          <a:p>
            <a:pPr marL="469900" indent="-469900">
              <a:buClr>
                <a:schemeClr val="tx1"/>
              </a:buClr>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关联关系中一个类对另一个类所表现出来的职责。 </a:t>
            </a:r>
          </a:p>
          <a:p>
            <a:pPr marL="469900" indent="-469900">
              <a:buClr>
                <a:schemeClr val="tx1"/>
              </a:buClr>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角色的名称应该是名词或名词短语，以解释对象是如何参与关系的。</a:t>
            </a:r>
            <a:r>
              <a:rPr lang="zh-CN" altLang="en-US" sz="2400" dirty="0">
                <a:ea typeface="楷体_GB2312" pitchFamily="49" charset="-122"/>
                <a:cs typeface="Tahoma" pitchFamily="34" charset="0"/>
              </a:rPr>
              <a:t> </a:t>
            </a:r>
          </a:p>
        </p:txBody>
      </p:sp>
      <p:pic>
        <p:nvPicPr>
          <p:cNvPr id="1232900" name="Picture 4"/>
          <p:cNvPicPr>
            <a:picLocks noGrp="1" noChangeAspect="1" noChangeArrowheads="1"/>
          </p:cNvPicPr>
          <p:nvPr>
            <p:ph sz="half" idx="4294967295"/>
          </p:nvPr>
        </p:nvPicPr>
        <p:blipFill>
          <a:blip r:embed="rId2"/>
          <a:srcRect/>
          <a:stretch>
            <a:fillRect/>
          </a:stretch>
        </p:blipFill>
        <p:spPr>
          <a:xfrm>
            <a:off x="2005013" y="3733800"/>
            <a:ext cx="5159375" cy="1358900"/>
          </a:xfrm>
          <a:noFill/>
        </p:spPr>
      </p:pic>
      <p:sp>
        <p:nvSpPr>
          <p:cNvPr id="6" name="文本框 5">
            <a:extLst>
              <a:ext uri="{FF2B5EF4-FFF2-40B4-BE49-F238E27FC236}">
                <a16:creationId xmlns:a16="http://schemas.microsoft.com/office/drawing/2014/main" id="{48E09CAF-DCD8-48BB-98D3-42B331397707}"/>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27A9DE12-3C7B-4426-8D7B-8BF799AF5EDE}" type="slidenum">
              <a:rPr lang="zh-CN" altLang="en-US" smtClean="0"/>
              <a:pPr/>
              <a:t>31</a:t>
            </a:fld>
            <a:endParaRPr lang="en-US" altLang="zh-CN" dirty="0"/>
          </a:p>
        </p:txBody>
      </p:sp>
      <p:sp>
        <p:nvSpPr>
          <p:cNvPr id="776194" name="Rectangle 2"/>
          <p:cNvSpPr>
            <a:spLocks noGrp="1" noChangeArrowheads="1"/>
          </p:cNvSpPr>
          <p:nvPr>
            <p:ph type="title" idx="4294967295"/>
          </p:nvPr>
        </p:nvSpPr>
        <p:spPr>
          <a:xfrm>
            <a:off x="674688" y="525463"/>
            <a:ext cx="7777162" cy="804862"/>
          </a:xfrm>
        </p:spPr>
        <p:txBody>
          <a:bodyPr anchor="b"/>
          <a:lstStyle/>
          <a:p>
            <a:r>
              <a:rPr lang="zh-CN" altLang="en-US">
                <a:cs typeface="Tahoma" pitchFamily="34" charset="0"/>
              </a:rPr>
              <a:t>（</a:t>
            </a:r>
            <a:r>
              <a:rPr lang="en-US" altLang="zh-CN">
                <a:cs typeface="Tahoma" pitchFamily="34" charset="0"/>
              </a:rPr>
              <a:t>3</a:t>
            </a:r>
            <a:r>
              <a:rPr lang="zh-CN" altLang="en-US">
                <a:cs typeface="Tahoma" pitchFamily="34" charset="0"/>
              </a:rPr>
              <a:t>）  多重性 </a:t>
            </a:r>
          </a:p>
        </p:txBody>
      </p:sp>
      <p:sp>
        <p:nvSpPr>
          <p:cNvPr id="1233923" name="Rectangle 3"/>
          <p:cNvSpPr>
            <a:spLocks noGrp="1" noChangeArrowheads="1"/>
          </p:cNvSpPr>
          <p:nvPr>
            <p:ph type="body" sz="half" idx="4294967295"/>
          </p:nvPr>
        </p:nvSpPr>
        <p:spPr>
          <a:xfrm>
            <a:off x="533400" y="1909763"/>
            <a:ext cx="8085138" cy="3222625"/>
          </a:xfrm>
        </p:spPr>
        <p:txBody>
          <a:bodyPr/>
          <a:lstStyle/>
          <a:p>
            <a:pPr marL="469900" indent="-469900">
              <a:lnSpc>
                <a:spcPct val="90000"/>
              </a:lnSpc>
              <a:buClr>
                <a:schemeClr val="tx1"/>
              </a:buClr>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指有多少对象可以参与该关联。</a:t>
            </a:r>
          </a:p>
          <a:p>
            <a:pPr marL="469900" indent="-469900">
              <a:lnSpc>
                <a:spcPct val="90000"/>
              </a:lnSpc>
              <a:buClr>
                <a:schemeClr val="tx1"/>
              </a:buClr>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可以表达一个取值范围、特定值、无限定的范围或一组离散值。  </a:t>
            </a:r>
          </a:p>
          <a:p>
            <a:pPr marL="469900" indent="-469900">
              <a:lnSpc>
                <a:spcPct val="90000"/>
              </a:lnSpc>
              <a:buClr>
                <a:schemeClr val="tx1"/>
              </a:buClr>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格式：</a:t>
            </a:r>
            <a:r>
              <a:rPr lang="zh-CN" altLang="en-US" sz="2400" b="1" dirty="0">
                <a:solidFill>
                  <a:srgbClr val="000000"/>
                </a:solidFill>
                <a:effectLst>
                  <a:outerShdw blurRad="38100" dist="38100" dir="2700000" algn="tl">
                    <a:srgbClr val="C0C0C0"/>
                  </a:outerShdw>
                </a:effectLst>
                <a:latin typeface="宋体"/>
                <a:ea typeface="楷体_GB2312" pitchFamily="49" charset="-122"/>
                <a:cs typeface="Tahoma" pitchFamily="34" charset="0"/>
              </a:rPr>
              <a:t>“</a:t>
            </a:r>
            <a:r>
              <a:rPr lang="en-US" altLang="zh-CN" sz="2400" b="1" dirty="0" err="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minimum..maximum</a:t>
            </a:r>
            <a:r>
              <a:rPr lang="en-US" altLang="zh-CN" sz="2400" b="1" dirty="0">
                <a:solidFill>
                  <a:srgbClr val="000000"/>
                </a:solidFill>
                <a:effectLst>
                  <a:outerShdw blurRad="38100" dist="38100" dir="2700000" algn="tl">
                    <a:srgbClr val="C0C0C0"/>
                  </a:outerShdw>
                </a:effectLst>
                <a:latin typeface="宋体"/>
                <a:ea typeface="楷体_GB2312" pitchFamily="49" charset="-122"/>
                <a:cs typeface="Tahoma" pitchFamily="34" charset="0"/>
              </a:rPr>
              <a:t>”</a:t>
            </a:r>
            <a:r>
              <a:rPr lang="en-US" altLang="zh-CN"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（均为</a:t>
            </a:r>
            <a:r>
              <a:rPr lang="en-US" altLang="zh-CN"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Int</a:t>
            </a: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型）。</a:t>
            </a:r>
          </a:p>
          <a:p>
            <a:pPr marL="469900" indent="-469900">
              <a:lnSpc>
                <a:spcPct val="90000"/>
              </a:lnSpc>
              <a:buClr>
                <a:schemeClr val="tx1"/>
              </a:buClr>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赋给一个端点的多重性表示该端点可以有多少个对象与另一个端点的一个对象关联。</a:t>
            </a:r>
            <a:r>
              <a:rPr lang="zh-CN" altLang="en-US" sz="30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p>
          <a:p>
            <a:pPr marL="469900" indent="-469900">
              <a:lnSpc>
                <a:spcPct val="90000"/>
              </a:lnSpc>
            </a:pPr>
            <a:endParaRPr lang="zh-CN" altLang="en-US" sz="30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pic>
        <p:nvPicPr>
          <p:cNvPr id="1233924" name="Picture 4"/>
          <p:cNvPicPr>
            <a:picLocks noGrp="1" noChangeAspect="1" noChangeArrowheads="1"/>
          </p:cNvPicPr>
          <p:nvPr>
            <p:ph sz="half" idx="4294967295"/>
          </p:nvPr>
        </p:nvPicPr>
        <p:blipFill>
          <a:blip r:embed="rId2"/>
          <a:srcRect/>
          <a:stretch>
            <a:fillRect/>
          </a:stretch>
        </p:blipFill>
        <p:spPr>
          <a:xfrm>
            <a:off x="1600200" y="4419600"/>
            <a:ext cx="5573713" cy="1363663"/>
          </a:xfrm>
          <a:noFill/>
        </p:spPr>
      </p:pic>
      <p:sp>
        <p:nvSpPr>
          <p:cNvPr id="6" name="文本框 5">
            <a:extLst>
              <a:ext uri="{FF2B5EF4-FFF2-40B4-BE49-F238E27FC236}">
                <a16:creationId xmlns:a16="http://schemas.microsoft.com/office/drawing/2014/main" id="{2754E5DC-A503-45C7-A363-D95AF986EAB7}"/>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4294967295"/>
          </p:nvPr>
        </p:nvSpPr>
        <p:spPr>
          <a:xfrm>
            <a:off x="6553200" y="6248400"/>
            <a:ext cx="2133600" cy="457200"/>
          </a:xfrm>
          <a:prstGeom prst="rect">
            <a:avLst/>
          </a:prstGeom>
        </p:spPr>
        <p:txBody>
          <a:bodyPr/>
          <a:lstStyle/>
          <a:p>
            <a:fld id="{36214837-911D-4FFD-B021-4CC9E264F228}" type="slidenum">
              <a:rPr lang="zh-CN" altLang="en-US" smtClean="0"/>
              <a:pPr/>
              <a:t>32</a:t>
            </a:fld>
            <a:endParaRPr lang="en-US" altLang="zh-CN" dirty="0"/>
          </a:p>
        </p:txBody>
      </p:sp>
      <p:sp>
        <p:nvSpPr>
          <p:cNvPr id="780290" name="Rectangle 2"/>
          <p:cNvSpPr>
            <a:spLocks noGrp="1" noChangeArrowheads="1"/>
          </p:cNvSpPr>
          <p:nvPr>
            <p:ph type="title" idx="4294967295"/>
          </p:nvPr>
        </p:nvSpPr>
        <p:spPr>
          <a:xfrm>
            <a:off x="1042988" y="285750"/>
            <a:ext cx="7561262" cy="857250"/>
          </a:xfrm>
        </p:spPr>
        <p:txBody>
          <a:bodyPr anchor="b"/>
          <a:lstStyle/>
          <a:p>
            <a:r>
              <a:rPr lang="zh-CN" altLang="en-US">
                <a:cs typeface="Tahoma" pitchFamily="34" charset="0"/>
              </a:rPr>
              <a:t>实现关系 </a:t>
            </a:r>
          </a:p>
        </p:txBody>
      </p:sp>
      <p:sp>
        <p:nvSpPr>
          <p:cNvPr id="1239043" name="Rectangle 3"/>
          <p:cNvSpPr>
            <a:spLocks noGrp="1" noChangeArrowheads="1"/>
          </p:cNvSpPr>
          <p:nvPr>
            <p:ph type="body" sz="half" idx="4294967295"/>
          </p:nvPr>
        </p:nvSpPr>
        <p:spPr>
          <a:xfrm>
            <a:off x="609600" y="1833562"/>
            <a:ext cx="8229600" cy="3957637"/>
          </a:xfrm>
        </p:spPr>
        <p:txBody>
          <a:bodyPr/>
          <a:lstStyle/>
          <a:p>
            <a:pPr marL="533400" indent="-533400">
              <a:lnSpc>
                <a:spcPct val="90000"/>
              </a:lnSpc>
              <a:buClr>
                <a:schemeClr val="tx1"/>
              </a:buClr>
              <a:buFont typeface="Wingdings" pitchFamily="2" charset="2"/>
              <a:buChar char="Ø"/>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大多数情况下，实现关系用来规定接口和实现接口的类或者组件之间的关系。</a:t>
            </a:r>
            <a:endParaRPr lang="en-US" altLang="zh-CN"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marL="533400" indent="-533400">
              <a:lnSpc>
                <a:spcPct val="90000"/>
              </a:lnSpc>
              <a:buClr>
                <a:schemeClr val="tx1"/>
              </a:buClr>
              <a:buFont typeface="Wingdings" pitchFamily="2" charset="2"/>
              <a:buChar char="Ø"/>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在</a:t>
            </a:r>
            <a:r>
              <a:rPr lang="en-US" altLang="zh-CN"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UML</a:t>
            </a: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中，实现关系的表示形式和泛化关系的表示符号很相似，使用一条带封闭空箭头的虚线来表示。</a:t>
            </a:r>
            <a:endParaRPr lang="en-US" altLang="zh-CN"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marL="533400" indent="-533400">
              <a:lnSpc>
                <a:spcPct val="90000"/>
              </a:lnSpc>
              <a:buClr>
                <a:schemeClr val="tx1"/>
              </a:buClr>
              <a:buFont typeface="Wingdings" pitchFamily="2" charset="2"/>
              <a:buChar char="Ø"/>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实现关系还有一种省略的表示法：将接口表示为一个小圆圈并和实现它的类之间用一条线相连</a:t>
            </a:r>
          </a:p>
        </p:txBody>
      </p:sp>
      <p:pic>
        <p:nvPicPr>
          <p:cNvPr id="1239044" name="Picture 4"/>
          <p:cNvPicPr>
            <a:picLocks noGrp="1" noChangeAspect="1" noChangeArrowheads="1"/>
          </p:cNvPicPr>
          <p:nvPr>
            <p:ph sz="half" idx="4294967295"/>
          </p:nvPr>
        </p:nvPicPr>
        <p:blipFill>
          <a:blip r:embed="rId2"/>
          <a:srcRect/>
          <a:stretch>
            <a:fillRect/>
          </a:stretch>
        </p:blipFill>
        <p:spPr>
          <a:xfrm>
            <a:off x="1123950" y="4191000"/>
            <a:ext cx="3571875" cy="1019175"/>
          </a:xfrm>
          <a:noFill/>
        </p:spPr>
      </p:pic>
      <p:pic>
        <p:nvPicPr>
          <p:cNvPr id="1239045" name="Picture 6"/>
          <p:cNvPicPr>
            <a:picLocks noChangeAspect="1" noChangeArrowheads="1"/>
          </p:cNvPicPr>
          <p:nvPr/>
        </p:nvPicPr>
        <p:blipFill>
          <a:blip r:embed="rId3"/>
          <a:srcRect/>
          <a:stretch>
            <a:fillRect/>
          </a:stretch>
        </p:blipFill>
        <p:spPr bwMode="auto">
          <a:xfrm>
            <a:off x="5214938" y="4343400"/>
            <a:ext cx="3000375" cy="857250"/>
          </a:xfrm>
          <a:prstGeom prst="rect">
            <a:avLst/>
          </a:prstGeom>
          <a:noFill/>
          <a:ln w="9525">
            <a:noFill/>
            <a:miter lim="800000"/>
            <a:headEnd/>
            <a:tailEnd/>
          </a:ln>
        </p:spPr>
      </p:pic>
      <p:sp>
        <p:nvSpPr>
          <p:cNvPr id="7" name="文本框 6">
            <a:extLst>
              <a:ext uri="{FF2B5EF4-FFF2-40B4-BE49-F238E27FC236}">
                <a16:creationId xmlns:a16="http://schemas.microsoft.com/office/drawing/2014/main" id="{3F5E8782-8DB3-446C-8D0D-809F3F2C6DA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a:xfrm>
            <a:off x="6553200" y="6248400"/>
            <a:ext cx="2133600" cy="457200"/>
          </a:xfrm>
          <a:prstGeom prst="rect">
            <a:avLst/>
          </a:prstGeom>
        </p:spPr>
        <p:txBody>
          <a:bodyPr/>
          <a:lstStyle/>
          <a:p>
            <a:fld id="{F5CF1807-5A16-48C7-A37F-92052BCAA7E7}" type="slidenum">
              <a:rPr lang="zh-CN" altLang="en-US" smtClean="0"/>
              <a:pPr/>
              <a:t>33</a:t>
            </a:fld>
            <a:endParaRPr lang="en-US" altLang="zh-CN" dirty="0"/>
          </a:p>
        </p:txBody>
      </p:sp>
      <p:sp>
        <p:nvSpPr>
          <p:cNvPr id="1283074" name="Text Box 2"/>
          <p:cNvSpPr txBox="1">
            <a:spLocks noChangeArrowheads="1"/>
          </p:cNvSpPr>
          <p:nvPr/>
        </p:nvSpPr>
        <p:spPr bwMode="auto">
          <a:xfrm>
            <a:off x="762000" y="2781300"/>
            <a:ext cx="7416800" cy="1006475"/>
          </a:xfrm>
          <a:prstGeom prst="rect">
            <a:avLst/>
          </a:prstGeom>
          <a:noFill/>
          <a:ln w="9525">
            <a:noFill/>
            <a:miter lim="800000"/>
            <a:headEnd/>
            <a:tailEnd/>
          </a:ln>
          <a:effectLst/>
        </p:spPr>
        <p:txBody>
          <a:bodyPr>
            <a:spAutoFit/>
          </a:bodyPr>
          <a:lstStyle/>
          <a:p>
            <a:pPr algn="ctr" latinLnBrk="1">
              <a:spcBef>
                <a:spcPct val="50000"/>
              </a:spcBef>
            </a:pPr>
            <a:r>
              <a:rPr kumimoji="1" lang="zh-CN" altLang="en-US" sz="6000">
                <a:solidFill>
                  <a:srgbClr val="3F3B91"/>
                </a:solidFill>
                <a:latin typeface="黑体" pitchFamily="2" charset="-122"/>
                <a:ea typeface="黑体" pitchFamily="2" charset="-122"/>
              </a:rPr>
              <a:t>绘制类图</a:t>
            </a:r>
          </a:p>
        </p:txBody>
      </p:sp>
      <p:sp>
        <p:nvSpPr>
          <p:cNvPr id="4" name="文本框 3">
            <a:extLst>
              <a:ext uri="{FF2B5EF4-FFF2-40B4-BE49-F238E27FC236}">
                <a16:creationId xmlns:a16="http://schemas.microsoft.com/office/drawing/2014/main" id="{3A846912-313A-4301-B4B2-DC46F0B780E8}"/>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2561B24B-39BB-48E0-AFB6-44B4B38070F6}" type="slidenum">
              <a:rPr lang="zh-CN" altLang="en-US" smtClean="0"/>
              <a:pPr/>
              <a:t>34</a:t>
            </a:fld>
            <a:endParaRPr lang="en-US" altLang="zh-CN" dirty="0"/>
          </a:p>
        </p:txBody>
      </p:sp>
      <p:sp>
        <p:nvSpPr>
          <p:cNvPr id="1284098" name="Rectangle 2"/>
          <p:cNvSpPr>
            <a:spLocks noGrp="1" noChangeArrowheads="1"/>
          </p:cNvSpPr>
          <p:nvPr>
            <p:ph type="body" idx="1"/>
          </p:nvPr>
        </p:nvSpPr>
        <p:spPr>
          <a:xfrm>
            <a:off x="609600" y="2054225"/>
            <a:ext cx="7567613" cy="3294063"/>
          </a:xfrm>
        </p:spPr>
        <p:txBody>
          <a:bodyPr/>
          <a:lstStyle/>
          <a:p>
            <a:pPr marL="609600" indent="-609600">
              <a:buClr>
                <a:schemeClr val="tx1"/>
              </a:buClr>
              <a:buFont typeface="Wingdings" pitchFamily="2" charset="2"/>
              <a:buAutoNum type="arabicPeriod"/>
            </a:pPr>
            <a:r>
              <a:rPr lang="zh-CN" altLang="en-US"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研究分析问题领域</a:t>
            </a:r>
            <a:r>
              <a:rPr lang="en-US" altLang="zh-CN"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zh-CN" altLang="en-US"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确定系统需求</a:t>
            </a:r>
            <a:r>
              <a:rPr lang="en-US" altLang="zh-CN"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a:p>
            <a:pPr marL="609600" indent="-609600">
              <a:buClr>
                <a:schemeClr val="tx1"/>
              </a:buClr>
              <a:buFont typeface="Wingdings" pitchFamily="2" charset="2"/>
              <a:buAutoNum type="arabicPeriod"/>
            </a:pPr>
            <a:r>
              <a:rPr lang="zh-CN" altLang="en-US"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确定类</a:t>
            </a:r>
            <a:r>
              <a:rPr lang="en-US" altLang="zh-CN"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zh-CN" altLang="en-US"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明确类的含义和职责</a:t>
            </a:r>
            <a:r>
              <a:rPr lang="en-US" altLang="zh-CN"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zh-CN" altLang="en-US"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确定属性和操作</a:t>
            </a:r>
            <a:r>
              <a:rPr lang="en-US" altLang="zh-CN"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a:p>
            <a:pPr marL="609600" indent="-609600">
              <a:buClr>
                <a:schemeClr val="tx1"/>
              </a:buClr>
              <a:buFont typeface="Wingdings" pitchFamily="2" charset="2"/>
              <a:buAutoNum type="arabicPeriod"/>
            </a:pPr>
            <a:r>
              <a:rPr lang="zh-CN" altLang="en-US"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确定类之间的关系</a:t>
            </a:r>
            <a:r>
              <a:rPr lang="en-US" altLang="zh-CN"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a:p>
            <a:pPr marL="609600" indent="-609600">
              <a:buClr>
                <a:schemeClr val="tx1"/>
              </a:buClr>
              <a:buFont typeface="Wingdings" pitchFamily="2" charset="2"/>
              <a:buAutoNum type="arabicPeriod"/>
            </a:pPr>
            <a:r>
              <a:rPr lang="zh-CN" altLang="en-US"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调整和细化类及类之间的关系</a:t>
            </a:r>
            <a:r>
              <a:rPr lang="en-US" altLang="zh-CN"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a:p>
            <a:pPr marL="609600" indent="-609600">
              <a:buClr>
                <a:schemeClr val="tx1"/>
              </a:buClr>
              <a:buFont typeface="Wingdings" pitchFamily="2" charset="2"/>
              <a:buAutoNum type="arabicPeriod"/>
            </a:pPr>
            <a:r>
              <a:rPr lang="zh-CN" altLang="en-US" sz="31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绘制类图并增加相应的说明</a:t>
            </a:r>
            <a:r>
              <a:rPr lang="en-US" altLang="zh-CN" dirty="0">
                <a:latin typeface="楷体_GB2312" pitchFamily="49" charset="-122"/>
                <a:ea typeface="楷体_GB2312" pitchFamily="49" charset="-122"/>
                <a:cs typeface="Tahoma" pitchFamily="34" charset="0"/>
              </a:rPr>
              <a:t>.</a:t>
            </a:r>
          </a:p>
        </p:txBody>
      </p:sp>
      <p:sp>
        <p:nvSpPr>
          <p:cNvPr id="1284099" name="Text Box 3"/>
          <p:cNvSpPr txBox="1">
            <a:spLocks noChangeArrowheads="1"/>
          </p:cNvSpPr>
          <p:nvPr/>
        </p:nvSpPr>
        <p:spPr bwMode="auto">
          <a:xfrm>
            <a:off x="685800" y="762000"/>
            <a:ext cx="5181600" cy="717550"/>
          </a:xfrm>
          <a:prstGeom prst="rect">
            <a:avLst/>
          </a:prstGeom>
          <a:noFill/>
          <a:ln w="19050" algn="ctr">
            <a:noFill/>
            <a:miter lim="800000"/>
            <a:headEnd/>
            <a:tailEnd/>
          </a:ln>
          <a:effectLst/>
        </p:spPr>
        <p:txBody>
          <a:bodyPr>
            <a:spAutoFit/>
          </a:bodyPr>
          <a:lstStyle/>
          <a:p>
            <a:r>
              <a:rPr lang="zh-CN" altLang="en-US" sz="4100" b="1">
                <a:solidFill>
                  <a:schemeClr val="tx2"/>
                </a:solidFill>
                <a:latin typeface="Lucida Sans Unicode" pitchFamily="34" charset="0"/>
                <a:ea typeface="宋体" pitchFamily="2" charset="-122"/>
                <a:cs typeface="Tahoma" pitchFamily="34" charset="0"/>
              </a:rPr>
              <a:t>建立类图的步骤</a:t>
            </a:r>
          </a:p>
        </p:txBody>
      </p:sp>
      <p:sp>
        <p:nvSpPr>
          <p:cNvPr id="5" name="文本框 4">
            <a:extLst>
              <a:ext uri="{FF2B5EF4-FFF2-40B4-BE49-F238E27FC236}">
                <a16:creationId xmlns:a16="http://schemas.microsoft.com/office/drawing/2014/main" id="{4662EFED-B435-4EE2-B653-16A3D3895F48}"/>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4099"/>
                                        </p:tgtEl>
                                        <p:attrNameLst>
                                          <p:attrName>style.visibility</p:attrName>
                                        </p:attrNameLst>
                                      </p:cBhvr>
                                      <p:to>
                                        <p:strVal val="visible"/>
                                      </p:to>
                                    </p:set>
                                    <p:anim calcmode="lin" valueType="num">
                                      <p:cBhvr additive="base">
                                        <p:cTn id="7" dur="500" fill="hold"/>
                                        <p:tgtEl>
                                          <p:spTgt spid="1284099"/>
                                        </p:tgtEl>
                                        <p:attrNameLst>
                                          <p:attrName>ppt_x</p:attrName>
                                        </p:attrNameLst>
                                      </p:cBhvr>
                                      <p:tavLst>
                                        <p:tav tm="0">
                                          <p:val>
                                            <p:strVal val="#ppt_x"/>
                                          </p:val>
                                        </p:tav>
                                        <p:tav tm="100000">
                                          <p:val>
                                            <p:strVal val="#ppt_x"/>
                                          </p:val>
                                        </p:tav>
                                      </p:tavLst>
                                    </p:anim>
                                    <p:anim calcmode="lin" valueType="num">
                                      <p:cBhvr additive="base">
                                        <p:cTn id="8" dur="500" fill="hold"/>
                                        <p:tgtEl>
                                          <p:spTgt spid="1284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type="lt">
                                    <p:tmPct val="10000"/>
                                  </p:iterate>
                                  <p:childTnLst>
                                    <p:set>
                                      <p:cBhvr>
                                        <p:cTn id="12" dur="1" fill="hold">
                                          <p:stCondLst>
                                            <p:cond delay="0"/>
                                          </p:stCondLst>
                                        </p:cTn>
                                        <p:tgtEl>
                                          <p:spTgt spid="1284098">
                                            <p:txEl>
                                              <p:pRg st="0" end="0"/>
                                            </p:txEl>
                                          </p:spTgt>
                                        </p:tgtEl>
                                        <p:attrNameLst>
                                          <p:attrName>style.visibility</p:attrName>
                                        </p:attrNameLst>
                                      </p:cBhvr>
                                      <p:to>
                                        <p:strVal val="visible"/>
                                      </p:to>
                                    </p:set>
                                    <p:anim calcmode="lin" valueType="num">
                                      <p:cBhvr additive="base">
                                        <p:cTn id="13" dur="500" fill="hold"/>
                                        <p:tgtEl>
                                          <p:spTgt spid="128409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40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iterate type="lt">
                                    <p:tmPct val="10000"/>
                                  </p:iterate>
                                  <p:childTnLst>
                                    <p:set>
                                      <p:cBhvr>
                                        <p:cTn id="18" dur="1" fill="hold">
                                          <p:stCondLst>
                                            <p:cond delay="0"/>
                                          </p:stCondLst>
                                        </p:cTn>
                                        <p:tgtEl>
                                          <p:spTgt spid="1284098">
                                            <p:txEl>
                                              <p:pRg st="1" end="1"/>
                                            </p:txEl>
                                          </p:spTgt>
                                        </p:tgtEl>
                                        <p:attrNameLst>
                                          <p:attrName>style.visibility</p:attrName>
                                        </p:attrNameLst>
                                      </p:cBhvr>
                                      <p:to>
                                        <p:strVal val="visible"/>
                                      </p:to>
                                    </p:set>
                                    <p:anim calcmode="lin" valueType="num">
                                      <p:cBhvr additive="base">
                                        <p:cTn id="19" dur="500" fill="hold"/>
                                        <p:tgtEl>
                                          <p:spTgt spid="128409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40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iterate type="lt">
                                    <p:tmPct val="10000"/>
                                  </p:iterate>
                                  <p:childTnLst>
                                    <p:set>
                                      <p:cBhvr>
                                        <p:cTn id="24" dur="1" fill="hold">
                                          <p:stCondLst>
                                            <p:cond delay="0"/>
                                          </p:stCondLst>
                                        </p:cTn>
                                        <p:tgtEl>
                                          <p:spTgt spid="1284098">
                                            <p:txEl>
                                              <p:pRg st="2" end="2"/>
                                            </p:txEl>
                                          </p:spTgt>
                                        </p:tgtEl>
                                        <p:attrNameLst>
                                          <p:attrName>style.visibility</p:attrName>
                                        </p:attrNameLst>
                                      </p:cBhvr>
                                      <p:to>
                                        <p:strVal val="visible"/>
                                      </p:to>
                                    </p:set>
                                    <p:anim calcmode="lin" valueType="num">
                                      <p:cBhvr additive="base">
                                        <p:cTn id="25" dur="500" fill="hold"/>
                                        <p:tgtEl>
                                          <p:spTgt spid="128409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840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iterate type="lt">
                                    <p:tmPct val="10000"/>
                                  </p:iterate>
                                  <p:childTnLst>
                                    <p:set>
                                      <p:cBhvr>
                                        <p:cTn id="30" dur="1" fill="hold">
                                          <p:stCondLst>
                                            <p:cond delay="0"/>
                                          </p:stCondLst>
                                        </p:cTn>
                                        <p:tgtEl>
                                          <p:spTgt spid="1284098">
                                            <p:txEl>
                                              <p:pRg st="3" end="3"/>
                                            </p:txEl>
                                          </p:spTgt>
                                        </p:tgtEl>
                                        <p:attrNameLst>
                                          <p:attrName>style.visibility</p:attrName>
                                        </p:attrNameLst>
                                      </p:cBhvr>
                                      <p:to>
                                        <p:strVal val="visible"/>
                                      </p:to>
                                    </p:set>
                                    <p:anim calcmode="lin" valueType="num">
                                      <p:cBhvr additive="base">
                                        <p:cTn id="31" dur="500" fill="hold"/>
                                        <p:tgtEl>
                                          <p:spTgt spid="128409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840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iterate type="lt">
                                    <p:tmPct val="10000"/>
                                  </p:iterate>
                                  <p:childTnLst>
                                    <p:set>
                                      <p:cBhvr>
                                        <p:cTn id="36" dur="1" fill="hold">
                                          <p:stCondLst>
                                            <p:cond delay="0"/>
                                          </p:stCondLst>
                                        </p:cTn>
                                        <p:tgtEl>
                                          <p:spTgt spid="1284098">
                                            <p:txEl>
                                              <p:pRg st="4" end="4"/>
                                            </p:txEl>
                                          </p:spTgt>
                                        </p:tgtEl>
                                        <p:attrNameLst>
                                          <p:attrName>style.visibility</p:attrName>
                                        </p:attrNameLst>
                                      </p:cBhvr>
                                      <p:to>
                                        <p:strVal val="visible"/>
                                      </p:to>
                                    </p:set>
                                    <p:anim calcmode="lin" valueType="num">
                                      <p:cBhvr additive="base">
                                        <p:cTn id="37" dur="500" fill="hold"/>
                                        <p:tgtEl>
                                          <p:spTgt spid="128409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8409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098" grpId="0" build="p"/>
      <p:bldP spid="128409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6553200" y="6248400"/>
            <a:ext cx="2133600" cy="457200"/>
          </a:xfrm>
          <a:prstGeom prst="rect">
            <a:avLst/>
          </a:prstGeom>
        </p:spPr>
        <p:txBody>
          <a:bodyPr/>
          <a:lstStyle/>
          <a:p>
            <a:fld id="{AE657081-057E-48C8-AF5C-43FCB54D7262}" type="slidenum">
              <a:rPr lang="zh-CN" altLang="en-US" smtClean="0"/>
              <a:pPr/>
              <a:t>35</a:t>
            </a:fld>
            <a:endParaRPr lang="en-US" altLang="zh-CN" dirty="0"/>
          </a:p>
        </p:txBody>
      </p:sp>
      <p:sp>
        <p:nvSpPr>
          <p:cNvPr id="1319938" name="Text Box 2"/>
          <p:cNvSpPr txBox="1">
            <a:spLocks noChangeArrowheads="1"/>
          </p:cNvSpPr>
          <p:nvPr/>
        </p:nvSpPr>
        <p:spPr bwMode="auto">
          <a:xfrm>
            <a:off x="250825" y="765175"/>
            <a:ext cx="8642350" cy="5453063"/>
          </a:xfrm>
          <a:prstGeom prst="rect">
            <a:avLst/>
          </a:prstGeom>
          <a:noFill/>
          <a:ln w="9525" algn="ctr">
            <a:noFill/>
            <a:miter lim="800000"/>
            <a:headEnd/>
            <a:tailEnd/>
          </a:ln>
          <a:effectLst/>
        </p:spPr>
        <p:txBody>
          <a:bodyPr>
            <a:spAutoFit/>
          </a:bodyPr>
          <a:lstStyle/>
          <a:p>
            <a:r>
              <a:rPr lang="zh-CN" altLang="en-US" sz="3200">
                <a:latin typeface="隶书" pitchFamily="49" charset="-122"/>
                <a:ea typeface="隶书" pitchFamily="49" charset="-122"/>
              </a:rPr>
              <a:t>使用</a:t>
            </a:r>
            <a:r>
              <a:rPr lang="en-US" altLang="zh-CN" sz="3200">
                <a:latin typeface="隶书" pitchFamily="49" charset="-122"/>
                <a:ea typeface="隶书" pitchFamily="49" charset="-122"/>
              </a:rPr>
              <a:t>Rose</a:t>
            </a:r>
            <a:r>
              <a:rPr lang="zh-CN" altLang="en-US" sz="3200">
                <a:latin typeface="隶书" pitchFamily="49" charset="-122"/>
                <a:ea typeface="隶书" pitchFamily="49" charset="-122"/>
              </a:rPr>
              <a:t>创建类图</a:t>
            </a:r>
          </a:p>
          <a:p>
            <a:endParaRPr lang="zh-CN" altLang="en-US" sz="3200">
              <a:latin typeface="隶书" pitchFamily="49" charset="-122"/>
              <a:ea typeface="隶书" pitchFamily="49" charset="-122"/>
            </a:endParaRPr>
          </a:p>
          <a:p>
            <a:r>
              <a:rPr lang="en-US" altLang="zh-CN" sz="3200">
                <a:latin typeface="隶书" pitchFamily="49" charset="-122"/>
                <a:ea typeface="隶书" pitchFamily="49" charset="-122"/>
              </a:rPr>
              <a:t>1  </a:t>
            </a:r>
            <a:r>
              <a:rPr lang="zh-CN" altLang="en-US" sz="3200">
                <a:latin typeface="隶书" pitchFamily="49" charset="-122"/>
                <a:ea typeface="隶书" pitchFamily="49" charset="-122"/>
              </a:rPr>
              <a:t>创建类</a:t>
            </a:r>
          </a:p>
          <a:p>
            <a:r>
              <a:rPr lang="zh-CN" altLang="en-US" sz="3200">
                <a:latin typeface="隶书" pitchFamily="49" charset="-122"/>
                <a:ea typeface="隶书" pitchFamily="49" charset="-122"/>
              </a:rPr>
              <a:t> </a:t>
            </a:r>
            <a:r>
              <a:rPr lang="en-US" altLang="zh-CN" sz="3200">
                <a:latin typeface="隶书" pitchFamily="49" charset="-122"/>
                <a:ea typeface="隶书" pitchFamily="49" charset="-122"/>
              </a:rPr>
              <a:t>1. </a:t>
            </a:r>
            <a:r>
              <a:rPr lang="zh-CN" altLang="en-US" sz="3200">
                <a:latin typeface="隶书" pitchFamily="49" charset="-122"/>
                <a:ea typeface="隶书" pitchFamily="49" charset="-122"/>
              </a:rPr>
              <a:t>创建和删除类图</a:t>
            </a:r>
          </a:p>
          <a:p>
            <a:r>
              <a:rPr lang="en-US" altLang="zh-CN" sz="3200">
                <a:latin typeface="隶书" pitchFamily="49" charset="-122"/>
                <a:ea typeface="隶书" pitchFamily="49" charset="-122"/>
              </a:rPr>
              <a:t>01 </a:t>
            </a:r>
            <a:r>
              <a:rPr lang="zh-CN" altLang="en-US" sz="3200">
                <a:latin typeface="隶书" pitchFamily="49" charset="-122"/>
                <a:ea typeface="隶书" pitchFamily="49" charset="-122"/>
              </a:rPr>
              <a:t>右键单击浏览器中的</a:t>
            </a:r>
            <a:r>
              <a:rPr lang="en-US" altLang="zh-CN" sz="3200">
                <a:latin typeface="隶书" pitchFamily="49" charset="-122"/>
                <a:ea typeface="隶书" pitchFamily="49" charset="-122"/>
              </a:rPr>
              <a:t>Use Case View</a:t>
            </a:r>
            <a:r>
              <a:rPr lang="zh-CN" altLang="en-US" sz="3200">
                <a:latin typeface="隶书" pitchFamily="49" charset="-122"/>
                <a:ea typeface="隶书" pitchFamily="49" charset="-122"/>
              </a:rPr>
              <a:t>（用例视图）、</a:t>
            </a:r>
            <a:r>
              <a:rPr lang="en-US" altLang="zh-CN" sz="3200">
                <a:latin typeface="隶书" pitchFamily="49" charset="-122"/>
                <a:ea typeface="隶书" pitchFamily="49" charset="-122"/>
              </a:rPr>
              <a:t>Logical View</a:t>
            </a:r>
            <a:r>
              <a:rPr lang="zh-CN" altLang="en-US" sz="3200">
                <a:latin typeface="隶书" pitchFamily="49" charset="-122"/>
                <a:ea typeface="隶书" pitchFamily="49" charset="-122"/>
              </a:rPr>
              <a:t>（逻辑视图）或者位于这两种视图下的包。</a:t>
            </a:r>
          </a:p>
          <a:p>
            <a:r>
              <a:rPr lang="en-US" altLang="zh-CN" sz="3200">
                <a:latin typeface="隶书" pitchFamily="49" charset="-122"/>
                <a:ea typeface="隶书" pitchFamily="49" charset="-122"/>
              </a:rPr>
              <a:t>02 </a:t>
            </a:r>
            <a:r>
              <a:rPr lang="zh-CN" altLang="en-US" sz="3200">
                <a:latin typeface="隶书" pitchFamily="49" charset="-122"/>
                <a:ea typeface="隶书" pitchFamily="49" charset="-122"/>
              </a:rPr>
              <a:t>在弹出的快捷菜单中选择</a:t>
            </a:r>
            <a:r>
              <a:rPr lang="en-US" altLang="zh-CN" sz="3200">
                <a:latin typeface="隶书" pitchFamily="49" charset="-122"/>
                <a:ea typeface="隶书" pitchFamily="49" charset="-122"/>
              </a:rPr>
              <a:t>New | Class Diagram</a:t>
            </a:r>
            <a:r>
              <a:rPr lang="zh-CN" altLang="en-US" sz="3200">
                <a:latin typeface="隶书" pitchFamily="49" charset="-122"/>
                <a:ea typeface="隶书" pitchFamily="49" charset="-122"/>
              </a:rPr>
              <a:t>命令。</a:t>
            </a:r>
          </a:p>
          <a:p>
            <a:r>
              <a:rPr lang="en-US" altLang="zh-CN" sz="3200">
                <a:latin typeface="隶书" pitchFamily="49" charset="-122"/>
                <a:ea typeface="隶书" pitchFamily="49" charset="-122"/>
              </a:rPr>
              <a:t>03 </a:t>
            </a:r>
            <a:r>
              <a:rPr lang="zh-CN" altLang="en-US" sz="3200">
                <a:latin typeface="隶书" pitchFamily="49" charset="-122"/>
                <a:ea typeface="隶书" pitchFamily="49" charset="-122"/>
              </a:rPr>
              <a:t>输入新的类图名称。</a:t>
            </a:r>
          </a:p>
          <a:p>
            <a:r>
              <a:rPr lang="en-US" altLang="zh-CN" sz="3200">
                <a:latin typeface="隶书" pitchFamily="49" charset="-122"/>
                <a:ea typeface="隶书" pitchFamily="49" charset="-122"/>
              </a:rPr>
              <a:t>04 </a:t>
            </a:r>
            <a:r>
              <a:rPr lang="zh-CN" altLang="en-US" sz="3200">
                <a:latin typeface="隶书" pitchFamily="49" charset="-122"/>
                <a:ea typeface="隶书" pitchFamily="49" charset="-122"/>
              </a:rPr>
              <a:t>双击打开浏览器中的类图。</a:t>
            </a:r>
          </a:p>
        </p:txBody>
      </p:sp>
      <p:sp>
        <p:nvSpPr>
          <p:cNvPr id="4" name="文本框 3">
            <a:extLst>
              <a:ext uri="{FF2B5EF4-FFF2-40B4-BE49-F238E27FC236}">
                <a16:creationId xmlns:a16="http://schemas.microsoft.com/office/drawing/2014/main" id="{9A19600D-B7AE-424C-B56F-65FDFEC6804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67EA36DD-5EFF-4805-941B-67D187EB9A00}" type="slidenum">
              <a:rPr lang="zh-CN" altLang="en-US" smtClean="0"/>
              <a:pPr/>
              <a:t>36</a:t>
            </a:fld>
            <a:endParaRPr lang="en-US" altLang="zh-CN" dirty="0"/>
          </a:p>
        </p:txBody>
      </p:sp>
      <p:sp>
        <p:nvSpPr>
          <p:cNvPr id="1320962" name="Text Box 2"/>
          <p:cNvSpPr txBox="1">
            <a:spLocks noChangeArrowheads="1"/>
          </p:cNvSpPr>
          <p:nvPr/>
        </p:nvSpPr>
        <p:spPr bwMode="auto">
          <a:xfrm>
            <a:off x="323850" y="692150"/>
            <a:ext cx="8569325" cy="3016250"/>
          </a:xfrm>
          <a:prstGeom prst="rect">
            <a:avLst/>
          </a:prstGeom>
          <a:noFill/>
          <a:ln w="9525" algn="ctr">
            <a:noFill/>
            <a:miter lim="800000"/>
            <a:headEnd/>
            <a:tailEnd/>
          </a:ln>
          <a:effectLst/>
        </p:spPr>
        <p:txBody>
          <a:bodyPr>
            <a:spAutoFit/>
          </a:bodyPr>
          <a:lstStyle/>
          <a:p>
            <a:r>
              <a:rPr lang="en-US" altLang="zh-CN" sz="3200">
                <a:latin typeface="隶书" pitchFamily="49" charset="-122"/>
                <a:ea typeface="隶书" pitchFamily="49" charset="-122"/>
              </a:rPr>
              <a:t>2. </a:t>
            </a:r>
            <a:r>
              <a:rPr lang="zh-CN" altLang="en-US" sz="3200">
                <a:latin typeface="隶书" pitchFamily="49" charset="-122"/>
                <a:ea typeface="隶书" pitchFamily="49" charset="-122"/>
              </a:rPr>
              <a:t>添加和删除类</a:t>
            </a:r>
          </a:p>
          <a:p>
            <a:r>
              <a:rPr lang="en-US" altLang="zh-CN" sz="3200">
                <a:latin typeface="隶书" pitchFamily="49" charset="-122"/>
                <a:ea typeface="隶书" pitchFamily="49" charset="-122"/>
              </a:rPr>
              <a:t>01 </a:t>
            </a:r>
            <a:r>
              <a:rPr lang="zh-CN" altLang="en-US" sz="3200">
                <a:latin typeface="隶书" pitchFamily="49" charset="-122"/>
                <a:ea typeface="隶书" pitchFamily="49" charset="-122"/>
              </a:rPr>
              <a:t>在图形编辑工具栏中单击按钮，此时光标变为</a:t>
            </a:r>
            <a:r>
              <a:rPr lang="zh-CN" altLang="en-US" sz="3200">
                <a:latin typeface="Arial"/>
                <a:ea typeface="隶书" pitchFamily="49" charset="-122"/>
              </a:rPr>
              <a:t>“</a:t>
            </a:r>
            <a:r>
              <a:rPr lang="en-US" altLang="zh-CN" sz="3200">
                <a:latin typeface="隶书" pitchFamily="49" charset="-122"/>
                <a:ea typeface="隶书" pitchFamily="49" charset="-122"/>
              </a:rPr>
              <a:t>+</a:t>
            </a:r>
            <a:r>
              <a:rPr lang="en-US" altLang="zh-CN" sz="3200">
                <a:latin typeface="Arial"/>
                <a:ea typeface="隶书" pitchFamily="49" charset="-122"/>
              </a:rPr>
              <a:t>”</a:t>
            </a:r>
            <a:r>
              <a:rPr lang="zh-CN" altLang="en-US" sz="3200">
                <a:latin typeface="隶书" pitchFamily="49" charset="-122"/>
                <a:ea typeface="隶书" pitchFamily="49" charset="-122"/>
              </a:rPr>
              <a:t>号。</a:t>
            </a:r>
          </a:p>
          <a:p>
            <a:r>
              <a:rPr lang="en-US" altLang="zh-CN" sz="3200">
                <a:latin typeface="隶书" pitchFamily="49" charset="-122"/>
                <a:ea typeface="隶书" pitchFamily="49" charset="-122"/>
              </a:rPr>
              <a:t>02 </a:t>
            </a:r>
            <a:r>
              <a:rPr lang="zh-CN" altLang="en-US" sz="3200">
                <a:latin typeface="隶书" pitchFamily="49" charset="-122"/>
                <a:ea typeface="隶书" pitchFamily="49" charset="-122"/>
              </a:rPr>
              <a:t>在类图中单击任意一个位置，系统将在该位置创建一个新类，系统产生的默认名称为</a:t>
            </a:r>
            <a:r>
              <a:rPr lang="en-US" altLang="zh-CN" sz="3200">
                <a:latin typeface="隶书" pitchFamily="49" charset="-122"/>
                <a:ea typeface="隶书" pitchFamily="49" charset="-122"/>
              </a:rPr>
              <a:t>NewClass</a:t>
            </a:r>
            <a:r>
              <a:rPr lang="zh-CN" altLang="en-US" sz="3200">
                <a:latin typeface="隶书" pitchFamily="49" charset="-122"/>
                <a:ea typeface="隶书" pitchFamily="49" charset="-122"/>
              </a:rPr>
              <a:t>。</a:t>
            </a:r>
          </a:p>
        </p:txBody>
      </p:sp>
      <p:pic>
        <p:nvPicPr>
          <p:cNvPr id="1320963" name="图片 68" descr="106.png"/>
          <p:cNvPicPr>
            <a:picLocks noChangeAspect="1" noChangeArrowheads="1"/>
          </p:cNvPicPr>
          <p:nvPr/>
        </p:nvPicPr>
        <p:blipFill>
          <a:blip r:embed="rId2"/>
          <a:srcRect/>
          <a:stretch>
            <a:fillRect/>
          </a:stretch>
        </p:blipFill>
        <p:spPr bwMode="auto">
          <a:xfrm>
            <a:off x="3995738" y="3284538"/>
            <a:ext cx="4824412" cy="3368675"/>
          </a:xfrm>
          <a:prstGeom prst="rect">
            <a:avLst/>
          </a:prstGeom>
          <a:noFill/>
          <a:ln w="9525">
            <a:noFill/>
            <a:miter lim="800000"/>
            <a:headEnd/>
            <a:tailEnd/>
          </a:ln>
        </p:spPr>
      </p:pic>
      <p:sp>
        <p:nvSpPr>
          <p:cNvPr id="5" name="文本框 4">
            <a:extLst>
              <a:ext uri="{FF2B5EF4-FFF2-40B4-BE49-F238E27FC236}">
                <a16:creationId xmlns:a16="http://schemas.microsoft.com/office/drawing/2014/main" id="{6819131C-5364-45AE-8CD0-AF6A311383BE}"/>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6553200" y="6248400"/>
            <a:ext cx="2133600" cy="457200"/>
          </a:xfrm>
          <a:prstGeom prst="rect">
            <a:avLst/>
          </a:prstGeom>
        </p:spPr>
        <p:txBody>
          <a:bodyPr/>
          <a:lstStyle/>
          <a:p>
            <a:fld id="{F203ED4A-41E7-4365-9146-7D9EA2C1079F}" type="slidenum">
              <a:rPr lang="zh-CN" altLang="en-US" smtClean="0"/>
              <a:pPr/>
              <a:t>37</a:t>
            </a:fld>
            <a:endParaRPr lang="en-US" altLang="zh-CN" dirty="0"/>
          </a:p>
        </p:txBody>
      </p:sp>
      <p:sp>
        <p:nvSpPr>
          <p:cNvPr id="1321986" name="Text Box 2"/>
          <p:cNvSpPr txBox="1">
            <a:spLocks noChangeArrowheads="1"/>
          </p:cNvSpPr>
          <p:nvPr/>
        </p:nvSpPr>
        <p:spPr bwMode="auto">
          <a:xfrm>
            <a:off x="539750" y="1557338"/>
            <a:ext cx="8208963" cy="3016250"/>
          </a:xfrm>
          <a:prstGeom prst="rect">
            <a:avLst/>
          </a:prstGeom>
          <a:noFill/>
          <a:ln w="9525" algn="ctr">
            <a:noFill/>
            <a:miter lim="800000"/>
            <a:headEnd/>
            <a:tailEnd/>
          </a:ln>
          <a:effectLst/>
        </p:spPr>
        <p:txBody>
          <a:bodyPr>
            <a:spAutoFit/>
          </a:bodyPr>
          <a:lstStyle/>
          <a:p>
            <a:pPr>
              <a:spcBef>
                <a:spcPct val="50000"/>
              </a:spcBef>
            </a:pPr>
            <a:r>
              <a:rPr lang="en-US" altLang="zh-CN" sz="3200">
                <a:latin typeface="隶书" pitchFamily="49" charset="-122"/>
                <a:ea typeface="隶书" pitchFamily="49" charset="-122"/>
              </a:rPr>
              <a:t>03</a:t>
            </a:r>
            <a:r>
              <a:rPr lang="zh-CN" altLang="en-US" sz="3200">
                <a:latin typeface="隶书" pitchFamily="49" charset="-122"/>
                <a:ea typeface="隶书" pitchFamily="49" charset="-122"/>
              </a:rPr>
              <a:t>在类的名称栏中显示了当前所有类的名称，可以选择清单中的现有类，这样便把在模型中存在的该类添加到类图中。如果创建新类，将</a:t>
            </a:r>
            <a:r>
              <a:rPr lang="en-US" altLang="zh-CN" sz="3200">
                <a:latin typeface="隶书" pitchFamily="49" charset="-122"/>
                <a:ea typeface="隶书" pitchFamily="49" charset="-122"/>
              </a:rPr>
              <a:t>NewClass</a:t>
            </a:r>
            <a:r>
              <a:rPr lang="zh-CN" altLang="en-US" sz="3200">
                <a:latin typeface="隶书" pitchFamily="49" charset="-122"/>
                <a:ea typeface="隶书" pitchFamily="49" charset="-122"/>
              </a:rPr>
              <a:t>重新命名为新的名称即可，创建的新类会自动添加到浏览器的视图中。</a:t>
            </a:r>
          </a:p>
        </p:txBody>
      </p:sp>
      <p:sp>
        <p:nvSpPr>
          <p:cNvPr id="4" name="文本框 3">
            <a:extLst>
              <a:ext uri="{FF2B5EF4-FFF2-40B4-BE49-F238E27FC236}">
                <a16:creationId xmlns:a16="http://schemas.microsoft.com/office/drawing/2014/main" id="{557F6C86-69AB-40E0-AD53-0CF48A2E596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6553200" y="6248400"/>
            <a:ext cx="2133600" cy="457200"/>
          </a:xfrm>
          <a:prstGeom prst="rect">
            <a:avLst/>
          </a:prstGeom>
        </p:spPr>
        <p:txBody>
          <a:bodyPr/>
          <a:lstStyle/>
          <a:p>
            <a:fld id="{686C7611-65C7-4CE0-827A-19D2678B74B5}" type="slidenum">
              <a:rPr lang="zh-CN" altLang="en-US" smtClean="0"/>
              <a:pPr/>
              <a:t>38</a:t>
            </a:fld>
            <a:endParaRPr lang="en-US" altLang="zh-CN" dirty="0"/>
          </a:p>
        </p:txBody>
      </p:sp>
      <p:sp>
        <p:nvSpPr>
          <p:cNvPr id="1325058" name="Text Box 2"/>
          <p:cNvSpPr txBox="1">
            <a:spLocks noChangeArrowheads="1"/>
          </p:cNvSpPr>
          <p:nvPr/>
        </p:nvSpPr>
        <p:spPr bwMode="auto">
          <a:xfrm>
            <a:off x="827088" y="1492250"/>
            <a:ext cx="7777162" cy="2041525"/>
          </a:xfrm>
          <a:prstGeom prst="rect">
            <a:avLst/>
          </a:prstGeom>
          <a:noFill/>
          <a:ln w="9525" algn="ctr">
            <a:noFill/>
            <a:miter lim="800000"/>
            <a:headEnd/>
            <a:tailEnd/>
          </a:ln>
          <a:effectLst/>
        </p:spPr>
        <p:txBody>
          <a:bodyPr>
            <a:spAutoFit/>
          </a:bodyPr>
          <a:lstStyle/>
          <a:p>
            <a:r>
              <a:rPr lang="en-US" altLang="zh-CN" sz="3200">
                <a:latin typeface="隶书" pitchFamily="49" charset="-122"/>
                <a:ea typeface="隶书" pitchFamily="49" charset="-122"/>
              </a:rPr>
              <a:t>2  </a:t>
            </a:r>
            <a:r>
              <a:rPr lang="zh-CN" altLang="en-US" sz="3200">
                <a:latin typeface="隶书" pitchFamily="49" charset="-122"/>
                <a:ea typeface="隶书" pitchFamily="49" charset="-122"/>
              </a:rPr>
              <a:t>创建类与类之间的关系</a:t>
            </a:r>
          </a:p>
          <a:p>
            <a:endParaRPr lang="zh-CN" altLang="en-US" sz="3200">
              <a:latin typeface="隶书" pitchFamily="49" charset="-122"/>
              <a:ea typeface="隶书" pitchFamily="49" charset="-122"/>
            </a:endParaRPr>
          </a:p>
          <a:p>
            <a:r>
              <a:rPr lang="zh-CN" altLang="en-US" sz="3200">
                <a:latin typeface="隶书" pitchFamily="49" charset="-122"/>
                <a:ea typeface="隶书" pitchFamily="49" charset="-122"/>
              </a:rPr>
              <a:t>    类与类之间的关系通常有</a:t>
            </a:r>
            <a:r>
              <a:rPr lang="en-US" altLang="zh-CN" sz="3200">
                <a:latin typeface="隶书" pitchFamily="49" charset="-122"/>
                <a:ea typeface="隶书" pitchFamily="49" charset="-122"/>
              </a:rPr>
              <a:t>4</a:t>
            </a:r>
            <a:r>
              <a:rPr lang="zh-CN" altLang="en-US" sz="3200">
                <a:latin typeface="隶书" pitchFamily="49" charset="-122"/>
                <a:ea typeface="隶书" pitchFamily="49" charset="-122"/>
              </a:rPr>
              <a:t>种：</a:t>
            </a:r>
            <a:r>
              <a:rPr lang="zh-CN" altLang="en-US" sz="3200">
                <a:solidFill>
                  <a:schemeClr val="hlink"/>
                </a:solidFill>
                <a:latin typeface="隶书" pitchFamily="49" charset="-122"/>
                <a:ea typeface="隶书" pitchFamily="49" charset="-122"/>
              </a:rPr>
              <a:t>依赖关系</a:t>
            </a:r>
            <a:r>
              <a:rPr lang="zh-CN" altLang="en-US" sz="3200">
                <a:latin typeface="隶书" pitchFamily="49" charset="-122"/>
                <a:ea typeface="隶书" pitchFamily="49" charset="-122"/>
              </a:rPr>
              <a:t>、</a:t>
            </a:r>
            <a:r>
              <a:rPr lang="zh-CN" altLang="en-US" sz="3200">
                <a:solidFill>
                  <a:schemeClr val="hlink"/>
                </a:solidFill>
                <a:latin typeface="隶书" pitchFamily="49" charset="-122"/>
                <a:ea typeface="隶书" pitchFamily="49" charset="-122"/>
              </a:rPr>
              <a:t>泛化关系</a:t>
            </a:r>
            <a:r>
              <a:rPr lang="zh-CN" altLang="en-US" sz="3200">
                <a:latin typeface="隶书" pitchFamily="49" charset="-122"/>
                <a:ea typeface="隶书" pitchFamily="49" charset="-122"/>
              </a:rPr>
              <a:t>、</a:t>
            </a:r>
            <a:r>
              <a:rPr lang="zh-CN" altLang="en-US" sz="3200">
                <a:solidFill>
                  <a:schemeClr val="hlink"/>
                </a:solidFill>
                <a:latin typeface="隶书" pitchFamily="49" charset="-122"/>
                <a:ea typeface="隶书" pitchFamily="49" charset="-122"/>
              </a:rPr>
              <a:t>关联关系</a:t>
            </a:r>
            <a:r>
              <a:rPr lang="zh-CN" altLang="en-US" sz="3200">
                <a:latin typeface="隶书" pitchFamily="49" charset="-122"/>
                <a:ea typeface="隶书" pitchFamily="49" charset="-122"/>
              </a:rPr>
              <a:t>和</a:t>
            </a:r>
            <a:r>
              <a:rPr lang="zh-CN" altLang="en-US" sz="3200">
                <a:solidFill>
                  <a:schemeClr val="hlink"/>
                </a:solidFill>
                <a:latin typeface="隶书" pitchFamily="49" charset="-122"/>
                <a:ea typeface="隶书" pitchFamily="49" charset="-122"/>
              </a:rPr>
              <a:t>实现关系</a:t>
            </a:r>
            <a:r>
              <a:rPr lang="zh-CN" altLang="en-US" sz="3200">
                <a:latin typeface="隶书" pitchFamily="49" charset="-122"/>
                <a:ea typeface="隶书" pitchFamily="49" charset="-122"/>
              </a:rPr>
              <a:t>。</a:t>
            </a:r>
          </a:p>
        </p:txBody>
      </p:sp>
      <p:sp>
        <p:nvSpPr>
          <p:cNvPr id="4" name="文本框 3">
            <a:extLst>
              <a:ext uri="{FF2B5EF4-FFF2-40B4-BE49-F238E27FC236}">
                <a16:creationId xmlns:a16="http://schemas.microsoft.com/office/drawing/2014/main" id="{6FE813EA-6DEA-4DCA-9F19-AEE34B33F815}"/>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9E3957A4-CFB0-4066-BCB9-03817852526F}" type="slidenum">
              <a:rPr lang="zh-CN" altLang="en-US" smtClean="0"/>
              <a:pPr/>
              <a:t>39</a:t>
            </a:fld>
            <a:endParaRPr lang="en-US" altLang="zh-CN" dirty="0"/>
          </a:p>
        </p:txBody>
      </p:sp>
      <p:sp>
        <p:nvSpPr>
          <p:cNvPr id="1333250" name="Rectangle 2"/>
          <p:cNvSpPr>
            <a:spLocks noGrp="1" noChangeArrowheads="1"/>
          </p:cNvSpPr>
          <p:nvPr>
            <p:ph type="title"/>
          </p:nvPr>
        </p:nvSpPr>
        <p:spPr>
          <a:xfrm>
            <a:off x="1042988" y="285750"/>
            <a:ext cx="7561262" cy="857250"/>
          </a:xfrm>
        </p:spPr>
        <p:txBody>
          <a:bodyPr/>
          <a:lstStyle/>
          <a:p>
            <a:r>
              <a:rPr lang="zh-CN" altLang="en-US" sz="4200">
                <a:effectLst>
                  <a:outerShdw blurRad="38100" dist="38100" dir="2700000" algn="tl">
                    <a:srgbClr val="C0C0C0"/>
                  </a:outerShdw>
                </a:effectLst>
                <a:ea typeface="黑体" pitchFamily="2" charset="-122"/>
              </a:rPr>
              <a:t>依赖关系</a:t>
            </a:r>
          </a:p>
        </p:txBody>
      </p:sp>
      <p:sp>
        <p:nvSpPr>
          <p:cNvPr id="1333251" name="Text Box 3"/>
          <p:cNvSpPr txBox="1">
            <a:spLocks noChangeArrowheads="1"/>
          </p:cNvSpPr>
          <p:nvPr/>
        </p:nvSpPr>
        <p:spPr bwMode="auto">
          <a:xfrm>
            <a:off x="1042988" y="1311275"/>
            <a:ext cx="7777162" cy="4422775"/>
          </a:xfrm>
          <a:prstGeom prst="rect">
            <a:avLst/>
          </a:prstGeom>
          <a:noFill/>
          <a:ln w="9525" algn="ctr">
            <a:noFill/>
            <a:miter lim="800000"/>
            <a:headEnd/>
            <a:tailEnd/>
          </a:ln>
          <a:effectLst/>
        </p:spPr>
        <p:txBody>
          <a:bodyPr>
            <a:spAutoFit/>
          </a:bodyPr>
          <a:lstStyle/>
          <a:p>
            <a:r>
              <a:rPr lang="zh-CN" altLang="en-US" sz="2800">
                <a:latin typeface="隶书" pitchFamily="49" charset="-122"/>
                <a:ea typeface="隶书" pitchFamily="49" charset="-122"/>
              </a:rPr>
              <a:t>要创建新的依赖关系，可以通过以下步骤进行：</a:t>
            </a:r>
          </a:p>
          <a:p>
            <a:r>
              <a:rPr lang="en-US" altLang="zh-CN" sz="2800">
                <a:latin typeface="隶书" pitchFamily="49" charset="-122"/>
                <a:ea typeface="隶书" pitchFamily="49" charset="-122"/>
              </a:rPr>
              <a:t>01 </a:t>
            </a:r>
            <a:r>
              <a:rPr lang="zh-CN" altLang="en-US" sz="2800">
                <a:latin typeface="隶书" pitchFamily="49" charset="-122"/>
                <a:ea typeface="隶书" pitchFamily="49" charset="-122"/>
              </a:rPr>
              <a:t>单击工具栏中的图标   ，或者选择</a:t>
            </a:r>
            <a:r>
              <a:rPr lang="en-US" altLang="zh-CN" sz="2800">
                <a:latin typeface="隶书" pitchFamily="49" charset="-122"/>
                <a:ea typeface="隶书" pitchFamily="49" charset="-122"/>
              </a:rPr>
              <a:t>Tools | Create | Dependency or Instantiates</a:t>
            </a:r>
            <a:r>
              <a:rPr lang="zh-CN" altLang="en-US" sz="2800">
                <a:latin typeface="隶书" pitchFamily="49" charset="-122"/>
                <a:ea typeface="隶书" pitchFamily="49" charset="-122"/>
              </a:rPr>
              <a:t>命令，此时的光标变为</a:t>
            </a:r>
            <a:r>
              <a:rPr lang="zh-CN" altLang="en-US" sz="2800">
                <a:latin typeface="Arial"/>
                <a:ea typeface="隶书" pitchFamily="49" charset="-122"/>
              </a:rPr>
              <a:t>“</a:t>
            </a:r>
            <a:r>
              <a:rPr lang="zh-CN" altLang="en-US" sz="2800">
                <a:latin typeface="隶书" pitchFamily="49" charset="-122"/>
                <a:ea typeface="隶书" pitchFamily="49" charset="-122"/>
              </a:rPr>
              <a:t>↑</a:t>
            </a:r>
            <a:r>
              <a:rPr lang="zh-CN" altLang="en-US" sz="2800">
                <a:latin typeface="Arial"/>
                <a:ea typeface="隶书" pitchFamily="49" charset="-122"/>
              </a:rPr>
              <a:t>”</a:t>
            </a:r>
            <a:r>
              <a:rPr lang="zh-CN" altLang="en-US" sz="2800">
                <a:latin typeface="隶书" pitchFamily="49" charset="-122"/>
                <a:ea typeface="隶书" pitchFamily="49" charset="-122"/>
              </a:rPr>
              <a:t>符号。</a:t>
            </a:r>
          </a:p>
          <a:p>
            <a:r>
              <a:rPr lang="en-US" altLang="zh-CN" sz="2800">
                <a:latin typeface="隶书" pitchFamily="49" charset="-122"/>
                <a:ea typeface="隶书" pitchFamily="49" charset="-122"/>
              </a:rPr>
              <a:t>02 </a:t>
            </a:r>
            <a:r>
              <a:rPr lang="zh-CN" altLang="en-US" sz="2800">
                <a:latin typeface="隶书" pitchFamily="49" charset="-122"/>
                <a:ea typeface="隶书" pitchFamily="49" charset="-122"/>
              </a:rPr>
              <a:t>单击具有依赖关系的一个类。</a:t>
            </a:r>
          </a:p>
          <a:p>
            <a:r>
              <a:rPr lang="en-US" altLang="zh-CN" sz="2800">
                <a:latin typeface="隶书" pitchFamily="49" charset="-122"/>
                <a:ea typeface="隶书" pitchFamily="49" charset="-122"/>
              </a:rPr>
              <a:t>03 </a:t>
            </a:r>
            <a:r>
              <a:rPr lang="zh-CN" altLang="en-US" sz="2800">
                <a:latin typeface="隶书" pitchFamily="49" charset="-122"/>
                <a:ea typeface="隶书" pitchFamily="49" charset="-122"/>
              </a:rPr>
              <a:t>将依赖关系线拖动到另一个类中。</a:t>
            </a:r>
          </a:p>
          <a:p>
            <a:r>
              <a:rPr lang="en-US" altLang="zh-CN" sz="2800">
                <a:latin typeface="隶书" pitchFamily="49" charset="-122"/>
                <a:ea typeface="隶书" pitchFamily="49" charset="-122"/>
              </a:rPr>
              <a:t>04 </a:t>
            </a:r>
            <a:r>
              <a:rPr lang="zh-CN" altLang="en-US" sz="2800">
                <a:latin typeface="隶书" pitchFamily="49" charset="-122"/>
                <a:ea typeface="隶书" pitchFamily="49" charset="-122"/>
              </a:rPr>
              <a:t>双击依赖关系线，弹出设置依赖关系规范的对话框，如图</a:t>
            </a:r>
            <a:r>
              <a:rPr lang="en-US" altLang="zh-CN" sz="2800">
                <a:latin typeface="隶书" pitchFamily="49" charset="-122"/>
                <a:ea typeface="隶书" pitchFamily="49" charset="-122"/>
              </a:rPr>
              <a:t>6-41</a:t>
            </a:r>
            <a:r>
              <a:rPr lang="zh-CN" altLang="en-US" sz="2800">
                <a:latin typeface="隶书" pitchFamily="49" charset="-122"/>
                <a:ea typeface="隶书" pitchFamily="49" charset="-122"/>
              </a:rPr>
              <a:t>所示。</a:t>
            </a:r>
          </a:p>
          <a:p>
            <a:r>
              <a:rPr lang="en-US" altLang="zh-CN" sz="2800">
                <a:latin typeface="隶书" pitchFamily="49" charset="-122"/>
                <a:ea typeface="隶书" pitchFamily="49" charset="-122"/>
              </a:rPr>
              <a:t>05 </a:t>
            </a:r>
            <a:r>
              <a:rPr lang="zh-CN" altLang="en-US" sz="2800">
                <a:latin typeface="隶书" pitchFamily="49" charset="-122"/>
                <a:ea typeface="隶书" pitchFamily="49" charset="-122"/>
              </a:rPr>
              <a:t>在弹出的对话框中设置依赖关系的名称、构造型、可访问性、多重性以及文档等。</a:t>
            </a:r>
            <a:r>
              <a:rPr lang="zh-CN" altLang="en-US" sz="3200">
                <a:latin typeface="隶书" pitchFamily="49" charset="-122"/>
                <a:ea typeface="隶书" pitchFamily="49" charset="-122"/>
              </a:rPr>
              <a:t> </a:t>
            </a:r>
          </a:p>
        </p:txBody>
      </p:sp>
      <p:pic>
        <p:nvPicPr>
          <p:cNvPr id="1333252" name="Picture 4"/>
          <p:cNvPicPr>
            <a:picLocks noChangeAspect="1" noChangeArrowheads="1"/>
          </p:cNvPicPr>
          <p:nvPr/>
        </p:nvPicPr>
        <p:blipFill>
          <a:blip r:embed="rId2"/>
          <a:srcRect/>
          <a:stretch>
            <a:fillRect/>
          </a:stretch>
        </p:blipFill>
        <p:spPr bwMode="auto">
          <a:xfrm>
            <a:off x="4859338" y="1844675"/>
            <a:ext cx="503237" cy="419100"/>
          </a:xfrm>
          <a:prstGeom prst="rect">
            <a:avLst/>
          </a:prstGeom>
          <a:noFill/>
          <a:ln w="9525">
            <a:noFill/>
            <a:miter lim="800000"/>
            <a:headEnd/>
            <a:tailEnd/>
          </a:ln>
          <a:effectLst/>
        </p:spPr>
      </p:pic>
      <p:sp>
        <p:nvSpPr>
          <p:cNvPr id="6" name="文本框 5">
            <a:extLst>
              <a:ext uri="{FF2B5EF4-FFF2-40B4-BE49-F238E27FC236}">
                <a16:creationId xmlns:a16="http://schemas.microsoft.com/office/drawing/2014/main" id="{A54455EC-A61E-48F4-B246-FAC72D4BDFF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C119C8EA-F713-4870-A4B2-20553292EE29}" type="slidenum">
              <a:rPr lang="zh-CN" altLang="en-US" smtClean="0"/>
              <a:pPr/>
              <a:t>4</a:t>
            </a:fld>
            <a:endParaRPr lang="en-US" altLang="zh-CN" dirty="0"/>
          </a:p>
        </p:txBody>
      </p:sp>
      <p:sp>
        <p:nvSpPr>
          <p:cNvPr id="1149954" name="Rectangle 2"/>
          <p:cNvSpPr>
            <a:spLocks noGrp="1" noChangeArrowheads="1"/>
          </p:cNvSpPr>
          <p:nvPr>
            <p:ph type="title"/>
          </p:nvPr>
        </p:nvSpPr>
        <p:spPr>
          <a:xfrm>
            <a:off x="609600" y="561975"/>
            <a:ext cx="7496175" cy="809625"/>
          </a:xfrm>
        </p:spPr>
        <p:txBody>
          <a:bodyPr/>
          <a:lstStyle/>
          <a:p>
            <a:r>
              <a:rPr lang="zh-CN" altLang="en-US">
                <a:cs typeface="Tahoma" pitchFamily="34" charset="0"/>
              </a:rPr>
              <a:t>为什么要进行分析</a:t>
            </a:r>
            <a:endParaRPr lang="en-US" altLang="zh-CN">
              <a:cs typeface="Tahoma" pitchFamily="34" charset="0"/>
            </a:endParaRPr>
          </a:p>
        </p:txBody>
      </p:sp>
      <p:sp>
        <p:nvSpPr>
          <p:cNvPr id="1149955" name="Rectangle 3"/>
          <p:cNvSpPr>
            <a:spLocks noChangeArrowheads="1"/>
          </p:cNvSpPr>
          <p:nvPr/>
        </p:nvSpPr>
        <p:spPr bwMode="auto">
          <a:xfrm>
            <a:off x="685800" y="1803400"/>
            <a:ext cx="7848600" cy="3187700"/>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用例描述的是参与者和系统边界之间的交互操作</a:t>
            </a:r>
            <a:r>
              <a:rPr lang="en-US" altLang="zh-CN" sz="2600" b="1" dirty="0">
                <a:solidFill>
                  <a:srgbClr val="000000"/>
                </a:solidFill>
                <a:effectLst>
                  <a:outerShdw blurRad="38100" dist="38100" dir="2700000" algn="tl">
                    <a:srgbClr val="C0C0C0"/>
                  </a:outerShdw>
                </a:effectLst>
                <a:latin typeface="宋体"/>
                <a:ea typeface="楷体_GB2312" pitchFamily="49" charset="-122"/>
                <a:cs typeface="Tahoma" pitchFamily="34" charset="0"/>
              </a:rPr>
              <a:t>——</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系统本身是一个黑盒子，带有外部才能看到的接口；</a:t>
            </a:r>
          </a:p>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为了使得系统更容易开发和理解，用例细节是用自然语言编写的</a:t>
            </a:r>
            <a:r>
              <a:rPr lang="en-US" altLang="zh-CN" sz="2600" b="1" dirty="0">
                <a:solidFill>
                  <a:srgbClr val="000000"/>
                </a:solidFill>
                <a:effectLst>
                  <a:outerShdw blurRad="38100" dist="38100" dir="2700000" algn="tl">
                    <a:srgbClr val="C0C0C0"/>
                  </a:outerShdw>
                </a:effectLst>
                <a:latin typeface="宋体"/>
                <a:ea typeface="楷体_GB2312" pitchFamily="49" charset="-122"/>
                <a:cs typeface="Tahoma" pitchFamily="34" charset="0"/>
              </a:rPr>
              <a:t>——</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用例是不严密的；</a:t>
            </a:r>
          </a:p>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需求阶段所得到的模型并不能全面描述系统，开发人员仅通过这些模型也无法全面理解问题。</a:t>
            </a:r>
          </a:p>
        </p:txBody>
      </p:sp>
      <p:sp>
        <p:nvSpPr>
          <p:cNvPr id="5" name="文本框 4">
            <a:extLst>
              <a:ext uri="{FF2B5EF4-FFF2-40B4-BE49-F238E27FC236}">
                <a16:creationId xmlns:a16="http://schemas.microsoft.com/office/drawing/2014/main" id="{46C1C3DA-66F0-4C19-9A85-C005AF515D94}"/>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49955"/>
                                        </p:tgtEl>
                                        <p:attrNameLst>
                                          <p:attrName>style.visibility</p:attrName>
                                        </p:attrNameLst>
                                      </p:cBhvr>
                                      <p:to>
                                        <p:strVal val="visible"/>
                                      </p:to>
                                    </p:set>
                                    <p:anim calcmode="lin" valueType="num">
                                      <p:cBhvr additive="base">
                                        <p:cTn id="7" dur="500" fill="hold"/>
                                        <p:tgtEl>
                                          <p:spTgt spid="1149955"/>
                                        </p:tgtEl>
                                        <p:attrNameLst>
                                          <p:attrName>ppt_x</p:attrName>
                                        </p:attrNameLst>
                                      </p:cBhvr>
                                      <p:tavLst>
                                        <p:tav tm="0">
                                          <p:val>
                                            <p:strVal val="#ppt_x"/>
                                          </p:val>
                                        </p:tav>
                                        <p:tav tm="100000">
                                          <p:val>
                                            <p:strVal val="#ppt_x"/>
                                          </p:val>
                                        </p:tav>
                                      </p:tavLst>
                                    </p:anim>
                                    <p:anim calcmode="lin" valueType="num">
                                      <p:cBhvr additive="base">
                                        <p:cTn id="8" dur="500" fill="hold"/>
                                        <p:tgtEl>
                                          <p:spTgt spid="1149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3791128C-9C00-4052-A399-85C35F63915A}" type="slidenum">
              <a:rPr lang="zh-CN" altLang="en-US" smtClean="0"/>
              <a:pPr/>
              <a:t>40</a:t>
            </a:fld>
            <a:endParaRPr lang="en-US" altLang="zh-CN" dirty="0"/>
          </a:p>
        </p:txBody>
      </p:sp>
      <p:pic>
        <p:nvPicPr>
          <p:cNvPr id="1327106" name="图片 67" descr="117.png"/>
          <p:cNvPicPr>
            <a:picLocks noChangeAspect="1" noChangeArrowheads="1"/>
          </p:cNvPicPr>
          <p:nvPr/>
        </p:nvPicPr>
        <p:blipFill>
          <a:blip r:embed="rId2"/>
          <a:srcRect/>
          <a:stretch>
            <a:fillRect/>
          </a:stretch>
        </p:blipFill>
        <p:spPr bwMode="auto">
          <a:xfrm>
            <a:off x="2195513" y="981075"/>
            <a:ext cx="5273675" cy="5761038"/>
          </a:xfrm>
          <a:prstGeom prst="rect">
            <a:avLst/>
          </a:prstGeom>
          <a:noFill/>
          <a:ln w="9525">
            <a:noFill/>
            <a:miter lim="800000"/>
            <a:headEnd/>
            <a:tailEnd/>
          </a:ln>
        </p:spPr>
      </p:pic>
      <p:sp>
        <p:nvSpPr>
          <p:cNvPr id="1327107" name="Rectangle 3"/>
          <p:cNvSpPr>
            <a:spLocks noChangeArrowheads="1"/>
          </p:cNvSpPr>
          <p:nvPr/>
        </p:nvSpPr>
        <p:spPr bwMode="auto">
          <a:xfrm>
            <a:off x="1208088" y="404813"/>
            <a:ext cx="3435350" cy="579437"/>
          </a:xfrm>
          <a:prstGeom prst="rect">
            <a:avLst/>
          </a:prstGeom>
          <a:noFill/>
          <a:ln w="9525" algn="ctr">
            <a:noFill/>
            <a:miter lim="800000"/>
            <a:headEnd/>
            <a:tailEnd/>
          </a:ln>
          <a:effectLst/>
        </p:spPr>
        <p:txBody>
          <a:bodyPr wrap="none" anchor="ctr">
            <a:spAutoFit/>
          </a:bodyPr>
          <a:lstStyle/>
          <a:p>
            <a:pPr algn="ctr"/>
            <a:r>
              <a:rPr lang="zh-CN" altLang="en-US" sz="3200">
                <a:latin typeface="隶书" pitchFamily="49" charset="-122"/>
                <a:ea typeface="隶书" pitchFamily="49" charset="-122"/>
              </a:rPr>
              <a:t>设置依赖关系规范</a:t>
            </a:r>
          </a:p>
        </p:txBody>
      </p:sp>
      <p:sp>
        <p:nvSpPr>
          <p:cNvPr id="5" name="文本框 4">
            <a:extLst>
              <a:ext uri="{FF2B5EF4-FFF2-40B4-BE49-F238E27FC236}">
                <a16:creationId xmlns:a16="http://schemas.microsoft.com/office/drawing/2014/main" id="{47D608F2-BAE1-44D7-866F-09706398D58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599D375F-77EA-4EFF-B6AC-640B1F342C71}" type="slidenum">
              <a:rPr lang="zh-CN" altLang="en-US" smtClean="0"/>
              <a:pPr/>
              <a:t>41</a:t>
            </a:fld>
            <a:endParaRPr lang="en-US" altLang="zh-CN" dirty="0"/>
          </a:p>
        </p:txBody>
      </p:sp>
      <p:sp>
        <p:nvSpPr>
          <p:cNvPr id="1334274" name="Rectangle 2"/>
          <p:cNvSpPr>
            <a:spLocks noGrp="1" noChangeArrowheads="1"/>
          </p:cNvSpPr>
          <p:nvPr>
            <p:ph type="title"/>
          </p:nvPr>
        </p:nvSpPr>
        <p:spPr>
          <a:xfrm>
            <a:off x="1042988" y="285750"/>
            <a:ext cx="7561262" cy="857250"/>
          </a:xfrm>
        </p:spPr>
        <p:txBody>
          <a:bodyPr/>
          <a:lstStyle/>
          <a:p>
            <a:r>
              <a:rPr lang="zh-CN" altLang="en-US" sz="4200">
                <a:effectLst>
                  <a:outerShdw blurRad="38100" dist="38100" dir="2700000" algn="tl">
                    <a:srgbClr val="C0C0C0"/>
                  </a:outerShdw>
                </a:effectLst>
                <a:ea typeface="黑体" pitchFamily="2" charset="-122"/>
              </a:rPr>
              <a:t>泛化关系</a:t>
            </a:r>
          </a:p>
        </p:txBody>
      </p:sp>
      <p:sp>
        <p:nvSpPr>
          <p:cNvPr id="1334275" name="Text Box 3"/>
          <p:cNvSpPr txBox="1">
            <a:spLocks noChangeArrowheads="1"/>
          </p:cNvSpPr>
          <p:nvPr/>
        </p:nvSpPr>
        <p:spPr bwMode="auto">
          <a:xfrm>
            <a:off x="1081088" y="1484313"/>
            <a:ext cx="7812087" cy="4362450"/>
          </a:xfrm>
          <a:prstGeom prst="rect">
            <a:avLst/>
          </a:prstGeom>
          <a:noFill/>
          <a:ln w="9525" algn="ctr">
            <a:noFill/>
            <a:miter lim="800000"/>
            <a:headEnd/>
            <a:tailEnd/>
          </a:ln>
          <a:effectLst/>
        </p:spPr>
        <p:txBody>
          <a:bodyPr>
            <a:spAutoFit/>
          </a:bodyPr>
          <a:lstStyle/>
          <a:p>
            <a:r>
              <a:rPr lang="zh-CN" altLang="en-US" sz="2800">
                <a:latin typeface="隶书" pitchFamily="49" charset="-122"/>
                <a:ea typeface="隶书" pitchFamily="49" charset="-122"/>
              </a:rPr>
              <a:t>要创建新的泛化关系，可以通过以下步骤进行：</a:t>
            </a:r>
          </a:p>
          <a:p>
            <a:r>
              <a:rPr lang="en-US" altLang="zh-CN" sz="2800">
                <a:latin typeface="隶书" pitchFamily="49" charset="-122"/>
                <a:ea typeface="隶书" pitchFamily="49" charset="-122"/>
              </a:rPr>
              <a:t>01 </a:t>
            </a:r>
            <a:r>
              <a:rPr lang="zh-CN" altLang="en-US" sz="2800">
                <a:latin typeface="隶书" pitchFamily="49" charset="-122"/>
                <a:ea typeface="隶书" pitchFamily="49" charset="-122"/>
              </a:rPr>
              <a:t>单击类图工具栏中的图标    ，或者选择</a:t>
            </a:r>
            <a:r>
              <a:rPr lang="en-US" altLang="zh-CN" sz="2800">
                <a:latin typeface="隶书" pitchFamily="49" charset="-122"/>
                <a:ea typeface="隶书" pitchFamily="49" charset="-122"/>
              </a:rPr>
              <a:t>Tools | Create | Generalization</a:t>
            </a:r>
            <a:r>
              <a:rPr lang="zh-CN" altLang="en-US" sz="2800">
                <a:latin typeface="隶书" pitchFamily="49" charset="-122"/>
                <a:ea typeface="隶书" pitchFamily="49" charset="-122"/>
              </a:rPr>
              <a:t>命令，此时的光标变为</a:t>
            </a:r>
            <a:r>
              <a:rPr lang="zh-CN" altLang="en-US" sz="2800">
                <a:latin typeface="Arial"/>
                <a:ea typeface="隶书" pitchFamily="49" charset="-122"/>
              </a:rPr>
              <a:t>“</a:t>
            </a:r>
            <a:r>
              <a:rPr lang="zh-CN" altLang="en-US" sz="2800">
                <a:latin typeface="隶书" pitchFamily="49" charset="-122"/>
                <a:ea typeface="隶书" pitchFamily="49" charset="-122"/>
              </a:rPr>
              <a:t>↑</a:t>
            </a:r>
            <a:r>
              <a:rPr lang="zh-CN" altLang="en-US" sz="2800">
                <a:latin typeface="Arial"/>
                <a:ea typeface="隶书" pitchFamily="49" charset="-122"/>
              </a:rPr>
              <a:t>”</a:t>
            </a:r>
            <a:r>
              <a:rPr lang="zh-CN" altLang="en-US" sz="2800">
                <a:latin typeface="隶书" pitchFamily="49" charset="-122"/>
                <a:ea typeface="隶书" pitchFamily="49" charset="-122"/>
              </a:rPr>
              <a:t>符号。</a:t>
            </a:r>
          </a:p>
          <a:p>
            <a:r>
              <a:rPr lang="en-US" altLang="zh-CN" sz="2800">
                <a:latin typeface="隶书" pitchFamily="49" charset="-122"/>
                <a:ea typeface="隶书" pitchFamily="49" charset="-122"/>
              </a:rPr>
              <a:t>02 </a:t>
            </a:r>
            <a:r>
              <a:rPr lang="zh-CN" altLang="en-US" sz="2800">
                <a:latin typeface="隶书" pitchFamily="49" charset="-122"/>
                <a:ea typeface="隶书" pitchFamily="49" charset="-122"/>
              </a:rPr>
              <a:t>单击子类。</a:t>
            </a:r>
          </a:p>
          <a:p>
            <a:r>
              <a:rPr lang="en-US" altLang="zh-CN" sz="2800">
                <a:latin typeface="隶书" pitchFamily="49" charset="-122"/>
                <a:ea typeface="隶书" pitchFamily="49" charset="-122"/>
              </a:rPr>
              <a:t>03 </a:t>
            </a:r>
            <a:r>
              <a:rPr lang="zh-CN" altLang="en-US" sz="2800">
                <a:latin typeface="隶书" pitchFamily="49" charset="-122"/>
                <a:ea typeface="隶书" pitchFamily="49" charset="-122"/>
              </a:rPr>
              <a:t>将泛化关系线拖动到父类中。</a:t>
            </a:r>
          </a:p>
          <a:p>
            <a:r>
              <a:rPr lang="en-US" altLang="zh-CN" sz="2800">
                <a:latin typeface="隶书" pitchFamily="49" charset="-122"/>
                <a:ea typeface="隶书" pitchFamily="49" charset="-122"/>
              </a:rPr>
              <a:t>04 </a:t>
            </a:r>
            <a:r>
              <a:rPr lang="zh-CN" altLang="en-US" sz="2800">
                <a:latin typeface="隶书" pitchFamily="49" charset="-122"/>
                <a:ea typeface="隶书" pitchFamily="49" charset="-122"/>
              </a:rPr>
              <a:t>双击泛化关系线，弹出设置泛化关系规范的对话框。</a:t>
            </a:r>
          </a:p>
          <a:p>
            <a:r>
              <a:rPr lang="en-US" altLang="zh-CN" sz="2800">
                <a:latin typeface="隶书" pitchFamily="49" charset="-122"/>
                <a:ea typeface="隶书" pitchFamily="49" charset="-122"/>
              </a:rPr>
              <a:t>05 </a:t>
            </a:r>
            <a:r>
              <a:rPr lang="zh-CN" altLang="en-US" sz="2800">
                <a:latin typeface="隶书" pitchFamily="49" charset="-122"/>
                <a:ea typeface="隶书" pitchFamily="49" charset="-122"/>
              </a:rPr>
              <a:t>在弹出的对话框中可以设置泛化关系的名称、构造型、可访问性、文档等。</a:t>
            </a:r>
          </a:p>
        </p:txBody>
      </p:sp>
      <p:pic>
        <p:nvPicPr>
          <p:cNvPr id="1334276" name="Picture 4"/>
          <p:cNvPicPr>
            <a:picLocks noChangeAspect="1" noChangeArrowheads="1"/>
          </p:cNvPicPr>
          <p:nvPr/>
        </p:nvPicPr>
        <p:blipFill>
          <a:blip r:embed="rId2"/>
          <a:srcRect/>
          <a:stretch>
            <a:fillRect/>
          </a:stretch>
        </p:blipFill>
        <p:spPr bwMode="auto">
          <a:xfrm>
            <a:off x="5651500" y="1960563"/>
            <a:ext cx="576263" cy="460375"/>
          </a:xfrm>
          <a:prstGeom prst="rect">
            <a:avLst/>
          </a:prstGeom>
          <a:noFill/>
          <a:ln w="9525">
            <a:noFill/>
            <a:miter lim="800000"/>
            <a:headEnd/>
            <a:tailEnd/>
          </a:ln>
          <a:effectLst/>
        </p:spPr>
      </p:pic>
      <p:sp>
        <p:nvSpPr>
          <p:cNvPr id="6" name="文本框 5">
            <a:extLst>
              <a:ext uri="{FF2B5EF4-FFF2-40B4-BE49-F238E27FC236}">
                <a16:creationId xmlns:a16="http://schemas.microsoft.com/office/drawing/2014/main" id="{84DF3DA2-D78B-4BD9-9369-0217AE2E0A08}"/>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6553200" y="6248400"/>
            <a:ext cx="2133600" cy="457200"/>
          </a:xfrm>
          <a:prstGeom prst="rect">
            <a:avLst/>
          </a:prstGeom>
        </p:spPr>
        <p:txBody>
          <a:bodyPr/>
          <a:lstStyle/>
          <a:p>
            <a:fld id="{BF967AA8-0A4B-416E-9D6C-DBC6435B23F7}" type="slidenum">
              <a:rPr lang="zh-CN" altLang="en-US" smtClean="0"/>
              <a:pPr/>
              <a:t>42</a:t>
            </a:fld>
            <a:endParaRPr lang="en-US" altLang="zh-CN" dirty="0"/>
          </a:p>
        </p:txBody>
      </p:sp>
      <p:pic>
        <p:nvPicPr>
          <p:cNvPr id="1329154" name="图片 72" descr="124.png"/>
          <p:cNvPicPr>
            <a:picLocks noChangeAspect="1" noChangeArrowheads="1"/>
          </p:cNvPicPr>
          <p:nvPr/>
        </p:nvPicPr>
        <p:blipFill>
          <a:blip r:embed="rId2"/>
          <a:srcRect/>
          <a:stretch>
            <a:fillRect/>
          </a:stretch>
        </p:blipFill>
        <p:spPr bwMode="auto">
          <a:xfrm>
            <a:off x="1403350" y="404813"/>
            <a:ext cx="5695950" cy="6192837"/>
          </a:xfrm>
          <a:prstGeom prst="rect">
            <a:avLst/>
          </a:prstGeom>
          <a:noFill/>
          <a:ln w="9525">
            <a:noFill/>
            <a:miter lim="800000"/>
            <a:headEnd/>
            <a:tailEnd/>
          </a:ln>
        </p:spPr>
      </p:pic>
      <p:sp>
        <p:nvSpPr>
          <p:cNvPr id="4" name="文本框 3">
            <a:extLst>
              <a:ext uri="{FF2B5EF4-FFF2-40B4-BE49-F238E27FC236}">
                <a16:creationId xmlns:a16="http://schemas.microsoft.com/office/drawing/2014/main" id="{806FFDA0-9AA7-48BB-90F8-CB2ACD26291D}"/>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0AAEE772-2BB4-40F6-99A0-BF463A1E7C1E}" type="slidenum">
              <a:rPr lang="zh-CN" altLang="en-US" smtClean="0"/>
              <a:pPr/>
              <a:t>43</a:t>
            </a:fld>
            <a:endParaRPr lang="en-US" altLang="zh-CN" dirty="0"/>
          </a:p>
        </p:txBody>
      </p:sp>
      <p:sp>
        <p:nvSpPr>
          <p:cNvPr id="1335298" name="Rectangle 2"/>
          <p:cNvSpPr>
            <a:spLocks noGrp="1" noChangeArrowheads="1"/>
          </p:cNvSpPr>
          <p:nvPr>
            <p:ph type="title"/>
          </p:nvPr>
        </p:nvSpPr>
        <p:spPr>
          <a:xfrm>
            <a:off x="1042988" y="285750"/>
            <a:ext cx="7561262" cy="857250"/>
          </a:xfrm>
        </p:spPr>
        <p:txBody>
          <a:bodyPr/>
          <a:lstStyle/>
          <a:p>
            <a:r>
              <a:rPr lang="zh-CN" altLang="en-US" sz="4200">
                <a:effectLst>
                  <a:outerShdw blurRad="38100" dist="38100" dir="2700000" algn="tl">
                    <a:srgbClr val="C0C0C0"/>
                  </a:outerShdw>
                </a:effectLst>
                <a:ea typeface="黑体" pitchFamily="2" charset="-122"/>
              </a:rPr>
              <a:t>关联关系</a:t>
            </a:r>
          </a:p>
        </p:txBody>
      </p:sp>
      <p:sp>
        <p:nvSpPr>
          <p:cNvPr id="1335299" name="Text Box 3"/>
          <p:cNvSpPr txBox="1">
            <a:spLocks noChangeArrowheads="1"/>
          </p:cNvSpPr>
          <p:nvPr/>
        </p:nvSpPr>
        <p:spPr bwMode="auto">
          <a:xfrm>
            <a:off x="1042988" y="1268413"/>
            <a:ext cx="7632700" cy="4789487"/>
          </a:xfrm>
          <a:prstGeom prst="rect">
            <a:avLst/>
          </a:prstGeom>
          <a:noFill/>
          <a:ln w="9525" algn="ctr">
            <a:noFill/>
            <a:miter lim="800000"/>
            <a:headEnd/>
            <a:tailEnd/>
          </a:ln>
          <a:effectLst/>
        </p:spPr>
        <p:txBody>
          <a:bodyPr>
            <a:spAutoFit/>
          </a:bodyPr>
          <a:lstStyle/>
          <a:p>
            <a:r>
              <a:rPr lang="zh-CN" altLang="en-US" sz="2800">
                <a:latin typeface="隶书" pitchFamily="49" charset="-122"/>
                <a:ea typeface="隶书" pitchFamily="49" charset="-122"/>
              </a:rPr>
              <a:t>要创建新的关联关系，可以通过以下步骤进行：</a:t>
            </a:r>
            <a:r>
              <a:rPr lang="en-US" altLang="zh-CN" sz="2800">
                <a:latin typeface="隶书" pitchFamily="49" charset="-122"/>
                <a:ea typeface="隶书" pitchFamily="49" charset="-122"/>
              </a:rPr>
              <a:t>01 </a:t>
            </a:r>
            <a:r>
              <a:rPr lang="zh-CN" altLang="en-US" sz="2800">
                <a:latin typeface="隶书" pitchFamily="49" charset="-122"/>
                <a:ea typeface="隶书" pitchFamily="49" charset="-122"/>
              </a:rPr>
              <a:t>单击类图工具栏中的图标     ，或者选择</a:t>
            </a:r>
            <a:r>
              <a:rPr lang="en-US" altLang="zh-CN" sz="2800">
                <a:latin typeface="隶书" pitchFamily="49" charset="-122"/>
                <a:ea typeface="隶书" pitchFamily="49" charset="-122"/>
              </a:rPr>
              <a:t>Tools | Create | Unidirectional Association</a:t>
            </a:r>
            <a:r>
              <a:rPr lang="zh-CN" altLang="en-US" sz="2800">
                <a:latin typeface="隶书" pitchFamily="49" charset="-122"/>
                <a:ea typeface="隶书" pitchFamily="49" charset="-122"/>
              </a:rPr>
              <a:t>命令，此时的光标变为</a:t>
            </a:r>
            <a:r>
              <a:rPr lang="zh-CN" altLang="en-US" sz="2800">
                <a:latin typeface="Arial"/>
                <a:ea typeface="隶书" pitchFamily="49" charset="-122"/>
              </a:rPr>
              <a:t>“</a:t>
            </a:r>
            <a:r>
              <a:rPr lang="zh-CN" altLang="en-US" sz="2800">
                <a:latin typeface="隶书" pitchFamily="49" charset="-122"/>
                <a:ea typeface="隶书" pitchFamily="49" charset="-122"/>
              </a:rPr>
              <a:t>↑</a:t>
            </a:r>
            <a:r>
              <a:rPr lang="zh-CN" altLang="en-US" sz="2800">
                <a:latin typeface="Arial"/>
                <a:ea typeface="隶书" pitchFamily="49" charset="-122"/>
              </a:rPr>
              <a:t>”</a:t>
            </a:r>
            <a:r>
              <a:rPr lang="zh-CN" altLang="en-US" sz="2800">
                <a:latin typeface="隶书" pitchFamily="49" charset="-122"/>
                <a:ea typeface="隶书" pitchFamily="49" charset="-122"/>
              </a:rPr>
              <a:t>符号。</a:t>
            </a:r>
          </a:p>
          <a:p>
            <a:r>
              <a:rPr lang="en-US" altLang="zh-CN" sz="2800">
                <a:latin typeface="隶书" pitchFamily="49" charset="-122"/>
                <a:ea typeface="隶书" pitchFamily="49" charset="-122"/>
              </a:rPr>
              <a:t>02 </a:t>
            </a:r>
            <a:r>
              <a:rPr lang="zh-CN" altLang="en-US" sz="2800">
                <a:latin typeface="隶书" pitchFamily="49" charset="-122"/>
                <a:ea typeface="隶书" pitchFamily="49" charset="-122"/>
              </a:rPr>
              <a:t>单击要关联的类。</a:t>
            </a:r>
          </a:p>
          <a:p>
            <a:r>
              <a:rPr lang="en-US" altLang="zh-CN" sz="2800">
                <a:latin typeface="隶书" pitchFamily="49" charset="-122"/>
                <a:ea typeface="隶书" pitchFamily="49" charset="-122"/>
              </a:rPr>
              <a:t>03 </a:t>
            </a:r>
            <a:r>
              <a:rPr lang="zh-CN" altLang="en-US" sz="2800">
                <a:latin typeface="隶书" pitchFamily="49" charset="-122"/>
                <a:ea typeface="隶书" pitchFamily="49" charset="-122"/>
              </a:rPr>
              <a:t>将关联关系线拖动到要与之关联的类中。</a:t>
            </a:r>
          </a:p>
          <a:p>
            <a:r>
              <a:rPr lang="en-US" altLang="zh-CN" sz="2800">
                <a:latin typeface="隶书" pitchFamily="49" charset="-122"/>
                <a:ea typeface="隶书" pitchFamily="49" charset="-122"/>
              </a:rPr>
              <a:t>04 </a:t>
            </a:r>
            <a:r>
              <a:rPr lang="zh-CN" altLang="en-US" sz="2800">
                <a:latin typeface="隶书" pitchFamily="49" charset="-122"/>
                <a:ea typeface="隶书" pitchFamily="49" charset="-122"/>
              </a:rPr>
              <a:t>双击关联关系线，弹出设置关联关系规范的对话框。</a:t>
            </a:r>
          </a:p>
          <a:p>
            <a:r>
              <a:rPr lang="en-US" altLang="zh-CN" sz="2800">
                <a:latin typeface="隶书" pitchFamily="49" charset="-122"/>
                <a:ea typeface="隶书" pitchFamily="49" charset="-122"/>
              </a:rPr>
              <a:t>05 </a:t>
            </a:r>
            <a:r>
              <a:rPr lang="zh-CN" altLang="en-US" sz="2800">
                <a:latin typeface="隶书" pitchFamily="49" charset="-122"/>
                <a:ea typeface="隶书" pitchFamily="49" charset="-122"/>
              </a:rPr>
              <a:t>在弹出的对话框中可以设置关联关系的名称、构造型、角色、可访问性、多重性、导航性和文档等。</a:t>
            </a:r>
          </a:p>
        </p:txBody>
      </p:sp>
      <p:pic>
        <p:nvPicPr>
          <p:cNvPr id="1335300" name="Picture 4"/>
          <p:cNvPicPr>
            <a:picLocks noChangeAspect="1" noChangeArrowheads="1"/>
          </p:cNvPicPr>
          <p:nvPr/>
        </p:nvPicPr>
        <p:blipFill>
          <a:blip r:embed="rId2"/>
          <a:srcRect/>
          <a:stretch>
            <a:fillRect/>
          </a:stretch>
        </p:blipFill>
        <p:spPr bwMode="auto">
          <a:xfrm>
            <a:off x="5580063" y="1773238"/>
            <a:ext cx="649287" cy="498475"/>
          </a:xfrm>
          <a:prstGeom prst="rect">
            <a:avLst/>
          </a:prstGeom>
          <a:noFill/>
          <a:ln w="9525">
            <a:noFill/>
            <a:miter lim="800000"/>
            <a:headEnd/>
            <a:tailEnd/>
          </a:ln>
          <a:effectLst/>
        </p:spPr>
      </p:pic>
      <p:sp>
        <p:nvSpPr>
          <p:cNvPr id="6" name="文本框 5">
            <a:extLst>
              <a:ext uri="{FF2B5EF4-FFF2-40B4-BE49-F238E27FC236}">
                <a16:creationId xmlns:a16="http://schemas.microsoft.com/office/drawing/2014/main" id="{B44F36C1-7368-43AF-A063-F4C7B155665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6553200" y="6248400"/>
            <a:ext cx="2133600" cy="457200"/>
          </a:xfrm>
          <a:prstGeom prst="rect">
            <a:avLst/>
          </a:prstGeom>
        </p:spPr>
        <p:txBody>
          <a:bodyPr/>
          <a:lstStyle/>
          <a:p>
            <a:fld id="{1AEC34AE-9F28-4915-9B12-3351AC01EACA}" type="slidenum">
              <a:rPr lang="zh-CN" altLang="en-US" smtClean="0"/>
              <a:pPr/>
              <a:t>44</a:t>
            </a:fld>
            <a:endParaRPr lang="en-US" altLang="zh-CN" dirty="0"/>
          </a:p>
        </p:txBody>
      </p:sp>
      <p:pic>
        <p:nvPicPr>
          <p:cNvPr id="1331202" name="图片 73" descr="126.png"/>
          <p:cNvPicPr>
            <a:picLocks noChangeAspect="1" noChangeArrowheads="1"/>
          </p:cNvPicPr>
          <p:nvPr/>
        </p:nvPicPr>
        <p:blipFill>
          <a:blip r:embed="rId2"/>
          <a:srcRect/>
          <a:stretch>
            <a:fillRect/>
          </a:stretch>
        </p:blipFill>
        <p:spPr bwMode="auto">
          <a:xfrm>
            <a:off x="1779588" y="477838"/>
            <a:ext cx="5168900" cy="5903912"/>
          </a:xfrm>
          <a:prstGeom prst="rect">
            <a:avLst/>
          </a:prstGeom>
          <a:noFill/>
          <a:ln w="9525">
            <a:noFill/>
            <a:miter lim="800000"/>
            <a:headEnd/>
            <a:tailEnd/>
          </a:ln>
        </p:spPr>
      </p:pic>
      <p:sp>
        <p:nvSpPr>
          <p:cNvPr id="4" name="文本框 3">
            <a:extLst>
              <a:ext uri="{FF2B5EF4-FFF2-40B4-BE49-F238E27FC236}">
                <a16:creationId xmlns:a16="http://schemas.microsoft.com/office/drawing/2014/main" id="{D527AD3A-349B-4ABA-8069-9363455E050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D883272B-A691-4B04-9782-F5264BE71B00}" type="slidenum">
              <a:rPr lang="zh-CN" altLang="en-US" smtClean="0"/>
              <a:pPr/>
              <a:t>45</a:t>
            </a:fld>
            <a:endParaRPr lang="en-US" altLang="zh-CN" dirty="0"/>
          </a:p>
        </p:txBody>
      </p:sp>
      <p:sp>
        <p:nvSpPr>
          <p:cNvPr id="1336322" name="Rectangle 2"/>
          <p:cNvSpPr>
            <a:spLocks noGrp="1" noChangeArrowheads="1"/>
          </p:cNvSpPr>
          <p:nvPr>
            <p:ph type="title"/>
          </p:nvPr>
        </p:nvSpPr>
        <p:spPr>
          <a:xfrm>
            <a:off x="1042988" y="285750"/>
            <a:ext cx="7561262" cy="857250"/>
          </a:xfrm>
        </p:spPr>
        <p:txBody>
          <a:bodyPr/>
          <a:lstStyle/>
          <a:p>
            <a:r>
              <a:rPr lang="zh-CN" altLang="en-US" sz="4200">
                <a:effectLst>
                  <a:outerShdw blurRad="38100" dist="38100" dir="2700000" algn="tl">
                    <a:srgbClr val="C0C0C0"/>
                  </a:outerShdw>
                </a:effectLst>
                <a:ea typeface="黑体" pitchFamily="2" charset="-122"/>
              </a:rPr>
              <a:t>聚合与组合</a:t>
            </a:r>
          </a:p>
        </p:txBody>
      </p:sp>
      <p:sp>
        <p:nvSpPr>
          <p:cNvPr id="1336323" name="Text Box 3"/>
          <p:cNvSpPr txBox="1">
            <a:spLocks noChangeArrowheads="1"/>
          </p:cNvSpPr>
          <p:nvPr/>
        </p:nvSpPr>
        <p:spPr bwMode="auto">
          <a:xfrm>
            <a:off x="1042988" y="1268413"/>
            <a:ext cx="7632700" cy="4789487"/>
          </a:xfrm>
          <a:prstGeom prst="rect">
            <a:avLst/>
          </a:prstGeom>
          <a:noFill/>
          <a:ln w="9525" algn="ctr">
            <a:noFill/>
            <a:miter lim="800000"/>
            <a:headEnd/>
            <a:tailEnd/>
          </a:ln>
          <a:effectLst/>
        </p:spPr>
        <p:txBody>
          <a:bodyPr>
            <a:spAutoFit/>
          </a:bodyPr>
          <a:lstStyle/>
          <a:p>
            <a:r>
              <a:rPr lang="zh-CN" altLang="en-US" sz="2800">
                <a:latin typeface="隶书" pitchFamily="49" charset="-122"/>
                <a:ea typeface="隶书" pitchFamily="49" charset="-122"/>
              </a:rPr>
              <a:t>聚合（</a:t>
            </a:r>
            <a:r>
              <a:rPr lang="en-US" altLang="zh-CN" sz="2800">
                <a:latin typeface="隶书" pitchFamily="49" charset="-122"/>
                <a:ea typeface="隶书" pitchFamily="49" charset="-122"/>
              </a:rPr>
              <a:t>Aggregation</a:t>
            </a:r>
            <a:r>
              <a:rPr lang="zh-CN" altLang="en-US" sz="2800">
                <a:latin typeface="隶书" pitchFamily="49" charset="-122"/>
                <a:ea typeface="隶书" pitchFamily="49" charset="-122"/>
              </a:rPr>
              <a:t>）和组合（</a:t>
            </a:r>
            <a:r>
              <a:rPr lang="en-US" altLang="zh-CN" sz="2800">
                <a:latin typeface="隶书" pitchFamily="49" charset="-122"/>
                <a:ea typeface="隶书" pitchFamily="49" charset="-122"/>
              </a:rPr>
              <a:t>Composition</a:t>
            </a:r>
            <a:r>
              <a:rPr lang="zh-CN" altLang="en-US" sz="2800">
                <a:latin typeface="隶书" pitchFamily="49" charset="-122"/>
                <a:ea typeface="隶书" pitchFamily="49" charset="-122"/>
              </a:rPr>
              <a:t>）关系是关联关系的一种，可以通过扩展类图的图形编辑工具栏，并使用聚合关系图标    来创建聚合关系，还可以通过普通类的规范窗口来设置聚合和组合关系，具体步骤如下：</a:t>
            </a:r>
          </a:p>
          <a:p>
            <a:r>
              <a:rPr lang="en-US" altLang="zh-CN" sz="2800">
                <a:latin typeface="隶书" pitchFamily="49" charset="-122"/>
                <a:ea typeface="隶书" pitchFamily="49" charset="-122"/>
              </a:rPr>
              <a:t>01 </a:t>
            </a:r>
            <a:r>
              <a:rPr lang="zh-CN" altLang="en-US" sz="2800">
                <a:latin typeface="隶书" pitchFamily="49" charset="-122"/>
                <a:ea typeface="隶书" pitchFamily="49" charset="-122"/>
              </a:rPr>
              <a:t>在关联关系的规范对话框中打开</a:t>
            </a:r>
            <a:r>
              <a:rPr lang="en-US" altLang="zh-CN" sz="2800">
                <a:latin typeface="隶书" pitchFamily="49" charset="-122"/>
                <a:ea typeface="隶书" pitchFamily="49" charset="-122"/>
              </a:rPr>
              <a:t>Role A Detail</a:t>
            </a:r>
            <a:r>
              <a:rPr lang="zh-CN" altLang="en-US" sz="2800">
                <a:latin typeface="隶书" pitchFamily="49" charset="-122"/>
                <a:ea typeface="隶书" pitchFamily="49" charset="-122"/>
              </a:rPr>
              <a:t>或</a:t>
            </a:r>
            <a:r>
              <a:rPr lang="en-US" altLang="zh-CN" sz="2800">
                <a:latin typeface="隶书" pitchFamily="49" charset="-122"/>
                <a:ea typeface="隶书" pitchFamily="49" charset="-122"/>
              </a:rPr>
              <a:t>Role B Detail,</a:t>
            </a:r>
            <a:r>
              <a:rPr lang="zh-CN" altLang="en-US" sz="2800">
                <a:latin typeface="隶书" pitchFamily="49" charset="-122"/>
                <a:ea typeface="隶书" pitchFamily="49" charset="-122"/>
              </a:rPr>
              <a:t>如图所示。</a:t>
            </a:r>
          </a:p>
          <a:p>
            <a:r>
              <a:rPr lang="en-US" altLang="zh-CN" sz="2800">
                <a:latin typeface="隶书" pitchFamily="49" charset="-122"/>
                <a:ea typeface="隶书" pitchFamily="49" charset="-122"/>
              </a:rPr>
              <a:t>02 </a:t>
            </a:r>
            <a:r>
              <a:rPr lang="zh-CN" altLang="en-US" sz="2800">
                <a:latin typeface="隶书" pitchFamily="49" charset="-122"/>
                <a:ea typeface="隶书" pitchFamily="49" charset="-122"/>
              </a:rPr>
              <a:t>选中</a:t>
            </a:r>
            <a:r>
              <a:rPr lang="en-US" altLang="zh-CN" sz="2800">
                <a:latin typeface="隶书" pitchFamily="49" charset="-122"/>
                <a:ea typeface="隶书" pitchFamily="49" charset="-122"/>
              </a:rPr>
              <a:t>Aggregate</a:t>
            </a:r>
            <a:r>
              <a:rPr lang="zh-CN" altLang="en-US" sz="2800">
                <a:latin typeface="隶书" pitchFamily="49" charset="-122"/>
                <a:ea typeface="隶书" pitchFamily="49" charset="-122"/>
              </a:rPr>
              <a:t>复选框，若设置为组合（</a:t>
            </a:r>
            <a:r>
              <a:rPr lang="en-US" altLang="zh-CN" sz="2800">
                <a:latin typeface="隶书" pitchFamily="49" charset="-122"/>
                <a:ea typeface="隶书" pitchFamily="49" charset="-122"/>
              </a:rPr>
              <a:t>Composition</a:t>
            </a:r>
            <a:r>
              <a:rPr lang="zh-CN" altLang="en-US" sz="2800">
                <a:latin typeface="隶书" pitchFamily="49" charset="-122"/>
                <a:ea typeface="隶书" pitchFamily="49" charset="-122"/>
              </a:rPr>
              <a:t>）关系，需要选中</a:t>
            </a:r>
            <a:r>
              <a:rPr lang="en-US" altLang="zh-CN" sz="2800">
                <a:latin typeface="隶书" pitchFamily="49" charset="-122"/>
                <a:ea typeface="隶书" pitchFamily="49" charset="-122"/>
              </a:rPr>
              <a:t>By Value</a:t>
            </a:r>
            <a:r>
              <a:rPr lang="zh-CN" altLang="en-US" sz="2800">
                <a:latin typeface="隶书" pitchFamily="49" charset="-122"/>
                <a:ea typeface="隶书" pitchFamily="49" charset="-122"/>
              </a:rPr>
              <a:t>单选按钮。</a:t>
            </a:r>
          </a:p>
          <a:p>
            <a:r>
              <a:rPr lang="en-US" altLang="zh-CN" sz="2800">
                <a:latin typeface="隶书" pitchFamily="49" charset="-122"/>
                <a:ea typeface="隶书" pitchFamily="49" charset="-122"/>
              </a:rPr>
              <a:t>03 </a:t>
            </a:r>
            <a:r>
              <a:rPr lang="zh-CN" altLang="en-US" sz="2800">
                <a:latin typeface="隶书" pitchFamily="49" charset="-122"/>
                <a:ea typeface="隶书" pitchFamily="49" charset="-122"/>
              </a:rPr>
              <a:t>单击</a:t>
            </a:r>
            <a:r>
              <a:rPr lang="en-US" altLang="zh-CN" sz="2800">
                <a:latin typeface="隶书" pitchFamily="49" charset="-122"/>
                <a:ea typeface="隶书" pitchFamily="49" charset="-122"/>
              </a:rPr>
              <a:t>OK</a:t>
            </a:r>
            <a:r>
              <a:rPr lang="zh-CN" altLang="en-US" sz="2800">
                <a:latin typeface="隶书" pitchFamily="49" charset="-122"/>
                <a:ea typeface="隶书" pitchFamily="49" charset="-122"/>
              </a:rPr>
              <a:t>即可。</a:t>
            </a:r>
          </a:p>
        </p:txBody>
      </p:sp>
      <p:pic>
        <p:nvPicPr>
          <p:cNvPr id="1336324" name="Picture 4"/>
          <p:cNvPicPr>
            <a:picLocks noChangeAspect="1" noChangeArrowheads="1"/>
          </p:cNvPicPr>
          <p:nvPr/>
        </p:nvPicPr>
        <p:blipFill>
          <a:blip r:embed="rId2"/>
          <a:srcRect/>
          <a:stretch>
            <a:fillRect/>
          </a:stretch>
        </p:blipFill>
        <p:spPr bwMode="auto">
          <a:xfrm>
            <a:off x="7164388" y="2133600"/>
            <a:ext cx="576262" cy="525463"/>
          </a:xfrm>
          <a:prstGeom prst="rect">
            <a:avLst/>
          </a:prstGeom>
          <a:noFill/>
          <a:ln w="9525">
            <a:noFill/>
            <a:miter lim="800000"/>
            <a:headEnd/>
            <a:tailEnd/>
          </a:ln>
          <a:effectLst/>
        </p:spPr>
      </p:pic>
      <p:sp>
        <p:nvSpPr>
          <p:cNvPr id="6" name="文本框 5">
            <a:extLst>
              <a:ext uri="{FF2B5EF4-FFF2-40B4-BE49-F238E27FC236}">
                <a16:creationId xmlns:a16="http://schemas.microsoft.com/office/drawing/2014/main" id="{3CD18997-C939-457A-BE84-FC76B0093ED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a:xfrm>
            <a:off x="6553200" y="6248400"/>
            <a:ext cx="2133600" cy="457200"/>
          </a:xfrm>
          <a:prstGeom prst="rect">
            <a:avLst/>
          </a:prstGeom>
        </p:spPr>
        <p:txBody>
          <a:bodyPr/>
          <a:lstStyle/>
          <a:p>
            <a:fld id="{6C6A9869-A642-4584-B7FC-76BAF224F862}" type="slidenum">
              <a:rPr lang="zh-CN" altLang="en-US" smtClean="0"/>
              <a:pPr/>
              <a:t>46</a:t>
            </a:fld>
            <a:endParaRPr lang="en-US" altLang="zh-CN" dirty="0"/>
          </a:p>
        </p:txBody>
      </p:sp>
      <p:pic>
        <p:nvPicPr>
          <p:cNvPr id="1337346" name="图片 76" descr="128.png"/>
          <p:cNvPicPr>
            <a:picLocks noChangeAspect="1" noChangeArrowheads="1"/>
          </p:cNvPicPr>
          <p:nvPr/>
        </p:nvPicPr>
        <p:blipFill>
          <a:blip r:embed="rId2"/>
          <a:srcRect/>
          <a:stretch>
            <a:fillRect/>
          </a:stretch>
        </p:blipFill>
        <p:spPr bwMode="auto">
          <a:xfrm>
            <a:off x="2051050" y="620713"/>
            <a:ext cx="4849813" cy="5545137"/>
          </a:xfrm>
          <a:prstGeom prst="rect">
            <a:avLst/>
          </a:prstGeom>
          <a:noFill/>
          <a:ln w="9525">
            <a:noFill/>
            <a:miter lim="800000"/>
            <a:headEnd/>
            <a:tailEnd/>
          </a:ln>
        </p:spPr>
      </p:pic>
      <p:sp>
        <p:nvSpPr>
          <p:cNvPr id="4" name="文本框 3">
            <a:extLst>
              <a:ext uri="{FF2B5EF4-FFF2-40B4-BE49-F238E27FC236}">
                <a16:creationId xmlns:a16="http://schemas.microsoft.com/office/drawing/2014/main" id="{DA8F1675-7DFB-423F-9F34-99C2D2CA3FF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D417B4F8-515F-48BC-804E-1CFC770E4141}" type="slidenum">
              <a:rPr lang="zh-CN" altLang="en-US" smtClean="0"/>
              <a:pPr/>
              <a:t>47</a:t>
            </a:fld>
            <a:endParaRPr lang="en-US" altLang="zh-CN" dirty="0"/>
          </a:p>
        </p:txBody>
      </p:sp>
      <p:sp>
        <p:nvSpPr>
          <p:cNvPr id="1338370" name="Rectangle 2"/>
          <p:cNvSpPr>
            <a:spLocks noGrp="1" noChangeArrowheads="1"/>
          </p:cNvSpPr>
          <p:nvPr>
            <p:ph type="title"/>
          </p:nvPr>
        </p:nvSpPr>
        <p:spPr>
          <a:xfrm>
            <a:off x="1042988" y="285750"/>
            <a:ext cx="7561262" cy="857250"/>
          </a:xfrm>
        </p:spPr>
        <p:txBody>
          <a:bodyPr/>
          <a:lstStyle/>
          <a:p>
            <a:r>
              <a:rPr lang="zh-CN" altLang="en-US" sz="4200">
                <a:effectLst>
                  <a:outerShdw blurRad="38100" dist="38100" dir="2700000" algn="tl">
                    <a:srgbClr val="C0C0C0"/>
                  </a:outerShdw>
                </a:effectLst>
                <a:ea typeface="黑体" pitchFamily="2" charset="-122"/>
              </a:rPr>
              <a:t>实现关系</a:t>
            </a:r>
            <a:r>
              <a:rPr lang="zh-CN" altLang="en-US"/>
              <a:t> </a:t>
            </a:r>
          </a:p>
        </p:txBody>
      </p:sp>
      <p:sp>
        <p:nvSpPr>
          <p:cNvPr id="1338371" name="Text Box 3"/>
          <p:cNvSpPr txBox="1">
            <a:spLocks noChangeArrowheads="1"/>
          </p:cNvSpPr>
          <p:nvPr/>
        </p:nvSpPr>
        <p:spPr bwMode="auto">
          <a:xfrm>
            <a:off x="838200" y="2133600"/>
            <a:ext cx="7705725" cy="2227263"/>
          </a:xfrm>
          <a:prstGeom prst="rect">
            <a:avLst/>
          </a:prstGeom>
          <a:noFill/>
          <a:ln w="9525" algn="ctr">
            <a:noFill/>
            <a:miter lim="800000"/>
            <a:headEnd/>
            <a:tailEnd/>
          </a:ln>
          <a:effectLst/>
        </p:spPr>
        <p:txBody>
          <a:bodyPr>
            <a:spAutoFit/>
          </a:bodyPr>
          <a:lstStyle/>
          <a:p>
            <a:r>
              <a:rPr lang="zh-CN" altLang="en-US" sz="2800">
                <a:latin typeface="隶书" pitchFamily="49" charset="-122"/>
                <a:ea typeface="隶书" pitchFamily="49" charset="-122"/>
              </a:rPr>
              <a:t>创建和删除实现关系与创建和删除依赖关系类似，实现关系的图标是   ，使用该图标将实现关系的两端连接起来，双击实现关系的线段可弹出设置实现关系的规范的对话框。在对话框中可以设置实现关系的名称、构造型、文档等。</a:t>
            </a:r>
          </a:p>
        </p:txBody>
      </p:sp>
      <p:pic>
        <p:nvPicPr>
          <p:cNvPr id="1338372" name="Picture 4"/>
          <p:cNvPicPr>
            <a:picLocks noChangeAspect="1" noChangeArrowheads="1"/>
          </p:cNvPicPr>
          <p:nvPr/>
        </p:nvPicPr>
        <p:blipFill>
          <a:blip r:embed="rId2"/>
          <a:srcRect/>
          <a:stretch>
            <a:fillRect/>
          </a:stretch>
        </p:blipFill>
        <p:spPr bwMode="auto">
          <a:xfrm>
            <a:off x="4495800" y="2590800"/>
            <a:ext cx="503238" cy="439738"/>
          </a:xfrm>
          <a:prstGeom prst="rect">
            <a:avLst/>
          </a:prstGeom>
          <a:noFill/>
          <a:ln w="9525">
            <a:noFill/>
            <a:miter lim="800000"/>
            <a:headEnd/>
            <a:tailEnd/>
          </a:ln>
          <a:effectLst/>
        </p:spPr>
      </p:pic>
      <p:sp>
        <p:nvSpPr>
          <p:cNvPr id="6" name="文本框 5">
            <a:extLst>
              <a:ext uri="{FF2B5EF4-FFF2-40B4-BE49-F238E27FC236}">
                <a16:creationId xmlns:a16="http://schemas.microsoft.com/office/drawing/2014/main" id="{A5826617-7538-47C5-821C-9DE3E99E798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a:xfrm>
            <a:off x="6553200" y="6248400"/>
            <a:ext cx="2133600" cy="457200"/>
          </a:xfrm>
          <a:prstGeom prst="rect">
            <a:avLst/>
          </a:prstGeom>
        </p:spPr>
        <p:txBody>
          <a:bodyPr/>
          <a:lstStyle/>
          <a:p>
            <a:fld id="{ED2B5B1A-0692-49DC-8C5F-F5466C8152E6}" type="slidenum">
              <a:rPr lang="zh-CN" altLang="en-US" smtClean="0"/>
              <a:pPr/>
              <a:t>48</a:t>
            </a:fld>
            <a:endParaRPr lang="en-US" altLang="zh-CN" dirty="0"/>
          </a:p>
        </p:txBody>
      </p:sp>
      <p:pic>
        <p:nvPicPr>
          <p:cNvPr id="1339394" name="图片 77" descr="129.png"/>
          <p:cNvPicPr>
            <a:picLocks noChangeAspect="1" noChangeArrowheads="1"/>
          </p:cNvPicPr>
          <p:nvPr/>
        </p:nvPicPr>
        <p:blipFill>
          <a:blip r:embed="rId2"/>
          <a:srcRect/>
          <a:stretch>
            <a:fillRect/>
          </a:stretch>
        </p:blipFill>
        <p:spPr bwMode="auto">
          <a:xfrm>
            <a:off x="2195513" y="692150"/>
            <a:ext cx="5100637" cy="5545138"/>
          </a:xfrm>
          <a:prstGeom prst="rect">
            <a:avLst/>
          </a:prstGeom>
          <a:noFill/>
          <a:ln w="9525">
            <a:noFill/>
            <a:miter lim="800000"/>
            <a:headEnd/>
            <a:tailEnd/>
          </a:ln>
        </p:spPr>
      </p:pic>
      <p:sp>
        <p:nvSpPr>
          <p:cNvPr id="4" name="文本框 3">
            <a:extLst>
              <a:ext uri="{FF2B5EF4-FFF2-40B4-BE49-F238E27FC236}">
                <a16:creationId xmlns:a16="http://schemas.microsoft.com/office/drawing/2014/main" id="{4AC4592A-1DC0-4A6E-99F9-F2AD998D574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7FFFF-1901-47AE-ABB6-7AD02E65BC71}"/>
              </a:ext>
            </a:extLst>
          </p:cNvPr>
          <p:cNvSpPr>
            <a:spLocks noGrp="1"/>
          </p:cNvSpPr>
          <p:nvPr>
            <p:ph type="title"/>
          </p:nvPr>
        </p:nvSpPr>
        <p:spPr/>
        <p:txBody>
          <a:bodyPr/>
          <a:lstStyle/>
          <a:p>
            <a:r>
              <a:rPr lang="zh-CN" altLang="en-US" dirty="0"/>
              <a:t>实例 </a:t>
            </a:r>
            <a:r>
              <a:rPr lang="en-US" altLang="zh-CN" dirty="0"/>
              <a:t>1</a:t>
            </a:r>
            <a:endParaRPr lang="en-US" dirty="0"/>
          </a:p>
        </p:txBody>
      </p:sp>
      <p:sp>
        <p:nvSpPr>
          <p:cNvPr id="3" name="内容占位符 2">
            <a:extLst>
              <a:ext uri="{FF2B5EF4-FFF2-40B4-BE49-F238E27FC236}">
                <a16:creationId xmlns:a16="http://schemas.microsoft.com/office/drawing/2014/main" id="{D8ABD8E7-B167-4606-8BA4-7473F12A4D40}"/>
              </a:ext>
            </a:extLst>
          </p:cNvPr>
          <p:cNvSpPr>
            <a:spLocks noGrp="1"/>
          </p:cNvSpPr>
          <p:nvPr>
            <p:ph idx="1"/>
          </p:nvPr>
        </p:nvSpPr>
        <p:spPr/>
        <p:txBody>
          <a:bodyPr/>
          <a:lstStyle/>
          <a:p>
            <a:r>
              <a:rPr kumimoji="1" lang="zh-CN" altLang="en-US" sz="3200" b="1" dirty="0">
                <a:latin typeface="Times New Roman" pitchFamily="18" charset="0"/>
                <a:ea typeface="楷体_GB2312" pitchFamily="49" charset="-122"/>
              </a:rPr>
              <a:t>根据 实例</a:t>
            </a:r>
            <a:r>
              <a:rPr kumimoji="1" lang="en-US" altLang="zh-CN" sz="3200" b="1" dirty="0">
                <a:latin typeface="Times New Roman" pitchFamily="18" charset="0"/>
                <a:ea typeface="楷体_GB2312" pitchFamily="49" charset="-122"/>
              </a:rPr>
              <a:t>1 </a:t>
            </a:r>
            <a:r>
              <a:rPr kumimoji="1" lang="zh-CN" altLang="en-US" sz="3200" b="1" dirty="0">
                <a:latin typeface="Times New Roman" pitchFamily="18" charset="0"/>
                <a:ea typeface="楷体_GB2312" pitchFamily="49" charset="-122"/>
              </a:rPr>
              <a:t>需求完成静态分析，并创建</a:t>
            </a:r>
            <a:endParaRPr kumimoji="1" lang="en-US" altLang="zh-CN" sz="3200" b="1" dirty="0">
              <a:latin typeface="Times New Roman" pitchFamily="18" charset="0"/>
              <a:ea typeface="楷体_GB2312" pitchFamily="49" charset="-122"/>
            </a:endParaRPr>
          </a:p>
          <a:p>
            <a:pPr marL="0" indent="0">
              <a:buNone/>
            </a:pPr>
            <a:r>
              <a:rPr kumimoji="1" lang="en-US" altLang="zh-CN" dirty="0">
                <a:latin typeface="Times New Roman" pitchFamily="18" charset="0"/>
                <a:ea typeface="楷体_GB2312" pitchFamily="49" charset="-122"/>
              </a:rPr>
              <a:t>Ch04_</a:t>
            </a:r>
            <a:r>
              <a:rPr kumimoji="1" lang="zh-CN" altLang="en-US" sz="3200" b="1" dirty="0">
                <a:solidFill>
                  <a:srgbClr val="FF3300"/>
                </a:solidFill>
                <a:latin typeface="Times New Roman" pitchFamily="18" charset="0"/>
                <a:ea typeface="楷体_GB2312" pitchFamily="49" charset="-122"/>
              </a:rPr>
              <a:t>个人图书管理系统</a:t>
            </a:r>
            <a:r>
              <a:rPr kumimoji="1" lang="en-US" altLang="zh-CN" sz="3200" b="1" dirty="0">
                <a:solidFill>
                  <a:srgbClr val="FF3300"/>
                </a:solidFill>
                <a:latin typeface="Times New Roman" pitchFamily="18" charset="0"/>
                <a:ea typeface="楷体_GB2312" pitchFamily="49" charset="-122"/>
              </a:rPr>
              <a:t>_</a:t>
            </a:r>
            <a:r>
              <a:rPr kumimoji="1" lang="zh-CN" altLang="en-US" dirty="0">
                <a:latin typeface="Times New Roman" pitchFamily="18" charset="0"/>
                <a:ea typeface="楷体_GB2312" pitchFamily="49" charset="-122"/>
              </a:rPr>
              <a:t>学号</a:t>
            </a:r>
            <a:r>
              <a:rPr kumimoji="1" lang="en-US" altLang="zh-CN" dirty="0">
                <a:latin typeface="Times New Roman" pitchFamily="18" charset="0"/>
                <a:ea typeface="楷体_GB2312" pitchFamily="49" charset="-122"/>
              </a:rPr>
              <a:t>_</a:t>
            </a:r>
            <a:r>
              <a:rPr kumimoji="1" lang="zh-CN" altLang="en-US" dirty="0">
                <a:latin typeface="Times New Roman" pitchFamily="18" charset="0"/>
                <a:ea typeface="楷体_GB2312" pitchFamily="49" charset="-122"/>
              </a:rPr>
              <a:t>姓名</a:t>
            </a:r>
            <a:r>
              <a:rPr kumimoji="1" lang="en-US" altLang="zh-CN" sz="3200" b="1" dirty="0">
                <a:solidFill>
                  <a:srgbClr val="FF3300"/>
                </a:solidFill>
                <a:latin typeface="Times New Roman" pitchFamily="18" charset="0"/>
                <a:ea typeface="楷体_GB2312" pitchFamily="49" charset="-122"/>
              </a:rPr>
              <a:t>.mdl</a:t>
            </a:r>
          </a:p>
          <a:p>
            <a:pPr marL="0" indent="0">
              <a:buNone/>
            </a:pPr>
            <a:endParaRPr lang="en-US" dirty="0"/>
          </a:p>
        </p:txBody>
      </p:sp>
      <p:sp>
        <p:nvSpPr>
          <p:cNvPr id="4" name="灯片编号占位符 3">
            <a:extLst>
              <a:ext uri="{FF2B5EF4-FFF2-40B4-BE49-F238E27FC236}">
                <a16:creationId xmlns:a16="http://schemas.microsoft.com/office/drawing/2014/main" id="{45816817-5C46-441E-9EC5-0C31BCD4B8B3}"/>
              </a:ext>
            </a:extLst>
          </p:cNvPr>
          <p:cNvSpPr>
            <a:spLocks noGrp="1"/>
          </p:cNvSpPr>
          <p:nvPr>
            <p:ph type="sldNum" sz="quarter" idx="10"/>
          </p:nvPr>
        </p:nvSpPr>
        <p:spPr/>
        <p:txBody>
          <a:bodyPr/>
          <a:lstStyle/>
          <a:p>
            <a:pPr>
              <a:defRPr/>
            </a:pPr>
            <a:r>
              <a:rPr lang="zh-CN" altLang="en-US"/>
              <a:t>第</a:t>
            </a:r>
            <a:fld id="{6F4EBAFA-A18C-49F4-8D67-E831D7130A3F}" type="slidenum">
              <a:rPr lang="zh-CN" altLang="en-US" smtClean="0"/>
              <a:pPr>
                <a:defRPr/>
              </a:pPr>
              <a:t>49</a:t>
            </a:fld>
            <a:r>
              <a:rPr lang="zh-CN" altLang="en-US"/>
              <a:t>页</a:t>
            </a:r>
          </a:p>
        </p:txBody>
      </p:sp>
    </p:spTree>
    <p:extLst>
      <p:ext uri="{BB962C8B-B14F-4D97-AF65-F5344CB8AC3E}">
        <p14:creationId xmlns:p14="http://schemas.microsoft.com/office/powerpoint/2010/main" val="203072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a:xfrm>
            <a:off x="6553200" y="6248400"/>
            <a:ext cx="2133600" cy="457200"/>
          </a:xfrm>
          <a:prstGeom prst="rect">
            <a:avLst/>
          </a:prstGeom>
        </p:spPr>
        <p:txBody>
          <a:bodyPr/>
          <a:lstStyle/>
          <a:p>
            <a:fld id="{D7196159-9867-4A13-9D3C-5FE4AEB7CB8D}" type="slidenum">
              <a:rPr lang="zh-CN" altLang="en-US" smtClean="0"/>
              <a:pPr/>
              <a:t>5</a:t>
            </a:fld>
            <a:endParaRPr lang="en-US" altLang="zh-CN" dirty="0"/>
          </a:p>
        </p:txBody>
      </p:sp>
      <p:sp>
        <p:nvSpPr>
          <p:cNvPr id="1152002" name="Rectangle 2"/>
          <p:cNvSpPr>
            <a:spLocks noChangeArrowheads="1"/>
          </p:cNvSpPr>
          <p:nvPr/>
        </p:nvSpPr>
        <p:spPr bwMode="auto">
          <a:xfrm>
            <a:off x="609600" y="685800"/>
            <a:ext cx="6048375" cy="609600"/>
          </a:xfrm>
          <a:prstGeom prst="rect">
            <a:avLst/>
          </a:prstGeom>
          <a:noFill/>
          <a:ln w="9525">
            <a:noFill/>
            <a:miter lim="800000"/>
            <a:headEnd/>
            <a:tailEnd/>
          </a:ln>
          <a:effectLst/>
        </p:spPr>
        <p:txBody>
          <a:bodyPr anchor="ctr"/>
          <a:lstStyle/>
          <a:p>
            <a:r>
              <a:rPr lang="zh-CN" altLang="en-US" sz="3800">
                <a:solidFill>
                  <a:schemeClr val="tx2"/>
                </a:solidFill>
                <a:ea typeface="宋体" pitchFamily="2" charset="-122"/>
                <a:cs typeface="Tahoma" pitchFamily="34" charset="0"/>
              </a:rPr>
              <a:t>分析过程概述</a:t>
            </a:r>
            <a:endParaRPr lang="en-US" altLang="zh-CN" sz="3800">
              <a:solidFill>
                <a:schemeClr val="tx2"/>
              </a:solidFill>
              <a:ea typeface="宋体" pitchFamily="2" charset="-122"/>
              <a:cs typeface="Tahoma" pitchFamily="34" charset="0"/>
            </a:endParaRPr>
          </a:p>
        </p:txBody>
      </p:sp>
      <p:sp>
        <p:nvSpPr>
          <p:cNvPr id="1152003" name="Rectangle 3"/>
          <p:cNvSpPr>
            <a:spLocks noGrp="1" noChangeArrowheads="1"/>
          </p:cNvSpPr>
          <p:nvPr>
            <p:ph type="title"/>
          </p:nvPr>
        </p:nvSpPr>
        <p:spPr>
          <a:xfrm>
            <a:off x="685800" y="1219200"/>
            <a:ext cx="7793038" cy="1143000"/>
          </a:xfrm>
          <a:noFill/>
          <a:ln/>
        </p:spPr>
        <p:txBody>
          <a:bodyPr anchor="b"/>
          <a:lstStyle/>
          <a:p>
            <a:r>
              <a:rPr lang="zh-CN" altLang="en-US" sz="2900" b="1">
                <a:ea typeface="楷体_GB2312" pitchFamily="49" charset="-122"/>
              </a:rPr>
              <a:t>从需求到分析</a:t>
            </a:r>
            <a:endParaRPr lang="en-US" altLang="zh-CN" sz="2900" b="1">
              <a:ea typeface="楷体_GB2312" pitchFamily="49" charset="-122"/>
            </a:endParaRPr>
          </a:p>
        </p:txBody>
      </p:sp>
      <p:pic>
        <p:nvPicPr>
          <p:cNvPr id="1152004" name="Picture 4"/>
          <p:cNvPicPr>
            <a:picLocks noChangeAspect="1" noChangeArrowheads="1"/>
          </p:cNvPicPr>
          <p:nvPr/>
        </p:nvPicPr>
        <p:blipFill>
          <a:blip r:embed="rId2"/>
          <a:srcRect/>
          <a:stretch>
            <a:fillRect/>
          </a:stretch>
        </p:blipFill>
        <p:spPr bwMode="auto">
          <a:xfrm>
            <a:off x="788988" y="2446338"/>
            <a:ext cx="3625850" cy="3649662"/>
          </a:xfrm>
          <a:prstGeom prst="rect">
            <a:avLst/>
          </a:prstGeom>
          <a:noFill/>
          <a:ln w="9525">
            <a:noFill/>
            <a:miter lim="800000"/>
            <a:headEnd/>
            <a:tailEnd/>
          </a:ln>
          <a:effectLst/>
        </p:spPr>
      </p:pic>
      <p:sp>
        <p:nvSpPr>
          <p:cNvPr id="1152005" name="AutoShape 5"/>
          <p:cNvSpPr>
            <a:spLocks noChangeArrowheads="1"/>
          </p:cNvSpPr>
          <p:nvPr/>
        </p:nvSpPr>
        <p:spPr bwMode="auto">
          <a:xfrm>
            <a:off x="4056063" y="3959225"/>
            <a:ext cx="1871662" cy="8636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anchor="ctr"/>
          <a:lstStyle/>
          <a:p>
            <a:pPr algn="ctr"/>
            <a:r>
              <a:rPr kumimoji="1" lang="en-US" altLang="zh-CN" sz="2000">
                <a:effectLst>
                  <a:outerShdw blurRad="38100" dist="38100" dir="2700000" algn="tl">
                    <a:srgbClr val="FFFFFF"/>
                  </a:outerShdw>
                </a:effectLst>
                <a:latin typeface="Tahoma" pitchFamily="34" charset="0"/>
                <a:ea typeface="宋体" pitchFamily="2" charset="-122"/>
              </a:rPr>
              <a:t>Analysis workflow</a:t>
            </a:r>
          </a:p>
        </p:txBody>
      </p:sp>
      <p:grpSp>
        <p:nvGrpSpPr>
          <p:cNvPr id="2" name="Group 6"/>
          <p:cNvGrpSpPr>
            <a:grpSpLocks/>
          </p:cNvGrpSpPr>
          <p:nvPr/>
        </p:nvGrpSpPr>
        <p:grpSpPr bwMode="auto">
          <a:xfrm>
            <a:off x="5999163" y="2446338"/>
            <a:ext cx="2894012" cy="3649662"/>
            <a:chOff x="3560" y="1207"/>
            <a:chExt cx="1823" cy="2299"/>
          </a:xfrm>
        </p:grpSpPr>
        <p:pic>
          <p:nvPicPr>
            <p:cNvPr id="1152007" name="Picture 7"/>
            <p:cNvPicPr>
              <a:picLocks noChangeAspect="1" noChangeArrowheads="1"/>
            </p:cNvPicPr>
            <p:nvPr/>
          </p:nvPicPr>
          <p:blipFill>
            <a:blip r:embed="rId3"/>
            <a:srcRect/>
            <a:stretch>
              <a:fillRect/>
            </a:stretch>
          </p:blipFill>
          <p:spPr bwMode="auto">
            <a:xfrm>
              <a:off x="3560" y="1207"/>
              <a:ext cx="1823" cy="2299"/>
            </a:xfrm>
            <a:prstGeom prst="rect">
              <a:avLst/>
            </a:prstGeom>
            <a:noFill/>
            <a:ln w="9525">
              <a:noFill/>
              <a:miter lim="800000"/>
              <a:headEnd/>
              <a:tailEnd/>
            </a:ln>
            <a:effectLst/>
          </p:spPr>
        </p:pic>
        <p:pic>
          <p:nvPicPr>
            <p:cNvPr id="1152008" name="Picture 8"/>
            <p:cNvPicPr>
              <a:picLocks noChangeAspect="1" noChangeArrowheads="1"/>
            </p:cNvPicPr>
            <p:nvPr/>
          </p:nvPicPr>
          <p:blipFill>
            <a:blip r:embed="rId4"/>
            <a:srcRect/>
            <a:stretch>
              <a:fillRect/>
            </a:stretch>
          </p:blipFill>
          <p:spPr bwMode="auto">
            <a:xfrm>
              <a:off x="3614" y="1661"/>
              <a:ext cx="1619" cy="658"/>
            </a:xfrm>
            <a:prstGeom prst="rect">
              <a:avLst/>
            </a:prstGeom>
            <a:noFill/>
            <a:ln w="9525">
              <a:noFill/>
              <a:miter lim="800000"/>
              <a:headEnd/>
              <a:tailEnd/>
            </a:ln>
            <a:effectLst/>
          </p:spPr>
        </p:pic>
        <p:pic>
          <p:nvPicPr>
            <p:cNvPr id="1152009" name="Picture 9"/>
            <p:cNvPicPr>
              <a:picLocks noChangeAspect="1" noChangeArrowheads="1"/>
            </p:cNvPicPr>
            <p:nvPr/>
          </p:nvPicPr>
          <p:blipFill>
            <a:blip r:embed="rId5"/>
            <a:srcRect/>
            <a:stretch>
              <a:fillRect/>
            </a:stretch>
          </p:blipFill>
          <p:spPr bwMode="auto">
            <a:xfrm>
              <a:off x="3614" y="2478"/>
              <a:ext cx="817" cy="691"/>
            </a:xfrm>
            <a:prstGeom prst="rect">
              <a:avLst/>
            </a:prstGeom>
            <a:noFill/>
            <a:ln w="9525">
              <a:noFill/>
              <a:miter lim="800000"/>
              <a:headEnd/>
              <a:tailEnd/>
            </a:ln>
            <a:effectLst/>
          </p:spPr>
        </p:pic>
        <p:pic>
          <p:nvPicPr>
            <p:cNvPr id="1152010" name="Picture 10"/>
            <p:cNvPicPr>
              <a:picLocks noChangeAspect="1" noChangeArrowheads="1"/>
            </p:cNvPicPr>
            <p:nvPr/>
          </p:nvPicPr>
          <p:blipFill>
            <a:blip r:embed="rId6"/>
            <a:srcRect/>
            <a:stretch>
              <a:fillRect/>
            </a:stretch>
          </p:blipFill>
          <p:spPr bwMode="auto">
            <a:xfrm>
              <a:off x="4431" y="2523"/>
              <a:ext cx="861" cy="481"/>
            </a:xfrm>
            <a:prstGeom prst="rect">
              <a:avLst/>
            </a:prstGeom>
            <a:noFill/>
            <a:ln w="9525">
              <a:noFill/>
              <a:miter lim="800000"/>
              <a:headEnd/>
              <a:tailEnd/>
            </a:ln>
            <a:effectLst/>
          </p:spPr>
        </p:pic>
        <p:sp>
          <p:nvSpPr>
            <p:cNvPr id="1152011" name="Text Box 11"/>
            <p:cNvSpPr txBox="1">
              <a:spLocks noChangeArrowheads="1"/>
            </p:cNvSpPr>
            <p:nvPr/>
          </p:nvSpPr>
          <p:spPr bwMode="auto">
            <a:xfrm>
              <a:off x="4422" y="2976"/>
              <a:ext cx="953" cy="192"/>
            </a:xfrm>
            <a:prstGeom prst="rect">
              <a:avLst/>
            </a:prstGeom>
            <a:noFill/>
            <a:ln w="9525">
              <a:noFill/>
              <a:miter lim="800000"/>
              <a:headEnd/>
              <a:tailEnd/>
            </a:ln>
            <a:effectLst/>
          </p:spPr>
          <p:txBody>
            <a:bodyPr>
              <a:spAutoFit/>
            </a:bodyPr>
            <a:lstStyle/>
            <a:p>
              <a:pPr>
                <a:spcBef>
                  <a:spcPct val="50000"/>
                </a:spcBef>
              </a:pPr>
              <a:r>
                <a:rPr kumimoji="1" lang="en-US" altLang="zh-CN" sz="1400">
                  <a:ea typeface="宋体" pitchFamily="2" charset="-122"/>
                </a:rPr>
                <a:t>Analysis Class</a:t>
              </a:r>
            </a:p>
          </p:txBody>
        </p:sp>
      </p:grpSp>
      <p:sp>
        <p:nvSpPr>
          <p:cNvPr id="13" name="文本框 12">
            <a:extLst>
              <a:ext uri="{FF2B5EF4-FFF2-40B4-BE49-F238E27FC236}">
                <a16:creationId xmlns:a16="http://schemas.microsoft.com/office/drawing/2014/main" id="{C87661E8-55C0-4980-9FAF-161852F7E52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E0DF6256-728B-42EA-940D-D1A19E3AEF59}" type="slidenum">
              <a:rPr lang="zh-CN" altLang="en-US" smtClean="0"/>
              <a:pPr/>
              <a:t>50</a:t>
            </a:fld>
            <a:endParaRPr lang="en-US" altLang="zh-CN" dirty="0"/>
          </a:p>
        </p:txBody>
      </p:sp>
      <p:sp>
        <p:nvSpPr>
          <p:cNvPr id="1285122" name="Rectangle 2"/>
          <p:cNvSpPr>
            <a:spLocks noChangeArrowheads="1"/>
          </p:cNvSpPr>
          <p:nvPr/>
        </p:nvSpPr>
        <p:spPr bwMode="auto">
          <a:xfrm>
            <a:off x="1109663" y="241300"/>
            <a:ext cx="5478462" cy="799963"/>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000" dirty="0">
                <a:solidFill>
                  <a:srgbClr val="3F3B91"/>
                </a:solidFill>
                <a:effectLst>
                  <a:outerShdw blurRad="38100" dist="38100" dir="2700000" algn="tl">
                    <a:srgbClr val="C0C0C0"/>
                  </a:outerShdw>
                </a:effectLst>
                <a:latin typeface="-윤명조240" pitchFamily="18" charset="-127"/>
                <a:ea typeface="黑体" pitchFamily="2" charset="-122"/>
              </a:rPr>
              <a:t>1 </a:t>
            </a:r>
            <a:r>
              <a:rPr kumimoji="1" lang="en-US" altLang="zh-CN" sz="4000" dirty="0">
                <a:solidFill>
                  <a:srgbClr val="3F3B91"/>
                </a:solidFill>
                <a:effectLst>
                  <a:outerShdw blurRad="38100" dist="38100" dir="2700000" algn="tl">
                    <a:srgbClr val="C0C0C0"/>
                  </a:outerShdw>
                </a:effectLst>
                <a:latin typeface="Verdana"/>
                <a:ea typeface="黑体" pitchFamily="2" charset="-122"/>
              </a:rPr>
              <a:t>——</a:t>
            </a: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需求描述</a:t>
            </a:r>
          </a:p>
        </p:txBody>
      </p:sp>
      <p:sp>
        <p:nvSpPr>
          <p:cNvPr id="1285123" name="Rectangle 3"/>
          <p:cNvSpPr>
            <a:spLocks noChangeArrowheads="1"/>
          </p:cNvSpPr>
          <p:nvPr/>
        </p:nvSpPr>
        <p:spPr bwMode="auto">
          <a:xfrm>
            <a:off x="468313" y="1524000"/>
            <a:ext cx="8070850" cy="4537075"/>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小王是一个爱书之人，家里各类书籍已过千册，而平时又时常有朋友外借，因此需要一个个人图书管理系统。该系统应该能够将书籍的基本信息按计算机类、非计算机类分别建档，实现按书名、作者、类别、出版社等关键字的组合查询功能。在使用该系统录入新书籍时系统会自动按规则生成书号，可以修改信息，但一经创建就不允许删除。该系统还应该能够对书籍的外借情况进行记录，可对外借情况列表打印。另外，还希望能够对书籍的购买金额、册数按特定时间周期进行统计 </a:t>
            </a:r>
          </a:p>
        </p:txBody>
      </p:sp>
      <p:sp>
        <p:nvSpPr>
          <p:cNvPr id="5" name="文本框 4">
            <a:extLst>
              <a:ext uri="{FF2B5EF4-FFF2-40B4-BE49-F238E27FC236}">
                <a16:creationId xmlns:a16="http://schemas.microsoft.com/office/drawing/2014/main" id="{539D07B0-D7F3-4537-8A48-3274782239A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E590CC65-D71D-415A-9D72-A634803A5666}" type="slidenum">
              <a:rPr lang="zh-CN" altLang="en-US" smtClean="0"/>
              <a:pPr/>
              <a:t>51</a:t>
            </a:fld>
            <a:endParaRPr lang="en-US" altLang="zh-CN" dirty="0"/>
          </a:p>
        </p:txBody>
      </p:sp>
      <p:sp>
        <p:nvSpPr>
          <p:cNvPr id="1286146" name="Rectangle 2"/>
          <p:cNvSpPr>
            <a:spLocks noChangeArrowheads="1"/>
          </p:cNvSpPr>
          <p:nvPr/>
        </p:nvSpPr>
        <p:spPr bwMode="auto">
          <a:xfrm>
            <a:off x="971550" y="188913"/>
            <a:ext cx="5478463" cy="799963"/>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000" dirty="0">
                <a:solidFill>
                  <a:srgbClr val="3F3B91"/>
                </a:solidFill>
                <a:effectLst>
                  <a:outerShdw blurRad="38100" dist="38100" dir="2700000" algn="tl">
                    <a:srgbClr val="C0C0C0"/>
                  </a:outerShdw>
                </a:effectLst>
                <a:latin typeface="-윤명조240" pitchFamily="18" charset="-127"/>
                <a:ea typeface="黑体" pitchFamily="2" charset="-122"/>
              </a:rPr>
              <a:t>1 ——</a:t>
            </a: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发现类</a:t>
            </a:r>
          </a:p>
        </p:txBody>
      </p:sp>
      <p:sp>
        <p:nvSpPr>
          <p:cNvPr id="1286147" name="Rectangle 3"/>
          <p:cNvSpPr>
            <a:spLocks noChangeArrowheads="1"/>
          </p:cNvSpPr>
          <p:nvPr/>
        </p:nvSpPr>
        <p:spPr bwMode="auto">
          <a:xfrm>
            <a:off x="468313" y="1635125"/>
            <a:ext cx="8070850" cy="4537075"/>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dirty="0">
                <a:solidFill>
                  <a:srgbClr val="FF3300"/>
                </a:solidFill>
                <a:latin typeface="Times New Roman" pitchFamily="18" charset="0"/>
                <a:ea typeface="楷体_GB2312" pitchFamily="49" charset="-122"/>
              </a:rPr>
              <a:t>小王</a:t>
            </a:r>
            <a:r>
              <a:rPr kumimoji="1" lang="zh-CN" altLang="en-US" sz="2400" b="1" dirty="0">
                <a:latin typeface="Times New Roman" pitchFamily="18" charset="0"/>
                <a:ea typeface="楷体_GB2312" pitchFamily="49" charset="-122"/>
              </a:rPr>
              <a:t>是一个爱书之</a:t>
            </a:r>
            <a:r>
              <a:rPr kumimoji="1" lang="zh-CN" altLang="en-US" sz="2400" b="1" dirty="0">
                <a:solidFill>
                  <a:srgbClr val="FF3300"/>
                </a:solidFill>
                <a:latin typeface="Times New Roman" pitchFamily="18" charset="0"/>
                <a:ea typeface="楷体_GB2312" pitchFamily="49" charset="-122"/>
              </a:rPr>
              <a:t>人</a:t>
            </a:r>
            <a:r>
              <a:rPr kumimoji="1" lang="zh-CN" altLang="en-US" sz="2400" b="1" dirty="0">
                <a:latin typeface="Times New Roman" pitchFamily="18" charset="0"/>
                <a:ea typeface="楷体_GB2312" pitchFamily="49" charset="-122"/>
              </a:rPr>
              <a:t>，</a:t>
            </a:r>
            <a:r>
              <a:rPr kumimoji="1" lang="zh-CN" altLang="en-US" sz="2400" b="1" dirty="0">
                <a:solidFill>
                  <a:srgbClr val="FF3300"/>
                </a:solidFill>
                <a:latin typeface="Times New Roman" pitchFamily="18" charset="0"/>
                <a:ea typeface="楷体_GB2312" pitchFamily="49" charset="-122"/>
              </a:rPr>
              <a:t>家里</a:t>
            </a:r>
            <a:r>
              <a:rPr kumimoji="1" lang="zh-CN" altLang="en-US" sz="2400" b="1" dirty="0">
                <a:latin typeface="Times New Roman" pitchFamily="18" charset="0"/>
                <a:ea typeface="楷体_GB2312" pitchFamily="49" charset="-122"/>
              </a:rPr>
              <a:t>各类</a:t>
            </a:r>
            <a:r>
              <a:rPr kumimoji="1" lang="zh-CN" altLang="en-US" sz="2400" b="1" dirty="0">
                <a:solidFill>
                  <a:srgbClr val="FF3300"/>
                </a:solidFill>
                <a:latin typeface="Times New Roman" pitchFamily="18" charset="0"/>
                <a:ea typeface="楷体_GB2312" pitchFamily="49" charset="-122"/>
              </a:rPr>
              <a:t>书籍</a:t>
            </a:r>
            <a:r>
              <a:rPr kumimoji="1" lang="zh-CN" altLang="en-US" sz="2400" b="1" dirty="0">
                <a:latin typeface="Times New Roman" pitchFamily="18" charset="0"/>
                <a:ea typeface="楷体_GB2312" pitchFamily="49" charset="-122"/>
              </a:rPr>
              <a:t>已过千册，而平时又时常有</a:t>
            </a:r>
            <a:r>
              <a:rPr kumimoji="1" lang="zh-CN" altLang="en-US" sz="2400" b="1" dirty="0">
                <a:solidFill>
                  <a:srgbClr val="FF3300"/>
                </a:solidFill>
                <a:latin typeface="Times New Roman" pitchFamily="18" charset="0"/>
                <a:ea typeface="楷体_GB2312" pitchFamily="49" charset="-122"/>
              </a:rPr>
              <a:t>朋友</a:t>
            </a:r>
            <a:r>
              <a:rPr kumimoji="1" lang="zh-CN" altLang="en-US" sz="2400" b="1" dirty="0">
                <a:latin typeface="Times New Roman" pitchFamily="18" charset="0"/>
                <a:ea typeface="楷体_GB2312" pitchFamily="49" charset="-122"/>
              </a:rPr>
              <a:t>外借，因此需要一个</a:t>
            </a:r>
            <a:r>
              <a:rPr kumimoji="1" lang="zh-CN" altLang="en-US" sz="2400" b="1" dirty="0">
                <a:solidFill>
                  <a:srgbClr val="FF3300"/>
                </a:solidFill>
                <a:latin typeface="Times New Roman" pitchFamily="18" charset="0"/>
                <a:ea typeface="楷体_GB2312" pitchFamily="49" charset="-122"/>
              </a:rPr>
              <a:t>个人图书管理系统</a:t>
            </a:r>
            <a:r>
              <a:rPr kumimoji="1" lang="zh-CN" altLang="en-US" sz="2400" b="1" dirty="0">
                <a:latin typeface="Times New Roman" pitchFamily="18" charset="0"/>
                <a:ea typeface="楷体_GB2312" pitchFamily="49" charset="-122"/>
              </a:rPr>
              <a:t>。该系统应该能够将书籍的</a:t>
            </a:r>
            <a:r>
              <a:rPr kumimoji="1" lang="zh-CN" altLang="en-US" sz="2400" b="1" dirty="0">
                <a:solidFill>
                  <a:srgbClr val="FF3300"/>
                </a:solidFill>
                <a:latin typeface="Times New Roman" pitchFamily="18" charset="0"/>
                <a:ea typeface="楷体_GB2312" pitchFamily="49" charset="-122"/>
              </a:rPr>
              <a:t>基本信息</a:t>
            </a:r>
            <a:r>
              <a:rPr kumimoji="1" lang="zh-CN" altLang="en-US" sz="2400" b="1" dirty="0">
                <a:latin typeface="Times New Roman" pitchFamily="18" charset="0"/>
                <a:ea typeface="楷体_GB2312" pitchFamily="49" charset="-122"/>
              </a:rPr>
              <a:t>按</a:t>
            </a:r>
            <a:r>
              <a:rPr kumimoji="1" lang="zh-CN" altLang="en-US" sz="2400" b="1" dirty="0">
                <a:solidFill>
                  <a:srgbClr val="FF3300"/>
                </a:solidFill>
                <a:latin typeface="Times New Roman" pitchFamily="18" charset="0"/>
                <a:ea typeface="楷体_GB2312" pitchFamily="49" charset="-122"/>
              </a:rPr>
              <a:t>计算机类</a:t>
            </a:r>
            <a:r>
              <a:rPr kumimoji="1" lang="zh-CN" altLang="en-US" sz="2400" b="1" dirty="0">
                <a:latin typeface="Times New Roman" pitchFamily="18" charset="0"/>
                <a:ea typeface="楷体_GB2312" pitchFamily="49" charset="-122"/>
              </a:rPr>
              <a:t>、</a:t>
            </a:r>
            <a:r>
              <a:rPr kumimoji="1" lang="zh-CN" altLang="en-US" sz="2400" b="1" dirty="0">
                <a:solidFill>
                  <a:srgbClr val="FF3300"/>
                </a:solidFill>
                <a:latin typeface="Times New Roman" pitchFamily="18" charset="0"/>
                <a:ea typeface="楷体_GB2312" pitchFamily="49" charset="-122"/>
              </a:rPr>
              <a:t>非计算机类</a:t>
            </a:r>
            <a:r>
              <a:rPr kumimoji="1" lang="zh-CN" altLang="en-US" sz="2400" b="1" dirty="0">
                <a:latin typeface="Times New Roman" pitchFamily="18" charset="0"/>
                <a:ea typeface="楷体_GB2312" pitchFamily="49" charset="-122"/>
              </a:rPr>
              <a:t>分别建档，实现按</a:t>
            </a:r>
            <a:r>
              <a:rPr kumimoji="1" lang="zh-CN" altLang="en-US" sz="2400" b="1" dirty="0">
                <a:solidFill>
                  <a:srgbClr val="FF3300"/>
                </a:solidFill>
                <a:latin typeface="Times New Roman" pitchFamily="18" charset="0"/>
                <a:ea typeface="楷体_GB2312" pitchFamily="49" charset="-122"/>
              </a:rPr>
              <a:t>书名</a:t>
            </a:r>
            <a:r>
              <a:rPr kumimoji="1" lang="zh-CN" altLang="en-US" sz="2400" b="1" dirty="0">
                <a:latin typeface="Times New Roman" pitchFamily="18" charset="0"/>
                <a:ea typeface="楷体_GB2312" pitchFamily="49" charset="-122"/>
              </a:rPr>
              <a:t>、</a:t>
            </a:r>
            <a:r>
              <a:rPr kumimoji="1" lang="zh-CN" altLang="en-US" sz="2400" b="1" dirty="0">
                <a:solidFill>
                  <a:srgbClr val="FF3300"/>
                </a:solidFill>
                <a:latin typeface="Times New Roman" pitchFamily="18" charset="0"/>
                <a:ea typeface="楷体_GB2312" pitchFamily="49" charset="-122"/>
              </a:rPr>
              <a:t>作者</a:t>
            </a:r>
            <a:r>
              <a:rPr kumimoji="1" lang="zh-CN" altLang="en-US" sz="2400" b="1" dirty="0">
                <a:latin typeface="Times New Roman" pitchFamily="18" charset="0"/>
                <a:ea typeface="楷体_GB2312" pitchFamily="49" charset="-122"/>
              </a:rPr>
              <a:t>、</a:t>
            </a:r>
            <a:r>
              <a:rPr kumimoji="1" lang="zh-CN" altLang="en-US" sz="2400" b="1" dirty="0">
                <a:solidFill>
                  <a:srgbClr val="FF3300"/>
                </a:solidFill>
                <a:latin typeface="Times New Roman" pitchFamily="18" charset="0"/>
                <a:ea typeface="楷体_GB2312" pitchFamily="49" charset="-122"/>
              </a:rPr>
              <a:t>类别</a:t>
            </a:r>
            <a:r>
              <a:rPr kumimoji="1" lang="zh-CN" altLang="en-US" sz="2400" b="1" dirty="0">
                <a:latin typeface="Times New Roman" pitchFamily="18" charset="0"/>
                <a:ea typeface="楷体_GB2312" pitchFamily="49" charset="-122"/>
              </a:rPr>
              <a:t>、</a:t>
            </a:r>
            <a:r>
              <a:rPr kumimoji="1" lang="zh-CN" altLang="en-US" sz="2400" b="1" dirty="0">
                <a:solidFill>
                  <a:srgbClr val="FF3300"/>
                </a:solidFill>
                <a:latin typeface="Times New Roman" pitchFamily="18" charset="0"/>
                <a:ea typeface="楷体_GB2312" pitchFamily="49" charset="-122"/>
              </a:rPr>
              <a:t>出版社</a:t>
            </a:r>
            <a:r>
              <a:rPr kumimoji="1" lang="zh-CN" altLang="en-US" sz="2400" b="1" dirty="0">
                <a:latin typeface="Times New Roman" pitchFamily="18" charset="0"/>
                <a:ea typeface="楷体_GB2312" pitchFamily="49" charset="-122"/>
              </a:rPr>
              <a:t>等</a:t>
            </a:r>
            <a:r>
              <a:rPr kumimoji="1" lang="zh-CN" altLang="en-US" sz="2400" b="1" dirty="0">
                <a:solidFill>
                  <a:srgbClr val="FF3300"/>
                </a:solidFill>
                <a:latin typeface="Times New Roman" pitchFamily="18" charset="0"/>
                <a:ea typeface="楷体_GB2312" pitchFamily="49" charset="-122"/>
              </a:rPr>
              <a:t>关键字</a:t>
            </a:r>
            <a:r>
              <a:rPr kumimoji="1" lang="zh-CN" altLang="en-US" sz="2400" b="1" dirty="0">
                <a:latin typeface="Times New Roman" pitchFamily="18" charset="0"/>
                <a:ea typeface="楷体_GB2312" pitchFamily="49" charset="-122"/>
              </a:rPr>
              <a:t>的组合查询</a:t>
            </a:r>
            <a:r>
              <a:rPr kumimoji="1" lang="zh-CN" altLang="en-US" sz="2400" b="1" dirty="0">
                <a:solidFill>
                  <a:srgbClr val="FF3300"/>
                </a:solidFill>
                <a:latin typeface="Times New Roman" pitchFamily="18" charset="0"/>
                <a:ea typeface="楷体_GB2312" pitchFamily="49" charset="-122"/>
              </a:rPr>
              <a:t>功能</a:t>
            </a:r>
            <a:r>
              <a:rPr kumimoji="1" lang="zh-CN" altLang="en-US" sz="2400" b="1" dirty="0">
                <a:latin typeface="Times New Roman" pitchFamily="18" charset="0"/>
                <a:ea typeface="楷体_GB2312" pitchFamily="49" charset="-122"/>
              </a:rPr>
              <a:t>。在使用该系统录入</a:t>
            </a:r>
            <a:r>
              <a:rPr kumimoji="1" lang="zh-CN" altLang="en-US" sz="2400" b="1" dirty="0">
                <a:solidFill>
                  <a:srgbClr val="FF3300"/>
                </a:solidFill>
                <a:latin typeface="Times New Roman" pitchFamily="18" charset="0"/>
                <a:ea typeface="楷体_GB2312" pitchFamily="49" charset="-122"/>
              </a:rPr>
              <a:t>新书籍</a:t>
            </a:r>
            <a:r>
              <a:rPr kumimoji="1" lang="zh-CN" altLang="en-US" sz="2400" b="1" dirty="0">
                <a:latin typeface="Times New Roman" pitchFamily="18" charset="0"/>
                <a:ea typeface="楷体_GB2312" pitchFamily="49" charset="-122"/>
              </a:rPr>
              <a:t>时</a:t>
            </a:r>
            <a:r>
              <a:rPr kumimoji="1" lang="zh-CN" altLang="en-US" sz="2400" b="1" dirty="0">
                <a:solidFill>
                  <a:srgbClr val="FF3300"/>
                </a:solidFill>
                <a:latin typeface="Times New Roman" pitchFamily="18" charset="0"/>
                <a:ea typeface="楷体_GB2312" pitchFamily="49" charset="-122"/>
              </a:rPr>
              <a:t>系统</a:t>
            </a:r>
            <a:r>
              <a:rPr kumimoji="1" lang="zh-CN" altLang="en-US" sz="2400" b="1" dirty="0">
                <a:latin typeface="Times New Roman" pitchFamily="18" charset="0"/>
                <a:ea typeface="楷体_GB2312" pitchFamily="49" charset="-122"/>
              </a:rPr>
              <a:t>会自动按</a:t>
            </a:r>
            <a:r>
              <a:rPr kumimoji="1" lang="zh-CN" altLang="en-US" sz="2400" b="1" dirty="0">
                <a:solidFill>
                  <a:srgbClr val="FF3300"/>
                </a:solidFill>
                <a:latin typeface="Times New Roman" pitchFamily="18" charset="0"/>
                <a:ea typeface="楷体_GB2312" pitchFamily="49" charset="-122"/>
              </a:rPr>
              <a:t>规则</a:t>
            </a:r>
            <a:r>
              <a:rPr kumimoji="1" lang="zh-CN" altLang="en-US" sz="2400" b="1" dirty="0">
                <a:latin typeface="Times New Roman" pitchFamily="18" charset="0"/>
                <a:ea typeface="楷体_GB2312" pitchFamily="49" charset="-122"/>
              </a:rPr>
              <a:t>生成</a:t>
            </a:r>
            <a:r>
              <a:rPr kumimoji="1" lang="zh-CN" altLang="en-US" sz="2400" b="1" dirty="0">
                <a:solidFill>
                  <a:srgbClr val="FF3300"/>
                </a:solidFill>
                <a:latin typeface="Times New Roman" pitchFamily="18" charset="0"/>
                <a:ea typeface="楷体_GB2312" pitchFamily="49" charset="-122"/>
              </a:rPr>
              <a:t>书号</a:t>
            </a:r>
            <a:r>
              <a:rPr kumimoji="1" lang="zh-CN" altLang="en-US" sz="2400" b="1" dirty="0">
                <a:latin typeface="Times New Roman" pitchFamily="18" charset="0"/>
                <a:ea typeface="楷体_GB2312" pitchFamily="49" charset="-122"/>
              </a:rPr>
              <a:t>，可以修改</a:t>
            </a:r>
            <a:r>
              <a:rPr kumimoji="1" lang="zh-CN" altLang="en-US" sz="2400" b="1" dirty="0">
                <a:solidFill>
                  <a:srgbClr val="FF3300"/>
                </a:solidFill>
                <a:latin typeface="Times New Roman" pitchFamily="18" charset="0"/>
                <a:ea typeface="楷体_GB2312" pitchFamily="49" charset="-122"/>
              </a:rPr>
              <a:t>信息</a:t>
            </a:r>
            <a:r>
              <a:rPr kumimoji="1" lang="zh-CN" altLang="en-US" sz="2400" b="1" dirty="0">
                <a:latin typeface="Times New Roman" pitchFamily="18" charset="0"/>
                <a:ea typeface="楷体_GB2312" pitchFamily="49" charset="-122"/>
              </a:rPr>
              <a:t>，但一经创建就不允许删除。该系统还应该能够对书籍的外借情况进行</a:t>
            </a:r>
            <a:r>
              <a:rPr kumimoji="1" lang="zh-CN" altLang="en-US" sz="2400" b="1" dirty="0">
                <a:solidFill>
                  <a:srgbClr val="FF3300"/>
                </a:solidFill>
                <a:latin typeface="Times New Roman" pitchFamily="18" charset="0"/>
                <a:ea typeface="楷体_GB2312" pitchFamily="49" charset="-122"/>
              </a:rPr>
              <a:t>记录</a:t>
            </a:r>
            <a:r>
              <a:rPr kumimoji="1" lang="zh-CN" altLang="en-US" sz="2400" b="1" dirty="0">
                <a:latin typeface="Times New Roman" pitchFamily="18" charset="0"/>
                <a:ea typeface="楷体_GB2312" pitchFamily="49" charset="-122"/>
              </a:rPr>
              <a:t>，可对</a:t>
            </a:r>
            <a:r>
              <a:rPr kumimoji="1" lang="zh-CN" altLang="en-US" sz="2400" b="1" dirty="0">
                <a:solidFill>
                  <a:srgbClr val="FF3300"/>
                </a:solidFill>
                <a:latin typeface="Times New Roman" pitchFamily="18" charset="0"/>
                <a:ea typeface="楷体_GB2312" pitchFamily="49" charset="-122"/>
              </a:rPr>
              <a:t>外借情况列表</a:t>
            </a:r>
            <a:r>
              <a:rPr kumimoji="1" lang="zh-CN" altLang="en-US" sz="2400" b="1" dirty="0">
                <a:latin typeface="Times New Roman" pitchFamily="18" charset="0"/>
                <a:ea typeface="楷体_GB2312" pitchFamily="49" charset="-122"/>
              </a:rPr>
              <a:t>打印。另外，还希望能够对书籍的</a:t>
            </a:r>
            <a:r>
              <a:rPr kumimoji="1" lang="zh-CN" altLang="en-US" sz="2400" b="1" dirty="0">
                <a:solidFill>
                  <a:srgbClr val="FF3300"/>
                </a:solidFill>
                <a:latin typeface="Times New Roman" pitchFamily="18" charset="0"/>
                <a:ea typeface="楷体_GB2312" pitchFamily="49" charset="-122"/>
              </a:rPr>
              <a:t>购买金额</a:t>
            </a:r>
            <a:r>
              <a:rPr kumimoji="1" lang="zh-CN" altLang="en-US" sz="2400" b="1" dirty="0">
                <a:latin typeface="Times New Roman" pitchFamily="18" charset="0"/>
                <a:ea typeface="楷体_GB2312" pitchFamily="49" charset="-122"/>
              </a:rPr>
              <a:t>、</a:t>
            </a:r>
            <a:r>
              <a:rPr kumimoji="1" lang="zh-CN" altLang="en-US" sz="2400" b="1" dirty="0">
                <a:solidFill>
                  <a:srgbClr val="FF3300"/>
                </a:solidFill>
                <a:latin typeface="Times New Roman" pitchFamily="18" charset="0"/>
                <a:ea typeface="楷体_GB2312" pitchFamily="49" charset="-122"/>
              </a:rPr>
              <a:t>册数</a:t>
            </a:r>
            <a:r>
              <a:rPr kumimoji="1" lang="zh-CN" altLang="en-US" sz="2400" b="1" dirty="0">
                <a:latin typeface="Times New Roman" pitchFamily="18" charset="0"/>
                <a:ea typeface="楷体_GB2312" pitchFamily="49" charset="-122"/>
              </a:rPr>
              <a:t>按</a:t>
            </a:r>
            <a:r>
              <a:rPr kumimoji="1" lang="zh-CN" altLang="en-US" sz="2400" b="1" dirty="0">
                <a:solidFill>
                  <a:srgbClr val="FF3300"/>
                </a:solidFill>
                <a:latin typeface="Times New Roman" pitchFamily="18" charset="0"/>
                <a:ea typeface="楷体_GB2312" pitchFamily="49" charset="-122"/>
              </a:rPr>
              <a:t>特定时间周期</a:t>
            </a:r>
            <a:r>
              <a:rPr kumimoji="1" lang="zh-CN" altLang="en-US" sz="2400" b="1" dirty="0">
                <a:latin typeface="Times New Roman" pitchFamily="18" charset="0"/>
                <a:ea typeface="楷体_GB2312" pitchFamily="49" charset="-122"/>
              </a:rPr>
              <a:t>进行统计 </a:t>
            </a:r>
          </a:p>
        </p:txBody>
      </p:sp>
      <p:sp>
        <p:nvSpPr>
          <p:cNvPr id="5" name="文本框 4">
            <a:extLst>
              <a:ext uri="{FF2B5EF4-FFF2-40B4-BE49-F238E27FC236}">
                <a16:creationId xmlns:a16="http://schemas.microsoft.com/office/drawing/2014/main" id="{3158FD62-7C47-41A2-9DED-241C14B33946}"/>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687E6603-E588-4B01-B722-5859851B50E1}" type="slidenum">
              <a:rPr lang="zh-CN" altLang="en-US" smtClean="0"/>
              <a:pPr/>
              <a:t>52</a:t>
            </a:fld>
            <a:endParaRPr lang="en-US" altLang="zh-CN" dirty="0"/>
          </a:p>
        </p:txBody>
      </p:sp>
      <p:sp>
        <p:nvSpPr>
          <p:cNvPr id="1287170" name="Rectangle 2"/>
          <p:cNvSpPr>
            <a:spLocks noChangeArrowheads="1"/>
          </p:cNvSpPr>
          <p:nvPr/>
        </p:nvSpPr>
        <p:spPr bwMode="auto">
          <a:xfrm>
            <a:off x="971550" y="260350"/>
            <a:ext cx="5478463" cy="799963"/>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000" dirty="0">
                <a:solidFill>
                  <a:srgbClr val="3F3B91"/>
                </a:solidFill>
                <a:effectLst>
                  <a:outerShdw blurRad="38100" dist="38100" dir="2700000" algn="tl">
                    <a:srgbClr val="C0C0C0"/>
                  </a:outerShdw>
                </a:effectLst>
                <a:latin typeface="-윤명조240" pitchFamily="18" charset="-127"/>
                <a:ea typeface="黑体" pitchFamily="2" charset="-122"/>
              </a:rPr>
              <a:t>1 ——</a:t>
            </a: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筛选备选类</a:t>
            </a:r>
          </a:p>
        </p:txBody>
      </p:sp>
      <p:sp>
        <p:nvSpPr>
          <p:cNvPr id="1287171" name="Rectangle 3"/>
          <p:cNvSpPr>
            <a:spLocks noChangeArrowheads="1"/>
          </p:cNvSpPr>
          <p:nvPr/>
        </p:nvSpPr>
        <p:spPr bwMode="auto">
          <a:xfrm>
            <a:off x="468313" y="1558925"/>
            <a:ext cx="8070850" cy="4537075"/>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“小王”、“人”、“家里”很明显是系统外的概念，无须对其建模；</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而“个人图书管理系统”、“系统”指的就是将要开发的系统，即系统本身，也无须对其进行建模；</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很明显“书籍”是一个很重要的类，而“书名”、“作者”、“类别”、“出版社”、“书号”则都是用来描述书籍的基本信息的，因此应该作为“书籍”类的属性处理，而“规则”是指书号的生成规则，而书号则是书籍的一个属性，因此“规则”可以作为编写“书籍”类构造函数的指南。</a:t>
            </a:r>
          </a:p>
        </p:txBody>
      </p:sp>
      <p:sp>
        <p:nvSpPr>
          <p:cNvPr id="5" name="文本框 4">
            <a:extLst>
              <a:ext uri="{FF2B5EF4-FFF2-40B4-BE49-F238E27FC236}">
                <a16:creationId xmlns:a16="http://schemas.microsoft.com/office/drawing/2014/main" id="{4DC9C0D6-6FB1-4E4C-9103-19D6403720D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543653DD-2DEE-4725-91BC-F34774E0B79B}" type="slidenum">
              <a:rPr lang="zh-CN" altLang="en-US" smtClean="0"/>
              <a:pPr/>
              <a:t>53</a:t>
            </a:fld>
            <a:endParaRPr lang="en-US" altLang="zh-CN" dirty="0"/>
          </a:p>
        </p:txBody>
      </p:sp>
      <p:sp>
        <p:nvSpPr>
          <p:cNvPr id="1317890" name="Rectangle 2"/>
          <p:cNvSpPr>
            <a:spLocks noChangeArrowheads="1"/>
          </p:cNvSpPr>
          <p:nvPr/>
        </p:nvSpPr>
        <p:spPr bwMode="auto">
          <a:xfrm>
            <a:off x="971550" y="260350"/>
            <a:ext cx="5478463" cy="799963"/>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000" dirty="0">
                <a:solidFill>
                  <a:srgbClr val="3F3B91"/>
                </a:solidFill>
                <a:effectLst>
                  <a:outerShdw blurRad="38100" dist="38100" dir="2700000" algn="tl">
                    <a:srgbClr val="C0C0C0"/>
                  </a:outerShdw>
                </a:effectLst>
                <a:latin typeface="-윤명조240" pitchFamily="18" charset="-127"/>
                <a:ea typeface="黑体" pitchFamily="2" charset="-122"/>
              </a:rPr>
              <a:t>1 ——</a:t>
            </a: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筛选备选类</a:t>
            </a:r>
          </a:p>
        </p:txBody>
      </p:sp>
      <p:sp>
        <p:nvSpPr>
          <p:cNvPr id="1317891" name="Rectangle 3"/>
          <p:cNvSpPr>
            <a:spLocks noChangeArrowheads="1"/>
          </p:cNvSpPr>
          <p:nvPr/>
        </p:nvSpPr>
        <p:spPr bwMode="auto">
          <a:xfrm>
            <a:off x="468313" y="1711325"/>
            <a:ext cx="8070850" cy="4537075"/>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“基本信息”则是书名、作者、类别等描述书籍的基本信息统称，“关键字”则是代表其中之一，因此无需对其建模；</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“功能”、“新书籍”、“信息”、“记录”都是在描述需求时使用到的一些相关词语，并不是问题域的本质，因此先可以将其淘汰掉；</a:t>
            </a:r>
          </a:p>
        </p:txBody>
      </p:sp>
      <p:sp>
        <p:nvSpPr>
          <p:cNvPr id="5" name="文本框 4">
            <a:extLst>
              <a:ext uri="{FF2B5EF4-FFF2-40B4-BE49-F238E27FC236}">
                <a16:creationId xmlns:a16="http://schemas.microsoft.com/office/drawing/2014/main" id="{5E48E62D-05FC-48E2-A73E-5408B7085A6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0075BEE5-332D-40FB-B3D6-9F80A8736DB2}" type="slidenum">
              <a:rPr lang="zh-CN" altLang="en-US" smtClean="0"/>
              <a:pPr/>
              <a:t>54</a:t>
            </a:fld>
            <a:endParaRPr lang="en-US" altLang="zh-CN" dirty="0"/>
          </a:p>
        </p:txBody>
      </p:sp>
      <p:sp>
        <p:nvSpPr>
          <p:cNvPr id="1288194" name="Rectangle 2"/>
          <p:cNvSpPr>
            <a:spLocks noChangeArrowheads="1"/>
          </p:cNvSpPr>
          <p:nvPr/>
        </p:nvSpPr>
        <p:spPr bwMode="auto">
          <a:xfrm>
            <a:off x="1042988" y="260350"/>
            <a:ext cx="5478462" cy="799963"/>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000" dirty="0">
                <a:solidFill>
                  <a:srgbClr val="3F3B91"/>
                </a:solidFill>
                <a:effectLst>
                  <a:outerShdw blurRad="38100" dist="38100" dir="2700000" algn="tl">
                    <a:srgbClr val="C0C0C0"/>
                  </a:outerShdw>
                </a:effectLst>
                <a:latin typeface="-윤명조240" pitchFamily="18" charset="-127"/>
                <a:ea typeface="黑体" pitchFamily="2" charset="-122"/>
              </a:rPr>
              <a:t>1 ——</a:t>
            </a: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筛选修选类</a:t>
            </a:r>
          </a:p>
        </p:txBody>
      </p:sp>
      <p:sp>
        <p:nvSpPr>
          <p:cNvPr id="1288195" name="Rectangle 3"/>
          <p:cNvSpPr>
            <a:spLocks noChangeArrowheads="1"/>
          </p:cNvSpPr>
          <p:nvPr/>
        </p:nvSpPr>
        <p:spPr bwMode="auto">
          <a:xfrm>
            <a:off x="381000" y="1635125"/>
            <a:ext cx="8382000" cy="4689475"/>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“计算机类”、“非计算机类”是该系统中图书的两大分类，因此应该对其建模，并改名为“计算机类书籍”和“非计算机类书籍”，以减少歧义；</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“外借情况”则是用来表示一次借阅行为，应该成为一个候选类，多个外借情况将组成“外借情况列表”，而外借情况中一个很重要的角色是“朋友”</a:t>
            </a: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借阅主体。虽然到本系统中并不需要建立“朋友”的资料库，但考虑到可能会需要列出某个朋友的借阅情况，因此还是将其列为候选类。为了能够更好地表述，将“外借情况”改名为“借阅记录”，而将“外借情况列表”改名为“借阅记录列表”；</a:t>
            </a:r>
          </a:p>
        </p:txBody>
      </p:sp>
      <p:sp>
        <p:nvSpPr>
          <p:cNvPr id="5" name="文本框 4">
            <a:extLst>
              <a:ext uri="{FF2B5EF4-FFF2-40B4-BE49-F238E27FC236}">
                <a16:creationId xmlns:a16="http://schemas.microsoft.com/office/drawing/2014/main" id="{3E857B51-C866-488C-9917-FE5D54AF97C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341AE02E-D5F0-4141-889E-F009909B5CCD}" type="slidenum">
              <a:rPr lang="zh-CN" altLang="en-US" smtClean="0"/>
              <a:pPr/>
              <a:t>55</a:t>
            </a:fld>
            <a:endParaRPr lang="en-US" altLang="zh-CN" dirty="0"/>
          </a:p>
        </p:txBody>
      </p:sp>
      <p:sp>
        <p:nvSpPr>
          <p:cNvPr id="1318914" name="Rectangle 2"/>
          <p:cNvSpPr>
            <a:spLocks noChangeArrowheads="1"/>
          </p:cNvSpPr>
          <p:nvPr/>
        </p:nvSpPr>
        <p:spPr bwMode="auto">
          <a:xfrm>
            <a:off x="1042988" y="260350"/>
            <a:ext cx="5478462" cy="799963"/>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000" dirty="0">
                <a:solidFill>
                  <a:srgbClr val="3F3B91"/>
                </a:solidFill>
                <a:effectLst>
                  <a:outerShdw blurRad="38100" dist="38100" dir="2700000" algn="tl">
                    <a:srgbClr val="C0C0C0"/>
                  </a:outerShdw>
                </a:effectLst>
                <a:latin typeface="-윤명조240" pitchFamily="18" charset="-127"/>
                <a:ea typeface="黑体" pitchFamily="2" charset="-122"/>
              </a:rPr>
              <a:t>1 ——</a:t>
            </a: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筛选修选类</a:t>
            </a:r>
          </a:p>
        </p:txBody>
      </p:sp>
      <p:sp>
        <p:nvSpPr>
          <p:cNvPr id="1318915" name="Rectangle 3"/>
          <p:cNvSpPr>
            <a:spLocks noChangeArrowheads="1"/>
          </p:cNvSpPr>
          <p:nvPr/>
        </p:nvSpPr>
        <p:spPr bwMode="auto">
          <a:xfrm>
            <a:off x="468313" y="1711325"/>
            <a:ext cx="8070850" cy="4537075"/>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“购买金额”、“册数”都是统计的结果，都是一个数字，因此不用将其建模，而“特定时限”则是统计的范围，也无需将其建模；不过从这里的分析中，我们可以发现，在该需求描述中隐藏着一个关键类</a:t>
            </a: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书籍列表，也就是执行统计的主体。</a:t>
            </a:r>
          </a:p>
        </p:txBody>
      </p:sp>
      <p:sp>
        <p:nvSpPr>
          <p:cNvPr id="5" name="文本框 4">
            <a:extLst>
              <a:ext uri="{FF2B5EF4-FFF2-40B4-BE49-F238E27FC236}">
                <a16:creationId xmlns:a16="http://schemas.microsoft.com/office/drawing/2014/main" id="{652987D7-4A20-4F4D-AB5F-7DF969CE06D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p>
            <a:fld id="{E624107D-1ABE-4D0D-BA4E-52314B1FB069}" type="slidenum">
              <a:rPr lang="zh-CN" altLang="en-US" smtClean="0"/>
              <a:pPr/>
              <a:t>56</a:t>
            </a:fld>
            <a:endParaRPr lang="en-US" altLang="zh-CN" dirty="0"/>
          </a:p>
        </p:txBody>
      </p:sp>
      <p:sp>
        <p:nvSpPr>
          <p:cNvPr id="1289218" name="Rectangle 2"/>
          <p:cNvSpPr>
            <a:spLocks noChangeArrowheads="1"/>
          </p:cNvSpPr>
          <p:nvPr/>
        </p:nvSpPr>
        <p:spPr bwMode="auto">
          <a:xfrm>
            <a:off x="1038225" y="115888"/>
            <a:ext cx="5478463" cy="799963"/>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000" dirty="0">
                <a:solidFill>
                  <a:srgbClr val="3F3B91"/>
                </a:solidFill>
                <a:effectLst>
                  <a:outerShdw blurRad="38100" dist="38100" dir="2700000" algn="tl">
                    <a:srgbClr val="C0C0C0"/>
                  </a:outerShdw>
                </a:effectLst>
                <a:latin typeface="-윤명조240" pitchFamily="18" charset="-127"/>
                <a:ea typeface="黑体" pitchFamily="2" charset="-122"/>
              </a:rPr>
              <a:t>1 ——</a:t>
            </a: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得到候选类</a:t>
            </a:r>
          </a:p>
        </p:txBody>
      </p:sp>
      <p:sp>
        <p:nvSpPr>
          <p:cNvPr id="1289219" name="Rectangle 3"/>
          <p:cNvSpPr>
            <a:spLocks noChangeArrowheads="1"/>
          </p:cNvSpPr>
          <p:nvPr/>
        </p:nvSpPr>
        <p:spPr bwMode="auto">
          <a:xfrm>
            <a:off x="468313" y="1863725"/>
            <a:ext cx="8070850" cy="4537075"/>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endParaRPr kumimoji="1" lang="zh-CN" altLang="en-US" sz="2400" b="1">
              <a:solidFill>
                <a:srgbClr val="FF3300"/>
              </a:solidFill>
              <a:latin typeface="Times New Roman" pitchFamily="18" charset="0"/>
              <a:ea typeface="楷体_GB2312" pitchFamily="49" charset="-122"/>
            </a:endParaRPr>
          </a:p>
          <a:p>
            <a:pPr marL="457200" indent="-457200">
              <a:lnSpc>
                <a:spcPct val="125000"/>
              </a:lnSpc>
              <a:spcBef>
                <a:spcPct val="20000"/>
              </a:spcBef>
              <a:buClr>
                <a:srgbClr val="FF0000"/>
              </a:buClr>
              <a:buSzPct val="200000"/>
              <a:buFontTx/>
              <a:buChar char="•"/>
            </a:pPr>
            <a:endParaRPr kumimoji="1" lang="zh-CN" altLang="en-US" sz="2400" b="1">
              <a:solidFill>
                <a:srgbClr val="FF3300"/>
              </a:solidFill>
              <a:latin typeface="Times New Roman" pitchFamily="18" charset="0"/>
              <a:ea typeface="楷体_GB2312" pitchFamily="49" charset="-122"/>
            </a:endParaRPr>
          </a:p>
          <a:p>
            <a:pPr marL="457200" indent="-457200">
              <a:lnSpc>
                <a:spcPct val="125000"/>
              </a:lnSpc>
              <a:spcBef>
                <a:spcPct val="20000"/>
              </a:spcBef>
              <a:buClr>
                <a:srgbClr val="FF0000"/>
              </a:buClr>
              <a:buSzPct val="200000"/>
              <a:buFontTx/>
              <a:buChar char="•"/>
            </a:pPr>
            <a:endParaRPr kumimoji="1" lang="zh-CN" altLang="en-US" sz="2400" b="1">
              <a:solidFill>
                <a:srgbClr val="FF3300"/>
              </a:solidFill>
              <a:latin typeface="Times New Roman" pitchFamily="18" charset="0"/>
              <a:ea typeface="楷体_GB2312" pitchFamily="49" charset="-122"/>
            </a:endParaRP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在使用“名词动词法”寻找类的时候，很多团队会在此耗费大量的时间，特别是对于中大型项目，这样很容易迷失方向。其实在此主要的目的是对问题领域建立概要的了解，无需太过咬文嚼字 </a:t>
            </a:r>
          </a:p>
        </p:txBody>
      </p:sp>
      <p:graphicFrame>
        <p:nvGraphicFramePr>
          <p:cNvPr id="1289229" name="Group 13"/>
          <p:cNvGraphicFramePr>
            <a:graphicFrameLocks noGrp="1"/>
          </p:cNvGraphicFramePr>
          <p:nvPr>
            <p:ph/>
          </p:nvPr>
        </p:nvGraphicFramePr>
        <p:xfrm>
          <a:off x="609600" y="2135188"/>
          <a:ext cx="8153400" cy="889000"/>
        </p:xfrm>
        <a:graphic>
          <a:graphicData uri="http://schemas.openxmlformats.org/drawingml/2006/table">
            <a:tbl>
              <a:tblPr/>
              <a:tblGrid>
                <a:gridCol w="8153400">
                  <a:extLst>
                    <a:ext uri="{9D8B030D-6E8A-4147-A177-3AD203B41FA5}">
                      <a16:colId xmlns:a16="http://schemas.microsoft.com/office/drawing/2014/main" val="20000"/>
                    </a:ext>
                  </a:extLst>
                </a:gridCol>
              </a:tblGrid>
              <a:tr h="889000">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400" b="0" i="0" u="none" strike="noStrike" cap="none" normalizeH="0" baseline="0">
                          <a:ln>
                            <a:noFill/>
                          </a:ln>
                          <a:solidFill>
                            <a:schemeClr val="tx1"/>
                          </a:solidFill>
                          <a:effectLst/>
                          <a:latin typeface="华文新魏" pitchFamily="2" charset="-122"/>
                          <a:ea typeface="华文新魏" pitchFamily="2" charset="-122"/>
                          <a:cs typeface="Times New Roman" pitchFamily="18" charset="0"/>
                        </a:rPr>
                        <a:t>书籍         计算机类书籍       非计算机类书籍</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华文新魏" pitchFamily="2" charset="-122"/>
                          <a:ea typeface="华文新魏" pitchFamily="2" charset="-122"/>
                          <a:cs typeface="Times New Roman" pitchFamily="18" charset="0"/>
                        </a:rPr>
                        <a:t>借阅记录     借阅记录列表       书籍列表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0"/>
                  </a:ext>
                </a:extLst>
              </a:tr>
            </a:tbl>
          </a:graphicData>
        </a:graphic>
      </p:graphicFrame>
      <p:sp>
        <p:nvSpPr>
          <p:cNvPr id="6" name="文本框 5">
            <a:extLst>
              <a:ext uri="{FF2B5EF4-FFF2-40B4-BE49-F238E27FC236}">
                <a16:creationId xmlns:a16="http://schemas.microsoft.com/office/drawing/2014/main" id="{74A41AE5-3FBE-45F6-9447-70BDF1CFA61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342207D-2396-422E-AAAA-BFEF4439DB4E}" type="slidenum">
              <a:rPr lang="zh-CN" altLang="en-US" smtClean="0"/>
              <a:pPr/>
              <a:t>57</a:t>
            </a:fld>
            <a:endParaRPr lang="en-US" altLang="zh-CN" dirty="0"/>
          </a:p>
        </p:txBody>
      </p:sp>
      <p:sp>
        <p:nvSpPr>
          <p:cNvPr id="1290242" name="Rectangle 2"/>
          <p:cNvSpPr>
            <a:spLocks noChangeArrowheads="1"/>
          </p:cNvSpPr>
          <p:nvPr/>
        </p:nvSpPr>
        <p:spPr bwMode="auto">
          <a:xfrm>
            <a:off x="533400" y="76200"/>
            <a:ext cx="7993063" cy="1449371"/>
          </a:xfrm>
          <a:prstGeom prst="rect">
            <a:avLst/>
          </a:prstGeom>
          <a:noFill/>
          <a:ln w="9525" algn="ctr">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kumimoji="1" lang="zh-CN" altLang="en-US" sz="36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3600" dirty="0">
                <a:solidFill>
                  <a:srgbClr val="3F3B91"/>
                </a:solidFill>
                <a:effectLst>
                  <a:outerShdw blurRad="38100" dist="38100" dir="2700000" algn="tl">
                    <a:srgbClr val="C0C0C0"/>
                  </a:outerShdw>
                </a:effectLst>
                <a:latin typeface="-윤명조240" pitchFamily="18" charset="-127"/>
                <a:ea typeface="黑体" pitchFamily="2" charset="-122"/>
              </a:rPr>
              <a:t>1 ——</a:t>
            </a:r>
            <a:r>
              <a:rPr kumimoji="1" lang="zh-CN" altLang="en-US" sz="3600" dirty="0">
                <a:solidFill>
                  <a:srgbClr val="3F3B91"/>
                </a:solidFill>
                <a:effectLst>
                  <a:outerShdw blurRad="38100" dist="38100" dir="2700000" algn="tl">
                    <a:srgbClr val="C0C0C0"/>
                  </a:outerShdw>
                </a:effectLst>
                <a:latin typeface="-윤명조240" pitchFamily="18" charset="-127"/>
                <a:ea typeface="黑体" pitchFamily="2" charset="-122"/>
              </a:rPr>
              <a:t>关联分析，建模，多重性分析，再建模</a:t>
            </a:r>
          </a:p>
        </p:txBody>
      </p:sp>
      <p:pic>
        <p:nvPicPr>
          <p:cNvPr id="1290244" name="Picture 4"/>
          <p:cNvPicPr>
            <a:picLocks noChangeAspect="1" noChangeArrowheads="1"/>
          </p:cNvPicPr>
          <p:nvPr/>
        </p:nvPicPr>
        <p:blipFill>
          <a:blip r:embed="rId2"/>
          <a:srcRect/>
          <a:stretch>
            <a:fillRect/>
          </a:stretch>
        </p:blipFill>
        <p:spPr bwMode="auto">
          <a:xfrm>
            <a:off x="381000" y="2204086"/>
            <a:ext cx="8462963" cy="4320539"/>
          </a:xfrm>
          <a:prstGeom prst="rect">
            <a:avLst/>
          </a:prstGeom>
          <a:noFill/>
        </p:spPr>
      </p:pic>
      <p:sp>
        <p:nvSpPr>
          <p:cNvPr id="6" name="文本框 5">
            <a:extLst>
              <a:ext uri="{FF2B5EF4-FFF2-40B4-BE49-F238E27FC236}">
                <a16:creationId xmlns:a16="http://schemas.microsoft.com/office/drawing/2014/main" id="{0EEDE3F7-5B17-4B51-B6A2-82465521F0F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FD93807-B970-422E-AE9E-80DE71BD0B04}" type="slidenum">
              <a:rPr lang="zh-CN" altLang="en-US" smtClean="0"/>
              <a:pPr/>
              <a:t>58</a:t>
            </a:fld>
            <a:endParaRPr lang="en-US" altLang="zh-CN" dirty="0"/>
          </a:p>
        </p:txBody>
      </p:sp>
      <p:sp>
        <p:nvSpPr>
          <p:cNvPr id="1291266" name="Rectangle 2"/>
          <p:cNvSpPr>
            <a:spLocks noChangeArrowheads="1"/>
          </p:cNvSpPr>
          <p:nvPr/>
        </p:nvSpPr>
        <p:spPr bwMode="auto">
          <a:xfrm>
            <a:off x="965200" y="188913"/>
            <a:ext cx="5478463" cy="799963"/>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000" dirty="0">
                <a:solidFill>
                  <a:srgbClr val="3F3B91"/>
                </a:solidFill>
                <a:effectLst>
                  <a:outerShdw blurRad="38100" dist="38100" dir="2700000" algn="tl">
                    <a:srgbClr val="C0C0C0"/>
                  </a:outerShdw>
                </a:effectLst>
                <a:latin typeface="-윤명조240" pitchFamily="18" charset="-127"/>
                <a:ea typeface="黑体" pitchFamily="2" charset="-122"/>
              </a:rPr>
              <a:t>1 ——</a:t>
            </a: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职责分析</a:t>
            </a:r>
          </a:p>
        </p:txBody>
      </p:sp>
      <p:pic>
        <p:nvPicPr>
          <p:cNvPr id="1291267" name="Picture 3"/>
          <p:cNvPicPr>
            <a:picLocks noChangeAspect="1" noChangeArrowheads="1"/>
          </p:cNvPicPr>
          <p:nvPr/>
        </p:nvPicPr>
        <p:blipFill>
          <a:blip r:embed="rId2"/>
          <a:srcRect/>
          <a:stretch>
            <a:fillRect/>
          </a:stretch>
        </p:blipFill>
        <p:spPr bwMode="auto">
          <a:xfrm>
            <a:off x="4678363" y="2365375"/>
            <a:ext cx="4070350" cy="4303713"/>
          </a:xfrm>
          <a:prstGeom prst="rect">
            <a:avLst/>
          </a:prstGeom>
          <a:noFill/>
        </p:spPr>
      </p:pic>
      <p:sp>
        <p:nvSpPr>
          <p:cNvPr id="1291268" name="Rectangle 4"/>
          <p:cNvSpPr>
            <a:spLocks noChangeArrowheads="1"/>
          </p:cNvSpPr>
          <p:nvPr/>
        </p:nvSpPr>
        <p:spPr bwMode="auto">
          <a:xfrm>
            <a:off x="457200" y="1558925"/>
            <a:ext cx="8081963" cy="4765675"/>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书籍类：从需求描述中，可找到</a:t>
            </a:r>
            <a:r>
              <a:rPr kumimoji="1" lang="zh-CN" altLang="en-US" sz="2000" b="1">
                <a:solidFill>
                  <a:srgbClr val="FF3300"/>
                </a:solidFill>
                <a:latin typeface="Times New Roman" pitchFamily="18" charset="0"/>
                <a:ea typeface="楷体_GB2312" pitchFamily="49" charset="-122"/>
              </a:rPr>
              <a:t>书名、类别、作者、出版社</a:t>
            </a:r>
            <a:r>
              <a:rPr kumimoji="1" lang="zh-CN" altLang="en-US" sz="2000" b="1">
                <a:latin typeface="Times New Roman" pitchFamily="18" charset="0"/>
                <a:ea typeface="楷体_GB2312" pitchFamily="49" charset="-122"/>
              </a:rPr>
              <a:t>；同时从统计的需要中，可得知“</a:t>
            </a:r>
            <a:r>
              <a:rPr kumimoji="1" lang="zh-CN" altLang="en-US" sz="2000" b="1">
                <a:solidFill>
                  <a:srgbClr val="FF3300"/>
                </a:solidFill>
                <a:latin typeface="Times New Roman" pitchFamily="18" charset="0"/>
                <a:ea typeface="楷体_GB2312" pitchFamily="49" charset="-122"/>
              </a:rPr>
              <a:t>定价</a:t>
            </a:r>
            <a:r>
              <a:rPr kumimoji="1" lang="zh-CN" altLang="en-US" sz="2000" b="1">
                <a:latin typeface="Times New Roman" pitchFamily="18" charset="0"/>
                <a:ea typeface="楷体_GB2312" pitchFamily="49" charset="-122"/>
              </a:rPr>
              <a:t>”也是一个关键的成员变量。</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书籍列表类：书籍列表就是全部</a:t>
            </a:r>
            <a:br>
              <a:rPr kumimoji="1" lang="zh-CN" altLang="en-US" sz="2000" b="1">
                <a:latin typeface="Times New Roman" pitchFamily="18" charset="0"/>
                <a:ea typeface="楷体_GB2312" pitchFamily="49" charset="-122"/>
              </a:rPr>
            </a:br>
            <a:r>
              <a:rPr kumimoji="1" lang="zh-CN" altLang="en-US" sz="2000" b="1">
                <a:latin typeface="Times New Roman" pitchFamily="18" charset="0"/>
                <a:ea typeface="楷体_GB2312" pitchFamily="49" charset="-122"/>
              </a:rPr>
              <a:t>的藏书列表，其主要的成员方法</a:t>
            </a:r>
            <a:br>
              <a:rPr kumimoji="1" lang="zh-CN" altLang="en-US" sz="2000" b="1">
                <a:latin typeface="Times New Roman" pitchFamily="18" charset="0"/>
                <a:ea typeface="楷体_GB2312" pitchFamily="49" charset="-122"/>
              </a:rPr>
            </a:br>
            <a:r>
              <a:rPr kumimoji="1" lang="zh-CN" altLang="en-US" sz="2000" b="1">
                <a:latin typeface="Times New Roman" pitchFamily="18" charset="0"/>
                <a:ea typeface="楷体_GB2312" pitchFamily="49" charset="-122"/>
              </a:rPr>
              <a:t>是新增、修改、查询（按关键字</a:t>
            </a:r>
            <a:br>
              <a:rPr kumimoji="1" lang="zh-CN" altLang="en-US" sz="2000" b="1">
                <a:latin typeface="Times New Roman" pitchFamily="18" charset="0"/>
                <a:ea typeface="楷体_GB2312" pitchFamily="49" charset="-122"/>
              </a:rPr>
            </a:br>
            <a:r>
              <a:rPr kumimoji="1" lang="zh-CN" altLang="en-US" sz="2000" b="1">
                <a:latin typeface="Times New Roman" pitchFamily="18" charset="0"/>
                <a:ea typeface="楷体_GB2312" pitchFamily="49" charset="-122"/>
              </a:rPr>
              <a:t>查询）、统计（按特定时限统计</a:t>
            </a:r>
            <a:br>
              <a:rPr kumimoji="1" lang="zh-CN" altLang="en-US" sz="2000" b="1">
                <a:latin typeface="Times New Roman" pitchFamily="18" charset="0"/>
                <a:ea typeface="楷体_GB2312" pitchFamily="49" charset="-122"/>
              </a:rPr>
            </a:br>
            <a:r>
              <a:rPr kumimoji="1" lang="zh-CN" altLang="en-US" sz="2000" b="1">
                <a:latin typeface="Times New Roman" pitchFamily="18" charset="0"/>
                <a:ea typeface="楷体_GB2312" pitchFamily="49" charset="-122"/>
              </a:rPr>
              <a:t>册数与金额）。</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借阅记录类：借阅人（朋友）、</a:t>
            </a:r>
            <a:br>
              <a:rPr kumimoji="1" lang="zh-CN" altLang="en-US" sz="2000" b="1">
                <a:latin typeface="Times New Roman" pitchFamily="18" charset="0"/>
                <a:ea typeface="楷体_GB2312" pitchFamily="49" charset="-122"/>
              </a:rPr>
            </a:br>
            <a:r>
              <a:rPr kumimoji="1" lang="zh-CN" altLang="en-US" sz="2000" b="1">
                <a:latin typeface="Times New Roman" pitchFamily="18" charset="0"/>
                <a:ea typeface="楷体_GB2312" pitchFamily="49" charset="-122"/>
              </a:rPr>
              <a:t>借阅时间。</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借阅记录列表类：主要职责就是</a:t>
            </a:r>
            <a:br>
              <a:rPr kumimoji="1" lang="zh-CN" altLang="en-US" sz="2000" b="1">
                <a:latin typeface="Times New Roman" pitchFamily="18" charset="0"/>
                <a:ea typeface="楷体_GB2312" pitchFamily="49" charset="-122"/>
              </a:rPr>
            </a:br>
            <a:r>
              <a:rPr kumimoji="1" lang="zh-CN" altLang="en-US" sz="2000" b="1">
                <a:latin typeface="Times New Roman" pitchFamily="18" charset="0"/>
                <a:ea typeface="楷体_GB2312" pitchFamily="49" charset="-122"/>
              </a:rPr>
              <a:t>添加记录（借出）、删除记录</a:t>
            </a:r>
            <a:br>
              <a:rPr kumimoji="1" lang="zh-CN" altLang="en-US" sz="2000" b="1">
                <a:latin typeface="Times New Roman" pitchFamily="18" charset="0"/>
                <a:ea typeface="楷体_GB2312" pitchFamily="49" charset="-122"/>
              </a:rPr>
            </a:br>
            <a:r>
              <a:rPr kumimoji="1" lang="zh-CN" altLang="en-US" sz="2000" b="1">
                <a:latin typeface="Times New Roman" pitchFamily="18" charset="0"/>
                <a:ea typeface="楷体_GB2312" pitchFamily="49" charset="-122"/>
              </a:rPr>
              <a:t>（归还）以及打印借阅记录 </a:t>
            </a:r>
          </a:p>
        </p:txBody>
      </p:sp>
      <p:sp>
        <p:nvSpPr>
          <p:cNvPr id="6" name="文本框 5">
            <a:extLst>
              <a:ext uri="{FF2B5EF4-FFF2-40B4-BE49-F238E27FC236}">
                <a16:creationId xmlns:a16="http://schemas.microsoft.com/office/drawing/2014/main" id="{543DCA2B-A7E6-4B37-8F80-EFDD960D447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3B1D05-4C10-4A7C-87B7-0A40686CD5C1}"/>
              </a:ext>
            </a:extLst>
          </p:cNvPr>
          <p:cNvSpPr>
            <a:spLocks noGrp="1"/>
          </p:cNvSpPr>
          <p:nvPr>
            <p:ph/>
          </p:nvPr>
        </p:nvSpPr>
        <p:spPr/>
        <p:txBody>
          <a:bodyPr/>
          <a:lstStyle/>
          <a:p>
            <a:pPr marL="0" indent="0">
              <a:buNone/>
            </a:pPr>
            <a:r>
              <a:rPr kumimoji="1" lang="zh-CN" altLang="en-US" sz="32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3200" dirty="0">
                <a:solidFill>
                  <a:srgbClr val="3F3B91"/>
                </a:solidFill>
                <a:effectLst>
                  <a:outerShdw blurRad="38100" dist="38100" dir="2700000" algn="tl">
                    <a:srgbClr val="C0C0C0"/>
                  </a:outerShdw>
                </a:effectLst>
                <a:latin typeface="-윤명조240" pitchFamily="18" charset="-127"/>
                <a:ea typeface="黑体" pitchFamily="2" charset="-122"/>
              </a:rPr>
              <a:t>2 —— </a:t>
            </a:r>
            <a:r>
              <a:rPr kumimoji="1" lang="zh-CN" altLang="en-US" sz="3200" dirty="0"/>
              <a:t>聊天系统</a:t>
            </a:r>
            <a:endParaRPr kumimoji="1" lang="en-US" altLang="zh-CN" sz="3200" dirty="0"/>
          </a:p>
          <a:p>
            <a:r>
              <a:rPr lang="zh-CN" altLang="en-US" dirty="0"/>
              <a:t>结合以下聊天系统项目，创建用例图，类图，并保存为</a:t>
            </a:r>
            <a:r>
              <a:rPr lang="en-US" altLang="zh-CN" dirty="0"/>
              <a:t>:</a:t>
            </a:r>
          </a:p>
          <a:p>
            <a:pPr marL="457200" lvl="1" indent="0">
              <a:buNone/>
            </a:pPr>
            <a:r>
              <a:rPr lang="en-US" altLang="zh-CN" dirty="0"/>
              <a:t>Ch04_</a:t>
            </a:r>
            <a:r>
              <a:rPr lang="zh-CN" altLang="en-US" dirty="0"/>
              <a:t>聊天系统</a:t>
            </a:r>
            <a:r>
              <a:rPr kumimoji="1" lang="en-US" altLang="zh-CN" sz="2800" b="1" dirty="0">
                <a:solidFill>
                  <a:srgbClr val="FF3300"/>
                </a:solidFill>
                <a:latin typeface="Times New Roman" pitchFamily="18" charset="0"/>
                <a:ea typeface="楷体_GB2312" pitchFamily="49" charset="-122"/>
              </a:rPr>
              <a:t>_</a:t>
            </a:r>
            <a:r>
              <a:rPr kumimoji="1" lang="zh-CN" altLang="en-US" dirty="0">
                <a:latin typeface="Times New Roman" pitchFamily="18" charset="0"/>
                <a:ea typeface="楷体_GB2312" pitchFamily="49" charset="-122"/>
              </a:rPr>
              <a:t>学号</a:t>
            </a:r>
            <a:r>
              <a:rPr kumimoji="1" lang="en-US" altLang="zh-CN" dirty="0">
                <a:latin typeface="Times New Roman" pitchFamily="18" charset="0"/>
                <a:ea typeface="楷体_GB2312" pitchFamily="49" charset="-122"/>
              </a:rPr>
              <a:t>_</a:t>
            </a:r>
            <a:r>
              <a:rPr kumimoji="1" lang="zh-CN" altLang="en-US" dirty="0">
                <a:latin typeface="Times New Roman" pitchFamily="18" charset="0"/>
                <a:ea typeface="楷体_GB2312" pitchFamily="49" charset="-122"/>
              </a:rPr>
              <a:t>姓名</a:t>
            </a:r>
            <a:r>
              <a:rPr lang="en-US" altLang="zh-CN" dirty="0"/>
              <a:t>.mdl</a:t>
            </a:r>
          </a:p>
          <a:p>
            <a:r>
              <a:rPr kumimoji="1" lang="zh-CN" altLang="en-US" sz="3600" dirty="0"/>
              <a:t>聊天系统由客户端和服务器端二个部分组成，提供了包括注册、客户登录、添加好友、删除好友、私聊、群聊、好友上下线提示和用户管理的功能</a:t>
            </a:r>
            <a:endParaRPr lang="en-US" altLang="zh-CN" sz="3600" dirty="0">
              <a:solidFill>
                <a:srgbClr val="0000CC"/>
              </a:solidFill>
              <a:cs typeface="+mn-cs"/>
            </a:endParaRPr>
          </a:p>
          <a:p>
            <a:pPr lvl="1"/>
            <a:endParaRPr lang="en-US" dirty="0"/>
          </a:p>
        </p:txBody>
      </p:sp>
      <p:sp>
        <p:nvSpPr>
          <p:cNvPr id="4" name="灯片编号占位符 3">
            <a:extLst>
              <a:ext uri="{FF2B5EF4-FFF2-40B4-BE49-F238E27FC236}">
                <a16:creationId xmlns:a16="http://schemas.microsoft.com/office/drawing/2014/main" id="{AEACB2A6-CB24-4871-90D1-660086CC9E17}"/>
              </a:ext>
            </a:extLst>
          </p:cNvPr>
          <p:cNvSpPr>
            <a:spLocks noGrp="1"/>
          </p:cNvSpPr>
          <p:nvPr>
            <p:ph type="sldNum" sz="quarter" idx="12"/>
          </p:nvPr>
        </p:nvSpPr>
        <p:spPr/>
        <p:txBody>
          <a:bodyPr/>
          <a:lstStyle/>
          <a:p>
            <a:fld id="{5A3A6602-7DB6-41B3-88C7-0C0899CC4227}" type="slidenum">
              <a:rPr lang="zh-CN" altLang="en-US" smtClean="0"/>
              <a:pPr/>
              <a:t>59</a:t>
            </a:fld>
            <a:endParaRPr lang="en-US" altLang="zh-CN" dirty="0"/>
          </a:p>
        </p:txBody>
      </p:sp>
    </p:spTree>
    <p:extLst>
      <p:ext uri="{BB962C8B-B14F-4D97-AF65-F5344CB8AC3E}">
        <p14:creationId xmlns:p14="http://schemas.microsoft.com/office/powerpoint/2010/main" val="310275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2133600" cy="457200"/>
          </a:xfrm>
          <a:prstGeom prst="rect">
            <a:avLst/>
          </a:prstGeom>
        </p:spPr>
        <p:txBody>
          <a:bodyPr/>
          <a:lstStyle/>
          <a:p>
            <a:fld id="{63C341F6-346A-4727-8251-483A4D4C1BF2}" type="slidenum">
              <a:rPr lang="zh-CN" altLang="en-US" smtClean="0"/>
              <a:pPr/>
              <a:t>6</a:t>
            </a:fld>
            <a:endParaRPr lang="en-US" altLang="zh-CN" dirty="0"/>
          </a:p>
        </p:txBody>
      </p:sp>
      <p:sp>
        <p:nvSpPr>
          <p:cNvPr id="1153026" name="Rectangle 2"/>
          <p:cNvSpPr>
            <a:spLocks noGrp="1" noChangeArrowheads="1"/>
          </p:cNvSpPr>
          <p:nvPr>
            <p:ph type="title"/>
          </p:nvPr>
        </p:nvSpPr>
        <p:spPr>
          <a:xfrm>
            <a:off x="533400" y="1739900"/>
            <a:ext cx="7561263" cy="622300"/>
          </a:xfrm>
        </p:spPr>
        <p:txBody>
          <a:bodyPr/>
          <a:lstStyle/>
          <a:p>
            <a:r>
              <a:rPr lang="en-US" altLang="zh-CN" sz="2900">
                <a:latin typeface="楷体_GB2312" pitchFamily="49" charset="-122"/>
                <a:ea typeface="楷体_GB2312" pitchFamily="49" charset="-122"/>
              </a:rPr>
              <a:t>OOA</a:t>
            </a:r>
            <a:r>
              <a:rPr lang="zh-CN" altLang="en-US" sz="2900">
                <a:latin typeface="楷体_GB2312" pitchFamily="49" charset="-122"/>
                <a:ea typeface="楷体_GB2312" pitchFamily="49" charset="-122"/>
              </a:rPr>
              <a:t>目标</a:t>
            </a:r>
          </a:p>
        </p:txBody>
      </p:sp>
      <p:sp>
        <p:nvSpPr>
          <p:cNvPr id="1153027" name="Rectangle 3"/>
          <p:cNvSpPr>
            <a:spLocks noGrp="1" noChangeArrowheads="1"/>
          </p:cNvSpPr>
          <p:nvPr>
            <p:ph type="body" idx="1"/>
          </p:nvPr>
        </p:nvSpPr>
        <p:spPr>
          <a:xfrm>
            <a:off x="533400" y="2327275"/>
            <a:ext cx="8305800" cy="4302125"/>
          </a:xfrm>
        </p:spPr>
        <p:txBody>
          <a:bodyPr/>
          <a:lstStyle/>
          <a:p>
            <a:pPr>
              <a:lnSpc>
                <a:spcPct val="120000"/>
              </a:lnSpc>
            </a:pP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建立分析模型，以描述计算机软件，从而满足客户定义的需求：</a:t>
            </a:r>
          </a:p>
          <a:p>
            <a:pPr lvl="1">
              <a:lnSpc>
                <a:spcPct val="120000"/>
              </a:lnSpc>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包括两种图，描述对象及其交互</a:t>
            </a:r>
          </a:p>
          <a:p>
            <a:pPr lvl="2">
              <a:lnSpc>
                <a:spcPct val="120000"/>
              </a:lnSpc>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类图（</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class diagram</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）：描述了构成一类对象特征的状态和行为（描述</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软件架构</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endPar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lvl="2">
              <a:lnSpc>
                <a:spcPct val="120000"/>
              </a:lnSpc>
            </a:pP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交互图（</a:t>
            </a:r>
            <a:r>
              <a:rPr lang="en-US" altLang="zh-CN"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interaction diagram</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）：描述对象之间的交互行为（演示用例实现）（描述</a:t>
            </a:r>
            <a:r>
              <a:rPr lang="zh-CN" altLang="en-US" sz="24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系统行为</a:t>
            </a:r>
            <a:r>
              <a:rPr lang="zh-CN" altLang="en-US" sz="24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p:txBody>
      </p:sp>
      <p:sp>
        <p:nvSpPr>
          <p:cNvPr id="1153029" name="Rectangle 5"/>
          <p:cNvSpPr>
            <a:spLocks noChangeArrowheads="1"/>
          </p:cNvSpPr>
          <p:nvPr/>
        </p:nvSpPr>
        <p:spPr bwMode="auto">
          <a:xfrm>
            <a:off x="609600" y="685800"/>
            <a:ext cx="6048375" cy="609600"/>
          </a:xfrm>
          <a:prstGeom prst="rect">
            <a:avLst/>
          </a:prstGeom>
          <a:noFill/>
          <a:ln w="9525">
            <a:noFill/>
            <a:miter lim="800000"/>
            <a:headEnd/>
            <a:tailEnd/>
          </a:ln>
          <a:effectLst/>
        </p:spPr>
        <p:txBody>
          <a:bodyPr anchor="ctr"/>
          <a:lstStyle/>
          <a:p>
            <a:r>
              <a:rPr lang="zh-CN" altLang="en-US" sz="3800">
                <a:solidFill>
                  <a:schemeClr val="tx2"/>
                </a:solidFill>
                <a:ea typeface="宋体" pitchFamily="2" charset="-122"/>
                <a:cs typeface="Tahoma" pitchFamily="34" charset="0"/>
              </a:rPr>
              <a:t>分析过程概述</a:t>
            </a:r>
            <a:endParaRPr lang="en-US" altLang="zh-CN" sz="3800">
              <a:solidFill>
                <a:schemeClr val="tx2"/>
              </a:solidFill>
              <a:ea typeface="宋体" pitchFamily="2" charset="-122"/>
              <a:cs typeface="Tahoma" pitchFamily="34" charset="0"/>
            </a:endParaRPr>
          </a:p>
        </p:txBody>
      </p:sp>
      <p:sp>
        <p:nvSpPr>
          <p:cNvPr id="6" name="文本框 5">
            <a:extLst>
              <a:ext uri="{FF2B5EF4-FFF2-40B4-BE49-F238E27FC236}">
                <a16:creationId xmlns:a16="http://schemas.microsoft.com/office/drawing/2014/main" id="{5E27272A-7E88-4E50-964A-67D8F5EDE2F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5FBC5AF-5B5B-4B6B-AB65-0D649A8D3053}"/>
              </a:ext>
            </a:extLst>
          </p:cNvPr>
          <p:cNvSpPr>
            <a:spLocks noGrp="1" noChangeArrowheads="1"/>
          </p:cNvSpPr>
          <p:nvPr>
            <p:ph type="title"/>
          </p:nvPr>
        </p:nvSpPr>
        <p:spPr/>
        <p:txBody>
          <a:bodyPr/>
          <a:lstStyle/>
          <a:p>
            <a:r>
              <a:rPr lang="zh-CN" altLang="en-US"/>
              <a:t>创建用例的步骤说明</a:t>
            </a:r>
          </a:p>
        </p:txBody>
      </p:sp>
      <p:sp>
        <p:nvSpPr>
          <p:cNvPr id="24579" name="Rectangle 3">
            <a:extLst>
              <a:ext uri="{FF2B5EF4-FFF2-40B4-BE49-F238E27FC236}">
                <a16:creationId xmlns:a16="http://schemas.microsoft.com/office/drawing/2014/main" id="{52FDB09D-F582-4D00-AF9E-17B50EA85D75}"/>
              </a:ext>
            </a:extLst>
          </p:cNvPr>
          <p:cNvSpPr>
            <a:spLocks noGrp="1" noChangeArrowheads="1"/>
          </p:cNvSpPr>
          <p:nvPr>
            <p:ph type="body" idx="1"/>
          </p:nvPr>
        </p:nvSpPr>
        <p:spPr>
          <a:xfrm>
            <a:off x="611188" y="1981200"/>
            <a:ext cx="7772400" cy="4732338"/>
          </a:xfrm>
        </p:spPr>
        <p:txBody>
          <a:bodyPr/>
          <a:lstStyle/>
          <a:p>
            <a:pPr marL="609600" indent="-609600">
              <a:lnSpc>
                <a:spcPct val="80000"/>
              </a:lnSpc>
              <a:spcBef>
                <a:spcPct val="50000"/>
              </a:spcBef>
              <a:buClrTx/>
              <a:buSzTx/>
              <a:buFontTx/>
              <a:buAutoNum type="arabicPeriod"/>
            </a:pPr>
            <a:r>
              <a:rPr lang="zh-CN" altLang="en-US" sz="2800" b="1" dirty="0"/>
              <a:t>需求分析</a:t>
            </a:r>
          </a:p>
          <a:p>
            <a:pPr marL="609600" indent="-609600">
              <a:lnSpc>
                <a:spcPct val="80000"/>
              </a:lnSpc>
            </a:pPr>
            <a:r>
              <a:rPr kumimoji="1" lang="zh-CN" altLang="en-US" sz="2400" dirty="0">
                <a:latin typeface="Arial" panose="020B0604020202020204" pitchFamily="34" charset="0"/>
              </a:rPr>
              <a:t>“</a:t>
            </a:r>
            <a:r>
              <a:rPr kumimoji="1" lang="zh-CN" altLang="en-US" sz="2400" dirty="0"/>
              <a:t>简单即时聊天系统</a:t>
            </a:r>
            <a:r>
              <a:rPr kumimoji="1" lang="zh-CN" altLang="en-US" sz="2400" dirty="0">
                <a:latin typeface="Arial" panose="020B0604020202020204" pitchFamily="34" charset="0"/>
              </a:rPr>
              <a:t>”</a:t>
            </a:r>
            <a:r>
              <a:rPr kumimoji="1" lang="zh-CN" altLang="en-US" sz="2400" dirty="0"/>
              <a:t>部分功能性需求包括以下内容：</a:t>
            </a:r>
          </a:p>
          <a:p>
            <a:pPr marL="609600" indent="-609600">
              <a:lnSpc>
                <a:spcPct val="80000"/>
              </a:lnSpc>
              <a:buFont typeface="Wingdings" panose="05000000000000000000" pitchFamily="2" charset="2"/>
              <a:buNone/>
            </a:pPr>
            <a:r>
              <a:rPr kumimoji="1" lang="zh-CN" altLang="en-US" sz="2400" dirty="0"/>
              <a:t>   （</a:t>
            </a:r>
            <a:r>
              <a:rPr kumimoji="1" lang="en-US" altLang="zh-CN" sz="2400" dirty="0"/>
              <a:t>1</a:t>
            </a:r>
            <a:r>
              <a:rPr kumimoji="1" lang="zh-CN" altLang="en-US" sz="2400" dirty="0"/>
              <a:t>）注册的功能。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2</a:t>
            </a:r>
            <a:r>
              <a:rPr kumimoji="1" lang="zh-CN" altLang="en-US" sz="2400" dirty="0"/>
              <a:t>）用户的登录功能。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3</a:t>
            </a:r>
            <a:r>
              <a:rPr kumimoji="1" lang="zh-CN" altLang="en-US" sz="2400" dirty="0"/>
              <a:t>）添加好友的功能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4</a:t>
            </a:r>
            <a:r>
              <a:rPr kumimoji="1" lang="zh-CN" altLang="en-US" sz="2400" dirty="0"/>
              <a:t>）删除好友的功能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5</a:t>
            </a:r>
            <a:r>
              <a:rPr kumimoji="1" lang="zh-CN" altLang="en-US" sz="2400" dirty="0"/>
              <a:t>）私聊的功能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6</a:t>
            </a:r>
            <a:r>
              <a:rPr kumimoji="1" lang="zh-CN" altLang="en-US" sz="2400" dirty="0"/>
              <a:t>）群聊的功能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7</a:t>
            </a:r>
            <a:r>
              <a:rPr kumimoji="1" lang="zh-CN" altLang="en-US" sz="2400" dirty="0"/>
              <a:t>）好友上下线提示的功能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8</a:t>
            </a:r>
            <a:r>
              <a:rPr kumimoji="1" lang="zh-CN" altLang="en-US" sz="2400" dirty="0"/>
              <a:t>）用户管理的功能 </a:t>
            </a:r>
          </a:p>
          <a:p>
            <a:pPr marL="609600" indent="-609600">
              <a:lnSpc>
                <a:spcPct val="80000"/>
              </a:lnSpc>
              <a:buFont typeface="Wingdings" panose="05000000000000000000" pitchFamily="2" charset="2"/>
              <a:buNone/>
            </a:pPr>
            <a:endParaRPr kumimoji="1" lang="zh-CN" altLang="en-US" sz="2400" dirty="0"/>
          </a:p>
          <a:p>
            <a:pPr marL="609600" indent="-609600">
              <a:lnSpc>
                <a:spcPct val="80000"/>
              </a:lnSpc>
              <a:buFont typeface="Wingdings" panose="05000000000000000000" pitchFamily="2" charset="2"/>
              <a:buNone/>
            </a:pPr>
            <a:r>
              <a:rPr kumimoji="1" lang="zh-CN" altLang="en-US" sz="2400" dirty="0">
                <a:solidFill>
                  <a:srgbClr val="339933"/>
                </a:solidFill>
              </a:rPr>
              <a:t>     </a:t>
            </a:r>
          </a:p>
          <a:p>
            <a:pPr marL="609600" indent="-609600">
              <a:lnSpc>
                <a:spcPct val="80000"/>
              </a:lnSpc>
              <a:spcBef>
                <a:spcPct val="50000"/>
              </a:spcBef>
              <a:buClrTx/>
              <a:buSzTx/>
              <a:buFontTx/>
              <a:buNone/>
            </a:pPr>
            <a:r>
              <a:rPr kumimoji="1" lang="zh-CN" altLang="en-US" sz="2400" dirty="0"/>
              <a:t> </a:t>
            </a:r>
            <a:endParaRPr lang="zh-CN" altLang="en-US" sz="1000" b="1" dirty="0">
              <a:solidFill>
                <a:srgbClr val="339933"/>
              </a:solidFill>
            </a:endParaRPr>
          </a:p>
          <a:p>
            <a:pPr marL="609600" indent="-609600">
              <a:lnSpc>
                <a:spcPct val="80000"/>
              </a:lnSpc>
              <a:buFont typeface="Wingdings" panose="05000000000000000000" pitchFamily="2" charset="2"/>
              <a:buNone/>
            </a:pPr>
            <a:endParaRPr lang="zh-CN" altLang="en-US" sz="1000" dirty="0">
              <a:solidFill>
                <a:srgbClr val="339933"/>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A75783-1FF7-4A53-9759-38DEB6B6C908}"/>
              </a:ext>
            </a:extLst>
          </p:cNvPr>
          <p:cNvSpPr>
            <a:spLocks noGrp="1" noChangeArrowheads="1"/>
          </p:cNvSpPr>
          <p:nvPr>
            <p:ph type="title"/>
          </p:nvPr>
        </p:nvSpPr>
        <p:spPr/>
        <p:txBody>
          <a:bodyPr/>
          <a:lstStyle/>
          <a:p>
            <a:r>
              <a:rPr lang="zh-CN" altLang="en-US"/>
              <a:t>创建用例的步骤说明</a:t>
            </a:r>
          </a:p>
        </p:txBody>
      </p:sp>
      <p:sp>
        <p:nvSpPr>
          <p:cNvPr id="25603" name="Rectangle 3">
            <a:extLst>
              <a:ext uri="{FF2B5EF4-FFF2-40B4-BE49-F238E27FC236}">
                <a16:creationId xmlns:a16="http://schemas.microsoft.com/office/drawing/2014/main" id="{206130F2-429D-4736-875F-078916C191AE}"/>
              </a:ext>
            </a:extLst>
          </p:cNvPr>
          <p:cNvSpPr>
            <a:spLocks noGrp="1" noChangeArrowheads="1"/>
          </p:cNvSpPr>
          <p:nvPr>
            <p:ph type="body" idx="1"/>
          </p:nvPr>
        </p:nvSpPr>
        <p:spPr>
          <a:xfrm>
            <a:off x="457200" y="1628775"/>
            <a:ext cx="8229600" cy="4497388"/>
          </a:xfrm>
        </p:spPr>
        <p:txBody>
          <a:bodyPr/>
          <a:lstStyle/>
          <a:p>
            <a:pPr>
              <a:lnSpc>
                <a:spcPct val="80000"/>
              </a:lnSpc>
              <a:buFont typeface="Wingdings" panose="05000000000000000000" pitchFamily="2" charset="2"/>
              <a:buNone/>
            </a:pPr>
            <a:r>
              <a:rPr lang="en-US" altLang="zh-CN" sz="2800" b="1" dirty="0"/>
              <a:t>2. </a:t>
            </a:r>
            <a:r>
              <a:rPr lang="zh-CN" altLang="en-US" sz="2800" b="1" dirty="0"/>
              <a:t>识别参与者</a:t>
            </a:r>
          </a:p>
          <a:p>
            <a:pPr>
              <a:lnSpc>
                <a:spcPct val="80000"/>
              </a:lnSpc>
            </a:pPr>
            <a:r>
              <a:rPr lang="zh-CN" altLang="en-US" sz="2800" dirty="0"/>
              <a:t>对于聊天系统来说，最主要的使用者就是进行聊天的用户，所以我们首先要考虑到的参与者就是聊天用户。用户通过该系统完成所有聊天的功能，没有用户，则该系统就没有存在的价值和意义，所以用户是该系统的主要参与者。</a:t>
            </a:r>
          </a:p>
          <a:p>
            <a:pPr>
              <a:lnSpc>
                <a:spcPct val="80000"/>
              </a:lnSpc>
            </a:pPr>
            <a:r>
              <a:rPr lang="zh-CN" altLang="en-US" sz="2800" dirty="0"/>
              <a:t>不管什么系统，基本都会有比较专业的人员来负责管理系统，本系统也不例外。系统服务器端的实际操作者是系统管理员，他负责在服务器端对系统进行监控和服务器端的维护操作。所以系统管理员也是本系统的参与者。</a:t>
            </a:r>
          </a:p>
          <a:p>
            <a:pPr>
              <a:lnSpc>
                <a:spcPct val="80000"/>
              </a:lnSpc>
            </a:pPr>
            <a:r>
              <a:rPr lang="zh-CN" altLang="en-US" sz="2800" dirty="0"/>
              <a:t>由上面的分析可以看出，对于简单即时聊天系统来说，严格意义上的参与者只有二个即用户和系统管理员。</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1006B1-F52E-49AD-9CCA-759549B06538}"/>
              </a:ext>
            </a:extLst>
          </p:cNvPr>
          <p:cNvSpPr>
            <a:spLocks noGrp="1" noChangeArrowheads="1"/>
          </p:cNvSpPr>
          <p:nvPr>
            <p:ph type="title"/>
          </p:nvPr>
        </p:nvSpPr>
        <p:spPr/>
        <p:txBody>
          <a:bodyPr/>
          <a:lstStyle/>
          <a:p>
            <a:r>
              <a:rPr lang="zh-CN" altLang="en-US"/>
              <a:t>创建用例的步骤说明</a:t>
            </a:r>
          </a:p>
        </p:txBody>
      </p:sp>
      <p:sp>
        <p:nvSpPr>
          <p:cNvPr id="26627" name="Rectangle 3">
            <a:extLst>
              <a:ext uri="{FF2B5EF4-FFF2-40B4-BE49-F238E27FC236}">
                <a16:creationId xmlns:a16="http://schemas.microsoft.com/office/drawing/2014/main" id="{BB6EEF11-62CA-486F-AED6-4103DE88B01B}"/>
              </a:ext>
            </a:extLst>
          </p:cNvPr>
          <p:cNvSpPr>
            <a:spLocks noGrp="1" noChangeArrowheads="1"/>
          </p:cNvSpPr>
          <p:nvPr>
            <p:ph type="body" idx="1"/>
          </p:nvPr>
        </p:nvSpPr>
        <p:spPr>
          <a:xfrm>
            <a:off x="684213" y="1773238"/>
            <a:ext cx="2449512" cy="403225"/>
          </a:xfrm>
        </p:spPr>
        <p:txBody>
          <a:bodyPr/>
          <a:lstStyle/>
          <a:p>
            <a:pPr>
              <a:lnSpc>
                <a:spcPct val="80000"/>
              </a:lnSpc>
              <a:buFont typeface="Wingdings" panose="05000000000000000000" pitchFamily="2" charset="2"/>
              <a:buNone/>
            </a:pPr>
            <a:r>
              <a:rPr lang="en-US" altLang="zh-CN" sz="2000" b="1"/>
              <a:t>3. </a:t>
            </a:r>
            <a:r>
              <a:rPr lang="zh-CN" altLang="en-US" sz="2000" b="1"/>
              <a:t>构建用例模型</a:t>
            </a:r>
          </a:p>
        </p:txBody>
      </p:sp>
      <p:sp>
        <p:nvSpPr>
          <p:cNvPr id="26629" name="Rectangle 5">
            <a:extLst>
              <a:ext uri="{FF2B5EF4-FFF2-40B4-BE49-F238E27FC236}">
                <a16:creationId xmlns:a16="http://schemas.microsoft.com/office/drawing/2014/main" id="{14134024-B2D0-4573-9638-0E50AC6008FA}"/>
              </a:ext>
            </a:extLst>
          </p:cNvPr>
          <p:cNvSpPr>
            <a:spLocks noChangeArrowheads="1"/>
          </p:cNvSpPr>
          <p:nvPr/>
        </p:nvSpPr>
        <p:spPr bwMode="auto">
          <a:xfrm>
            <a:off x="152400" y="2276474"/>
            <a:ext cx="3276599" cy="442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a:lnSpc>
                <a:spcPct val="80000"/>
              </a:lnSpc>
            </a:pPr>
            <a:r>
              <a:rPr lang="zh-CN" altLang="en-US" sz="1800" b="1" dirty="0">
                <a:effectLst/>
              </a:rPr>
              <a:t>用户首先要在聊天系统进行注册成为会员，然后才能登录到该系统。在系统中可以进行修改个人信息、好友管理和聊天管理的操作。其中，好友管理用例包含了中现新增好友、删除好友和好友上下线提示三个用例；在删除好友时，首先应执行查找好友的功能，所以删除好友用例和查找好友用例之间的关系属于包含关系。同时，聊天管理用例中也包含了私聊和群聊的功能。用户使用完本系统应退出聊天系统。</a:t>
            </a:r>
          </a:p>
        </p:txBody>
      </p:sp>
      <p:pic>
        <p:nvPicPr>
          <p:cNvPr id="26631" name="Picture 7">
            <a:extLst>
              <a:ext uri="{FF2B5EF4-FFF2-40B4-BE49-F238E27FC236}">
                <a16:creationId xmlns:a16="http://schemas.microsoft.com/office/drawing/2014/main" id="{09C33E8B-7F09-4A9E-B708-5D39D70B3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903" y="1773237"/>
            <a:ext cx="5684309" cy="432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F5E9C91-2120-4C32-9F9B-D8CF2B9631E1}"/>
              </a:ext>
            </a:extLst>
          </p:cNvPr>
          <p:cNvSpPr>
            <a:spLocks noGrp="1" noChangeArrowheads="1"/>
          </p:cNvSpPr>
          <p:nvPr>
            <p:ph type="title"/>
          </p:nvPr>
        </p:nvSpPr>
        <p:spPr/>
        <p:txBody>
          <a:bodyPr/>
          <a:lstStyle/>
          <a:p>
            <a:r>
              <a:rPr lang="zh-CN" altLang="en-US"/>
              <a:t>创建用例的步骤说明</a:t>
            </a:r>
          </a:p>
        </p:txBody>
      </p:sp>
      <p:sp>
        <p:nvSpPr>
          <p:cNvPr id="27651" name="Rectangle 3">
            <a:extLst>
              <a:ext uri="{FF2B5EF4-FFF2-40B4-BE49-F238E27FC236}">
                <a16:creationId xmlns:a16="http://schemas.microsoft.com/office/drawing/2014/main" id="{22147A82-7871-4528-97B0-0AE4D5A99768}"/>
              </a:ext>
            </a:extLst>
          </p:cNvPr>
          <p:cNvSpPr>
            <a:spLocks noGrp="1" noChangeArrowheads="1"/>
          </p:cNvSpPr>
          <p:nvPr>
            <p:ph type="body" idx="1"/>
          </p:nvPr>
        </p:nvSpPr>
        <p:spPr>
          <a:xfrm>
            <a:off x="119695" y="1628774"/>
            <a:ext cx="3385506" cy="5076825"/>
          </a:xfrm>
        </p:spPr>
        <p:txBody>
          <a:bodyPr/>
          <a:lstStyle/>
          <a:p>
            <a:pPr>
              <a:lnSpc>
                <a:spcPct val="90000"/>
              </a:lnSpc>
            </a:pPr>
            <a:r>
              <a:rPr lang="zh-CN" altLang="en-US" dirty="0"/>
              <a:t>管理员要维护聊天系统必须先启动服务器登录系统。在对服务器状态进行监视时，能够查看在线用户的信息，查看系统日志。最后是退出，停止服务器。</a:t>
            </a:r>
          </a:p>
        </p:txBody>
      </p:sp>
      <p:pic>
        <p:nvPicPr>
          <p:cNvPr id="27653" name="Picture 5">
            <a:extLst>
              <a:ext uri="{FF2B5EF4-FFF2-40B4-BE49-F238E27FC236}">
                <a16:creationId xmlns:a16="http://schemas.microsoft.com/office/drawing/2014/main" id="{7970BF8B-6D82-4383-B4FB-779E3520C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752600"/>
            <a:ext cx="5374643" cy="467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5FBC5AF-5B5B-4B6B-AB65-0D649A8D3053}"/>
              </a:ext>
            </a:extLst>
          </p:cNvPr>
          <p:cNvSpPr>
            <a:spLocks noGrp="1" noChangeArrowheads="1"/>
          </p:cNvSpPr>
          <p:nvPr>
            <p:ph type="title"/>
          </p:nvPr>
        </p:nvSpPr>
        <p:spPr/>
        <p:txBody>
          <a:bodyPr/>
          <a:lstStyle/>
          <a:p>
            <a:r>
              <a:rPr lang="zh-CN" altLang="en-US"/>
              <a:t>创建用例的步骤说明</a:t>
            </a:r>
          </a:p>
        </p:txBody>
      </p:sp>
      <p:sp>
        <p:nvSpPr>
          <p:cNvPr id="24579" name="Rectangle 3">
            <a:extLst>
              <a:ext uri="{FF2B5EF4-FFF2-40B4-BE49-F238E27FC236}">
                <a16:creationId xmlns:a16="http://schemas.microsoft.com/office/drawing/2014/main" id="{52FDB09D-F582-4D00-AF9E-17B50EA85D75}"/>
              </a:ext>
            </a:extLst>
          </p:cNvPr>
          <p:cNvSpPr>
            <a:spLocks noGrp="1" noChangeArrowheads="1"/>
          </p:cNvSpPr>
          <p:nvPr>
            <p:ph type="body" idx="1"/>
          </p:nvPr>
        </p:nvSpPr>
        <p:spPr>
          <a:xfrm>
            <a:off x="611188" y="1484313"/>
            <a:ext cx="7772400" cy="5229225"/>
          </a:xfrm>
        </p:spPr>
        <p:txBody>
          <a:bodyPr/>
          <a:lstStyle/>
          <a:p>
            <a:pPr marL="609600" indent="-609600">
              <a:lnSpc>
                <a:spcPct val="80000"/>
              </a:lnSpc>
              <a:spcBef>
                <a:spcPct val="50000"/>
              </a:spcBef>
              <a:buClrTx/>
              <a:buSzTx/>
              <a:buFontTx/>
              <a:buAutoNum type="arabicPeriod"/>
            </a:pPr>
            <a:r>
              <a:rPr lang="zh-CN" altLang="en-US" sz="2800" b="1" dirty="0"/>
              <a:t>需求分析</a:t>
            </a:r>
          </a:p>
          <a:p>
            <a:pPr marL="609600" indent="-609600">
              <a:lnSpc>
                <a:spcPct val="80000"/>
              </a:lnSpc>
            </a:pPr>
            <a:r>
              <a:rPr kumimoji="1" lang="zh-CN" altLang="en-US" sz="2400" dirty="0">
                <a:latin typeface="Arial" panose="020B0604020202020204" pitchFamily="34" charset="0"/>
              </a:rPr>
              <a:t>“</a:t>
            </a:r>
            <a:r>
              <a:rPr kumimoji="1" lang="zh-CN" altLang="en-US" sz="2400" dirty="0"/>
              <a:t>聊天系统</a:t>
            </a:r>
            <a:r>
              <a:rPr kumimoji="1" lang="zh-CN" altLang="en-US" sz="2400" dirty="0">
                <a:latin typeface="Arial" panose="020B0604020202020204" pitchFamily="34" charset="0"/>
              </a:rPr>
              <a:t>”</a:t>
            </a:r>
            <a:r>
              <a:rPr kumimoji="1" lang="zh-CN" altLang="en-US" sz="2400" dirty="0"/>
              <a:t>部分功能性需求包括以下内容：</a:t>
            </a:r>
          </a:p>
          <a:p>
            <a:pPr marL="609600" indent="-609600">
              <a:lnSpc>
                <a:spcPct val="80000"/>
              </a:lnSpc>
              <a:buFont typeface="Wingdings" panose="05000000000000000000" pitchFamily="2" charset="2"/>
              <a:buNone/>
            </a:pPr>
            <a:r>
              <a:rPr kumimoji="1" lang="zh-CN" altLang="en-US" sz="2400" dirty="0"/>
              <a:t>   （</a:t>
            </a:r>
            <a:r>
              <a:rPr kumimoji="1" lang="en-US" altLang="zh-CN" sz="2400" dirty="0"/>
              <a:t>1</a:t>
            </a:r>
            <a:r>
              <a:rPr kumimoji="1" lang="zh-CN" altLang="en-US" sz="2400" dirty="0"/>
              <a:t>）注册的功能。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2</a:t>
            </a:r>
            <a:r>
              <a:rPr kumimoji="1" lang="zh-CN" altLang="en-US" sz="2400" dirty="0"/>
              <a:t>）用户的登录功能。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3</a:t>
            </a:r>
            <a:r>
              <a:rPr kumimoji="1" lang="zh-CN" altLang="en-US" sz="2400" dirty="0"/>
              <a:t>）添加好友的功能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4</a:t>
            </a:r>
            <a:r>
              <a:rPr kumimoji="1" lang="zh-CN" altLang="en-US" sz="2400" dirty="0"/>
              <a:t>）删除好友的功能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5</a:t>
            </a:r>
            <a:r>
              <a:rPr kumimoji="1" lang="zh-CN" altLang="en-US" sz="2400" dirty="0"/>
              <a:t>）私聊的功能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6</a:t>
            </a:r>
            <a:r>
              <a:rPr kumimoji="1" lang="zh-CN" altLang="en-US" sz="2400" dirty="0"/>
              <a:t>）群聊的功能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7</a:t>
            </a:r>
            <a:r>
              <a:rPr kumimoji="1" lang="zh-CN" altLang="en-US" sz="2400" dirty="0"/>
              <a:t>）好友上下线提示的功能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8</a:t>
            </a:r>
            <a:r>
              <a:rPr kumimoji="1" lang="zh-CN" altLang="en-US" sz="2400" dirty="0"/>
              <a:t>）用户管理的功能 </a:t>
            </a:r>
          </a:p>
          <a:p>
            <a:pPr marL="609600" indent="-609600">
              <a:lnSpc>
                <a:spcPct val="80000"/>
              </a:lnSpc>
              <a:buFont typeface="Wingdings" panose="05000000000000000000" pitchFamily="2" charset="2"/>
              <a:buNone/>
            </a:pPr>
            <a:endParaRPr kumimoji="1" lang="zh-CN" altLang="en-US" sz="2400" dirty="0"/>
          </a:p>
          <a:p>
            <a:pPr marL="609600" indent="-609600">
              <a:lnSpc>
                <a:spcPct val="80000"/>
              </a:lnSpc>
              <a:buFont typeface="Wingdings" panose="05000000000000000000" pitchFamily="2" charset="2"/>
              <a:buNone/>
            </a:pPr>
            <a:r>
              <a:rPr kumimoji="1" lang="zh-CN" altLang="en-US" sz="2400" dirty="0">
                <a:solidFill>
                  <a:srgbClr val="339933"/>
                </a:solidFill>
              </a:rPr>
              <a:t>     </a:t>
            </a:r>
          </a:p>
          <a:p>
            <a:pPr marL="609600" indent="-609600">
              <a:lnSpc>
                <a:spcPct val="80000"/>
              </a:lnSpc>
              <a:spcBef>
                <a:spcPct val="50000"/>
              </a:spcBef>
              <a:buClrTx/>
              <a:buSzTx/>
              <a:buFontTx/>
              <a:buNone/>
            </a:pPr>
            <a:r>
              <a:rPr kumimoji="1" lang="zh-CN" altLang="en-US" sz="2400" dirty="0"/>
              <a:t> </a:t>
            </a:r>
            <a:endParaRPr lang="zh-CN" altLang="en-US" sz="1000" b="1" dirty="0">
              <a:solidFill>
                <a:srgbClr val="339933"/>
              </a:solidFill>
            </a:endParaRPr>
          </a:p>
          <a:p>
            <a:pPr marL="609600" indent="-609600">
              <a:lnSpc>
                <a:spcPct val="80000"/>
              </a:lnSpc>
              <a:buFont typeface="Wingdings" panose="05000000000000000000" pitchFamily="2" charset="2"/>
              <a:buNone/>
            </a:pPr>
            <a:endParaRPr lang="zh-CN" altLang="en-US" sz="1000" dirty="0">
              <a:solidFill>
                <a:srgbClr val="33993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90449234-5325-44BB-A567-256BE6BE65C9}" type="slidenum">
              <a:rPr lang="zh-CN" altLang="en-US" smtClean="0"/>
              <a:pPr/>
              <a:t>7</a:t>
            </a:fld>
            <a:endParaRPr lang="en-US" altLang="zh-CN" dirty="0"/>
          </a:p>
        </p:txBody>
      </p:sp>
      <p:sp>
        <p:nvSpPr>
          <p:cNvPr id="743426" name="Rectangle 2"/>
          <p:cNvSpPr>
            <a:spLocks noGrp="1" noChangeArrowheads="1"/>
          </p:cNvSpPr>
          <p:nvPr>
            <p:ph type="title" idx="4294967295"/>
          </p:nvPr>
        </p:nvSpPr>
        <p:spPr>
          <a:xfrm>
            <a:off x="1042988" y="614363"/>
            <a:ext cx="7561262" cy="857250"/>
          </a:xfrm>
        </p:spPr>
        <p:txBody>
          <a:bodyPr anchor="b"/>
          <a:lstStyle/>
          <a:p>
            <a:r>
              <a:rPr lang="zh-CN" altLang="en-US">
                <a:cs typeface="Tahoma" pitchFamily="34" charset="0"/>
              </a:rPr>
              <a:t>类的属性（</a:t>
            </a:r>
            <a:r>
              <a:rPr lang="en-US" altLang="zh-CN">
                <a:cs typeface="Tahoma" pitchFamily="34" charset="0"/>
              </a:rPr>
              <a:t>Attribute</a:t>
            </a:r>
            <a:r>
              <a:rPr lang="zh-CN" altLang="en-US">
                <a:cs typeface="Tahoma" pitchFamily="34" charset="0"/>
              </a:rPr>
              <a:t>）</a:t>
            </a:r>
          </a:p>
        </p:txBody>
      </p:sp>
      <p:sp>
        <p:nvSpPr>
          <p:cNvPr id="743427" name="Rectangle 3"/>
          <p:cNvSpPr>
            <a:spLocks noGrp="1" noChangeArrowheads="1"/>
          </p:cNvSpPr>
          <p:nvPr>
            <p:ph type="body" sz="half" idx="4294967295"/>
          </p:nvPr>
        </p:nvSpPr>
        <p:spPr>
          <a:xfrm>
            <a:off x="577850" y="2144713"/>
            <a:ext cx="7783513" cy="2398712"/>
          </a:xfrm>
        </p:spPr>
        <p:txBody>
          <a:bodyPr/>
          <a:lstStyle/>
          <a:p>
            <a:pPr marL="533400" indent="-533400">
              <a:lnSpc>
                <a:spcPct val="90000"/>
              </a:lnSpc>
              <a:buClr>
                <a:schemeClr val="tx1"/>
              </a:buClr>
              <a:buFont typeface="Wingdings" pitchFamily="2" charset="2"/>
              <a:buChar char="Ø"/>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描述了类在软件系统中代表的事物（即对象）所具备的特性，这些特性是所有对象所共有的。 </a:t>
            </a:r>
          </a:p>
          <a:p>
            <a:pPr marL="533400" indent="-533400">
              <a:lnSpc>
                <a:spcPct val="90000"/>
              </a:lnSpc>
              <a:buClr>
                <a:schemeClr val="tx1"/>
              </a:buClr>
              <a:buFont typeface="Wingdings" pitchFamily="2" charset="2"/>
              <a:buChar char="Ø"/>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类可以有任意数目的属性，也可以没有属性。 </a:t>
            </a:r>
          </a:p>
          <a:p>
            <a:pPr marL="533400" indent="-533400">
              <a:lnSpc>
                <a:spcPct val="90000"/>
              </a:lnSpc>
              <a:buClr>
                <a:schemeClr val="tx1"/>
              </a:buClr>
              <a:buFont typeface="Wingdings" pitchFamily="2" charset="2"/>
              <a:buChar char="Ø"/>
            </a:pP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在</a:t>
            </a:r>
            <a:r>
              <a:rPr lang="en-US" altLang="zh-CN"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UML</a:t>
            </a: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中，类属性的语法为：</a:t>
            </a:r>
          </a:p>
        </p:txBody>
      </p:sp>
      <p:pic>
        <p:nvPicPr>
          <p:cNvPr id="743428" name="Picture 4"/>
          <p:cNvPicPr>
            <a:picLocks noGrp="1" noChangeAspect="1" noChangeArrowheads="1"/>
          </p:cNvPicPr>
          <p:nvPr>
            <p:ph sz="half" idx="4294967295"/>
          </p:nvPr>
        </p:nvPicPr>
        <p:blipFill>
          <a:blip r:embed="rId2"/>
          <a:srcRect/>
          <a:stretch>
            <a:fillRect/>
          </a:stretch>
        </p:blipFill>
        <p:spPr>
          <a:xfrm>
            <a:off x="1600200" y="4114800"/>
            <a:ext cx="6043613" cy="288925"/>
          </a:xfrm>
        </p:spPr>
      </p:pic>
      <p:sp>
        <p:nvSpPr>
          <p:cNvPr id="6" name="文本框 5">
            <a:extLst>
              <a:ext uri="{FF2B5EF4-FFF2-40B4-BE49-F238E27FC236}">
                <a16:creationId xmlns:a16="http://schemas.microsoft.com/office/drawing/2014/main" id="{36244912-99B9-47AB-9849-E9F46D5FF05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animEffect transition="in" filter="blinds(horizontal)">
                                      <p:cBhvr>
                                        <p:cTn id="7" dur="500"/>
                                        <p:tgtEl>
                                          <p:spTgt spid="74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43427">
                                            <p:txEl>
                                              <p:pRg st="1" end="1"/>
                                            </p:txEl>
                                          </p:spTgt>
                                        </p:tgtEl>
                                        <p:attrNameLst>
                                          <p:attrName>style.visibility</p:attrName>
                                        </p:attrNameLst>
                                      </p:cBhvr>
                                      <p:to>
                                        <p:strVal val="visible"/>
                                      </p:to>
                                    </p:set>
                                    <p:anim calcmode="lin" valueType="num">
                                      <p:cBhvr additive="base">
                                        <p:cTn id="12" dur="500" fill="hold"/>
                                        <p:tgtEl>
                                          <p:spTgt spid="74342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43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43427">
                                            <p:txEl>
                                              <p:pRg st="2" end="2"/>
                                            </p:txEl>
                                          </p:spTgt>
                                        </p:tgtEl>
                                        <p:attrNameLst>
                                          <p:attrName>style.visibility</p:attrName>
                                        </p:attrNameLst>
                                      </p:cBhvr>
                                      <p:to>
                                        <p:strVal val="visible"/>
                                      </p:to>
                                    </p:set>
                                    <p:anim calcmode="lin" valueType="num">
                                      <p:cBhvr additive="base">
                                        <p:cTn id="18" dur="500" fill="hold"/>
                                        <p:tgtEl>
                                          <p:spTgt spid="74342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4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43428"/>
                                        </p:tgtEl>
                                        <p:attrNameLst>
                                          <p:attrName>style.visibility</p:attrName>
                                        </p:attrNameLst>
                                      </p:cBhvr>
                                      <p:to>
                                        <p:strVal val="visible"/>
                                      </p:to>
                                    </p:set>
                                    <p:animEffect transition="in" filter="blinds(horizontal)">
                                      <p:cBhvr>
                                        <p:cTn id="24" dur="500"/>
                                        <p:tgtEl>
                                          <p:spTgt spid="74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F758AAC8-6772-403B-A4D4-532D4BF50C5A}" type="slidenum">
              <a:rPr lang="zh-CN" altLang="en-US" smtClean="0"/>
              <a:pPr/>
              <a:t>8</a:t>
            </a:fld>
            <a:endParaRPr lang="en-US" altLang="zh-CN" dirty="0"/>
          </a:p>
        </p:txBody>
      </p:sp>
      <p:sp>
        <p:nvSpPr>
          <p:cNvPr id="744450" name="Rectangle 2"/>
          <p:cNvSpPr>
            <a:spLocks noGrp="1" noChangeArrowheads="1"/>
          </p:cNvSpPr>
          <p:nvPr>
            <p:ph type="title" idx="4294967295"/>
          </p:nvPr>
        </p:nvSpPr>
        <p:spPr>
          <a:xfrm>
            <a:off x="493713" y="633413"/>
            <a:ext cx="7837487" cy="787400"/>
          </a:xfrm>
        </p:spPr>
        <p:txBody>
          <a:bodyPr anchor="b"/>
          <a:lstStyle/>
          <a:p>
            <a:r>
              <a:rPr lang="zh-CN" altLang="en-US">
                <a:cs typeface="Tahoma" pitchFamily="34" charset="0"/>
              </a:rPr>
              <a:t>类的属性</a:t>
            </a:r>
          </a:p>
        </p:txBody>
      </p:sp>
      <p:sp>
        <p:nvSpPr>
          <p:cNvPr id="1208323" name="Rectangle 3"/>
          <p:cNvSpPr>
            <a:spLocks noGrp="1" noChangeArrowheads="1"/>
          </p:cNvSpPr>
          <p:nvPr>
            <p:ph type="body" idx="4294967295"/>
          </p:nvPr>
        </p:nvSpPr>
        <p:spPr>
          <a:xfrm>
            <a:off x="1103313" y="1674813"/>
            <a:ext cx="6380162" cy="4306887"/>
          </a:xfrm>
        </p:spPr>
        <p:txBody>
          <a:bodyPr/>
          <a:lstStyle/>
          <a:p>
            <a:pPr marL="469900" indent="-469900"/>
            <a:endParaRPr lang="zh-CN" altLang="en-US"/>
          </a:p>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1.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可见性</a:t>
            </a:r>
          </a:p>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2.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属性名称</a:t>
            </a:r>
          </a:p>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3.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属性类型</a:t>
            </a:r>
          </a:p>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4.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初始值</a:t>
            </a:r>
          </a:p>
          <a:p>
            <a:pPr marL="469900" indent="-469900">
              <a:lnSpc>
                <a:spcPct val="90000"/>
              </a:lnSpc>
              <a:buFont typeface="Wingdings" pitchFamily="2" charset="2"/>
              <a:buNone/>
            </a:pPr>
            <a:r>
              <a:rPr lang="en-US" altLang="zh-CN"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5.  </a:t>
            </a:r>
            <a:r>
              <a:rPr lang="zh-CN" altLang="en-US" sz="31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属性字符串</a:t>
            </a:r>
          </a:p>
        </p:txBody>
      </p:sp>
      <p:sp>
        <p:nvSpPr>
          <p:cNvPr id="5" name="文本框 4">
            <a:extLst>
              <a:ext uri="{FF2B5EF4-FFF2-40B4-BE49-F238E27FC236}">
                <a16:creationId xmlns:a16="http://schemas.microsoft.com/office/drawing/2014/main" id="{FC5BE2C5-7B95-47E9-BF07-A845EBE2A22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E1C36641-A015-4347-BAAA-48C427DE6250}" type="slidenum">
              <a:rPr lang="zh-CN" altLang="en-US" smtClean="0"/>
              <a:pPr/>
              <a:t>9</a:t>
            </a:fld>
            <a:endParaRPr lang="en-US" altLang="zh-CN" dirty="0"/>
          </a:p>
        </p:txBody>
      </p:sp>
      <p:sp>
        <p:nvSpPr>
          <p:cNvPr id="745474" name="Rectangle 2"/>
          <p:cNvSpPr>
            <a:spLocks noGrp="1" noChangeArrowheads="1"/>
          </p:cNvSpPr>
          <p:nvPr>
            <p:ph type="title" idx="4294967295"/>
          </p:nvPr>
        </p:nvSpPr>
        <p:spPr>
          <a:xfrm>
            <a:off x="428625" y="642938"/>
            <a:ext cx="7561263" cy="857250"/>
          </a:xfrm>
          <a:ln/>
        </p:spPr>
        <p:txBody>
          <a:bodyPr anchor="b"/>
          <a:lstStyle/>
          <a:p>
            <a:r>
              <a:rPr lang="zh-CN" altLang="en-US">
                <a:cs typeface="Tahoma" pitchFamily="34" charset="0"/>
              </a:rPr>
              <a:t>（</a:t>
            </a:r>
            <a:r>
              <a:rPr lang="en-US" altLang="zh-CN">
                <a:cs typeface="Tahoma" pitchFamily="34" charset="0"/>
              </a:rPr>
              <a:t>1</a:t>
            </a:r>
            <a:r>
              <a:rPr lang="zh-CN" altLang="en-US">
                <a:cs typeface="Tahoma" pitchFamily="34" charset="0"/>
              </a:rPr>
              <a:t>）  可见性</a:t>
            </a:r>
          </a:p>
        </p:txBody>
      </p:sp>
      <p:sp>
        <p:nvSpPr>
          <p:cNvPr id="745476" name="Text Box 4"/>
          <p:cNvSpPr txBox="1">
            <a:spLocks noChangeArrowheads="1"/>
          </p:cNvSpPr>
          <p:nvPr/>
        </p:nvSpPr>
        <p:spPr bwMode="auto">
          <a:xfrm>
            <a:off x="684213" y="1814513"/>
            <a:ext cx="8208962" cy="3629025"/>
          </a:xfrm>
          <a:prstGeom prst="rect">
            <a:avLst/>
          </a:prstGeom>
          <a:noFill/>
          <a:ln w="9525">
            <a:noFill/>
            <a:miter lim="800000"/>
            <a:headEnd/>
            <a:tailEnd/>
          </a:ln>
          <a:effectLst/>
        </p:spPr>
        <p:txBody>
          <a:bodyPr>
            <a:spAutoFit/>
          </a:bodyPr>
          <a:lstStyle/>
          <a:p>
            <a:pPr marL="441325" indent="-441325">
              <a:spcBef>
                <a:spcPct val="15000"/>
              </a:spcBef>
              <a:spcAft>
                <a:spcPct val="15000"/>
              </a:spcAft>
              <a:buClr>
                <a:srgbClr val="800000"/>
              </a:buClr>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属性的可见性描述了该属性是否对于其他类能够可见，从而是否可以被其他类进行引用。</a:t>
            </a:r>
            <a:endPar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marL="441325" indent="-441325">
              <a:spcBef>
                <a:spcPct val="15000"/>
              </a:spcBef>
              <a:spcAft>
                <a:spcPct val="15000"/>
              </a:spcAft>
              <a:buClr>
                <a:srgbClr val="800000"/>
              </a:buClr>
              <a:buSzPct val="70000"/>
            </a:pP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zh-CN" altLang="en-US" sz="26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公有（</a:t>
            </a:r>
            <a:r>
              <a:rPr lang="en-US" altLang="zh-CN" sz="26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Public</a:t>
            </a:r>
            <a:r>
              <a:rPr lang="zh-CN" altLang="en-US" sz="26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：允许在类的外部使用或查看该属性</a:t>
            </a:r>
            <a:endPar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marL="441325" indent="-441325">
              <a:spcBef>
                <a:spcPct val="15000"/>
              </a:spcBef>
              <a:spcAft>
                <a:spcPct val="15000"/>
              </a:spcAft>
              <a:buClr>
                <a:srgbClr val="800000"/>
              </a:buClr>
              <a:buSzPct val="70000"/>
            </a:pP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zh-CN" altLang="en-US" sz="26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私有（</a:t>
            </a:r>
            <a:r>
              <a:rPr lang="en-US" altLang="zh-CN" sz="26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Private</a:t>
            </a:r>
            <a:r>
              <a:rPr lang="zh-CN" altLang="en-US" sz="26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：只有类本身才能访问，外部一概访问不到</a:t>
            </a:r>
          </a:p>
          <a:p>
            <a:pPr marL="441325" indent="-441325">
              <a:spcBef>
                <a:spcPct val="15000"/>
              </a:spcBef>
              <a:spcAft>
                <a:spcPct val="15000"/>
              </a:spcAft>
              <a:buClr>
                <a:srgbClr val="FFFF66"/>
              </a:buClr>
              <a:buSzPct val="70000"/>
              <a:buFont typeface="Arial" charset="0"/>
              <a:buChar char="•"/>
            </a:pP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zh-CN" altLang="en-US" sz="26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受保护（</a:t>
            </a:r>
            <a:r>
              <a:rPr lang="en-US" altLang="zh-CN" sz="26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Protected</a:t>
            </a:r>
            <a:r>
              <a:rPr lang="zh-CN" altLang="en-US" sz="2600" b="1">
                <a:solidFill>
                  <a:srgbClr val="FF3300"/>
                </a:solidFill>
                <a:effectLst>
                  <a:outerShdw blurRad="38100" dist="38100" dir="2700000" algn="tl">
                    <a:srgbClr val="C0C0C0"/>
                  </a:outerShdw>
                </a:effectLst>
                <a:latin typeface="楷体_GB2312" pitchFamily="49" charset="-122"/>
                <a:ea typeface="楷体_GB2312" pitchFamily="49" charset="-122"/>
                <a:cs typeface="Tahoma" pitchFamily="34" charset="0"/>
              </a:rPr>
              <a:t>）</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：经常和继承关系一起使用，允许子类访问父类中受保护类型的属性</a:t>
            </a:r>
          </a:p>
        </p:txBody>
      </p:sp>
      <p:sp>
        <p:nvSpPr>
          <p:cNvPr id="5" name="文本框 4">
            <a:extLst>
              <a:ext uri="{FF2B5EF4-FFF2-40B4-BE49-F238E27FC236}">
                <a16:creationId xmlns:a16="http://schemas.microsoft.com/office/drawing/2014/main" id="{A2529666-4F72-40E9-82D0-7DEBBBAC00D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45476">
                                            <p:txEl>
                                              <p:pRg st="0" end="0"/>
                                            </p:txEl>
                                          </p:spTgt>
                                        </p:tgtEl>
                                        <p:attrNameLst>
                                          <p:attrName>style.visibility</p:attrName>
                                        </p:attrNameLst>
                                      </p:cBhvr>
                                      <p:to>
                                        <p:strVal val="visible"/>
                                      </p:to>
                                    </p:set>
                                    <p:anim to="" calcmode="lin" valueType="num">
                                      <p:cBhvr>
                                        <p:cTn id="7" dur="1" fill="hold"/>
                                        <p:tgtEl>
                                          <p:spTgt spid="745476">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45476">
                                            <p:txEl>
                                              <p:pRg st="1" end="1"/>
                                            </p:txEl>
                                          </p:spTgt>
                                        </p:tgtEl>
                                        <p:attrNameLst>
                                          <p:attrName>style.visibility</p:attrName>
                                        </p:attrNameLst>
                                      </p:cBhvr>
                                      <p:to>
                                        <p:strVal val="visible"/>
                                      </p:to>
                                    </p:set>
                                    <p:anim to="" calcmode="lin" valueType="num">
                                      <p:cBhvr>
                                        <p:cTn id="12" dur="1" fill="hold"/>
                                        <p:tgtEl>
                                          <p:spTgt spid="745476">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45476">
                                            <p:txEl>
                                              <p:pRg st="2" end="2"/>
                                            </p:txEl>
                                          </p:spTgt>
                                        </p:tgtEl>
                                        <p:attrNameLst>
                                          <p:attrName>style.visibility</p:attrName>
                                        </p:attrNameLst>
                                      </p:cBhvr>
                                      <p:to>
                                        <p:strVal val="visible"/>
                                      </p:to>
                                    </p:set>
                                    <p:anim to="" calcmode="lin" valueType="num">
                                      <p:cBhvr>
                                        <p:cTn id="17" dur="1" fill="hold"/>
                                        <p:tgtEl>
                                          <p:spTgt spid="745476">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45476">
                                            <p:txEl>
                                              <p:pRg st="3" end="3"/>
                                            </p:txEl>
                                          </p:spTgt>
                                        </p:tgtEl>
                                        <p:attrNameLst>
                                          <p:attrName>style.visibility</p:attrName>
                                        </p:attrNameLst>
                                      </p:cBhvr>
                                      <p:to>
                                        <p:strVal val="visible"/>
                                      </p:to>
                                    </p:set>
                                    <p:anim to="" calcmode="lin" valueType="num">
                                      <p:cBhvr>
                                        <p:cTn id="22" dur="1" fill="hold"/>
                                        <p:tgtEl>
                                          <p:spTgt spid="745476">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6" grpId="0" build="p"/>
    </p:bldLst>
  </p:timing>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3067</TotalTime>
  <Words>4095</Words>
  <Application>Microsoft Office PowerPoint</Application>
  <PresentationFormat>全屏显示(4:3)</PresentationFormat>
  <Paragraphs>404</Paragraphs>
  <Slides>64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64</vt:i4>
      </vt:variant>
    </vt:vector>
  </HeadingPairs>
  <TitlesOfParts>
    <vt:vector size="79" baseType="lpstr">
      <vt:lpstr>-윤명조240</vt:lpstr>
      <vt:lpstr>华文中宋</vt:lpstr>
      <vt:lpstr>华文新魏</vt:lpstr>
      <vt:lpstr>宋体</vt:lpstr>
      <vt:lpstr>楷体_GB2312</vt:lpstr>
      <vt:lpstr>隶书</vt:lpstr>
      <vt:lpstr>黑体</vt:lpstr>
      <vt:lpstr>Arial</vt:lpstr>
      <vt:lpstr>Calibri</vt:lpstr>
      <vt:lpstr>Lucida Sans Unicode</vt:lpstr>
      <vt:lpstr>Tahoma</vt:lpstr>
      <vt:lpstr>Times New Roman</vt:lpstr>
      <vt:lpstr>Verdana</vt:lpstr>
      <vt:lpstr>Wingdings</vt:lpstr>
      <vt:lpstr>UML面向对象设计与分析教程</vt:lpstr>
      <vt:lpstr>第4章 静态分析与类图</vt:lpstr>
      <vt:lpstr>本章的学习目标</vt:lpstr>
      <vt:lpstr>PowerPoint 演示文稿</vt:lpstr>
      <vt:lpstr>为什么要进行分析</vt:lpstr>
      <vt:lpstr>从需求到分析</vt:lpstr>
      <vt:lpstr>OOA目标</vt:lpstr>
      <vt:lpstr>类的属性（Attribute）</vt:lpstr>
      <vt:lpstr>类的属性</vt:lpstr>
      <vt:lpstr>（1）  可见性</vt:lpstr>
      <vt:lpstr>（1）  可见性</vt:lpstr>
      <vt:lpstr>（2）  属性名称 </vt:lpstr>
      <vt:lpstr>（3）  属性类型 </vt:lpstr>
      <vt:lpstr>（4）  初始值 </vt:lpstr>
      <vt:lpstr>（5）  属性字符串 </vt:lpstr>
      <vt:lpstr>类的操作（Operation）</vt:lpstr>
      <vt:lpstr>类的操作</vt:lpstr>
      <vt:lpstr>（1）  可见性</vt:lpstr>
      <vt:lpstr>（1）  可见性</vt:lpstr>
      <vt:lpstr>（2）  操作名称 </vt:lpstr>
      <vt:lpstr>（3）  参数表 </vt:lpstr>
      <vt:lpstr>（4）  返回类型</vt:lpstr>
      <vt:lpstr>接口 </vt:lpstr>
      <vt:lpstr>类之间的关系 </vt:lpstr>
      <vt:lpstr>依赖关系</vt:lpstr>
      <vt:lpstr>泛化关系</vt:lpstr>
      <vt:lpstr>关联关系</vt:lpstr>
      <vt:lpstr>关联关系</vt:lpstr>
      <vt:lpstr>关联关系的特性 </vt:lpstr>
      <vt:lpstr>（1）  名称</vt:lpstr>
      <vt:lpstr>（2）  角色 </vt:lpstr>
      <vt:lpstr>（3）  多重性 </vt:lpstr>
      <vt:lpstr>实现关系 </vt:lpstr>
      <vt:lpstr>PowerPoint 演示文稿</vt:lpstr>
      <vt:lpstr>PowerPoint 演示文稿</vt:lpstr>
      <vt:lpstr>PowerPoint 演示文稿</vt:lpstr>
      <vt:lpstr>PowerPoint 演示文稿</vt:lpstr>
      <vt:lpstr>PowerPoint 演示文稿</vt:lpstr>
      <vt:lpstr>PowerPoint 演示文稿</vt:lpstr>
      <vt:lpstr>依赖关系</vt:lpstr>
      <vt:lpstr>PowerPoint 演示文稿</vt:lpstr>
      <vt:lpstr>泛化关系</vt:lpstr>
      <vt:lpstr>PowerPoint 演示文稿</vt:lpstr>
      <vt:lpstr>关联关系</vt:lpstr>
      <vt:lpstr>PowerPoint 演示文稿</vt:lpstr>
      <vt:lpstr>聚合与组合</vt:lpstr>
      <vt:lpstr>PowerPoint 演示文稿</vt:lpstr>
      <vt:lpstr>实现关系 </vt:lpstr>
      <vt:lpstr>PowerPoint 演示文稿</vt:lpstr>
      <vt:lpstr>实例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创建用例的步骤说明</vt:lpstr>
      <vt:lpstr>创建用例的步骤说明</vt:lpstr>
      <vt:lpstr>创建用例的步骤说明</vt:lpstr>
      <vt:lpstr>创建用例的步骤说明</vt:lpstr>
      <vt:lpstr>创建用例的步骤说明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399</cp:revision>
  <dcterms:created xsi:type="dcterms:W3CDTF">2007-03-24T22:53:15Z</dcterms:created>
  <dcterms:modified xsi:type="dcterms:W3CDTF">2021-03-22T13:01:45Z</dcterms:modified>
</cp:coreProperties>
</file>