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34"/>
  </p:notesMasterIdLst>
  <p:handoutMasterIdLst>
    <p:handoutMasterId r:id="rId35"/>
  </p:handoutMasterIdLst>
  <p:sldIdLst>
    <p:sldId id="368" r:id="rId2"/>
    <p:sldId id="369" r:id="rId3"/>
    <p:sldId id="371" r:id="rId4"/>
    <p:sldId id="295" r:id="rId5"/>
    <p:sldId id="374" r:id="rId6"/>
    <p:sldId id="376" r:id="rId7"/>
    <p:sldId id="378" r:id="rId8"/>
    <p:sldId id="379" r:id="rId9"/>
    <p:sldId id="380" r:id="rId10"/>
    <p:sldId id="381" r:id="rId11"/>
    <p:sldId id="382" r:id="rId12"/>
    <p:sldId id="383" r:id="rId13"/>
    <p:sldId id="384" r:id="rId14"/>
    <p:sldId id="385" r:id="rId15"/>
    <p:sldId id="386" r:id="rId16"/>
    <p:sldId id="388" r:id="rId17"/>
    <p:sldId id="389" r:id="rId18"/>
    <p:sldId id="391" r:id="rId19"/>
    <p:sldId id="392" r:id="rId20"/>
    <p:sldId id="393" r:id="rId21"/>
    <p:sldId id="394" r:id="rId22"/>
    <p:sldId id="396" r:id="rId23"/>
    <p:sldId id="398" r:id="rId24"/>
    <p:sldId id="400" r:id="rId25"/>
    <p:sldId id="401" r:id="rId26"/>
    <p:sldId id="402" r:id="rId27"/>
    <p:sldId id="403" r:id="rId28"/>
    <p:sldId id="404" r:id="rId29"/>
    <p:sldId id="405" r:id="rId30"/>
    <p:sldId id="406" r:id="rId31"/>
    <p:sldId id="407" r:id="rId32"/>
    <p:sldId id="40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142" d="100"/>
          <a:sy n="142" d="100"/>
        </p:scale>
        <p:origin x="2340" y="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D2FA19B-6F9E-4181-BC52-5AF4B341F80E}" type="datetimeFigureOut">
              <a:rPr lang="zh-CN" altLang="en-US"/>
              <a:pPr>
                <a:defRPr/>
              </a:pPr>
              <a:t>2021/3/29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A119F6D-8A04-48C0-B556-8CAFC06DF625}"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B6401EEA-E866-4A09-BE47-A449C964BCA7}" type="datetimeFigureOut">
              <a:rPr lang="en-US" altLang="zh-CN"/>
              <a:pPr>
                <a:defRPr/>
              </a:pPr>
              <a:t>3/29/2021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DBEDB232-131C-4E1E-9023-9057459F0FB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068DBC5-5066-4617-9FE8-B63F9FEFE209}" type="slidenum">
              <a:rPr lang="en-US" altLang="zh-CN"/>
              <a:pPr>
                <a:defRPr/>
              </a:pPr>
              <a:t>2</a:t>
            </a:fld>
            <a:endParaRPr lang="en-US" altLang="zh-CN"/>
          </a:p>
        </p:txBody>
      </p:sp>
      <p:sp>
        <p:nvSpPr>
          <p:cNvPr id="7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72" name="Rectangle 3"/>
          <p:cNvSpPr>
            <a:spLocks noGrp="1" noChangeArrowheads="1"/>
          </p:cNvSpPr>
          <p:nvPr>
            <p:ph type="body" idx="1"/>
          </p:nvPr>
        </p:nvSpPr>
        <p:spPr bwMode="auto">
          <a:noFill/>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a:lstStyle/>
          <a:p>
            <a:pPr eaLnBrk="1" hangingPunct="1">
              <a:spcBef>
                <a:spcPct val="0"/>
              </a:spcBef>
            </a:pPr>
            <a:endParaRPr lang="zh-CN" altLang="zh-CN"/>
          </a:p>
        </p:txBody>
      </p:sp>
      <p:sp>
        <p:nvSpPr>
          <p:cNvPr id="81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2099775-A8A6-45D5-863E-BBD8A53871AD}" type="slidenum">
              <a:rPr lang="en-US" altLang="zh-CN" sz="1200">
                <a:latin typeface="Calibri" pitchFamily="34" charset="0"/>
              </a:rPr>
              <a:pPr algn="r"/>
              <a:t>4</a:t>
            </a:fld>
            <a:endParaRPr lang="en-US" altLang="zh-CN" sz="1200">
              <a:latin typeface="Calibri" pitchFamily="34" charset="0"/>
            </a:endParaRPr>
          </a:p>
        </p:txBody>
      </p:sp>
      <p:sp>
        <p:nvSpPr>
          <p:cNvPr id="5" name="页脚占位符 4"/>
          <p:cNvSpPr>
            <a:spLocks noGrp="1"/>
          </p:cNvSpPr>
          <p:nvPr>
            <p:ph type="ftr" sz="quarter" idx="4"/>
          </p:nvPr>
        </p:nvSpPr>
        <p:spPr/>
        <p:txBody>
          <a:bodyPr/>
          <a:lstStyle/>
          <a:p>
            <a:pPr>
              <a:defRPr/>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Rot="1" noChangeAspect="1" noTextEdit="1"/>
          </p:cNvSpPr>
          <p:nvPr>
            <p:ph type="sldImg"/>
          </p:nvPr>
        </p:nvSpPr>
        <p:spPr bwMode="auto">
          <a:noFill/>
          <a:ln>
            <a:solidFill>
              <a:srgbClr val="000000"/>
            </a:solidFill>
            <a:miter lim="800000"/>
            <a:headEnd/>
            <a:tailEnd/>
          </a:ln>
        </p:spPr>
      </p:sp>
      <p:sp>
        <p:nvSpPr>
          <p:cNvPr id="1366019" name="Rectangle 3"/>
          <p:cNvSpPr>
            <a:spLocks noGrp="1"/>
          </p:cNvSpPr>
          <p:nvPr>
            <p:ph type="body" idx="1"/>
          </p:nvPr>
        </p:nvSpPr>
        <p:spPr bwMode="auto">
          <a:noFill/>
        </p:spPr>
        <p:txBody>
          <a:bodyPr/>
          <a:lstStyle/>
          <a:p>
            <a:r>
              <a:rPr lang="zh-CN" altLang="en-US" dirty="0"/>
              <a:t>类图描述系统的构成成分，系统不是静止的，是一个运转的动态的系统，需要考虑某一瞬间对象以及他们之间的关系</a:t>
            </a:r>
            <a:r>
              <a:rPr lang="en-US" altLang="zh-CN" dirty="0">
                <a:latin typeface="Arial"/>
              </a:rPr>
              <a:t>——</a:t>
            </a:r>
            <a:r>
              <a:rPr lang="zh-CN" altLang="en-US" dirty="0"/>
              <a:t>对象图</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Rot="1" noChangeAspect="1" noTextEdit="1"/>
          </p:cNvSpPr>
          <p:nvPr>
            <p:ph type="sldImg"/>
          </p:nvPr>
        </p:nvSpPr>
        <p:spPr bwMode="auto">
          <a:noFill/>
          <a:ln>
            <a:solidFill>
              <a:srgbClr val="000000"/>
            </a:solidFill>
            <a:miter lim="800000"/>
            <a:headEnd/>
            <a:tailEnd/>
          </a:ln>
        </p:spPr>
      </p:sp>
      <p:sp>
        <p:nvSpPr>
          <p:cNvPr id="1387523" name="Rectangle 3"/>
          <p:cNvSpPr>
            <a:spLocks noGrp="1"/>
          </p:cNvSpPr>
          <p:nvPr>
            <p:ph type="body" idx="1"/>
          </p:nvPr>
        </p:nvSpPr>
        <p:spPr bwMode="auto">
          <a:noFill/>
        </p:spPr>
        <p:txBody>
          <a:bodyPr/>
          <a:lstStyle/>
          <a:p>
            <a:r>
              <a:rPr lang="zh-CN" altLang="en-US"/>
              <a:t>在需求捕捉和分析阶段，必须记录下预约号、时间戳和状态，但是这些属性对</a:t>
            </a:r>
            <a:r>
              <a:rPr lang="en-US" altLang="zh-CN"/>
              <a:t>customer</a:t>
            </a:r>
            <a:r>
              <a:rPr lang="zh-CN" altLang="en-US"/>
              <a:t>和</a:t>
            </a:r>
            <a:r>
              <a:rPr lang="en-US" altLang="zh-CN"/>
              <a:t>carmodel</a:t>
            </a:r>
            <a:r>
              <a:rPr lang="zh-CN" altLang="en-US"/>
              <a:t>都没有意义，所以使用关联类合适</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724C7462-D7FF-4068-B3A7-9C3F7C6A09BA}" type="slidenum">
              <a:rPr lang="zh-CN" altLang="en-US"/>
              <a:pPr>
                <a:defRPr/>
              </a:pPr>
              <a:t>‹#›</a:t>
            </a:fld>
            <a:r>
              <a:rPr lang="zh-CN" altLang="en-US"/>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ADDF66EB-998A-4356-BCD0-F5427909737F}" type="slidenum">
              <a:rPr lang="zh-CN" altLang="en-US"/>
              <a:pPr>
                <a:defRPr/>
              </a:pPr>
              <a:t>‹#›</a:t>
            </a:fld>
            <a:r>
              <a:rPr lang="zh-CN" altLang="en-US"/>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BDA053FA-BCFF-4874-ACC8-9D1A7121E30C}" type="slidenum">
              <a:rPr lang="zh-CN" altLang="en-US"/>
              <a:pPr>
                <a:defRPr/>
              </a:pPr>
              <a:t>‹#›</a:t>
            </a:fld>
            <a:r>
              <a:rPr lang="zh-CN" altLang="en-US"/>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18C57EC3-4C5F-4DEC-9027-205C6AD6B279}" type="slidenum">
              <a:rPr lang="zh-CN" altLang="en-US"/>
              <a:pPr>
                <a:defRPr/>
              </a:pPr>
              <a:t>‹#›</a:t>
            </a:fld>
            <a:r>
              <a:rPr lang="zh-CN" altLang="en-US"/>
              <a:t>页</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fld id="{772F835E-DE43-42F4-8E6F-2DEAC41BF5EF}" type="datetime1">
              <a:rPr lang="zh-CN" altLang="en-US"/>
              <a:pPr/>
              <a:t>2021/3/29</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A4C0E88B-6E8B-48EA-AE4A-D2B1D03BC73F}" type="slidenum">
              <a:rPr lang="zh-CN" altLang="en-US" smtClean="0"/>
              <a:pPr/>
              <a:t>‹#›</a:t>
            </a:fld>
            <a:r>
              <a:rPr lang="zh-CN" altLang="en-US" dirty="0"/>
              <a:t>  第</a:t>
            </a:r>
            <a:r>
              <a:rPr lang="en-US" altLang="zh-CN" dirty="0"/>
              <a:t>5</a:t>
            </a:r>
            <a:r>
              <a:rPr lang="zh-CN" altLang="en-US" dirty="0"/>
              <a:t>章</a:t>
            </a:r>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B1262F95-86D0-4C8D-95BA-EA7B696CD7C6}" type="slidenum">
              <a:rPr lang="zh-CN" altLang="en-US"/>
              <a:pPr>
                <a:defRPr/>
              </a:pPr>
              <a:t>‹#›</a:t>
            </a:fld>
            <a:r>
              <a:rPr lang="zh-CN" altLang="en-US"/>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4FF4A37F-E36D-4A50-84A4-5FE624B22275}" type="slidenum">
              <a:rPr lang="zh-CN" altLang="en-US"/>
              <a:pPr>
                <a:defRPr/>
              </a:pPr>
              <a:t>‹#›</a:t>
            </a:fld>
            <a:r>
              <a:rPr lang="zh-CN" altLang="en-US"/>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C4AA12F7-B080-422E-9208-1513FAEAA81E}" type="slidenum">
              <a:rPr lang="zh-CN" altLang="en-US"/>
              <a:pPr>
                <a:defRPr/>
              </a:pPr>
              <a:t>‹#›</a:t>
            </a:fld>
            <a:r>
              <a:rPr lang="zh-CN" altLang="en-US"/>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a:t>第</a:t>
            </a:r>
            <a:fld id="{B90535D1-DE7C-4790-B499-D5A3AA723859}" type="slidenum">
              <a:rPr lang="zh-CN" altLang="en-US"/>
              <a:pPr>
                <a:defRPr/>
              </a:pPr>
              <a:t>‹#›</a:t>
            </a:fld>
            <a:r>
              <a:rPr lang="zh-CN" altLang="en-US"/>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a:t>第</a:t>
            </a:r>
            <a:fld id="{0DB7483B-3E28-4A8E-934C-76042B95D5F5}" type="slidenum">
              <a:rPr lang="zh-CN" altLang="en-US"/>
              <a:pPr>
                <a:defRPr/>
              </a:pPr>
              <a:t>‹#›</a:t>
            </a:fld>
            <a:r>
              <a:rPr lang="zh-CN" altLang="en-US"/>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a:t>第</a:t>
            </a:r>
            <a:fld id="{70EA6FE1-DBBA-45C1-B113-BA8E529AEC50}" type="slidenum">
              <a:rPr lang="zh-CN" altLang="en-US"/>
              <a:pPr>
                <a:defRPr/>
              </a:pPr>
              <a:t>‹#›</a:t>
            </a:fld>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A24816BB-3E0A-40BB-8075-61C12F3D0619}" type="slidenum">
              <a:rPr lang="zh-CN" altLang="en-US"/>
              <a:pPr>
                <a:defRPr/>
              </a:pPr>
              <a:t>‹#›</a:t>
            </a:fld>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9DE1DE8D-744A-4CEC-83A9-EF59625F1B21}" type="slidenum">
              <a:rPr lang="zh-CN" altLang="en-US"/>
              <a:pPr>
                <a:defRPr/>
              </a:pPr>
              <a:t>‹#›</a:t>
            </a:fld>
            <a:r>
              <a:rPr lang="zh-CN" altLang="en-US"/>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1028"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902450" y="6467475"/>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a:t>第</a:t>
            </a:r>
            <a:fld id="{628EBE3D-C71A-49B9-8243-E7B5195443AE}" type="slidenum">
              <a:rPr lang="zh-CN" altLang="en-US"/>
              <a:pPr>
                <a:defRPr/>
              </a:pPr>
              <a:t>‹#›</a:t>
            </a:fld>
            <a:r>
              <a:rPr lang="zh-CN" altLang="en-US"/>
              <a:t>页</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hf hd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第</a:t>
            </a:r>
            <a:fld id="{AB0A30FE-0D49-46E1-B2D6-6723E25F8351}" type="slidenum">
              <a:rPr lang="zh-CN" altLang="en-US"/>
              <a:pPr>
                <a:defRPr/>
              </a:pPr>
              <a:t>1</a:t>
            </a:fld>
            <a:r>
              <a:rPr lang="zh-CN" altLang="en-US"/>
              <a:t>页</a:t>
            </a:r>
          </a:p>
        </p:txBody>
      </p:sp>
      <p:sp>
        <p:nvSpPr>
          <p:cNvPr id="2051" name="Rectangle 8" descr="浅色横线"/>
          <p:cNvSpPr>
            <a:spLocks noChangeArrowheads="1"/>
          </p:cNvSpPr>
          <p:nvPr/>
        </p:nvSpPr>
        <p:spPr bwMode="auto">
          <a:xfrm>
            <a:off x="0" y="2708275"/>
            <a:ext cx="9144000" cy="2592388"/>
          </a:xfrm>
          <a:prstGeom prst="rect">
            <a:avLst/>
          </a:prstGeom>
          <a:pattFill prst="ltHorz">
            <a:fgClr>
              <a:srgbClr val="66CCFF"/>
            </a:fgClr>
            <a:bgClr>
              <a:schemeClr val="bg1"/>
            </a:bgClr>
          </a:pattFill>
          <a:ln w="9525">
            <a:noFill/>
            <a:miter lim="800000"/>
            <a:headEnd/>
            <a:tailEnd/>
          </a:ln>
        </p:spPr>
        <p:txBody>
          <a:bodyPr wrap="none" anchor="ctr"/>
          <a:lstStyle/>
          <a:p>
            <a:endParaRPr lang="zh-CN" altLang="en-US"/>
          </a:p>
        </p:txBody>
      </p:sp>
      <p:sp>
        <p:nvSpPr>
          <p:cNvPr id="2052" name="Rectangle 2"/>
          <p:cNvSpPr>
            <a:spLocks noGrp="1" noChangeArrowheads="1"/>
          </p:cNvSpPr>
          <p:nvPr>
            <p:ph type="ctrTitle"/>
          </p:nvPr>
        </p:nvSpPr>
        <p:spPr>
          <a:xfrm>
            <a:off x="250825" y="549275"/>
            <a:ext cx="8642350" cy="1254125"/>
          </a:xfrm>
        </p:spPr>
        <p:txBody>
          <a:bodyPr/>
          <a:lstStyle/>
          <a:p>
            <a:pPr algn="ctr"/>
            <a:r>
              <a:rPr lang="zh-CN" altLang="en-US" dirty="0"/>
              <a:t>第</a:t>
            </a:r>
            <a:r>
              <a:rPr lang="en-US" altLang="zh-CN" dirty="0"/>
              <a:t>5</a:t>
            </a:r>
            <a:r>
              <a:rPr lang="zh-CN" altLang="en-US" dirty="0"/>
              <a:t>章 静态分析与对象图</a:t>
            </a:r>
          </a:p>
        </p:txBody>
      </p:sp>
      <p:sp>
        <p:nvSpPr>
          <p:cNvPr id="2053" name="Text Box 9"/>
          <p:cNvSpPr txBox="1">
            <a:spLocks noChangeArrowheads="1"/>
          </p:cNvSpPr>
          <p:nvPr/>
        </p:nvSpPr>
        <p:spPr bwMode="auto">
          <a:xfrm>
            <a:off x="1187450" y="2852738"/>
            <a:ext cx="4464050" cy="2289175"/>
          </a:xfrm>
          <a:prstGeom prst="rect">
            <a:avLst/>
          </a:prstGeom>
          <a:noFill/>
          <a:ln w="9525">
            <a:noFill/>
            <a:miter lim="800000"/>
            <a:headEnd/>
            <a:tailEnd/>
          </a:ln>
        </p:spPr>
        <p:txBody>
          <a:bodyPr>
            <a:spAutoFit/>
          </a:bodyPr>
          <a:lstStyle/>
          <a:p>
            <a:pPr>
              <a:spcBef>
                <a:spcPct val="50000"/>
              </a:spcBef>
            </a:pPr>
            <a:r>
              <a:rPr lang="zh-CN" altLang="en-US" sz="3600">
                <a:solidFill>
                  <a:srgbClr val="0000CC"/>
                </a:solidFill>
                <a:ea typeface="华文隶书" pitchFamily="2" charset="-122"/>
              </a:rPr>
              <a:t>本章概述 </a:t>
            </a:r>
          </a:p>
          <a:p>
            <a:pPr>
              <a:spcBef>
                <a:spcPct val="50000"/>
              </a:spcBef>
            </a:pPr>
            <a:r>
              <a:rPr lang="zh-CN" altLang="en-US" sz="3600">
                <a:solidFill>
                  <a:srgbClr val="0000CC"/>
                </a:solidFill>
                <a:ea typeface="华文隶书" pitchFamily="2" charset="-122"/>
              </a:rPr>
              <a:t>本章的学习目标</a:t>
            </a:r>
          </a:p>
          <a:p>
            <a:pPr>
              <a:spcBef>
                <a:spcPct val="50000"/>
              </a:spcBef>
            </a:pPr>
            <a:r>
              <a:rPr lang="zh-CN" altLang="en-US" sz="3600">
                <a:solidFill>
                  <a:srgbClr val="0000CC"/>
                </a:solidFill>
                <a:ea typeface="华文隶书" pitchFamily="2" charset="-122"/>
              </a:rPr>
              <a:t>主要内容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D2D23905-3D36-41FD-BE8D-6C0CA4814986}" type="slidenum">
              <a:rPr lang="zh-CN" altLang="en-US" smtClean="0"/>
              <a:pPr/>
              <a:t>10</a:t>
            </a:fld>
            <a:r>
              <a:rPr lang="zh-CN" altLang="en-US" dirty="0"/>
              <a:t>  第</a:t>
            </a:r>
            <a:r>
              <a:rPr lang="en-US" altLang="zh-CN" dirty="0"/>
              <a:t>5</a:t>
            </a:r>
            <a:r>
              <a:rPr lang="zh-CN" altLang="en-US" dirty="0"/>
              <a:t>章</a:t>
            </a:r>
            <a:endParaRPr lang="en-US" altLang="zh-CN" dirty="0"/>
          </a:p>
        </p:txBody>
      </p:sp>
      <p:sp>
        <p:nvSpPr>
          <p:cNvPr id="1369090" name="Rectangle 2"/>
          <p:cNvSpPr>
            <a:spLocks noChangeArrowheads="1"/>
          </p:cNvSpPr>
          <p:nvPr/>
        </p:nvSpPr>
        <p:spPr bwMode="auto">
          <a:xfrm>
            <a:off x="468313" y="1700213"/>
            <a:ext cx="8070850" cy="4033837"/>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对象名：首字母小写。对象是一个类的实例，因此其名称的格式是“对象名：类名”，类名是可选的，但如果是包含了类名，则必须加上“：”，另外为了和类名区分，还</a:t>
            </a:r>
            <a:r>
              <a:rPr kumimoji="1" lang="zh-CN" altLang="en-US" sz="2400" b="1">
                <a:solidFill>
                  <a:srgbClr val="FF0000"/>
                </a:solidFill>
                <a:latin typeface="Times New Roman" pitchFamily="18" charset="0"/>
                <a:ea typeface="楷体_GB2312" pitchFamily="49" charset="-122"/>
              </a:rPr>
              <a:t>必须加上下划线</a:t>
            </a:r>
            <a:r>
              <a:rPr kumimoji="1" lang="zh-CN" altLang="en-US" sz="2400" b="1">
                <a:latin typeface="Times New Roman" pitchFamily="18" charset="0"/>
                <a:ea typeface="楷体_GB2312" pitchFamily="49" charset="-122"/>
              </a:rPr>
              <a:t>。</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属性：由于对象是一个具体的事物，因此所有的属性值都已经确定，因此通常会在属性的后面列出其值。</a:t>
            </a:r>
          </a:p>
        </p:txBody>
      </p:sp>
      <p:pic>
        <p:nvPicPr>
          <p:cNvPr id="1369091" name="Picture 3"/>
          <p:cNvPicPr>
            <a:picLocks noChangeAspect="1" noChangeArrowheads="1"/>
          </p:cNvPicPr>
          <p:nvPr/>
        </p:nvPicPr>
        <p:blipFill>
          <a:blip r:embed="rId2"/>
          <a:srcRect/>
          <a:stretch>
            <a:fillRect/>
          </a:stretch>
        </p:blipFill>
        <p:spPr bwMode="auto">
          <a:xfrm>
            <a:off x="2916238" y="4652963"/>
            <a:ext cx="3671887" cy="1570037"/>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8B284CF2-DBD0-417D-A1A5-1359B678ABF2}" type="slidenum">
              <a:rPr lang="zh-CN" altLang="en-US" smtClean="0"/>
              <a:pPr/>
              <a:t>11</a:t>
            </a:fld>
            <a:r>
              <a:rPr lang="zh-CN" altLang="en-US" dirty="0"/>
              <a:t>  第</a:t>
            </a:r>
            <a:r>
              <a:rPr lang="en-US" altLang="zh-CN" dirty="0"/>
              <a:t>5</a:t>
            </a:r>
            <a:r>
              <a:rPr lang="zh-CN" altLang="en-US" dirty="0"/>
              <a:t>章</a:t>
            </a:r>
            <a:endParaRPr lang="en-US" altLang="zh-CN" dirty="0"/>
          </a:p>
        </p:txBody>
      </p:sp>
      <p:sp>
        <p:nvSpPr>
          <p:cNvPr id="1370114" name="Rectangle 2"/>
          <p:cNvSpPr>
            <a:spLocks noChangeArrowheads="1"/>
          </p:cNvSpPr>
          <p:nvPr/>
        </p:nvSpPr>
        <p:spPr bwMode="auto">
          <a:xfrm>
            <a:off x="611188" y="1916113"/>
            <a:ext cx="6840537" cy="457200"/>
          </a:xfrm>
          <a:prstGeom prst="rect">
            <a:avLst/>
          </a:prstGeom>
          <a:noFill/>
          <a:ln w="9525" algn="ctr">
            <a:noFill/>
            <a:miter lim="800000"/>
            <a:headEnd/>
            <a:tailEnd/>
          </a:ln>
          <a:effectLst/>
        </p:spPr>
        <p:txBody>
          <a:bodyPr anchor="ctr">
            <a:spAutoFit/>
          </a:bodyPr>
          <a:lstStyle/>
          <a:p>
            <a:r>
              <a:rPr lang="zh-CN" altLang="en-US" sz="2400" b="1">
                <a:latin typeface="楷体_GB2312" pitchFamily="49" charset="-122"/>
                <a:ea typeface="楷体_GB2312" pitchFamily="49" charset="-122"/>
              </a:rPr>
              <a:t>对象也有其他一些特殊的形式，如多对象</a:t>
            </a:r>
          </a:p>
        </p:txBody>
      </p:sp>
      <p:pic>
        <p:nvPicPr>
          <p:cNvPr id="1370115" name="图片 85" descr="136.png"/>
          <p:cNvPicPr>
            <a:picLocks noChangeAspect="1" noChangeArrowheads="1"/>
          </p:cNvPicPr>
          <p:nvPr/>
        </p:nvPicPr>
        <p:blipFill>
          <a:blip r:embed="rId2">
            <a:clrChange>
              <a:clrFrom>
                <a:srgbClr val="FFFFFF"/>
              </a:clrFrom>
              <a:clrTo>
                <a:srgbClr val="FFFFFF">
                  <a:alpha val="0"/>
                </a:srgbClr>
              </a:clrTo>
            </a:clrChange>
          </a:blip>
          <a:srcRect t="5272" b="15515"/>
          <a:stretch>
            <a:fillRect/>
          </a:stretch>
        </p:blipFill>
        <p:spPr bwMode="auto">
          <a:xfrm>
            <a:off x="1403350" y="2492375"/>
            <a:ext cx="6481763" cy="3241675"/>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A15AA7EE-6E30-4C2C-A282-273CBCEEF620}" type="slidenum">
              <a:rPr lang="zh-CN" altLang="en-US" smtClean="0"/>
              <a:pPr/>
              <a:t>12</a:t>
            </a:fld>
            <a:r>
              <a:rPr lang="zh-CN" altLang="en-US" dirty="0"/>
              <a:t>  第</a:t>
            </a:r>
            <a:r>
              <a:rPr lang="en-US" altLang="zh-CN" dirty="0"/>
              <a:t>5</a:t>
            </a:r>
            <a:r>
              <a:rPr lang="zh-CN" altLang="en-US" dirty="0"/>
              <a:t>章</a:t>
            </a:r>
            <a:endParaRPr lang="en-US" altLang="zh-CN" dirty="0"/>
          </a:p>
        </p:txBody>
      </p:sp>
      <p:sp>
        <p:nvSpPr>
          <p:cNvPr id="1371138" name="Text Box 2"/>
          <p:cNvSpPr txBox="1">
            <a:spLocks noChangeArrowheads="1"/>
          </p:cNvSpPr>
          <p:nvPr/>
        </p:nvSpPr>
        <p:spPr bwMode="auto">
          <a:xfrm>
            <a:off x="539750" y="1881188"/>
            <a:ext cx="7920038" cy="1187450"/>
          </a:xfrm>
          <a:prstGeom prst="rect">
            <a:avLst/>
          </a:prstGeom>
          <a:noFill/>
          <a:ln w="9525" algn="ctr">
            <a:noFill/>
            <a:miter lim="800000"/>
            <a:headEnd/>
            <a:tailEnd/>
          </a:ln>
          <a:effectLst/>
        </p:spPr>
        <p:txBody>
          <a:bodyPr>
            <a:spAutoFit/>
          </a:bodyPr>
          <a:lstStyle/>
          <a:p>
            <a:pPr marL="342900" indent="-342900">
              <a:buFontTx/>
              <a:buAutoNum type="arabicPeriod" startAt="2"/>
            </a:pPr>
            <a:r>
              <a:rPr kumimoji="1" lang="zh-CN" altLang="en-US" sz="2400" b="1">
                <a:latin typeface="Times New Roman" pitchFamily="18" charset="0"/>
                <a:ea typeface="楷体_GB2312" pitchFamily="49" charset="-122"/>
              </a:rPr>
              <a:t>链（</a:t>
            </a:r>
            <a:r>
              <a:rPr kumimoji="1" lang="en-US" altLang="zh-CN" sz="2400" b="1">
                <a:latin typeface="Times New Roman" pitchFamily="18" charset="0"/>
                <a:ea typeface="楷体_GB2312" pitchFamily="49" charset="-122"/>
              </a:rPr>
              <a:t>Link</a:t>
            </a:r>
            <a:r>
              <a:rPr kumimoji="1" lang="zh-CN" altLang="en-US" sz="2400" b="1">
                <a:latin typeface="Times New Roman" pitchFamily="18" charset="0"/>
                <a:ea typeface="楷体_GB2312" pitchFamily="49" charset="-122"/>
              </a:rPr>
              <a:t>）</a:t>
            </a:r>
          </a:p>
          <a:p>
            <a:pPr marL="342900" indent="-342900"/>
            <a:endParaRPr kumimoji="1" lang="zh-CN" altLang="en-US" sz="2400" b="1">
              <a:latin typeface="Times New Roman" pitchFamily="18" charset="0"/>
              <a:ea typeface="楷体_GB2312" pitchFamily="49" charset="-122"/>
            </a:endParaRPr>
          </a:p>
          <a:p>
            <a:pPr marL="342900" indent="-342900"/>
            <a:r>
              <a:rPr kumimoji="1" lang="zh-CN" altLang="en-US" sz="2400" b="1">
                <a:latin typeface="Times New Roman" pitchFamily="18" charset="0"/>
                <a:ea typeface="楷体_GB2312" pitchFamily="49" charset="-122"/>
              </a:rPr>
              <a:t>    链是两个或多个对象之间的独立连接，它是关联的实例。</a:t>
            </a:r>
          </a:p>
        </p:txBody>
      </p:sp>
      <p:sp>
        <p:nvSpPr>
          <p:cNvPr id="1371139" name="Rectangle 3"/>
          <p:cNvSpPr>
            <a:spLocks noChangeArrowheads="1"/>
          </p:cNvSpPr>
          <p:nvPr/>
        </p:nvSpPr>
        <p:spPr bwMode="auto">
          <a:xfrm>
            <a:off x="574675" y="304800"/>
            <a:ext cx="8001000" cy="1216025"/>
          </a:xfrm>
          <a:prstGeom prst="rect">
            <a:avLst/>
          </a:prstGeom>
          <a:noFill/>
          <a:ln w="9525">
            <a:noFill/>
            <a:miter lim="800000"/>
            <a:headEnd/>
            <a:tailEnd/>
          </a:ln>
        </p:spPr>
        <p:txBody>
          <a:bodyPr anchor="b"/>
          <a:lstStyle/>
          <a:p>
            <a:r>
              <a:rPr lang="zh-CN" altLang="en-US" sz="3700" b="1">
                <a:solidFill>
                  <a:schemeClr val="tx2"/>
                </a:solidFill>
                <a:effectLst>
                  <a:outerShdw blurRad="38100" dist="38100" dir="2700000" algn="tl">
                    <a:srgbClr val="C0C0C0"/>
                  </a:outerShdw>
                </a:effectLst>
                <a:latin typeface="Verdana" pitchFamily="34" charset="0"/>
                <a:ea typeface="黑体" pitchFamily="2" charset="-122"/>
              </a:rPr>
              <a:t>对象图</a:t>
            </a:r>
            <a:r>
              <a:rPr lang="zh-CN" altLang="en-US" sz="3800">
                <a:solidFill>
                  <a:schemeClr val="tx2"/>
                </a:solidFill>
                <a:ea typeface="宋体" pitchFamily="2" charset="-122"/>
              </a:rPr>
              <a:t> </a:t>
            </a:r>
          </a:p>
        </p:txBody>
      </p:sp>
      <p:pic>
        <p:nvPicPr>
          <p:cNvPr id="1371140" name="Picture 4"/>
          <p:cNvPicPr>
            <a:picLocks noChangeAspect="1" noChangeArrowheads="1"/>
          </p:cNvPicPr>
          <p:nvPr/>
        </p:nvPicPr>
        <p:blipFill>
          <a:blip r:embed="rId2"/>
          <a:srcRect/>
          <a:stretch>
            <a:fillRect/>
          </a:stretch>
        </p:blipFill>
        <p:spPr bwMode="auto">
          <a:xfrm>
            <a:off x="1908175" y="3860800"/>
            <a:ext cx="5416550" cy="1233488"/>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4294967295"/>
          </p:nvPr>
        </p:nvSpPr>
        <p:spPr>
          <a:xfrm>
            <a:off x="6553200" y="6248400"/>
            <a:ext cx="2133600" cy="457200"/>
          </a:xfrm>
          <a:prstGeom prst="rect">
            <a:avLst/>
          </a:prstGeom>
        </p:spPr>
        <p:txBody>
          <a:bodyPr/>
          <a:lstStyle/>
          <a:p>
            <a:fld id="{42A13487-ACC7-4BD7-AC28-96AD1D50812A}" type="slidenum">
              <a:rPr lang="zh-CN" altLang="en-US" smtClean="0"/>
              <a:pPr/>
              <a:t>13</a:t>
            </a:fld>
            <a:r>
              <a:rPr lang="zh-CN" altLang="en-US" dirty="0"/>
              <a:t>  第</a:t>
            </a:r>
            <a:r>
              <a:rPr lang="en-US" altLang="zh-CN" dirty="0"/>
              <a:t>5</a:t>
            </a:r>
            <a:r>
              <a:rPr lang="zh-CN" altLang="en-US" dirty="0"/>
              <a:t>章</a:t>
            </a:r>
            <a:endParaRPr lang="en-US" altLang="zh-CN" dirty="0"/>
          </a:p>
        </p:txBody>
      </p:sp>
      <p:sp>
        <p:nvSpPr>
          <p:cNvPr id="1372162" name="Rectangle 2"/>
          <p:cNvSpPr>
            <a:spLocks noGrp="1" noChangeArrowheads="1"/>
          </p:cNvSpPr>
          <p:nvPr>
            <p:ph type="title"/>
          </p:nvPr>
        </p:nvSpPr>
        <p:spPr/>
        <p:txBody>
          <a:bodyPr/>
          <a:lstStyle/>
          <a:p>
            <a:r>
              <a:rPr lang="zh-CN" altLang="en-US" sz="3700" b="1">
                <a:effectLst>
                  <a:outerShdw blurRad="38100" dist="38100" dir="2700000" algn="tl">
                    <a:srgbClr val="C0C0C0"/>
                  </a:outerShdw>
                </a:effectLst>
                <a:latin typeface="Verdana" pitchFamily="34" charset="0"/>
                <a:ea typeface="黑体" pitchFamily="2" charset="-122"/>
              </a:rPr>
              <a:t>类图和对象图的区别</a:t>
            </a:r>
            <a:r>
              <a:rPr lang="zh-CN" altLang="en-US"/>
              <a:t> </a:t>
            </a:r>
          </a:p>
        </p:txBody>
      </p:sp>
      <p:graphicFrame>
        <p:nvGraphicFramePr>
          <p:cNvPr id="1372163" name="Group 3"/>
          <p:cNvGraphicFramePr>
            <a:graphicFrameLocks noGrp="1"/>
          </p:cNvGraphicFramePr>
          <p:nvPr>
            <p:ph idx="1"/>
          </p:nvPr>
        </p:nvGraphicFramePr>
        <p:xfrm>
          <a:off x="576263" y="1752600"/>
          <a:ext cx="8034337" cy="4828800"/>
        </p:xfrm>
        <a:graphic>
          <a:graphicData uri="http://schemas.openxmlformats.org/drawingml/2006/table">
            <a:tbl>
              <a:tblPr/>
              <a:tblGrid>
                <a:gridCol w="3462337">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1" i="0" u="none" strike="noStrike" cap="none" normalizeH="0" baseline="0">
                          <a:ln>
                            <a:noFill/>
                          </a:ln>
                          <a:solidFill>
                            <a:srgbClr val="FF0000"/>
                          </a:solidFill>
                          <a:effectLst/>
                          <a:latin typeface="Arial" charset="0"/>
                          <a:ea typeface="宋体" pitchFamily="2" charset="-122"/>
                        </a:rPr>
                        <a:t>类图</a:t>
                      </a:r>
                      <a:r>
                        <a:rPr kumimoji="0" lang="zh-CN" altLang="en-US" sz="2000" b="1" i="0" u="none" strike="noStrike" cap="none" normalizeH="0" baseline="0">
                          <a:ln>
                            <a:noFill/>
                          </a:ln>
                          <a:solidFill>
                            <a:schemeClr val="tx1"/>
                          </a:solidFill>
                          <a:effectLst/>
                          <a:latin typeface="Arial" charset="0"/>
                          <a:ea typeface="宋体" pitchFamily="2" charset="-122"/>
                        </a:rPr>
                        <a:t>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1" i="0" u="none" strike="noStrike" cap="none" normalizeH="0" baseline="0">
                          <a:ln>
                            <a:noFill/>
                          </a:ln>
                          <a:solidFill>
                            <a:srgbClr val="FF0000"/>
                          </a:solidFill>
                          <a:effectLst/>
                          <a:latin typeface="Arial" charset="0"/>
                          <a:ea typeface="宋体" pitchFamily="2" charset="-122"/>
                        </a:rPr>
                        <a:t>对象图</a:t>
                      </a:r>
                      <a:r>
                        <a:rPr kumimoji="0" lang="zh-CN" altLang="en-US" sz="2000" b="1" i="0" u="none" strike="noStrike" cap="none" normalizeH="0" baseline="0">
                          <a:ln>
                            <a:noFill/>
                          </a:ln>
                          <a:solidFill>
                            <a:schemeClr val="tx1"/>
                          </a:solidFill>
                          <a:effectLst/>
                          <a:latin typeface="Arial" charset="0"/>
                          <a:ea typeface="宋体"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类通常具有三个分栏：名称、属性和操作</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对象通常只有两个分栏：名称和属性</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78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在类的名称分栏中只有类名</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对象名称形式为“对象名：类名”，匿名对象名称形式为“：类名”；有下划线</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类中列出了操作</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对象图中不包含操作，因为对于属于同一个类的对象而言，其操作是相同的</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239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类使用关联连接，关联使用名称、角色、多重性以及约束等特征定义。</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对象使用链连接，链拥有名称、角色，但是没有多重性。对象代表的是单独的实体，所有的链都是一对一的，因此不涉及到多重性</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类的属性分栏定义了所有属性的特征</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rPr>
                        <a:t>对象则只定义了属性的</a:t>
                      </a:r>
                      <a:r>
                        <a:rPr kumimoji="0" lang="zh-CN" altLang="en-US" sz="2000" b="1" i="0" u="none" strike="noStrike" cap="none" normalizeH="0" baseline="0">
                          <a:ln>
                            <a:noFill/>
                          </a:ln>
                          <a:solidFill>
                            <a:srgbClr val="FF9966"/>
                          </a:solidFill>
                          <a:effectLst/>
                          <a:latin typeface="Arial" charset="0"/>
                          <a:ea typeface="宋体" pitchFamily="2" charset="-122"/>
                        </a:rPr>
                        <a:t>当前值</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2133600" cy="457200"/>
          </a:xfrm>
          <a:prstGeom prst="rect">
            <a:avLst/>
          </a:prstGeom>
        </p:spPr>
        <p:txBody>
          <a:bodyPr/>
          <a:lstStyle/>
          <a:p>
            <a:fld id="{021F58FA-45B4-4904-B719-FFB289AA3097}" type="slidenum">
              <a:rPr lang="zh-CN" altLang="en-US" smtClean="0"/>
              <a:pPr/>
              <a:t>14</a:t>
            </a:fld>
            <a:r>
              <a:rPr lang="zh-CN" altLang="en-US" dirty="0"/>
              <a:t>  第</a:t>
            </a:r>
            <a:r>
              <a:rPr lang="en-US" altLang="zh-CN" dirty="0"/>
              <a:t>5</a:t>
            </a:r>
            <a:r>
              <a:rPr lang="zh-CN" altLang="en-US" dirty="0"/>
              <a:t>章</a:t>
            </a:r>
            <a:endParaRPr lang="en-US" altLang="zh-CN" dirty="0"/>
          </a:p>
        </p:txBody>
      </p:sp>
      <p:sp>
        <p:nvSpPr>
          <p:cNvPr id="1373186" name="Rectangle 2"/>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主要内容</a:t>
            </a:r>
          </a:p>
        </p:txBody>
      </p:sp>
      <p:sp>
        <p:nvSpPr>
          <p:cNvPr id="1373187" name="Rectangle 3"/>
          <p:cNvSpPr>
            <a:spLocks noChangeArrowheads="1"/>
          </p:cNvSpPr>
          <p:nvPr/>
        </p:nvSpPr>
        <p:spPr bwMode="auto">
          <a:xfrm>
            <a:off x="612775" y="1914525"/>
            <a:ext cx="7488238" cy="2882900"/>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a:solidFill>
                  <a:schemeClr val="bg2"/>
                </a:solidFill>
                <a:latin typeface="Times New Roman" pitchFamily="18" charset="0"/>
                <a:ea typeface="楷体_GB2312" pitchFamily="49" charset="-122"/>
              </a:rPr>
              <a:t>对象的概念与特性</a:t>
            </a:r>
          </a:p>
          <a:p>
            <a:pPr marL="457200" indent="-457200">
              <a:lnSpc>
                <a:spcPct val="125000"/>
              </a:lnSpc>
              <a:spcBef>
                <a:spcPct val="20000"/>
              </a:spcBef>
              <a:buClr>
                <a:srgbClr val="FF0000"/>
              </a:buClr>
              <a:buSzPct val="200000"/>
              <a:buFontTx/>
              <a:buChar char="•"/>
            </a:pPr>
            <a:r>
              <a:rPr kumimoji="1" lang="zh-CN" altLang="en-US" sz="2400" b="1">
                <a:solidFill>
                  <a:schemeClr val="bg2"/>
                </a:solidFill>
                <a:latin typeface="Times New Roman" pitchFamily="18" charset="0"/>
                <a:ea typeface="楷体_GB2312" pitchFamily="49" charset="-122"/>
              </a:rPr>
              <a:t>对象与类的关系</a:t>
            </a:r>
          </a:p>
          <a:p>
            <a:pPr marL="457200" indent="-457200">
              <a:lnSpc>
                <a:spcPct val="125000"/>
              </a:lnSpc>
              <a:spcBef>
                <a:spcPct val="20000"/>
              </a:spcBef>
              <a:buClr>
                <a:srgbClr val="FF0000"/>
              </a:buClr>
              <a:buSzPct val="200000"/>
              <a:buFontTx/>
              <a:buChar char="•"/>
            </a:pPr>
            <a:r>
              <a:rPr kumimoji="1" lang="zh-CN" altLang="en-US" sz="2400" b="1">
                <a:solidFill>
                  <a:schemeClr val="bg2"/>
                </a:solidFill>
                <a:latin typeface="Times New Roman" pitchFamily="18" charset="0"/>
                <a:ea typeface="楷体_GB2312" pitchFamily="49" charset="-122"/>
              </a:rPr>
              <a:t>对象图的表示法</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如何绘制对象图</a:t>
            </a:r>
          </a:p>
          <a:p>
            <a:pPr marL="457200" indent="-457200">
              <a:lnSpc>
                <a:spcPct val="125000"/>
              </a:lnSpc>
              <a:spcBef>
                <a:spcPct val="20000"/>
              </a:spcBef>
              <a:buClr>
                <a:srgbClr val="FF0000"/>
              </a:buClr>
              <a:buSzPct val="200000"/>
              <a:buFontTx/>
              <a:buChar char="•"/>
            </a:pPr>
            <a:r>
              <a:rPr kumimoji="1" lang="zh-CN" altLang="en-US" sz="2400" b="1">
                <a:solidFill>
                  <a:schemeClr val="bg2"/>
                </a:solidFill>
                <a:latin typeface="Times New Roman" pitchFamily="18" charset="0"/>
                <a:ea typeface="楷体_GB2312" pitchFamily="49" charset="-122"/>
              </a:rPr>
              <a:t>对象图应用说明</a:t>
            </a:r>
          </a:p>
        </p:txBody>
      </p:sp>
      <p:pic>
        <p:nvPicPr>
          <p:cNvPr id="1373188" name="Picture 4" descr="bg1"/>
          <p:cNvPicPr>
            <a:picLocks noChangeAspect="1" noChangeArrowheads="1"/>
          </p:cNvPicPr>
          <p:nvPr/>
        </p:nvPicPr>
        <p:blipFill>
          <a:blip r:embed="rId2"/>
          <a:srcRect/>
          <a:stretch>
            <a:fillRect/>
          </a:stretch>
        </p:blipFill>
        <p:spPr bwMode="auto">
          <a:xfrm>
            <a:off x="6172200" y="4535488"/>
            <a:ext cx="2971800" cy="2322512"/>
          </a:xfrm>
          <a:prstGeom prst="rect">
            <a:avLst/>
          </a:prstGeom>
          <a:noFill/>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2133600" cy="457200"/>
          </a:xfrm>
          <a:prstGeom prst="rect">
            <a:avLst/>
          </a:prstGeom>
        </p:spPr>
        <p:txBody>
          <a:bodyPr/>
          <a:lstStyle/>
          <a:p>
            <a:fld id="{6344B51A-1E22-4E14-BA85-5B7D4DB8E718}" type="slidenum">
              <a:rPr lang="zh-CN" altLang="en-US" smtClean="0"/>
              <a:pPr/>
              <a:t>15</a:t>
            </a:fld>
            <a:r>
              <a:rPr lang="zh-CN" altLang="en-US" dirty="0"/>
              <a:t>  第</a:t>
            </a:r>
            <a:r>
              <a:rPr lang="en-US" altLang="zh-CN" dirty="0"/>
              <a:t>5</a:t>
            </a:r>
            <a:r>
              <a:rPr lang="zh-CN" altLang="en-US" dirty="0"/>
              <a:t>章</a:t>
            </a:r>
            <a:endParaRPr lang="en-US" altLang="zh-CN" dirty="0"/>
          </a:p>
        </p:txBody>
      </p:sp>
      <p:sp>
        <p:nvSpPr>
          <p:cNvPr id="1374210" name="Rectangle 2"/>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对象图的建模</a:t>
            </a:r>
          </a:p>
        </p:txBody>
      </p:sp>
      <p:sp>
        <p:nvSpPr>
          <p:cNvPr id="1374211" name="Rectangle 3"/>
          <p:cNvSpPr>
            <a:spLocks noChangeArrowheads="1"/>
          </p:cNvSpPr>
          <p:nvPr/>
        </p:nvSpPr>
        <p:spPr bwMode="auto">
          <a:xfrm>
            <a:off x="468313" y="1698625"/>
            <a:ext cx="8070850" cy="3314700"/>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dirty="0">
                <a:latin typeface="Times New Roman" pitchFamily="18" charset="0"/>
                <a:ea typeface="楷体_GB2312" pitchFamily="49" charset="-122"/>
              </a:rPr>
              <a:t>确定参与交互的各对象的类，参照类图和交互图 </a:t>
            </a:r>
          </a:p>
          <a:p>
            <a:pPr marL="457200" indent="-457200">
              <a:lnSpc>
                <a:spcPct val="125000"/>
              </a:lnSpc>
              <a:spcBef>
                <a:spcPct val="20000"/>
              </a:spcBef>
              <a:buClr>
                <a:srgbClr val="FF0000"/>
              </a:buClr>
              <a:buSzPct val="200000"/>
              <a:buFontTx/>
              <a:buChar char="•"/>
            </a:pPr>
            <a:r>
              <a:rPr kumimoji="1" lang="zh-CN" altLang="en-US" sz="2400" b="1" dirty="0">
                <a:latin typeface="Times New Roman" pitchFamily="18" charset="0"/>
                <a:ea typeface="楷体_GB2312" pitchFamily="49" charset="-122"/>
              </a:rPr>
              <a:t>确定对象之间的关系</a:t>
            </a:r>
          </a:p>
          <a:p>
            <a:pPr marL="457200" indent="-457200">
              <a:lnSpc>
                <a:spcPct val="125000"/>
              </a:lnSpc>
              <a:spcBef>
                <a:spcPct val="20000"/>
              </a:spcBef>
              <a:buClr>
                <a:srgbClr val="FF0000"/>
              </a:buClr>
              <a:buSzPct val="200000"/>
              <a:buFontTx/>
              <a:buChar char="•"/>
            </a:pPr>
            <a:r>
              <a:rPr kumimoji="1" lang="zh-CN" altLang="en-US" sz="2400" b="1" dirty="0">
                <a:latin typeface="Times New Roman" pitchFamily="18" charset="0"/>
                <a:ea typeface="楷体_GB2312" pitchFamily="49" charset="-122"/>
              </a:rPr>
              <a:t>针对交互在特定时刻各个对象的状态，使用对象图建模</a:t>
            </a:r>
            <a:endParaRPr kumimoji="1" lang="en-US" altLang="zh-CN" sz="2400" b="1" dirty="0">
              <a:latin typeface="Times New Roman" pitchFamily="18" charset="0"/>
              <a:ea typeface="楷体_GB2312" pitchFamily="49" charset="-122"/>
            </a:endParaRPr>
          </a:p>
          <a:p>
            <a:pPr marL="457200" indent="-457200">
              <a:lnSpc>
                <a:spcPct val="125000"/>
              </a:lnSpc>
              <a:spcBef>
                <a:spcPct val="20000"/>
              </a:spcBef>
              <a:buClr>
                <a:srgbClr val="FF0000"/>
              </a:buClr>
              <a:buSzPct val="200000"/>
              <a:buFontTx/>
              <a:buChar char="•"/>
            </a:pPr>
            <a:r>
              <a:rPr kumimoji="1" lang="zh-CN" altLang="en-US" sz="2400" b="1" dirty="0">
                <a:latin typeface="Times New Roman" pitchFamily="18" charset="0"/>
                <a:ea typeface="楷体_GB2312" pitchFamily="49" charset="-122"/>
              </a:rPr>
              <a:t>在</a:t>
            </a:r>
            <a:r>
              <a:rPr kumimoji="1" lang="en-US" altLang="zh-CN" sz="2400" b="1" dirty="0">
                <a:latin typeface="Times New Roman" pitchFamily="18" charset="0"/>
                <a:ea typeface="楷体_GB2312" pitchFamily="49" charset="-122"/>
              </a:rPr>
              <a:t>Rational Rose 2003</a:t>
            </a:r>
            <a:r>
              <a:rPr kumimoji="1" lang="zh-CN" altLang="en-US" sz="2400" b="1" dirty="0">
                <a:latin typeface="Times New Roman" pitchFamily="18" charset="0"/>
                <a:ea typeface="楷体_GB2312" pitchFamily="49" charset="-122"/>
              </a:rPr>
              <a:t>中不直接支持对象图的创建，但是可以利用协作图来创建。</a:t>
            </a:r>
            <a:r>
              <a:rPr lang="zh-CN" altLang="en-US" sz="3200" dirty="0">
                <a:latin typeface="隶书" pitchFamily="49" charset="-122"/>
                <a:ea typeface="隶书" pitchFamily="49" charset="-122"/>
              </a:rPr>
              <a:t> </a:t>
            </a:r>
          </a:p>
        </p:txBody>
      </p:sp>
      <p:pic>
        <p:nvPicPr>
          <p:cNvPr id="1374212" name="Picture 4" descr="bg1"/>
          <p:cNvPicPr>
            <a:picLocks noChangeAspect="1" noChangeArrowheads="1"/>
          </p:cNvPicPr>
          <p:nvPr/>
        </p:nvPicPr>
        <p:blipFill>
          <a:blip r:embed="rId2"/>
          <a:srcRect/>
          <a:stretch>
            <a:fillRect/>
          </a:stretch>
        </p:blipFill>
        <p:spPr bwMode="auto">
          <a:xfrm>
            <a:off x="6172200" y="4535488"/>
            <a:ext cx="2971800" cy="2322512"/>
          </a:xfrm>
          <a:prstGeom prst="rect">
            <a:avLst/>
          </a:prstGeom>
          <a:noFill/>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2133600" cy="457200"/>
          </a:xfrm>
          <a:prstGeom prst="rect">
            <a:avLst/>
          </a:prstGeom>
        </p:spPr>
        <p:txBody>
          <a:bodyPr/>
          <a:lstStyle/>
          <a:p>
            <a:fld id="{16781D45-1523-48D9-9A72-28D19E909E76}" type="slidenum">
              <a:rPr lang="zh-CN" altLang="en-US" smtClean="0"/>
              <a:pPr/>
              <a:t>16</a:t>
            </a:fld>
            <a:r>
              <a:rPr lang="zh-CN" altLang="en-US" dirty="0"/>
              <a:t>  第</a:t>
            </a:r>
            <a:r>
              <a:rPr lang="en-US" altLang="zh-CN" dirty="0"/>
              <a:t>5</a:t>
            </a:r>
            <a:r>
              <a:rPr lang="zh-CN" altLang="en-US" dirty="0"/>
              <a:t>章</a:t>
            </a:r>
            <a:endParaRPr lang="en-US" altLang="zh-CN" dirty="0"/>
          </a:p>
        </p:txBody>
      </p:sp>
      <p:sp>
        <p:nvSpPr>
          <p:cNvPr id="1376258" name="Rectangle 2"/>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主要内容</a:t>
            </a:r>
          </a:p>
        </p:txBody>
      </p:sp>
      <p:sp>
        <p:nvSpPr>
          <p:cNvPr id="1376259" name="Rectangle 3"/>
          <p:cNvSpPr>
            <a:spLocks noChangeArrowheads="1"/>
          </p:cNvSpPr>
          <p:nvPr/>
        </p:nvSpPr>
        <p:spPr bwMode="auto">
          <a:xfrm>
            <a:off x="612775" y="1914525"/>
            <a:ext cx="7488238" cy="2882900"/>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a:solidFill>
                  <a:schemeClr val="bg2"/>
                </a:solidFill>
                <a:latin typeface="Times New Roman" pitchFamily="18" charset="0"/>
                <a:ea typeface="楷体_GB2312" pitchFamily="49" charset="-122"/>
              </a:rPr>
              <a:t>对象的概念与特性</a:t>
            </a:r>
          </a:p>
          <a:p>
            <a:pPr marL="457200" indent="-457200">
              <a:lnSpc>
                <a:spcPct val="125000"/>
              </a:lnSpc>
              <a:spcBef>
                <a:spcPct val="20000"/>
              </a:spcBef>
              <a:buClr>
                <a:srgbClr val="FF0000"/>
              </a:buClr>
              <a:buSzPct val="200000"/>
              <a:buFontTx/>
              <a:buChar char="•"/>
            </a:pPr>
            <a:r>
              <a:rPr kumimoji="1" lang="zh-CN" altLang="en-US" sz="2400" b="1">
                <a:solidFill>
                  <a:schemeClr val="bg2"/>
                </a:solidFill>
                <a:latin typeface="Times New Roman" pitchFamily="18" charset="0"/>
                <a:ea typeface="楷体_GB2312" pitchFamily="49" charset="-122"/>
              </a:rPr>
              <a:t>对象与类的关系</a:t>
            </a:r>
          </a:p>
          <a:p>
            <a:pPr marL="457200" indent="-457200">
              <a:lnSpc>
                <a:spcPct val="125000"/>
              </a:lnSpc>
              <a:spcBef>
                <a:spcPct val="20000"/>
              </a:spcBef>
              <a:buClr>
                <a:srgbClr val="FF0000"/>
              </a:buClr>
              <a:buSzPct val="200000"/>
              <a:buFontTx/>
              <a:buChar char="•"/>
            </a:pPr>
            <a:r>
              <a:rPr kumimoji="1" lang="zh-CN" altLang="en-US" sz="2400" b="1">
                <a:solidFill>
                  <a:schemeClr val="bg2"/>
                </a:solidFill>
                <a:latin typeface="Times New Roman" pitchFamily="18" charset="0"/>
                <a:ea typeface="楷体_GB2312" pitchFamily="49" charset="-122"/>
              </a:rPr>
              <a:t>对象图的表示法</a:t>
            </a:r>
          </a:p>
          <a:p>
            <a:pPr marL="457200" indent="-457200">
              <a:lnSpc>
                <a:spcPct val="125000"/>
              </a:lnSpc>
              <a:spcBef>
                <a:spcPct val="20000"/>
              </a:spcBef>
              <a:buClr>
                <a:srgbClr val="FF0000"/>
              </a:buClr>
              <a:buSzPct val="200000"/>
              <a:buFontTx/>
              <a:buChar char="•"/>
            </a:pPr>
            <a:r>
              <a:rPr kumimoji="1" lang="zh-CN" altLang="en-US" sz="2400" b="1">
                <a:solidFill>
                  <a:schemeClr val="bg2"/>
                </a:solidFill>
                <a:latin typeface="Times New Roman" pitchFamily="18" charset="0"/>
                <a:ea typeface="楷体_GB2312" pitchFamily="49" charset="-122"/>
              </a:rPr>
              <a:t>如何绘制对象图</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对象图应用说明</a:t>
            </a:r>
          </a:p>
        </p:txBody>
      </p:sp>
      <p:pic>
        <p:nvPicPr>
          <p:cNvPr id="1376260" name="Picture 4" descr="bg1"/>
          <p:cNvPicPr>
            <a:picLocks noChangeAspect="1" noChangeArrowheads="1"/>
          </p:cNvPicPr>
          <p:nvPr/>
        </p:nvPicPr>
        <p:blipFill>
          <a:blip r:embed="rId2"/>
          <a:srcRect/>
          <a:stretch>
            <a:fillRect/>
          </a:stretch>
        </p:blipFill>
        <p:spPr bwMode="auto">
          <a:xfrm>
            <a:off x="6172200" y="4535488"/>
            <a:ext cx="2971800" cy="2322512"/>
          </a:xfrm>
          <a:prstGeom prst="rect">
            <a:avLst/>
          </a:prstGeom>
          <a:noFill/>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8EA0329F-8E62-429E-BCB2-BA89FA47F0F6}" type="slidenum">
              <a:rPr lang="zh-CN" altLang="en-US" smtClean="0"/>
              <a:pPr/>
              <a:t>17</a:t>
            </a:fld>
            <a:r>
              <a:rPr lang="zh-CN" altLang="en-US" dirty="0"/>
              <a:t>  第</a:t>
            </a:r>
            <a:r>
              <a:rPr lang="en-US" altLang="zh-CN" dirty="0"/>
              <a:t>5</a:t>
            </a:r>
            <a:r>
              <a:rPr lang="zh-CN" altLang="en-US" dirty="0"/>
              <a:t>章</a:t>
            </a:r>
            <a:endParaRPr lang="en-US" altLang="zh-CN" dirty="0"/>
          </a:p>
        </p:txBody>
      </p:sp>
      <p:sp>
        <p:nvSpPr>
          <p:cNvPr id="1377282" name="Rectangle 2"/>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对象图应用说明</a:t>
            </a:r>
          </a:p>
        </p:txBody>
      </p:sp>
      <p:sp>
        <p:nvSpPr>
          <p:cNvPr id="1377283" name="Rectangle 3"/>
          <p:cNvSpPr>
            <a:spLocks noChangeArrowheads="1"/>
          </p:cNvSpPr>
          <p:nvPr/>
        </p:nvSpPr>
        <p:spPr bwMode="auto">
          <a:xfrm>
            <a:off x="468313" y="1771650"/>
            <a:ext cx="8070850" cy="4537075"/>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当设计了类模型时，你可以通过对象图来模拟出一个运行时的状态，这样就可以研究在运行时设计的合理性。同时，也可以作为开发人员讨论的一个基础。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77283">
                                            <p:txEl>
                                              <p:pRg st="0" end="0"/>
                                            </p:txEl>
                                          </p:spTgt>
                                        </p:tgtEl>
                                        <p:attrNameLst>
                                          <p:attrName>style.visibility</p:attrName>
                                        </p:attrNameLst>
                                      </p:cBhvr>
                                      <p:to>
                                        <p:strVal val="visible"/>
                                      </p:to>
                                    </p:set>
                                    <p:animEffect transition="in" filter="blinds(horizontal)">
                                      <p:cBhvr>
                                        <p:cTn id="7" dur="500"/>
                                        <p:tgtEl>
                                          <p:spTgt spid="13772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06B428A2-8E49-4F82-9B72-EA0EAD2DF43C}" type="slidenum">
              <a:rPr lang="zh-CN" altLang="en-US" smtClean="0"/>
              <a:pPr/>
              <a:t>18</a:t>
            </a:fld>
            <a:r>
              <a:rPr lang="zh-CN" altLang="en-US" dirty="0"/>
              <a:t>  第</a:t>
            </a:r>
            <a:r>
              <a:rPr lang="en-US" altLang="zh-CN" dirty="0"/>
              <a:t>5</a:t>
            </a:r>
            <a:r>
              <a:rPr lang="zh-CN" altLang="en-US" dirty="0"/>
              <a:t>章</a:t>
            </a:r>
            <a:endParaRPr lang="en-US" altLang="zh-CN" dirty="0"/>
          </a:p>
        </p:txBody>
      </p:sp>
      <p:sp>
        <p:nvSpPr>
          <p:cNvPr id="1380354" name="Rectangle 2"/>
          <p:cNvSpPr>
            <a:spLocks noChangeArrowheads="1"/>
          </p:cNvSpPr>
          <p:nvPr/>
        </p:nvSpPr>
        <p:spPr bwMode="auto">
          <a:xfrm>
            <a:off x="700088" y="1773238"/>
            <a:ext cx="8193087" cy="2209800"/>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kumimoji="1" lang="zh-CN" altLang="en-US" sz="2400" b="1" dirty="0">
                <a:latin typeface="Times New Roman" pitchFamily="18" charset="0"/>
                <a:ea typeface="楷体_GB2312" pitchFamily="49" charset="-122"/>
                <a:cs typeface="Tahoma" pitchFamily="34" charset="0"/>
              </a:rPr>
              <a:t>属性是对象的一个特性，在</a:t>
            </a:r>
            <a:r>
              <a:rPr kumimoji="1" lang="en-US" altLang="zh-CN" sz="2400" b="1" dirty="0">
                <a:latin typeface="Times New Roman" pitchFamily="18" charset="0"/>
                <a:ea typeface="楷体_GB2312" pitchFamily="49" charset="-122"/>
                <a:cs typeface="Tahoma" pitchFamily="34" charset="0"/>
              </a:rPr>
              <a:t>UML</a:t>
            </a:r>
            <a:r>
              <a:rPr kumimoji="1" lang="zh-CN" altLang="en-US" sz="2400" b="1" dirty="0">
                <a:latin typeface="Times New Roman" pitchFamily="18" charset="0"/>
                <a:ea typeface="楷体_GB2312" pitchFamily="49" charset="-122"/>
                <a:cs typeface="Tahoma" pitchFamily="34" charset="0"/>
              </a:rPr>
              <a:t>中，每个属性都可以指定一个类型，可以是基本类型或者类类型</a:t>
            </a:r>
            <a:endParaRPr kumimoji="1" lang="en-US" altLang="zh-CN" sz="2400" b="1" dirty="0">
              <a:latin typeface="Times New Roman" pitchFamily="18" charset="0"/>
              <a:ea typeface="楷体_GB2312" pitchFamily="49" charset="-122"/>
              <a:cs typeface="Tahoma" pitchFamily="34" charset="0"/>
            </a:endParaRPr>
          </a:p>
          <a:p>
            <a:pPr indent="442913" eaLnBrk="0" hangingPunct="0">
              <a:spcBef>
                <a:spcPct val="20000"/>
              </a:spcBef>
              <a:spcAft>
                <a:spcPct val="20000"/>
              </a:spcAft>
              <a:buFont typeface="Wingdings" pitchFamily="2" charset="2"/>
              <a:buChar char="¯"/>
            </a:pPr>
            <a:r>
              <a:rPr kumimoji="1" lang="zh-CN" altLang="en-US" sz="2400" b="1" dirty="0">
                <a:latin typeface="Times New Roman" pitchFamily="18" charset="0"/>
                <a:ea typeface="楷体_GB2312" pitchFamily="49" charset="-122"/>
                <a:cs typeface="Tahoma" pitchFamily="34" charset="0"/>
              </a:rPr>
              <a:t>为简单起见，应避免在制品中包含派生的属性</a:t>
            </a:r>
          </a:p>
          <a:p>
            <a:pPr indent="442913" eaLnBrk="0" hangingPunct="0">
              <a:spcBef>
                <a:spcPct val="20000"/>
              </a:spcBef>
              <a:spcAft>
                <a:spcPct val="20000"/>
              </a:spcAft>
              <a:buFont typeface="Wingdings" pitchFamily="2" charset="2"/>
              <a:buChar char="¯"/>
            </a:pPr>
            <a:r>
              <a:rPr kumimoji="1" lang="zh-CN" altLang="en-US" sz="2400" b="1" dirty="0">
                <a:latin typeface="Times New Roman" pitchFamily="18" charset="0"/>
                <a:ea typeface="楷体_GB2312" pitchFamily="49" charset="-122"/>
                <a:cs typeface="Tahoma" pitchFamily="34" charset="0"/>
              </a:rPr>
              <a:t>例如圆的属性可有半径、直径、周长和面积，但只要存储其中的一个属性即可，其余属性可以在运行期间计算出来</a:t>
            </a:r>
          </a:p>
        </p:txBody>
      </p:sp>
      <p:sp>
        <p:nvSpPr>
          <p:cNvPr id="1380355" name="Rectangle 3"/>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属性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0354">
                                            <p:txEl>
                                              <p:pRg st="0" end="0"/>
                                            </p:txEl>
                                          </p:spTgt>
                                        </p:tgtEl>
                                        <p:attrNameLst>
                                          <p:attrName>style.visibility</p:attrName>
                                        </p:attrNameLst>
                                      </p:cBhvr>
                                      <p:to>
                                        <p:strVal val="visible"/>
                                      </p:to>
                                    </p:set>
                                    <p:animEffect transition="in" filter="blinds(horizontal)">
                                      <p:cBhvr>
                                        <p:cTn id="7" dur="500"/>
                                        <p:tgtEl>
                                          <p:spTgt spid="13803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80354">
                                            <p:txEl>
                                              <p:pRg st="1" end="1"/>
                                            </p:txEl>
                                          </p:spTgt>
                                        </p:tgtEl>
                                        <p:attrNameLst>
                                          <p:attrName>style.visibility</p:attrName>
                                        </p:attrNameLst>
                                      </p:cBhvr>
                                      <p:to>
                                        <p:strVal val="visible"/>
                                      </p:to>
                                    </p:set>
                                    <p:animEffect transition="in" filter="blinds(horizontal)">
                                      <p:cBhvr>
                                        <p:cTn id="12" dur="500"/>
                                        <p:tgtEl>
                                          <p:spTgt spid="13803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80354">
                                            <p:txEl>
                                              <p:pRg st="2" end="2"/>
                                            </p:txEl>
                                          </p:spTgt>
                                        </p:tgtEl>
                                        <p:attrNameLst>
                                          <p:attrName>style.visibility</p:attrName>
                                        </p:attrNameLst>
                                      </p:cBhvr>
                                      <p:to>
                                        <p:strVal val="visible"/>
                                      </p:to>
                                    </p:set>
                                    <p:animEffect transition="in" filter="box(in)">
                                      <p:cBhvr>
                                        <p:cTn id="17" dur="500"/>
                                        <p:tgtEl>
                                          <p:spTgt spid="13803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4EB77F0A-6477-4264-97BB-3DF33A9D574F}" type="slidenum">
              <a:rPr lang="zh-CN" altLang="en-US" smtClean="0"/>
              <a:pPr/>
              <a:t>19</a:t>
            </a:fld>
            <a:r>
              <a:rPr lang="zh-CN" altLang="en-US" dirty="0"/>
              <a:t>  第</a:t>
            </a:r>
            <a:r>
              <a:rPr lang="en-US" altLang="zh-CN" dirty="0"/>
              <a:t>5</a:t>
            </a:r>
            <a:r>
              <a:rPr lang="zh-CN" altLang="en-US" dirty="0"/>
              <a:t>章</a:t>
            </a:r>
            <a:endParaRPr lang="en-US" altLang="zh-CN" dirty="0"/>
          </a:p>
        </p:txBody>
      </p:sp>
      <p:sp>
        <p:nvSpPr>
          <p:cNvPr id="1381378" name="Rectangle 2"/>
          <p:cNvSpPr>
            <a:spLocks noChangeArrowheads="1"/>
          </p:cNvSpPr>
          <p:nvPr/>
        </p:nvSpPr>
        <p:spPr bwMode="auto">
          <a:xfrm>
            <a:off x="1812925" y="95119"/>
            <a:ext cx="3028950" cy="519113"/>
          </a:xfrm>
          <a:prstGeom prst="rect">
            <a:avLst/>
          </a:prstGeom>
          <a:noFill/>
          <a:ln w="9525">
            <a:noFill/>
            <a:miter lim="800000"/>
            <a:headEnd/>
            <a:tailEnd/>
          </a:ln>
          <a:effectLst/>
        </p:spPr>
        <p:txBody>
          <a:bodyPr wrap="none">
            <a:spAutoFit/>
          </a:bodyPr>
          <a:lstStyle/>
          <a:p>
            <a:pPr eaLnBrk="0" hangingPunct="0"/>
            <a:r>
              <a:rPr kumimoji="1" lang="zh-CN" altLang="en-US" sz="2800" b="1">
                <a:solidFill>
                  <a:srgbClr val="FF9966"/>
                </a:solidFill>
                <a:latin typeface="华文行楷" pitchFamily="2" charset="-122"/>
                <a:ea typeface="华文行楷" pitchFamily="2" charset="-122"/>
                <a:cs typeface="Tahoma" pitchFamily="34" charset="0"/>
              </a:rPr>
              <a:t>选择属性还是关系</a:t>
            </a:r>
          </a:p>
        </p:txBody>
      </p:sp>
      <p:sp>
        <p:nvSpPr>
          <p:cNvPr id="1381379" name="Rectangle 3"/>
          <p:cNvSpPr>
            <a:spLocks noChangeArrowheads="1"/>
          </p:cNvSpPr>
          <p:nvPr/>
        </p:nvSpPr>
        <p:spPr bwMode="auto">
          <a:xfrm>
            <a:off x="1828801" y="679319"/>
            <a:ext cx="7162800" cy="885825"/>
          </a:xfrm>
          <a:prstGeom prst="rect">
            <a:avLst/>
          </a:prstGeom>
          <a:noFill/>
          <a:ln w="9525">
            <a:noFill/>
            <a:miter lim="800000"/>
            <a:headEnd/>
            <a:tailEnd/>
          </a:ln>
          <a:effectLst/>
        </p:spPr>
        <p:txBody>
          <a:bodyPr wrap="square">
            <a:spAutoFit/>
          </a:bodyPr>
          <a:lstStyle/>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在为信息建模时，对于同一个问题，往往存在多种方法，我们需要进行选择</a:t>
            </a:r>
            <a:endParaRPr lang="zh-CN" altLang="en-US" sz="2600" b="1" dirty="0">
              <a:solidFill>
                <a:srgbClr val="FF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graphicFrame>
        <p:nvGraphicFramePr>
          <p:cNvPr id="1381380" name="Object 4"/>
          <p:cNvGraphicFramePr>
            <a:graphicFrameLocks noChangeAspect="1"/>
          </p:cNvGraphicFramePr>
          <p:nvPr>
            <p:extLst>
              <p:ext uri="{D42A27DB-BD31-4B8C-83A1-F6EECF244321}">
                <p14:modId xmlns:p14="http://schemas.microsoft.com/office/powerpoint/2010/main" val="2034498795"/>
              </p:ext>
            </p:extLst>
          </p:nvPr>
        </p:nvGraphicFramePr>
        <p:xfrm>
          <a:off x="291353" y="1482725"/>
          <a:ext cx="8382000" cy="5339765"/>
        </p:xfrm>
        <a:graphic>
          <a:graphicData uri="http://schemas.openxmlformats.org/presentationml/2006/ole">
            <mc:AlternateContent xmlns:mc="http://schemas.openxmlformats.org/markup-compatibility/2006">
              <mc:Choice xmlns:v="urn:schemas-microsoft-com:vml" Requires="v">
                <p:oleObj name="Image" r:id="rId2" imgW="4266667" imgH="2717460" progId="">
                  <p:embed/>
                </p:oleObj>
              </mc:Choice>
              <mc:Fallback>
                <p:oleObj name="Image" r:id="rId2" imgW="4266667" imgH="27174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53" y="1482725"/>
                        <a:ext cx="8382000" cy="5339765"/>
                      </a:xfrm>
                      <a:prstGeom prst="rect">
                        <a:avLst/>
                      </a:prstGeom>
                      <a:noFill/>
                      <a:ln>
                        <a:noFill/>
                      </a:ln>
                      <a:effectLst/>
                    </p:spPr>
                  </p:pic>
                </p:oleObj>
              </mc:Fallback>
            </mc:AlternateContent>
          </a:graphicData>
        </a:graphic>
      </p:graphicFrame>
      <p:sp>
        <p:nvSpPr>
          <p:cNvPr id="1381381" name="Rectangle 5"/>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属性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1378">
                                            <p:txEl>
                                              <p:pRg st="0" end="0"/>
                                            </p:txEl>
                                          </p:spTgt>
                                        </p:tgtEl>
                                        <p:attrNameLst>
                                          <p:attrName>style.visibility</p:attrName>
                                        </p:attrNameLst>
                                      </p:cBhvr>
                                      <p:to>
                                        <p:strVal val="visible"/>
                                      </p:to>
                                    </p:set>
                                    <p:animEffect transition="in" filter="blinds(horizontal)">
                                      <p:cBhvr>
                                        <p:cTn id="7" dur="500"/>
                                        <p:tgtEl>
                                          <p:spTgt spid="13813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81379">
                                            <p:txEl>
                                              <p:pRg st="0" end="0"/>
                                            </p:txEl>
                                          </p:spTgt>
                                        </p:tgtEl>
                                        <p:attrNameLst>
                                          <p:attrName>style.visibility</p:attrName>
                                        </p:attrNameLst>
                                      </p:cBhvr>
                                      <p:to>
                                        <p:strVal val="visible"/>
                                      </p:to>
                                    </p:set>
                                    <p:animEffect transition="in" filter="blinds(horizontal)">
                                      <p:cBhvr>
                                        <p:cTn id="12" dur="500"/>
                                        <p:tgtEl>
                                          <p:spTgt spid="13813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81380"/>
                                        </p:tgtEl>
                                        <p:attrNameLst>
                                          <p:attrName>style.visibility</p:attrName>
                                        </p:attrNameLst>
                                      </p:cBhvr>
                                      <p:to>
                                        <p:strVal val="visible"/>
                                      </p:to>
                                    </p:set>
                                    <p:anim calcmode="lin" valueType="num">
                                      <p:cBhvr additive="base">
                                        <p:cTn id="17" dur="500" fill="hold"/>
                                        <p:tgtEl>
                                          <p:spTgt spid="1381380"/>
                                        </p:tgtEl>
                                        <p:attrNameLst>
                                          <p:attrName>ppt_x</p:attrName>
                                        </p:attrNameLst>
                                      </p:cBhvr>
                                      <p:tavLst>
                                        <p:tav tm="0">
                                          <p:val>
                                            <p:strVal val="#ppt_x"/>
                                          </p:val>
                                        </p:tav>
                                        <p:tav tm="100000">
                                          <p:val>
                                            <p:strVal val="#ppt_x"/>
                                          </p:val>
                                        </p:tav>
                                      </p:tavLst>
                                    </p:anim>
                                    <p:anim calcmode="lin" valueType="num">
                                      <p:cBhvr additive="base">
                                        <p:cTn id="18" dur="500" fill="hold"/>
                                        <p:tgtEl>
                                          <p:spTgt spid="1381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第</a:t>
            </a:r>
            <a:fld id="{AAB1D630-6C85-40F7-8919-6E2F8B88D30A}" type="slidenum">
              <a:rPr lang="zh-CN" altLang="en-US"/>
              <a:pPr>
                <a:defRPr/>
              </a:pPr>
              <a:t>2</a:t>
            </a:fld>
            <a:r>
              <a:rPr lang="zh-CN" altLang="en-US"/>
              <a:t>页</a:t>
            </a:r>
          </a:p>
        </p:txBody>
      </p:sp>
      <p:sp>
        <p:nvSpPr>
          <p:cNvPr id="3075" name="Rectangle 2"/>
          <p:cNvSpPr>
            <a:spLocks noGrp="1" noChangeArrowheads="1"/>
          </p:cNvSpPr>
          <p:nvPr>
            <p:ph type="title"/>
          </p:nvPr>
        </p:nvSpPr>
        <p:spPr/>
        <p:txBody>
          <a:bodyPr/>
          <a:lstStyle/>
          <a:p>
            <a:r>
              <a:rPr lang="zh-CN" altLang="en-US"/>
              <a:t>本章概述</a:t>
            </a:r>
          </a:p>
        </p:txBody>
      </p:sp>
      <p:sp>
        <p:nvSpPr>
          <p:cNvPr id="3076" name="Rectangle 3"/>
          <p:cNvSpPr>
            <a:spLocks noGrp="1" noChangeArrowheads="1"/>
          </p:cNvSpPr>
          <p:nvPr>
            <p:ph type="body" idx="1"/>
          </p:nvPr>
        </p:nvSpPr>
        <p:spPr/>
        <p:txBody>
          <a:bodyPr/>
          <a:lstStyle/>
          <a:p>
            <a:pPr>
              <a:lnSpc>
                <a:spcPct val="90000"/>
              </a:lnSpc>
            </a:pPr>
            <a:r>
              <a:rPr lang="zh-CN" altLang="en-US" sz="2800" dirty="0"/>
              <a:t>类图仅仅显示的是系统中的类，存在一个变量，确定地显示了各个类对象实例的位置，那就是对象图。对象图描述系统在某一个特定时间点上的静态结构，是类图的实例和快照，即类图中的各个类在某一个时间点上的实例及其关系的静态写照。</a:t>
            </a:r>
          </a:p>
          <a:p>
            <a:pPr>
              <a:lnSpc>
                <a:spcPct val="90000"/>
              </a:lnSpc>
            </a:pPr>
            <a:r>
              <a:rPr lang="zh-CN" altLang="en-US" sz="2800" dirty="0"/>
              <a:t>本章将详细介绍对象图的基本概念，以及如何使用</a:t>
            </a:r>
            <a:r>
              <a:rPr lang="en-US" altLang="zh-CN" sz="2800" dirty="0"/>
              <a:t>Rational Rose</a:t>
            </a:r>
            <a:r>
              <a:rPr lang="zh-CN" altLang="en-US" sz="2800" dirty="0"/>
              <a:t>建模工具创建对象图。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5E1AE7E6-0BF8-4FF4-8BAE-969DD02C18DD}" type="slidenum">
              <a:rPr lang="zh-CN" altLang="en-US" smtClean="0"/>
              <a:pPr/>
              <a:t>20</a:t>
            </a:fld>
            <a:r>
              <a:rPr lang="zh-CN" altLang="en-US" dirty="0"/>
              <a:t>  第</a:t>
            </a:r>
            <a:r>
              <a:rPr lang="en-US" altLang="zh-CN" dirty="0"/>
              <a:t>5</a:t>
            </a:r>
            <a:r>
              <a:rPr lang="zh-CN" altLang="en-US" dirty="0"/>
              <a:t>章</a:t>
            </a:r>
            <a:endParaRPr lang="en-US" altLang="zh-CN" dirty="0"/>
          </a:p>
        </p:txBody>
      </p:sp>
      <p:sp>
        <p:nvSpPr>
          <p:cNvPr id="1382402" name="Rectangle 2"/>
          <p:cNvSpPr>
            <a:spLocks noChangeArrowheads="1"/>
          </p:cNvSpPr>
          <p:nvPr/>
        </p:nvSpPr>
        <p:spPr bwMode="auto">
          <a:xfrm>
            <a:off x="684213" y="1816100"/>
            <a:ext cx="3028950" cy="519113"/>
          </a:xfrm>
          <a:prstGeom prst="rect">
            <a:avLst/>
          </a:prstGeom>
          <a:noFill/>
          <a:ln w="9525">
            <a:noFill/>
            <a:miter lim="800000"/>
            <a:headEnd/>
            <a:tailEnd/>
          </a:ln>
          <a:effectLst/>
        </p:spPr>
        <p:txBody>
          <a:bodyPr wrap="none">
            <a:spAutoFit/>
          </a:bodyPr>
          <a:lstStyle/>
          <a:p>
            <a:pPr eaLnBrk="0" hangingPunct="0"/>
            <a:r>
              <a:rPr kumimoji="1" lang="zh-CN" altLang="en-US" sz="2800" b="1">
                <a:solidFill>
                  <a:srgbClr val="FF9966"/>
                </a:solidFill>
                <a:latin typeface="华文行楷" pitchFamily="2" charset="-122"/>
                <a:ea typeface="华文行楷" pitchFamily="2" charset="-122"/>
                <a:cs typeface="Tahoma" pitchFamily="34" charset="0"/>
              </a:rPr>
              <a:t>选择属性还是关系</a:t>
            </a:r>
          </a:p>
        </p:txBody>
      </p:sp>
      <p:sp>
        <p:nvSpPr>
          <p:cNvPr id="1382403" name="Rectangle 3"/>
          <p:cNvSpPr>
            <a:spLocks noChangeArrowheads="1"/>
          </p:cNvSpPr>
          <p:nvPr/>
        </p:nvSpPr>
        <p:spPr bwMode="auto">
          <a:xfrm>
            <a:off x="700088" y="2400300"/>
            <a:ext cx="7832725" cy="488950"/>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哪个建模选项最适合？那种建模方式最自然？</a:t>
            </a:r>
            <a:endParaRPr lang="zh-CN" altLang="en-US" sz="2600" b="1">
              <a:solidFill>
                <a:srgbClr val="FF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graphicFrame>
        <p:nvGraphicFramePr>
          <p:cNvPr id="1382404" name="Object 4"/>
          <p:cNvGraphicFramePr>
            <a:graphicFrameLocks noChangeAspect="1"/>
          </p:cNvGraphicFramePr>
          <p:nvPr>
            <p:extLst>
              <p:ext uri="{D42A27DB-BD31-4B8C-83A1-F6EECF244321}">
                <p14:modId xmlns:p14="http://schemas.microsoft.com/office/powerpoint/2010/main" val="3319206116"/>
              </p:ext>
            </p:extLst>
          </p:nvPr>
        </p:nvGraphicFramePr>
        <p:xfrm>
          <a:off x="1447800" y="3048000"/>
          <a:ext cx="5886756" cy="3750167"/>
        </p:xfrm>
        <a:graphic>
          <a:graphicData uri="http://schemas.openxmlformats.org/presentationml/2006/ole">
            <mc:AlternateContent xmlns:mc="http://schemas.openxmlformats.org/markup-compatibility/2006">
              <mc:Choice xmlns:v="urn:schemas-microsoft-com:vml" Requires="v">
                <p:oleObj name="Image" r:id="rId2" imgW="4266667" imgH="2717460" progId="">
                  <p:embed/>
                </p:oleObj>
              </mc:Choice>
              <mc:Fallback>
                <p:oleObj name="Image" r:id="rId2" imgW="4266667" imgH="27174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048000"/>
                        <a:ext cx="5886756" cy="3750167"/>
                      </a:xfrm>
                      <a:prstGeom prst="rect">
                        <a:avLst/>
                      </a:prstGeom>
                      <a:noFill/>
                      <a:ln>
                        <a:noFill/>
                      </a:ln>
                      <a:effectLst/>
                    </p:spPr>
                  </p:pic>
                </p:oleObj>
              </mc:Fallback>
            </mc:AlternateContent>
          </a:graphicData>
        </a:graphic>
      </p:graphicFrame>
      <p:sp>
        <p:nvSpPr>
          <p:cNvPr id="1382405" name="Rectangle 5"/>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属性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82403"/>
                                        </p:tgtEl>
                                        <p:attrNameLst>
                                          <p:attrName>style.visibility</p:attrName>
                                        </p:attrNameLst>
                                      </p:cBhvr>
                                      <p:to>
                                        <p:strVal val="visible"/>
                                      </p:to>
                                    </p:set>
                                    <p:animEffect transition="in" filter="box(in)">
                                      <p:cBhvr>
                                        <p:cTn id="7" dur="500"/>
                                        <p:tgtEl>
                                          <p:spTgt spid="138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7951F620-6512-47D3-93BD-E559E70F9978}" type="slidenum">
              <a:rPr lang="zh-CN" altLang="en-US" smtClean="0"/>
              <a:pPr/>
              <a:t>21</a:t>
            </a:fld>
            <a:r>
              <a:rPr lang="zh-CN" altLang="en-US" dirty="0"/>
              <a:t>  第</a:t>
            </a:r>
            <a:r>
              <a:rPr lang="en-US" altLang="zh-CN" dirty="0"/>
              <a:t>5</a:t>
            </a:r>
            <a:r>
              <a:rPr lang="zh-CN" altLang="en-US" dirty="0"/>
              <a:t>章</a:t>
            </a:r>
            <a:endParaRPr lang="en-US" altLang="zh-CN" dirty="0"/>
          </a:p>
        </p:txBody>
      </p:sp>
      <p:sp>
        <p:nvSpPr>
          <p:cNvPr id="1383426" name="Rectangle 2"/>
          <p:cNvSpPr>
            <a:spLocks noChangeArrowheads="1"/>
          </p:cNvSpPr>
          <p:nvPr/>
        </p:nvSpPr>
        <p:spPr bwMode="auto">
          <a:xfrm>
            <a:off x="684213" y="1816100"/>
            <a:ext cx="3028950" cy="519113"/>
          </a:xfrm>
          <a:prstGeom prst="rect">
            <a:avLst/>
          </a:prstGeom>
          <a:noFill/>
          <a:ln w="9525">
            <a:noFill/>
            <a:miter lim="800000"/>
            <a:headEnd/>
            <a:tailEnd/>
          </a:ln>
          <a:effectLst/>
        </p:spPr>
        <p:txBody>
          <a:bodyPr wrap="none">
            <a:spAutoFit/>
          </a:bodyPr>
          <a:lstStyle/>
          <a:p>
            <a:pPr eaLnBrk="0" hangingPunct="0"/>
            <a:r>
              <a:rPr kumimoji="1" lang="zh-CN" altLang="en-US" sz="2800" b="1">
                <a:solidFill>
                  <a:srgbClr val="FF9966"/>
                </a:solidFill>
                <a:latin typeface="华文行楷" pitchFamily="2" charset="-122"/>
                <a:ea typeface="华文行楷" pitchFamily="2" charset="-122"/>
                <a:cs typeface="Tahoma" pitchFamily="34" charset="0"/>
              </a:rPr>
              <a:t>选择属性还是关系</a:t>
            </a:r>
          </a:p>
        </p:txBody>
      </p:sp>
      <p:sp>
        <p:nvSpPr>
          <p:cNvPr id="1383427" name="Rectangle 3"/>
          <p:cNvSpPr>
            <a:spLocks noChangeArrowheads="1"/>
          </p:cNvSpPr>
          <p:nvPr/>
        </p:nvSpPr>
        <p:spPr bwMode="auto">
          <a:xfrm>
            <a:off x="700088" y="2400300"/>
            <a:ext cx="8193087" cy="885825"/>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对于属性和关系的选择，没有确定的答案，需要结合问题域，反复斟酌，找出恰当的方式</a:t>
            </a:r>
            <a:endParaRPr lang="zh-CN" altLang="en-US" sz="2600" b="1">
              <a:solidFill>
                <a:srgbClr val="FF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graphicFrame>
        <p:nvGraphicFramePr>
          <p:cNvPr id="1383428" name="Object 4"/>
          <p:cNvGraphicFramePr>
            <a:graphicFrameLocks noChangeAspect="1"/>
          </p:cNvGraphicFramePr>
          <p:nvPr>
            <p:extLst>
              <p:ext uri="{D42A27DB-BD31-4B8C-83A1-F6EECF244321}">
                <p14:modId xmlns:p14="http://schemas.microsoft.com/office/powerpoint/2010/main" val="3828872857"/>
              </p:ext>
            </p:extLst>
          </p:nvPr>
        </p:nvGraphicFramePr>
        <p:xfrm>
          <a:off x="1905000" y="3286125"/>
          <a:ext cx="5489763" cy="3497262"/>
        </p:xfrm>
        <a:graphic>
          <a:graphicData uri="http://schemas.openxmlformats.org/presentationml/2006/ole">
            <mc:AlternateContent xmlns:mc="http://schemas.openxmlformats.org/markup-compatibility/2006">
              <mc:Choice xmlns:v="urn:schemas-microsoft-com:vml" Requires="v">
                <p:oleObj name="Image" r:id="rId2" imgW="4266667" imgH="2717460" progId="">
                  <p:embed/>
                </p:oleObj>
              </mc:Choice>
              <mc:Fallback>
                <p:oleObj name="Image" r:id="rId2" imgW="4266667" imgH="27174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286125"/>
                        <a:ext cx="5489763" cy="3497262"/>
                      </a:xfrm>
                      <a:prstGeom prst="rect">
                        <a:avLst/>
                      </a:prstGeom>
                      <a:noFill/>
                      <a:ln>
                        <a:noFill/>
                      </a:ln>
                      <a:effectLst/>
                    </p:spPr>
                  </p:pic>
                </p:oleObj>
              </mc:Fallback>
            </mc:AlternateContent>
          </a:graphicData>
        </a:graphic>
      </p:graphicFrame>
      <p:sp>
        <p:nvSpPr>
          <p:cNvPr id="1383429" name="Rectangle 5"/>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属性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83427"/>
                                        </p:tgtEl>
                                        <p:attrNameLst>
                                          <p:attrName>style.visibility</p:attrName>
                                        </p:attrNameLst>
                                      </p:cBhvr>
                                      <p:to>
                                        <p:strVal val="visible"/>
                                      </p:to>
                                    </p:set>
                                    <p:animEffect transition="in" filter="box(in)">
                                      <p:cBhvr>
                                        <p:cTn id="7" dur="500"/>
                                        <p:tgtEl>
                                          <p:spTgt spid="138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4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1127080F-BE89-455E-B840-69D165EC5867}" type="slidenum">
              <a:rPr lang="zh-CN" altLang="en-US" smtClean="0"/>
              <a:pPr/>
              <a:t>22</a:t>
            </a:fld>
            <a:r>
              <a:rPr lang="zh-CN" altLang="en-US" dirty="0"/>
              <a:t>  第</a:t>
            </a:r>
            <a:r>
              <a:rPr lang="en-US" altLang="zh-CN" dirty="0"/>
              <a:t>5</a:t>
            </a:r>
            <a:r>
              <a:rPr lang="zh-CN" altLang="en-US" dirty="0"/>
              <a:t>章</a:t>
            </a:r>
            <a:endParaRPr lang="en-US" altLang="zh-CN" dirty="0"/>
          </a:p>
        </p:txBody>
      </p:sp>
      <p:sp>
        <p:nvSpPr>
          <p:cNvPr id="1386498" name="Rectangle 2"/>
          <p:cNvSpPr>
            <a:spLocks noChangeArrowheads="1"/>
          </p:cNvSpPr>
          <p:nvPr/>
        </p:nvSpPr>
        <p:spPr bwMode="auto">
          <a:xfrm>
            <a:off x="700088" y="1773238"/>
            <a:ext cx="8193087" cy="488950"/>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关联偶尔也会有相关的信息或行为</a:t>
            </a:r>
            <a:endParaRPr lang="zh-CN" altLang="en-US" sz="2600" b="1">
              <a:solidFill>
                <a:srgbClr val="FF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pic>
        <p:nvPicPr>
          <p:cNvPr id="1386499" name="Picture 3"/>
          <p:cNvPicPr>
            <a:picLocks noChangeAspect="1" noChangeArrowheads="1"/>
          </p:cNvPicPr>
          <p:nvPr/>
        </p:nvPicPr>
        <p:blipFill>
          <a:blip r:embed="rId3"/>
          <a:srcRect/>
          <a:stretch>
            <a:fillRect/>
          </a:stretch>
        </p:blipFill>
        <p:spPr bwMode="auto">
          <a:xfrm>
            <a:off x="684212" y="2262188"/>
            <a:ext cx="8102226" cy="3032919"/>
          </a:xfrm>
          <a:prstGeom prst="rect">
            <a:avLst/>
          </a:prstGeom>
          <a:noFill/>
          <a:ln w="9525">
            <a:noFill/>
            <a:miter lim="800000"/>
            <a:headEnd/>
            <a:tailEnd/>
          </a:ln>
          <a:effectLst/>
        </p:spPr>
      </p:pic>
      <p:sp>
        <p:nvSpPr>
          <p:cNvPr id="1386500" name="Rectangle 4"/>
          <p:cNvSpPr>
            <a:spLocks noChangeArrowheads="1"/>
          </p:cNvSpPr>
          <p:nvPr/>
        </p:nvSpPr>
        <p:spPr bwMode="auto">
          <a:xfrm>
            <a:off x="701675" y="4349750"/>
            <a:ext cx="7758113" cy="2573012"/>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endPar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indent="442913" eaLnBrk="0" hangingPunct="0">
              <a:spcBef>
                <a:spcPct val="20000"/>
              </a:spcBef>
              <a:spcAft>
                <a:spcPct val="20000"/>
              </a:spcAft>
              <a:buFont typeface="Wingdings" pitchFamily="2" charset="2"/>
              <a:buChar char="¯"/>
            </a:pPr>
            <a:endPar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可以引入一个类来描述关联，称之为</a:t>
            </a:r>
            <a:r>
              <a:rPr lang="zh-CN" altLang="en-US" sz="2600" b="1" dirty="0">
                <a:solidFill>
                  <a:srgbClr val="FF9966"/>
                </a:solidFill>
                <a:effectLst>
                  <a:outerShdw blurRad="38100" dist="38100" dir="2700000" algn="tl">
                    <a:srgbClr val="C0C0C0"/>
                  </a:outerShdw>
                </a:effectLst>
                <a:latin typeface="楷体_GB2312" pitchFamily="49" charset="-122"/>
                <a:ea typeface="楷体_GB2312" pitchFamily="49" charset="-122"/>
                <a:cs typeface="Tahoma" pitchFamily="34" charset="0"/>
              </a:rPr>
              <a:t>关联类</a:t>
            </a:r>
          </a:p>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关联类表示的属性和操作仅因为关联的存在而存在：属性和操作与关联两端的对象都无关。</a:t>
            </a:r>
            <a:endParaRPr lang="zh-CN" altLang="en-US" sz="2600" b="1" dirty="0">
              <a:solidFill>
                <a:srgbClr val="FF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sp>
        <p:nvSpPr>
          <p:cNvPr id="1386501" name="Rectangle 5"/>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关联类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6498">
                                            <p:txEl>
                                              <p:pRg st="0" end="0"/>
                                            </p:txEl>
                                          </p:spTgt>
                                        </p:tgtEl>
                                        <p:attrNameLst>
                                          <p:attrName>style.visibility</p:attrName>
                                        </p:attrNameLst>
                                      </p:cBhvr>
                                      <p:to>
                                        <p:strVal val="visible"/>
                                      </p:to>
                                    </p:set>
                                    <p:animEffect transition="in" filter="blinds(horizontal)">
                                      <p:cBhvr>
                                        <p:cTn id="7" dur="500"/>
                                        <p:tgtEl>
                                          <p:spTgt spid="13864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86499"/>
                                        </p:tgtEl>
                                        <p:attrNameLst>
                                          <p:attrName>style.visibility</p:attrName>
                                        </p:attrNameLst>
                                      </p:cBhvr>
                                      <p:to>
                                        <p:strVal val="visible"/>
                                      </p:to>
                                    </p:set>
                                    <p:anim calcmode="lin" valueType="num">
                                      <p:cBhvr additive="base">
                                        <p:cTn id="12" dur="500" fill="hold"/>
                                        <p:tgtEl>
                                          <p:spTgt spid="1386499"/>
                                        </p:tgtEl>
                                        <p:attrNameLst>
                                          <p:attrName>ppt_x</p:attrName>
                                        </p:attrNameLst>
                                      </p:cBhvr>
                                      <p:tavLst>
                                        <p:tav tm="0">
                                          <p:val>
                                            <p:strVal val="#ppt_x"/>
                                          </p:val>
                                        </p:tav>
                                        <p:tav tm="100000">
                                          <p:val>
                                            <p:strVal val="#ppt_x"/>
                                          </p:val>
                                        </p:tav>
                                      </p:tavLst>
                                    </p:anim>
                                    <p:anim calcmode="lin" valueType="num">
                                      <p:cBhvr additive="base">
                                        <p:cTn id="13" dur="500" fill="hold"/>
                                        <p:tgtEl>
                                          <p:spTgt spid="13864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1386500">
                                            <p:txEl>
                                              <p:pRg st="2" end="2"/>
                                            </p:txEl>
                                          </p:spTgt>
                                        </p:tgtEl>
                                        <p:attrNameLst>
                                          <p:attrName>style.visibility</p:attrName>
                                        </p:attrNameLst>
                                      </p:cBhvr>
                                      <p:to>
                                        <p:strVal val="visible"/>
                                      </p:to>
                                    </p:set>
                                    <p:animEffect transition="in" filter="diamond(in)">
                                      <p:cBhvr>
                                        <p:cTn id="18" dur="1000"/>
                                        <p:tgtEl>
                                          <p:spTgt spid="138650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386500">
                                            <p:txEl>
                                              <p:pRg st="3" end="3"/>
                                            </p:txEl>
                                          </p:spTgt>
                                        </p:tgtEl>
                                        <p:attrNameLst>
                                          <p:attrName>style.visibility</p:attrName>
                                        </p:attrNameLst>
                                      </p:cBhvr>
                                      <p:to>
                                        <p:strVal val="visible"/>
                                      </p:to>
                                    </p:set>
                                    <p:animEffect transition="in" filter="box(in)">
                                      <p:cBhvr>
                                        <p:cTn id="23" dur="500"/>
                                        <p:tgtEl>
                                          <p:spTgt spid="13865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42983191-7AD0-4C4D-8A24-D215812A940B}" type="slidenum">
              <a:rPr lang="zh-CN" altLang="en-US" smtClean="0"/>
              <a:pPr/>
              <a:t>23</a:t>
            </a:fld>
            <a:r>
              <a:rPr lang="zh-CN" altLang="en-US" dirty="0"/>
              <a:t>  第</a:t>
            </a:r>
            <a:r>
              <a:rPr lang="en-US" altLang="zh-CN" dirty="0"/>
              <a:t>5</a:t>
            </a:r>
            <a:r>
              <a:rPr lang="zh-CN" altLang="en-US" dirty="0"/>
              <a:t>章</a:t>
            </a:r>
            <a:endParaRPr lang="en-US" altLang="zh-CN" dirty="0"/>
          </a:p>
        </p:txBody>
      </p:sp>
      <p:sp>
        <p:nvSpPr>
          <p:cNvPr id="1390594" name="Rectangle 2"/>
          <p:cNvSpPr>
            <a:spLocks noChangeArrowheads="1"/>
          </p:cNvSpPr>
          <p:nvPr/>
        </p:nvSpPr>
        <p:spPr bwMode="auto">
          <a:xfrm>
            <a:off x="457200" y="838200"/>
            <a:ext cx="6480175" cy="701675"/>
          </a:xfrm>
          <a:prstGeom prst="rect">
            <a:avLst/>
          </a:prstGeom>
          <a:noFill/>
          <a:ln w="9525">
            <a:noFill/>
            <a:miter lim="800000"/>
            <a:headEnd/>
            <a:tailEnd/>
          </a:ln>
          <a:effectLst/>
        </p:spPr>
        <p:txBody>
          <a:bodyPr>
            <a:spAutoFit/>
          </a:bodyPr>
          <a:lstStyle/>
          <a:p>
            <a:pPr eaLnBrk="0" hangingPunct="0"/>
            <a:r>
              <a:rPr lang="zh-CN" altLang="en-US" sz="40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有形对象和无形对象</a:t>
            </a:r>
          </a:p>
        </p:txBody>
      </p:sp>
      <p:sp>
        <p:nvSpPr>
          <p:cNvPr id="1390595" name="Rectangle 3"/>
          <p:cNvSpPr>
            <a:spLocks noChangeArrowheads="1"/>
          </p:cNvSpPr>
          <p:nvPr/>
        </p:nvSpPr>
        <p:spPr bwMode="auto">
          <a:xfrm>
            <a:off x="304800" y="1600200"/>
            <a:ext cx="8672512" cy="2973122"/>
          </a:xfrm>
          <a:prstGeom prst="rect">
            <a:avLst/>
          </a:prstGeom>
          <a:noFill/>
          <a:ln w="9525">
            <a:noFill/>
            <a:miter lim="800000"/>
            <a:headEnd/>
            <a:tailEnd/>
          </a:ln>
          <a:effectLst/>
        </p:spPr>
        <p:txBody>
          <a:bodyPr wrap="square">
            <a:spAutoFit/>
          </a:bodyPr>
          <a:lstStyle/>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在分析过程中，所描述的对象可分为两种：有形对象和无形对象</a:t>
            </a:r>
          </a:p>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有形对象是指已经实际存在的实体</a:t>
            </a:r>
          </a:p>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无形对象是指可以得到的实体，但现在不一定实际存在</a:t>
            </a:r>
            <a:endPar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在建模过程中，把有形对象和无形对象建立为一个对象是一个常见的错误。</a:t>
            </a:r>
            <a:endParaRPr lang="zh-CN" altLang="en-US" sz="2600" b="1" dirty="0">
              <a:solidFill>
                <a:srgbClr val="FF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pic>
        <p:nvPicPr>
          <p:cNvPr id="5" name="Picture 4">
            <a:extLst>
              <a:ext uri="{FF2B5EF4-FFF2-40B4-BE49-F238E27FC236}">
                <a16:creationId xmlns:a16="http://schemas.microsoft.com/office/drawing/2014/main" id="{DC1F992C-C6E8-4E3D-9812-5DA6B6511AAB}"/>
              </a:ext>
            </a:extLst>
          </p:cNvPr>
          <p:cNvPicPr>
            <a:picLocks noChangeAspect="1" noChangeArrowheads="1"/>
          </p:cNvPicPr>
          <p:nvPr/>
        </p:nvPicPr>
        <p:blipFill>
          <a:blip r:embed="rId2"/>
          <a:srcRect/>
          <a:stretch>
            <a:fillRect/>
          </a:stretch>
        </p:blipFill>
        <p:spPr bwMode="auto">
          <a:xfrm>
            <a:off x="4114800" y="4532070"/>
            <a:ext cx="3873500" cy="2259012"/>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90594"/>
                                        </p:tgtEl>
                                        <p:attrNameLst>
                                          <p:attrName>style.visibility</p:attrName>
                                        </p:attrNameLst>
                                      </p:cBhvr>
                                      <p:to>
                                        <p:strVal val="visible"/>
                                      </p:to>
                                    </p:set>
                                    <p:anim calcmode="lin" valueType="num">
                                      <p:cBhvr additive="base">
                                        <p:cTn id="7" dur="500" fill="hold"/>
                                        <p:tgtEl>
                                          <p:spTgt spid="1390594"/>
                                        </p:tgtEl>
                                        <p:attrNameLst>
                                          <p:attrName>ppt_x</p:attrName>
                                        </p:attrNameLst>
                                      </p:cBhvr>
                                      <p:tavLst>
                                        <p:tav tm="0">
                                          <p:val>
                                            <p:strVal val="1+#ppt_w/2"/>
                                          </p:val>
                                        </p:tav>
                                        <p:tav tm="100000">
                                          <p:val>
                                            <p:strVal val="#ppt_x"/>
                                          </p:val>
                                        </p:tav>
                                      </p:tavLst>
                                    </p:anim>
                                    <p:anim calcmode="lin" valueType="num">
                                      <p:cBhvr additive="base">
                                        <p:cTn id="8" dur="500" fill="hold"/>
                                        <p:tgtEl>
                                          <p:spTgt spid="139059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1390595"/>
                                        </p:tgtEl>
                                        <p:attrNameLst>
                                          <p:attrName>style.visibility</p:attrName>
                                        </p:attrNameLst>
                                      </p:cBhvr>
                                      <p:to>
                                        <p:strVal val="visible"/>
                                      </p:to>
                                    </p:set>
                                    <p:animEffect transition="in" filter="box(in)">
                                      <p:cBhvr>
                                        <p:cTn id="12" dur="500"/>
                                        <p:tgtEl>
                                          <p:spTgt spid="1390595"/>
                                        </p:tgtEl>
                                      </p:cBhvr>
                                    </p:animEffect>
                                  </p:childTnLst>
                                </p:cTn>
                              </p:par>
                            </p:childTnLst>
                          </p:cTn>
                        </p:par>
                        <p:par>
                          <p:cTn id="13" fill="hold">
                            <p:stCondLst>
                              <p:cond delay="1000"/>
                            </p:stCondLst>
                            <p:childTnLst>
                              <p:par>
                                <p:cTn id="14" presetID="5"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594" grpId="0"/>
      <p:bldP spid="13905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CAF706E3-DFDD-4A84-9CFF-FED45A1A0535}" type="slidenum">
              <a:rPr lang="zh-CN" altLang="en-US" smtClean="0"/>
              <a:pPr/>
              <a:t>24</a:t>
            </a:fld>
            <a:r>
              <a:rPr lang="zh-CN" altLang="en-US" dirty="0"/>
              <a:t>  第</a:t>
            </a:r>
            <a:r>
              <a:rPr lang="en-US" altLang="zh-CN" dirty="0"/>
              <a:t>5</a:t>
            </a:r>
            <a:r>
              <a:rPr lang="zh-CN" altLang="en-US" dirty="0"/>
              <a:t>章</a:t>
            </a:r>
            <a:endParaRPr lang="en-US" altLang="zh-CN" dirty="0"/>
          </a:p>
        </p:txBody>
      </p:sp>
      <p:sp>
        <p:nvSpPr>
          <p:cNvPr id="1392642" name="Rectangle 2"/>
          <p:cNvSpPr>
            <a:spLocks noChangeArrowheads="1"/>
          </p:cNvSpPr>
          <p:nvPr/>
        </p:nvSpPr>
        <p:spPr bwMode="auto">
          <a:xfrm>
            <a:off x="533400" y="746125"/>
            <a:ext cx="6480175" cy="701675"/>
          </a:xfrm>
          <a:prstGeom prst="rect">
            <a:avLst/>
          </a:prstGeom>
          <a:noFill/>
          <a:ln w="9525">
            <a:noFill/>
            <a:miter lim="800000"/>
            <a:headEnd/>
            <a:tailEnd/>
          </a:ln>
          <a:effectLst/>
        </p:spPr>
        <p:txBody>
          <a:bodyPr>
            <a:spAutoFit/>
          </a:bodyPr>
          <a:lstStyle/>
          <a:p>
            <a:pPr eaLnBrk="0" hangingPunct="0"/>
            <a:r>
              <a:rPr lang="zh-CN" altLang="en-US" sz="40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有形对象和无形对象</a:t>
            </a:r>
          </a:p>
        </p:txBody>
      </p:sp>
      <p:sp>
        <p:nvSpPr>
          <p:cNvPr id="1392643" name="Rectangle 3"/>
          <p:cNvSpPr>
            <a:spLocks noChangeArrowheads="1"/>
          </p:cNvSpPr>
          <p:nvPr/>
        </p:nvSpPr>
        <p:spPr bwMode="auto">
          <a:xfrm>
            <a:off x="684213" y="1816100"/>
            <a:ext cx="1962150" cy="519113"/>
          </a:xfrm>
          <a:prstGeom prst="rect">
            <a:avLst/>
          </a:prstGeom>
          <a:noFill/>
          <a:ln w="9525">
            <a:noFill/>
            <a:miter lim="800000"/>
            <a:headEnd/>
            <a:tailEnd/>
          </a:ln>
          <a:effectLst/>
        </p:spPr>
        <p:txBody>
          <a:bodyPr wrap="none">
            <a:spAutoFit/>
          </a:bodyPr>
          <a:lstStyle/>
          <a:p>
            <a:pPr eaLnBrk="0" hangingPunct="0"/>
            <a:r>
              <a:rPr kumimoji="1" lang="zh-CN" altLang="en-US" sz="2800" b="1">
                <a:latin typeface="华文行楷" pitchFamily="2" charset="-122"/>
                <a:ea typeface="华文行楷" pitchFamily="2" charset="-122"/>
                <a:cs typeface="Tahoma" pitchFamily="34" charset="0"/>
              </a:rPr>
              <a:t>错误的建模</a:t>
            </a:r>
          </a:p>
        </p:txBody>
      </p:sp>
      <p:sp>
        <p:nvSpPr>
          <p:cNvPr id="1392644" name="Rectangle 4"/>
          <p:cNvSpPr>
            <a:spLocks noChangeArrowheads="1"/>
          </p:cNvSpPr>
          <p:nvPr/>
        </p:nvSpPr>
        <p:spPr bwMode="auto">
          <a:xfrm>
            <a:off x="700088" y="2400300"/>
            <a:ext cx="7832725" cy="1441450"/>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以汽车销售系统为例：为了强调有形性问题，假定除了销售汽车之外，经销商还给顾客提供服务</a:t>
            </a:r>
          </a:p>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与销售相关的信息包括：</a:t>
            </a:r>
            <a:endParaRPr lang="zh-CN" altLang="en-US" sz="2600" b="1">
              <a:solidFill>
                <a:srgbClr val="FF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pic>
        <p:nvPicPr>
          <p:cNvPr id="1392645" name="Picture 5"/>
          <p:cNvPicPr>
            <a:picLocks noChangeAspect="1" noChangeArrowheads="1"/>
          </p:cNvPicPr>
          <p:nvPr/>
        </p:nvPicPr>
        <p:blipFill>
          <a:blip r:embed="rId2"/>
          <a:srcRect/>
          <a:stretch>
            <a:fillRect/>
          </a:stretch>
        </p:blipFill>
        <p:spPr bwMode="auto">
          <a:xfrm>
            <a:off x="1187450" y="3933825"/>
            <a:ext cx="6985000" cy="12414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92643"/>
                                        </p:tgtEl>
                                        <p:attrNameLst>
                                          <p:attrName>style.visibility</p:attrName>
                                        </p:attrNameLst>
                                      </p:cBhvr>
                                      <p:to>
                                        <p:strVal val="visible"/>
                                      </p:to>
                                    </p:set>
                                    <p:animEffect transition="in" filter="randombar(horizontal)">
                                      <p:cBhvr>
                                        <p:cTn id="7" dur="500"/>
                                        <p:tgtEl>
                                          <p:spTgt spid="139264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392644"/>
                                        </p:tgtEl>
                                        <p:attrNameLst>
                                          <p:attrName>style.visibility</p:attrName>
                                        </p:attrNameLst>
                                      </p:cBhvr>
                                      <p:to>
                                        <p:strVal val="visible"/>
                                      </p:to>
                                    </p:set>
                                    <p:animEffect transition="in" filter="box(in)">
                                      <p:cBhvr>
                                        <p:cTn id="11" dur="500"/>
                                        <p:tgtEl>
                                          <p:spTgt spid="1392644"/>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1392645"/>
                                        </p:tgtEl>
                                        <p:attrNameLst>
                                          <p:attrName>style.visibility</p:attrName>
                                        </p:attrNameLst>
                                      </p:cBhvr>
                                      <p:to>
                                        <p:strVal val="visible"/>
                                      </p:to>
                                    </p:set>
                                    <p:animEffect transition="in" filter="box(in)">
                                      <p:cBhvr>
                                        <p:cTn id="15" dur="500"/>
                                        <p:tgtEl>
                                          <p:spTgt spid="139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3" grpId="0"/>
      <p:bldP spid="13926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023C5C00-15CE-4EAA-AB4F-CF6DD4F76728}" type="slidenum">
              <a:rPr lang="zh-CN" altLang="en-US" smtClean="0"/>
              <a:pPr/>
              <a:t>25</a:t>
            </a:fld>
            <a:r>
              <a:rPr lang="zh-CN" altLang="en-US" dirty="0"/>
              <a:t>  第</a:t>
            </a:r>
            <a:r>
              <a:rPr lang="en-US" altLang="zh-CN" dirty="0"/>
              <a:t>5</a:t>
            </a:r>
            <a:r>
              <a:rPr lang="zh-CN" altLang="en-US" dirty="0"/>
              <a:t>章</a:t>
            </a:r>
            <a:endParaRPr lang="en-US" altLang="zh-CN" dirty="0"/>
          </a:p>
        </p:txBody>
      </p:sp>
      <p:sp>
        <p:nvSpPr>
          <p:cNvPr id="1393666" name="Rectangle 2"/>
          <p:cNvSpPr>
            <a:spLocks noChangeArrowheads="1"/>
          </p:cNvSpPr>
          <p:nvPr/>
        </p:nvSpPr>
        <p:spPr bwMode="auto">
          <a:xfrm>
            <a:off x="533400" y="746125"/>
            <a:ext cx="6480175" cy="701675"/>
          </a:xfrm>
          <a:prstGeom prst="rect">
            <a:avLst/>
          </a:prstGeom>
          <a:noFill/>
          <a:ln w="9525">
            <a:noFill/>
            <a:miter lim="800000"/>
            <a:headEnd/>
            <a:tailEnd/>
          </a:ln>
          <a:effectLst/>
        </p:spPr>
        <p:txBody>
          <a:bodyPr>
            <a:spAutoFit/>
          </a:bodyPr>
          <a:lstStyle/>
          <a:p>
            <a:pPr eaLnBrk="0" hangingPunct="0"/>
            <a:r>
              <a:rPr lang="zh-CN" altLang="en-US" sz="40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有形对象和无形对象</a:t>
            </a:r>
          </a:p>
        </p:txBody>
      </p:sp>
      <p:sp>
        <p:nvSpPr>
          <p:cNvPr id="1393667" name="Rectangle 3"/>
          <p:cNvSpPr>
            <a:spLocks noChangeArrowheads="1"/>
          </p:cNvSpPr>
          <p:nvPr/>
        </p:nvSpPr>
        <p:spPr bwMode="auto">
          <a:xfrm>
            <a:off x="684213" y="1816100"/>
            <a:ext cx="1962150" cy="519113"/>
          </a:xfrm>
          <a:prstGeom prst="rect">
            <a:avLst/>
          </a:prstGeom>
          <a:noFill/>
          <a:ln w="9525">
            <a:noFill/>
            <a:miter lim="800000"/>
            <a:headEnd/>
            <a:tailEnd/>
          </a:ln>
          <a:effectLst/>
        </p:spPr>
        <p:txBody>
          <a:bodyPr wrap="none">
            <a:spAutoFit/>
          </a:bodyPr>
          <a:lstStyle/>
          <a:p>
            <a:pPr eaLnBrk="0" hangingPunct="0"/>
            <a:r>
              <a:rPr kumimoji="1" lang="zh-CN" altLang="en-US" sz="2800" b="1">
                <a:latin typeface="华文行楷" pitchFamily="2" charset="-122"/>
                <a:ea typeface="华文行楷" pitchFamily="2" charset="-122"/>
                <a:cs typeface="Tahoma" pitchFamily="34" charset="0"/>
              </a:rPr>
              <a:t>错误的建模</a:t>
            </a:r>
          </a:p>
        </p:txBody>
      </p:sp>
      <p:sp>
        <p:nvSpPr>
          <p:cNvPr id="1393668" name="Rectangle 4"/>
          <p:cNvSpPr>
            <a:spLocks noChangeArrowheads="1"/>
          </p:cNvSpPr>
          <p:nvPr/>
        </p:nvSpPr>
        <p:spPr bwMode="auto">
          <a:xfrm>
            <a:off x="700088" y="2400300"/>
            <a:ext cx="7832725" cy="1441450"/>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以汽车销售系统为例：为了强调有形性问题，假定除了销售汽车之外，经销商还给顾客提供服务</a:t>
            </a:r>
          </a:p>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与服务相关的信息包括：</a:t>
            </a:r>
            <a:endParaRPr lang="zh-CN" altLang="en-US" sz="2600" b="1">
              <a:solidFill>
                <a:srgbClr val="FF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pic>
        <p:nvPicPr>
          <p:cNvPr id="1393669" name="Picture 5"/>
          <p:cNvPicPr>
            <a:picLocks noChangeAspect="1" noChangeArrowheads="1"/>
          </p:cNvPicPr>
          <p:nvPr/>
        </p:nvPicPr>
        <p:blipFill>
          <a:blip r:embed="rId2"/>
          <a:srcRect/>
          <a:stretch>
            <a:fillRect/>
          </a:stretch>
        </p:blipFill>
        <p:spPr bwMode="auto">
          <a:xfrm>
            <a:off x="76199" y="3929249"/>
            <a:ext cx="9085729" cy="167900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93667"/>
                                        </p:tgtEl>
                                        <p:attrNameLst>
                                          <p:attrName>style.visibility</p:attrName>
                                        </p:attrNameLst>
                                      </p:cBhvr>
                                      <p:to>
                                        <p:strVal val="visible"/>
                                      </p:to>
                                    </p:set>
                                    <p:animEffect transition="in" filter="randombar(horizontal)">
                                      <p:cBhvr>
                                        <p:cTn id="7" dur="500"/>
                                        <p:tgtEl>
                                          <p:spTgt spid="1393667"/>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393668"/>
                                        </p:tgtEl>
                                        <p:attrNameLst>
                                          <p:attrName>style.visibility</p:attrName>
                                        </p:attrNameLst>
                                      </p:cBhvr>
                                      <p:to>
                                        <p:strVal val="visible"/>
                                      </p:to>
                                    </p:set>
                                    <p:animEffect transition="in" filter="box(in)">
                                      <p:cBhvr>
                                        <p:cTn id="11" dur="500"/>
                                        <p:tgtEl>
                                          <p:spTgt spid="139366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93669"/>
                                        </p:tgtEl>
                                        <p:attrNameLst>
                                          <p:attrName>style.visibility</p:attrName>
                                        </p:attrNameLst>
                                      </p:cBhvr>
                                      <p:to>
                                        <p:strVal val="visible"/>
                                      </p:to>
                                    </p:set>
                                    <p:animEffect transition="in" filter="randombar(horizontal)">
                                      <p:cBhvr>
                                        <p:cTn id="15" dur="500"/>
                                        <p:tgtEl>
                                          <p:spTgt spid="139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667" grpId="0"/>
      <p:bldP spid="13936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2133600" cy="457200"/>
          </a:xfrm>
          <a:prstGeom prst="rect">
            <a:avLst/>
          </a:prstGeom>
        </p:spPr>
        <p:txBody>
          <a:bodyPr/>
          <a:lstStyle/>
          <a:p>
            <a:fld id="{6724B2EA-1D88-4695-9893-E09C31A886AF}" type="slidenum">
              <a:rPr lang="zh-CN" altLang="en-US" smtClean="0"/>
              <a:pPr/>
              <a:t>26</a:t>
            </a:fld>
            <a:r>
              <a:rPr lang="zh-CN" altLang="en-US" dirty="0"/>
              <a:t>  第</a:t>
            </a:r>
            <a:r>
              <a:rPr lang="en-US" altLang="zh-CN" dirty="0"/>
              <a:t>5</a:t>
            </a:r>
            <a:r>
              <a:rPr lang="zh-CN" altLang="en-US" dirty="0"/>
              <a:t>章</a:t>
            </a:r>
            <a:endParaRPr lang="en-US" altLang="zh-CN" dirty="0"/>
          </a:p>
        </p:txBody>
      </p:sp>
      <p:sp>
        <p:nvSpPr>
          <p:cNvPr id="1394690" name="Rectangle 2"/>
          <p:cNvSpPr>
            <a:spLocks noChangeArrowheads="1"/>
          </p:cNvSpPr>
          <p:nvPr/>
        </p:nvSpPr>
        <p:spPr bwMode="auto">
          <a:xfrm>
            <a:off x="457200" y="746125"/>
            <a:ext cx="6480175" cy="701675"/>
          </a:xfrm>
          <a:prstGeom prst="rect">
            <a:avLst/>
          </a:prstGeom>
          <a:noFill/>
          <a:ln w="9525">
            <a:noFill/>
            <a:miter lim="800000"/>
            <a:headEnd/>
            <a:tailEnd/>
          </a:ln>
          <a:effectLst/>
        </p:spPr>
        <p:txBody>
          <a:bodyPr>
            <a:spAutoFit/>
          </a:bodyPr>
          <a:lstStyle/>
          <a:p>
            <a:pPr eaLnBrk="0" hangingPunct="0"/>
            <a:r>
              <a:rPr lang="zh-CN" altLang="en-US" sz="40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有形对象和无形对象</a:t>
            </a:r>
          </a:p>
        </p:txBody>
      </p:sp>
      <p:sp>
        <p:nvSpPr>
          <p:cNvPr id="1394691" name="Rectangle 3"/>
          <p:cNvSpPr>
            <a:spLocks noChangeArrowheads="1"/>
          </p:cNvSpPr>
          <p:nvPr/>
        </p:nvSpPr>
        <p:spPr bwMode="auto">
          <a:xfrm>
            <a:off x="684213" y="1816100"/>
            <a:ext cx="1962150" cy="519113"/>
          </a:xfrm>
          <a:prstGeom prst="rect">
            <a:avLst/>
          </a:prstGeom>
          <a:noFill/>
          <a:ln w="9525">
            <a:noFill/>
            <a:miter lim="800000"/>
            <a:headEnd/>
            <a:tailEnd/>
          </a:ln>
          <a:effectLst/>
        </p:spPr>
        <p:txBody>
          <a:bodyPr wrap="none">
            <a:spAutoFit/>
          </a:bodyPr>
          <a:lstStyle/>
          <a:p>
            <a:pPr eaLnBrk="0" hangingPunct="0"/>
            <a:r>
              <a:rPr kumimoji="1" lang="zh-CN" altLang="en-US" sz="2800" b="1">
                <a:latin typeface="华文行楷" pitchFamily="2" charset="-122"/>
                <a:ea typeface="华文行楷" pitchFamily="2" charset="-122"/>
                <a:cs typeface="Tahoma" pitchFamily="34" charset="0"/>
              </a:rPr>
              <a:t>错误的建模</a:t>
            </a:r>
          </a:p>
        </p:txBody>
      </p:sp>
      <p:sp>
        <p:nvSpPr>
          <p:cNvPr id="1394692" name="Rectangle 4"/>
          <p:cNvSpPr>
            <a:spLocks noChangeArrowheads="1"/>
          </p:cNvSpPr>
          <p:nvPr/>
        </p:nvSpPr>
        <p:spPr bwMode="auto">
          <a:xfrm>
            <a:off x="700088" y="2400300"/>
            <a:ext cx="7832725" cy="885825"/>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若按照</a:t>
            </a: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Car</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的描述，则需要把与销售和服务相关的信息都放在一个类中</a:t>
            </a:r>
          </a:p>
        </p:txBody>
      </p:sp>
      <p:pic>
        <p:nvPicPr>
          <p:cNvPr id="1394693" name="Picture 5"/>
          <p:cNvPicPr>
            <a:picLocks noChangeAspect="1" noChangeArrowheads="1"/>
          </p:cNvPicPr>
          <p:nvPr/>
        </p:nvPicPr>
        <p:blipFill>
          <a:blip r:embed="rId2"/>
          <a:srcRect/>
          <a:stretch>
            <a:fillRect/>
          </a:stretch>
        </p:blipFill>
        <p:spPr bwMode="auto">
          <a:xfrm>
            <a:off x="4714875" y="3429000"/>
            <a:ext cx="3429480" cy="2667000"/>
          </a:xfrm>
          <a:prstGeom prst="rect">
            <a:avLst/>
          </a:prstGeom>
          <a:noFill/>
          <a:ln w="9525">
            <a:noFill/>
            <a:miter lim="800000"/>
            <a:headEnd/>
            <a:tailEnd/>
          </a:ln>
          <a:effectLst/>
        </p:spPr>
      </p:pic>
      <p:pic>
        <p:nvPicPr>
          <p:cNvPr id="1394694" name="Picture 6"/>
          <p:cNvPicPr>
            <a:picLocks noChangeAspect="1" noChangeArrowheads="1"/>
          </p:cNvPicPr>
          <p:nvPr/>
        </p:nvPicPr>
        <p:blipFill>
          <a:blip r:embed="rId3"/>
          <a:srcRect/>
          <a:stretch>
            <a:fillRect/>
          </a:stretch>
        </p:blipFill>
        <p:spPr bwMode="auto">
          <a:xfrm>
            <a:off x="812347" y="3435350"/>
            <a:ext cx="3254828" cy="18986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94692"/>
                                        </p:tgtEl>
                                        <p:attrNameLst>
                                          <p:attrName>style.visibility</p:attrName>
                                        </p:attrNameLst>
                                      </p:cBhvr>
                                      <p:to>
                                        <p:strVal val="visible"/>
                                      </p:to>
                                    </p:set>
                                    <p:animEffect transition="in" filter="box(in)">
                                      <p:cBhvr>
                                        <p:cTn id="7" dur="500"/>
                                        <p:tgtEl>
                                          <p:spTgt spid="139469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94694"/>
                                        </p:tgtEl>
                                        <p:attrNameLst>
                                          <p:attrName>style.visibility</p:attrName>
                                        </p:attrNameLst>
                                      </p:cBhvr>
                                      <p:to>
                                        <p:strVal val="visible"/>
                                      </p:to>
                                    </p:set>
                                    <p:anim calcmode="lin" valueType="num">
                                      <p:cBhvr additive="base">
                                        <p:cTn id="11" dur="500" fill="hold"/>
                                        <p:tgtEl>
                                          <p:spTgt spid="1394694"/>
                                        </p:tgtEl>
                                        <p:attrNameLst>
                                          <p:attrName>ppt_x</p:attrName>
                                        </p:attrNameLst>
                                      </p:cBhvr>
                                      <p:tavLst>
                                        <p:tav tm="0">
                                          <p:val>
                                            <p:strVal val="#ppt_x"/>
                                          </p:val>
                                        </p:tav>
                                        <p:tav tm="100000">
                                          <p:val>
                                            <p:strVal val="#ppt_x"/>
                                          </p:val>
                                        </p:tav>
                                      </p:tavLst>
                                    </p:anim>
                                    <p:anim calcmode="lin" valueType="num">
                                      <p:cBhvr additive="base">
                                        <p:cTn id="12" dur="500" fill="hold"/>
                                        <p:tgtEl>
                                          <p:spTgt spid="139469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1394693"/>
                                        </p:tgtEl>
                                        <p:attrNameLst>
                                          <p:attrName>style.visibility</p:attrName>
                                        </p:attrNameLst>
                                      </p:cBhvr>
                                      <p:to>
                                        <p:strVal val="visible"/>
                                      </p:to>
                                    </p:set>
                                    <p:animEffect transition="in" filter="blinds(horizontal)">
                                      <p:cBhvr>
                                        <p:cTn id="16" dur="500"/>
                                        <p:tgtEl>
                                          <p:spTgt spid="139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2133600" cy="457200"/>
          </a:xfrm>
          <a:prstGeom prst="rect">
            <a:avLst/>
          </a:prstGeom>
        </p:spPr>
        <p:txBody>
          <a:bodyPr/>
          <a:lstStyle/>
          <a:p>
            <a:fld id="{F243EC71-01BA-4932-A738-801A5770C167}" type="slidenum">
              <a:rPr lang="zh-CN" altLang="en-US" smtClean="0"/>
              <a:pPr/>
              <a:t>27</a:t>
            </a:fld>
            <a:r>
              <a:rPr lang="zh-CN" altLang="en-US" dirty="0"/>
              <a:t>  第</a:t>
            </a:r>
            <a:r>
              <a:rPr lang="en-US" altLang="zh-CN" dirty="0"/>
              <a:t>5</a:t>
            </a:r>
            <a:r>
              <a:rPr lang="zh-CN" altLang="en-US" dirty="0"/>
              <a:t>章</a:t>
            </a:r>
            <a:endParaRPr lang="en-US" altLang="zh-CN" dirty="0"/>
          </a:p>
        </p:txBody>
      </p:sp>
      <p:sp>
        <p:nvSpPr>
          <p:cNvPr id="1395714" name="Rectangle 2"/>
          <p:cNvSpPr>
            <a:spLocks noChangeArrowheads="1"/>
          </p:cNvSpPr>
          <p:nvPr/>
        </p:nvSpPr>
        <p:spPr bwMode="auto">
          <a:xfrm>
            <a:off x="454025" y="838200"/>
            <a:ext cx="6480175" cy="701675"/>
          </a:xfrm>
          <a:prstGeom prst="rect">
            <a:avLst/>
          </a:prstGeom>
          <a:noFill/>
          <a:ln w="9525">
            <a:noFill/>
            <a:miter lim="800000"/>
            <a:headEnd/>
            <a:tailEnd/>
          </a:ln>
          <a:effectLst/>
        </p:spPr>
        <p:txBody>
          <a:bodyPr>
            <a:spAutoFit/>
          </a:bodyPr>
          <a:lstStyle/>
          <a:p>
            <a:pPr eaLnBrk="0" hangingPunct="0"/>
            <a:r>
              <a:rPr lang="zh-CN" altLang="en-US" sz="40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有形对象和无形对象</a:t>
            </a:r>
          </a:p>
        </p:txBody>
      </p:sp>
      <p:sp>
        <p:nvSpPr>
          <p:cNvPr id="1395715" name="Rectangle 3"/>
          <p:cNvSpPr>
            <a:spLocks noChangeArrowheads="1"/>
          </p:cNvSpPr>
          <p:nvPr/>
        </p:nvSpPr>
        <p:spPr bwMode="auto">
          <a:xfrm>
            <a:off x="684213" y="1816100"/>
            <a:ext cx="1962150" cy="519113"/>
          </a:xfrm>
          <a:prstGeom prst="rect">
            <a:avLst/>
          </a:prstGeom>
          <a:noFill/>
          <a:ln w="9525">
            <a:noFill/>
            <a:miter lim="800000"/>
            <a:headEnd/>
            <a:tailEnd/>
          </a:ln>
          <a:effectLst/>
        </p:spPr>
        <p:txBody>
          <a:bodyPr wrap="none">
            <a:spAutoFit/>
          </a:bodyPr>
          <a:lstStyle/>
          <a:p>
            <a:pPr eaLnBrk="0" hangingPunct="0"/>
            <a:r>
              <a:rPr kumimoji="1" lang="zh-CN" altLang="en-US" sz="2800" b="1">
                <a:latin typeface="华文行楷" pitchFamily="2" charset="-122"/>
                <a:ea typeface="华文行楷" pitchFamily="2" charset="-122"/>
                <a:cs typeface="Tahoma" pitchFamily="34" charset="0"/>
              </a:rPr>
              <a:t>错误的建模</a:t>
            </a:r>
          </a:p>
        </p:txBody>
      </p:sp>
      <p:sp>
        <p:nvSpPr>
          <p:cNvPr id="1395716" name="Rectangle 4"/>
          <p:cNvSpPr>
            <a:spLocks noChangeArrowheads="1"/>
          </p:cNvSpPr>
          <p:nvPr/>
        </p:nvSpPr>
        <p:spPr bwMode="auto">
          <a:xfrm>
            <a:off x="700088" y="2400300"/>
            <a:ext cx="7832725" cy="885825"/>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假定要销售</a:t>
            </a: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Alpha Rodeo 156 2.0</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型汽车，就必须创建一个</a:t>
            </a: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Car</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类的对象，并设置相应属性</a:t>
            </a:r>
            <a:endParaRPr lang="zh-CN" altLang="en-US" sz="2600" b="1">
              <a:solidFill>
                <a:srgbClr val="FF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p:txBody>
      </p:sp>
      <p:pic>
        <p:nvPicPr>
          <p:cNvPr id="1395717" name="Picture 5"/>
          <p:cNvPicPr>
            <a:picLocks noChangeAspect="1" noChangeArrowheads="1"/>
          </p:cNvPicPr>
          <p:nvPr/>
        </p:nvPicPr>
        <p:blipFill>
          <a:blip r:embed="rId2"/>
          <a:srcRect/>
          <a:stretch>
            <a:fillRect/>
          </a:stretch>
        </p:blipFill>
        <p:spPr bwMode="auto">
          <a:xfrm>
            <a:off x="76200" y="3424518"/>
            <a:ext cx="3251200" cy="2529324"/>
          </a:xfrm>
          <a:prstGeom prst="rect">
            <a:avLst/>
          </a:prstGeom>
          <a:noFill/>
          <a:ln w="9525">
            <a:noFill/>
            <a:miter lim="800000"/>
            <a:headEnd/>
            <a:tailEnd/>
          </a:ln>
          <a:effectLst/>
        </p:spPr>
      </p:pic>
      <p:pic>
        <p:nvPicPr>
          <p:cNvPr id="1395718" name="Picture 6"/>
          <p:cNvPicPr>
            <a:picLocks noChangeAspect="1" noChangeArrowheads="1"/>
          </p:cNvPicPr>
          <p:nvPr/>
        </p:nvPicPr>
        <p:blipFill>
          <a:blip r:embed="rId3"/>
          <a:srcRect/>
          <a:stretch>
            <a:fillRect/>
          </a:stretch>
        </p:blipFill>
        <p:spPr bwMode="auto">
          <a:xfrm>
            <a:off x="3416288" y="3424518"/>
            <a:ext cx="5727712" cy="2595282"/>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95716"/>
                                        </p:tgtEl>
                                        <p:attrNameLst>
                                          <p:attrName>style.visibility</p:attrName>
                                        </p:attrNameLst>
                                      </p:cBhvr>
                                      <p:to>
                                        <p:strVal val="visible"/>
                                      </p:to>
                                    </p:set>
                                    <p:animEffect transition="in" filter="box(in)">
                                      <p:cBhvr>
                                        <p:cTn id="7" dur="500"/>
                                        <p:tgtEl>
                                          <p:spTgt spid="1395716"/>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1395717"/>
                                        </p:tgtEl>
                                        <p:attrNameLst>
                                          <p:attrName>style.visibility</p:attrName>
                                        </p:attrNameLst>
                                      </p:cBhvr>
                                      <p:to>
                                        <p:strVal val="visible"/>
                                      </p:to>
                                    </p:set>
                                    <p:animEffect transition="in" filter="wheel(4)">
                                      <p:cBhvr>
                                        <p:cTn id="11" dur="2000"/>
                                        <p:tgtEl>
                                          <p:spTgt spid="1395717"/>
                                        </p:tgtEl>
                                      </p:cBhvr>
                                    </p:animEffect>
                                  </p:childTnLst>
                                </p:cTn>
                              </p:par>
                            </p:childTnLst>
                          </p:cTn>
                        </p:par>
                        <p:par>
                          <p:cTn id="12" fill="hold">
                            <p:stCondLst>
                              <p:cond delay="2500"/>
                            </p:stCondLst>
                            <p:childTnLst>
                              <p:par>
                                <p:cTn id="13" presetID="5" presetClass="entr" presetSubtype="10" fill="hold" nodeType="afterEffect">
                                  <p:stCondLst>
                                    <p:cond delay="0"/>
                                  </p:stCondLst>
                                  <p:childTnLst>
                                    <p:set>
                                      <p:cBhvr>
                                        <p:cTn id="14" dur="1" fill="hold">
                                          <p:stCondLst>
                                            <p:cond delay="0"/>
                                          </p:stCondLst>
                                        </p:cTn>
                                        <p:tgtEl>
                                          <p:spTgt spid="1395718"/>
                                        </p:tgtEl>
                                        <p:attrNameLst>
                                          <p:attrName>style.visibility</p:attrName>
                                        </p:attrNameLst>
                                      </p:cBhvr>
                                      <p:to>
                                        <p:strVal val="visible"/>
                                      </p:to>
                                    </p:set>
                                    <p:animEffect transition="in" filter="checkerboard(across)">
                                      <p:cBhvr>
                                        <p:cTn id="15" dur="500"/>
                                        <p:tgtEl>
                                          <p:spTgt spid="139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7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2133600" cy="457200"/>
          </a:xfrm>
          <a:prstGeom prst="rect">
            <a:avLst/>
          </a:prstGeom>
        </p:spPr>
        <p:txBody>
          <a:bodyPr/>
          <a:lstStyle/>
          <a:p>
            <a:fld id="{ED0859CA-D964-46EE-839F-7B4B5C1D9B5F}" type="slidenum">
              <a:rPr lang="zh-CN" altLang="en-US" smtClean="0"/>
              <a:pPr/>
              <a:t>28</a:t>
            </a:fld>
            <a:r>
              <a:rPr lang="zh-CN" altLang="en-US" dirty="0"/>
              <a:t>  第</a:t>
            </a:r>
            <a:r>
              <a:rPr lang="en-US" altLang="zh-CN" dirty="0"/>
              <a:t>5</a:t>
            </a:r>
            <a:r>
              <a:rPr lang="zh-CN" altLang="en-US" dirty="0"/>
              <a:t>章</a:t>
            </a:r>
            <a:endParaRPr lang="en-US" altLang="zh-CN" dirty="0"/>
          </a:p>
        </p:txBody>
      </p:sp>
      <p:sp>
        <p:nvSpPr>
          <p:cNvPr id="1396738" name="Rectangle 2"/>
          <p:cNvSpPr>
            <a:spLocks noChangeArrowheads="1"/>
          </p:cNvSpPr>
          <p:nvPr/>
        </p:nvSpPr>
        <p:spPr bwMode="auto">
          <a:xfrm>
            <a:off x="609600" y="685800"/>
            <a:ext cx="6480175" cy="701675"/>
          </a:xfrm>
          <a:prstGeom prst="rect">
            <a:avLst/>
          </a:prstGeom>
          <a:noFill/>
          <a:ln w="9525">
            <a:noFill/>
            <a:miter lim="800000"/>
            <a:headEnd/>
            <a:tailEnd/>
          </a:ln>
          <a:effectLst/>
        </p:spPr>
        <p:txBody>
          <a:bodyPr>
            <a:spAutoFit/>
          </a:bodyPr>
          <a:lstStyle/>
          <a:p>
            <a:pPr eaLnBrk="0" hangingPunct="0"/>
            <a:r>
              <a:rPr lang="zh-CN" altLang="en-US" sz="40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有形对象和无形对象</a:t>
            </a:r>
          </a:p>
        </p:txBody>
      </p:sp>
      <p:sp>
        <p:nvSpPr>
          <p:cNvPr id="1396739" name="Rectangle 3"/>
          <p:cNvSpPr>
            <a:spLocks noChangeArrowheads="1"/>
          </p:cNvSpPr>
          <p:nvPr/>
        </p:nvSpPr>
        <p:spPr bwMode="auto">
          <a:xfrm>
            <a:off x="684213" y="1816100"/>
            <a:ext cx="1962150" cy="519113"/>
          </a:xfrm>
          <a:prstGeom prst="rect">
            <a:avLst/>
          </a:prstGeom>
          <a:noFill/>
          <a:ln w="9525">
            <a:noFill/>
            <a:miter lim="800000"/>
            <a:headEnd/>
            <a:tailEnd/>
          </a:ln>
          <a:effectLst/>
        </p:spPr>
        <p:txBody>
          <a:bodyPr wrap="none">
            <a:spAutoFit/>
          </a:bodyPr>
          <a:lstStyle/>
          <a:p>
            <a:pPr eaLnBrk="0" hangingPunct="0"/>
            <a:r>
              <a:rPr kumimoji="1" lang="zh-CN" altLang="en-US" sz="2800" b="1">
                <a:latin typeface="华文行楷" pitchFamily="2" charset="-122"/>
                <a:ea typeface="华文行楷" pitchFamily="2" charset="-122"/>
                <a:cs typeface="Tahoma" pitchFamily="34" charset="0"/>
              </a:rPr>
              <a:t>错误的建模</a:t>
            </a:r>
          </a:p>
        </p:txBody>
      </p:sp>
      <p:sp>
        <p:nvSpPr>
          <p:cNvPr id="1396740" name="Rectangle 4"/>
          <p:cNvSpPr>
            <a:spLocks noChangeArrowheads="1"/>
          </p:cNvSpPr>
          <p:nvPr/>
        </p:nvSpPr>
        <p:spPr bwMode="auto">
          <a:xfrm>
            <a:off x="700088" y="2400300"/>
            <a:ext cx="8193087" cy="885825"/>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现在假定顾客开来了</a:t>
            </a: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Alpha Rodeo 156 2.0</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型汽车，接受第一次服务。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96740"/>
                                        </p:tgtEl>
                                        <p:attrNameLst>
                                          <p:attrName>style.visibility</p:attrName>
                                        </p:attrNameLst>
                                      </p:cBhvr>
                                      <p:to>
                                        <p:strVal val="visible"/>
                                      </p:to>
                                    </p:set>
                                    <p:animEffect transition="in" filter="box(in)">
                                      <p:cBhvr>
                                        <p:cTn id="7" dur="500"/>
                                        <p:tgtEl>
                                          <p:spTgt spid="139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67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2133600" cy="457200"/>
          </a:xfrm>
          <a:prstGeom prst="rect">
            <a:avLst/>
          </a:prstGeom>
        </p:spPr>
        <p:txBody>
          <a:bodyPr/>
          <a:lstStyle/>
          <a:p>
            <a:fld id="{21E08EC9-F805-4FF1-AF9E-4A558E3D80B9}" type="slidenum">
              <a:rPr lang="zh-CN" altLang="en-US" smtClean="0"/>
              <a:pPr/>
              <a:t>29</a:t>
            </a:fld>
            <a:r>
              <a:rPr lang="zh-CN" altLang="en-US" dirty="0"/>
              <a:t>  第</a:t>
            </a:r>
            <a:r>
              <a:rPr lang="en-US" altLang="zh-CN" dirty="0"/>
              <a:t>5</a:t>
            </a:r>
            <a:r>
              <a:rPr lang="zh-CN" altLang="en-US" dirty="0"/>
              <a:t>章</a:t>
            </a:r>
            <a:endParaRPr lang="en-US" altLang="zh-CN" dirty="0"/>
          </a:p>
        </p:txBody>
      </p:sp>
      <p:sp>
        <p:nvSpPr>
          <p:cNvPr id="1397762" name="Rectangle 2"/>
          <p:cNvSpPr>
            <a:spLocks noChangeArrowheads="1"/>
          </p:cNvSpPr>
          <p:nvPr/>
        </p:nvSpPr>
        <p:spPr bwMode="auto">
          <a:xfrm>
            <a:off x="533400" y="609600"/>
            <a:ext cx="6480175" cy="701675"/>
          </a:xfrm>
          <a:prstGeom prst="rect">
            <a:avLst/>
          </a:prstGeom>
          <a:noFill/>
          <a:ln w="9525">
            <a:noFill/>
            <a:miter lim="800000"/>
            <a:headEnd/>
            <a:tailEnd/>
          </a:ln>
          <a:effectLst/>
        </p:spPr>
        <p:txBody>
          <a:bodyPr>
            <a:spAutoFit/>
          </a:bodyPr>
          <a:lstStyle/>
          <a:p>
            <a:pPr eaLnBrk="0" hangingPunct="0"/>
            <a:r>
              <a:rPr lang="zh-CN" altLang="en-US" sz="40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有形对象和无形对象</a:t>
            </a:r>
          </a:p>
        </p:txBody>
      </p:sp>
      <p:sp>
        <p:nvSpPr>
          <p:cNvPr id="1397763" name="Rectangle 3"/>
          <p:cNvSpPr>
            <a:spLocks noChangeArrowheads="1"/>
          </p:cNvSpPr>
          <p:nvPr/>
        </p:nvSpPr>
        <p:spPr bwMode="auto">
          <a:xfrm>
            <a:off x="684213" y="1816100"/>
            <a:ext cx="1962150" cy="519113"/>
          </a:xfrm>
          <a:prstGeom prst="rect">
            <a:avLst/>
          </a:prstGeom>
          <a:noFill/>
          <a:ln w="9525">
            <a:noFill/>
            <a:miter lim="800000"/>
            <a:headEnd/>
            <a:tailEnd/>
          </a:ln>
          <a:effectLst/>
        </p:spPr>
        <p:txBody>
          <a:bodyPr wrap="none">
            <a:spAutoFit/>
          </a:bodyPr>
          <a:lstStyle/>
          <a:p>
            <a:pPr eaLnBrk="0" hangingPunct="0"/>
            <a:r>
              <a:rPr kumimoji="1" lang="zh-CN" altLang="en-US" sz="2800" b="1">
                <a:latin typeface="华文行楷" pitchFamily="2" charset="-122"/>
                <a:ea typeface="华文行楷" pitchFamily="2" charset="-122"/>
                <a:cs typeface="Tahoma" pitchFamily="34" charset="0"/>
              </a:rPr>
              <a:t>错误的建模</a:t>
            </a:r>
          </a:p>
        </p:txBody>
      </p:sp>
      <p:sp>
        <p:nvSpPr>
          <p:cNvPr id="1397764" name="Rectangle 4"/>
          <p:cNvSpPr>
            <a:spLocks noChangeArrowheads="1"/>
          </p:cNvSpPr>
          <p:nvPr/>
        </p:nvSpPr>
        <p:spPr bwMode="auto">
          <a:xfrm>
            <a:off x="700088" y="2400300"/>
            <a:ext cx="8193087" cy="1997075"/>
          </a:xfrm>
          <a:prstGeom prst="rect">
            <a:avLst/>
          </a:prstGeom>
          <a:noFill/>
          <a:ln w="9525">
            <a:noFill/>
            <a:miter lim="800000"/>
            <a:headEnd/>
            <a:tailEnd/>
          </a:ln>
          <a:effectLst/>
        </p:spPr>
        <p:txBody>
          <a:bodyPr>
            <a:spAutoFit/>
          </a:bodyPr>
          <a:lstStyle/>
          <a:p>
            <a:pPr eaLnBrk="0" hangingPunct="0">
              <a:spcBef>
                <a:spcPct val="20000"/>
              </a:spcBef>
              <a:spcAft>
                <a:spcPct val="20000"/>
              </a:spcAft>
              <a:buFont typeface="Wingdings" pitchFamily="2" charset="2"/>
              <a:buNone/>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此时有两个选择：</a:t>
            </a:r>
          </a:p>
          <a:p>
            <a:pPr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一是使用已有的</a:t>
            </a: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Car</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对象（</a:t>
            </a: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a:p>
            <a:pPr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二是创建一个新的</a:t>
            </a: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Car</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类对象，表示这个顾客拥有的汽车（</a:t>
            </a: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B</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p>
        </p:txBody>
      </p:sp>
      <p:pic>
        <p:nvPicPr>
          <p:cNvPr id="1397765" name="Picture 5"/>
          <p:cNvPicPr>
            <a:picLocks noChangeAspect="1" noChangeArrowheads="1"/>
          </p:cNvPicPr>
          <p:nvPr/>
        </p:nvPicPr>
        <p:blipFill>
          <a:blip r:embed="rId2"/>
          <a:srcRect/>
          <a:stretch>
            <a:fillRect/>
          </a:stretch>
        </p:blipFill>
        <p:spPr bwMode="auto">
          <a:xfrm>
            <a:off x="4286249" y="4451350"/>
            <a:ext cx="3843355" cy="2041524"/>
          </a:xfrm>
          <a:prstGeom prst="rect">
            <a:avLst/>
          </a:prstGeom>
          <a:noFill/>
          <a:ln w="9525">
            <a:noFill/>
            <a:miter lim="800000"/>
            <a:headEnd/>
            <a:tailEnd/>
          </a:ln>
          <a:effectLst/>
        </p:spPr>
      </p:pic>
      <p:pic>
        <p:nvPicPr>
          <p:cNvPr id="1397766" name="Picture 6"/>
          <p:cNvPicPr>
            <a:picLocks noChangeAspect="1" noChangeArrowheads="1"/>
          </p:cNvPicPr>
          <p:nvPr/>
        </p:nvPicPr>
        <p:blipFill>
          <a:blip r:embed="rId3"/>
          <a:srcRect/>
          <a:stretch>
            <a:fillRect/>
          </a:stretch>
        </p:blipFill>
        <p:spPr bwMode="auto">
          <a:xfrm>
            <a:off x="63128" y="4495799"/>
            <a:ext cx="3746872" cy="199707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97764"/>
                                        </p:tgtEl>
                                        <p:attrNameLst>
                                          <p:attrName>style.visibility</p:attrName>
                                        </p:attrNameLst>
                                      </p:cBhvr>
                                      <p:to>
                                        <p:strVal val="visible"/>
                                      </p:to>
                                    </p:set>
                                    <p:animEffect transition="in" filter="box(in)">
                                      <p:cBhvr>
                                        <p:cTn id="7" dur="500"/>
                                        <p:tgtEl>
                                          <p:spTgt spid="139776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97765"/>
                                        </p:tgtEl>
                                        <p:attrNameLst>
                                          <p:attrName>style.visibility</p:attrName>
                                        </p:attrNameLst>
                                      </p:cBhvr>
                                      <p:to>
                                        <p:strVal val="visible"/>
                                      </p:to>
                                    </p:set>
                                    <p:animEffect transition="in" filter="dissolve">
                                      <p:cBhvr>
                                        <p:cTn id="11" dur="500"/>
                                        <p:tgtEl>
                                          <p:spTgt spid="139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77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第</a:t>
            </a:r>
            <a:fld id="{5DA4955D-A0CE-494E-A8CE-55630E548FDA}" type="slidenum">
              <a:rPr lang="zh-CN" altLang="en-US"/>
              <a:pPr>
                <a:defRPr/>
              </a:pPr>
              <a:t>3</a:t>
            </a:fld>
            <a:r>
              <a:rPr lang="zh-CN" altLang="en-US"/>
              <a:t>页</a:t>
            </a:r>
          </a:p>
        </p:txBody>
      </p:sp>
      <p:sp>
        <p:nvSpPr>
          <p:cNvPr id="4099" name="Rectangle 2"/>
          <p:cNvSpPr>
            <a:spLocks noGrp="1" noChangeArrowheads="1"/>
          </p:cNvSpPr>
          <p:nvPr>
            <p:ph type="title"/>
          </p:nvPr>
        </p:nvSpPr>
        <p:spPr/>
        <p:txBody>
          <a:bodyPr/>
          <a:lstStyle/>
          <a:p>
            <a:r>
              <a:rPr lang="zh-CN" altLang="en-US"/>
              <a:t>本章的学习目标</a:t>
            </a:r>
          </a:p>
        </p:txBody>
      </p:sp>
      <p:sp>
        <p:nvSpPr>
          <p:cNvPr id="4100" name="Rectangle 3"/>
          <p:cNvSpPr>
            <a:spLocks noGrp="1" noChangeArrowheads="1"/>
          </p:cNvSpPr>
          <p:nvPr>
            <p:ph type="body" idx="1"/>
          </p:nvPr>
        </p:nvSpPr>
        <p:spPr/>
        <p:txBody>
          <a:bodyPr/>
          <a:lstStyle/>
          <a:p>
            <a:r>
              <a:rPr lang="zh-CN" altLang="en-US" dirty="0"/>
              <a:t>理解对象的概念和含义</a:t>
            </a:r>
          </a:p>
          <a:p>
            <a:r>
              <a:rPr lang="zh-CN" altLang="en-US" dirty="0"/>
              <a:t>理解封装的含义</a:t>
            </a:r>
          </a:p>
          <a:p>
            <a:r>
              <a:rPr lang="zh-CN" altLang="en-US" dirty="0"/>
              <a:t>掌握关联和聚合的概念</a:t>
            </a:r>
          </a:p>
          <a:p>
            <a:r>
              <a:rPr lang="zh-CN" altLang="en-US" dirty="0"/>
              <a:t>掌握对象图的基本概念和组成要素</a:t>
            </a:r>
          </a:p>
          <a:p>
            <a:r>
              <a:rPr lang="zh-CN" altLang="en-US" dirty="0"/>
              <a:t>掌握对象图和类图的区别方法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2133600" cy="457200"/>
          </a:xfrm>
          <a:prstGeom prst="rect">
            <a:avLst/>
          </a:prstGeom>
        </p:spPr>
        <p:txBody>
          <a:bodyPr/>
          <a:lstStyle/>
          <a:p>
            <a:fld id="{8BD06888-4C74-486B-9C07-FAB606E17031}" type="slidenum">
              <a:rPr lang="zh-CN" altLang="en-US" smtClean="0"/>
              <a:pPr/>
              <a:t>30</a:t>
            </a:fld>
            <a:r>
              <a:rPr lang="zh-CN" altLang="en-US" dirty="0"/>
              <a:t>  第</a:t>
            </a:r>
            <a:r>
              <a:rPr lang="en-US" altLang="zh-CN" dirty="0"/>
              <a:t>5</a:t>
            </a:r>
            <a:r>
              <a:rPr lang="zh-CN" altLang="en-US" dirty="0"/>
              <a:t>章</a:t>
            </a:r>
            <a:endParaRPr lang="en-US" altLang="zh-CN" dirty="0"/>
          </a:p>
        </p:txBody>
      </p:sp>
      <p:sp>
        <p:nvSpPr>
          <p:cNvPr id="1398786" name="Rectangle 2"/>
          <p:cNvSpPr>
            <a:spLocks noChangeArrowheads="1"/>
          </p:cNvSpPr>
          <p:nvPr/>
        </p:nvSpPr>
        <p:spPr bwMode="auto">
          <a:xfrm>
            <a:off x="609600" y="762000"/>
            <a:ext cx="6480175" cy="701675"/>
          </a:xfrm>
          <a:prstGeom prst="rect">
            <a:avLst/>
          </a:prstGeom>
          <a:noFill/>
          <a:ln w="9525">
            <a:noFill/>
            <a:miter lim="800000"/>
            <a:headEnd/>
            <a:tailEnd/>
          </a:ln>
          <a:effectLst/>
        </p:spPr>
        <p:txBody>
          <a:bodyPr>
            <a:spAutoFit/>
          </a:bodyPr>
          <a:lstStyle/>
          <a:p>
            <a:pPr eaLnBrk="0" hangingPunct="0"/>
            <a:r>
              <a:rPr lang="zh-CN" altLang="en-US" sz="40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有形对象和无形对象</a:t>
            </a:r>
          </a:p>
        </p:txBody>
      </p:sp>
      <p:sp>
        <p:nvSpPr>
          <p:cNvPr id="1398787" name="Rectangle 3"/>
          <p:cNvSpPr>
            <a:spLocks noChangeArrowheads="1"/>
          </p:cNvSpPr>
          <p:nvPr/>
        </p:nvSpPr>
        <p:spPr bwMode="auto">
          <a:xfrm>
            <a:off x="684213" y="1816100"/>
            <a:ext cx="1962150" cy="519113"/>
          </a:xfrm>
          <a:prstGeom prst="rect">
            <a:avLst/>
          </a:prstGeom>
          <a:noFill/>
          <a:ln w="9525">
            <a:noFill/>
            <a:miter lim="800000"/>
            <a:headEnd/>
            <a:tailEnd/>
          </a:ln>
          <a:effectLst/>
        </p:spPr>
        <p:txBody>
          <a:bodyPr wrap="none">
            <a:spAutoFit/>
          </a:bodyPr>
          <a:lstStyle/>
          <a:p>
            <a:pPr eaLnBrk="0" hangingPunct="0"/>
            <a:r>
              <a:rPr kumimoji="1" lang="zh-CN" altLang="en-US" sz="2800" b="1">
                <a:latin typeface="华文行楷" pitchFamily="2" charset="-122"/>
                <a:ea typeface="华文行楷" pitchFamily="2" charset="-122"/>
                <a:cs typeface="Tahoma" pitchFamily="34" charset="0"/>
              </a:rPr>
              <a:t>正确的建模</a:t>
            </a:r>
          </a:p>
        </p:txBody>
      </p:sp>
      <p:sp>
        <p:nvSpPr>
          <p:cNvPr id="1398788" name="Rectangle 4"/>
          <p:cNvSpPr>
            <a:spLocks noChangeArrowheads="1"/>
          </p:cNvSpPr>
          <p:nvPr/>
        </p:nvSpPr>
        <p:spPr bwMode="auto">
          <a:xfrm>
            <a:off x="700088" y="2400300"/>
            <a:ext cx="8193087" cy="885825"/>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为了解决前面的问题，用一个有形概念</a:t>
            </a: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Car</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和一个新的无形概念</a:t>
            </a:r>
            <a:r>
              <a:rPr lang="en-US" altLang="zh-CN"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CarModel</a:t>
            </a: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来代替</a:t>
            </a:r>
          </a:p>
        </p:txBody>
      </p:sp>
      <p:pic>
        <p:nvPicPr>
          <p:cNvPr id="1398789" name="Picture 5"/>
          <p:cNvPicPr>
            <a:picLocks noChangeAspect="1" noChangeArrowheads="1"/>
          </p:cNvPicPr>
          <p:nvPr/>
        </p:nvPicPr>
        <p:blipFill>
          <a:blip r:embed="rId2"/>
          <a:srcRect/>
          <a:stretch>
            <a:fillRect/>
          </a:stretch>
        </p:blipFill>
        <p:spPr bwMode="auto">
          <a:xfrm>
            <a:off x="4860925" y="3500438"/>
            <a:ext cx="4122666" cy="1985962"/>
          </a:xfrm>
          <a:prstGeom prst="rect">
            <a:avLst/>
          </a:prstGeom>
          <a:noFill/>
          <a:ln w="9525">
            <a:noFill/>
            <a:miter lim="800000"/>
            <a:headEnd/>
            <a:tailEnd/>
          </a:ln>
          <a:effectLst/>
        </p:spPr>
      </p:pic>
      <p:pic>
        <p:nvPicPr>
          <p:cNvPr id="1398790" name="Picture 6"/>
          <p:cNvPicPr>
            <a:picLocks noChangeAspect="1" noChangeArrowheads="1"/>
          </p:cNvPicPr>
          <p:nvPr/>
        </p:nvPicPr>
        <p:blipFill>
          <a:blip r:embed="rId3"/>
          <a:srcRect/>
          <a:stretch>
            <a:fillRect/>
          </a:stretch>
        </p:blipFill>
        <p:spPr bwMode="auto">
          <a:xfrm>
            <a:off x="282559" y="3513138"/>
            <a:ext cx="3641741" cy="2125662"/>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98787"/>
                                        </p:tgtEl>
                                        <p:attrNameLst>
                                          <p:attrName>style.visibility</p:attrName>
                                        </p:attrNameLst>
                                      </p:cBhvr>
                                      <p:to>
                                        <p:strVal val="visible"/>
                                      </p:to>
                                    </p:set>
                                    <p:animEffect transition="in" filter="wipe(left)">
                                      <p:cBhvr>
                                        <p:cTn id="7" dur="500"/>
                                        <p:tgtEl>
                                          <p:spTgt spid="1398787"/>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398788"/>
                                        </p:tgtEl>
                                        <p:attrNameLst>
                                          <p:attrName>style.visibility</p:attrName>
                                        </p:attrNameLst>
                                      </p:cBhvr>
                                      <p:to>
                                        <p:strVal val="visible"/>
                                      </p:to>
                                    </p:set>
                                    <p:animEffect transition="in" filter="box(in)">
                                      <p:cBhvr>
                                        <p:cTn id="11" dur="500"/>
                                        <p:tgtEl>
                                          <p:spTgt spid="1398788"/>
                                        </p:tgtEl>
                                      </p:cBhvr>
                                    </p:animEffect>
                                  </p:childTnLst>
                                </p:cTn>
                              </p:par>
                              <p:par>
                                <p:cTn id="12" presetID="3" presetClass="entr" presetSubtype="10" fill="hold" nodeType="withEffect">
                                  <p:stCondLst>
                                    <p:cond delay="0"/>
                                  </p:stCondLst>
                                  <p:childTnLst>
                                    <p:set>
                                      <p:cBhvr>
                                        <p:cTn id="13" dur="1" fill="hold">
                                          <p:stCondLst>
                                            <p:cond delay="0"/>
                                          </p:stCondLst>
                                        </p:cTn>
                                        <p:tgtEl>
                                          <p:spTgt spid="1398790"/>
                                        </p:tgtEl>
                                        <p:attrNameLst>
                                          <p:attrName>style.visibility</p:attrName>
                                        </p:attrNameLst>
                                      </p:cBhvr>
                                      <p:to>
                                        <p:strVal val="visible"/>
                                      </p:to>
                                    </p:set>
                                    <p:animEffect transition="in" filter="blinds(horizontal)">
                                      <p:cBhvr>
                                        <p:cTn id="14" dur="500"/>
                                        <p:tgtEl>
                                          <p:spTgt spid="1398790"/>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1398789"/>
                                        </p:tgtEl>
                                        <p:attrNameLst>
                                          <p:attrName>style.visibility</p:attrName>
                                        </p:attrNameLst>
                                      </p:cBhvr>
                                      <p:to>
                                        <p:strVal val="visible"/>
                                      </p:to>
                                    </p:set>
                                    <p:anim calcmode="lin" valueType="num">
                                      <p:cBhvr additive="base">
                                        <p:cTn id="18" dur="500" fill="hold"/>
                                        <p:tgtEl>
                                          <p:spTgt spid="1398789"/>
                                        </p:tgtEl>
                                        <p:attrNameLst>
                                          <p:attrName>ppt_x</p:attrName>
                                        </p:attrNameLst>
                                      </p:cBhvr>
                                      <p:tavLst>
                                        <p:tav tm="0">
                                          <p:val>
                                            <p:strVal val="#ppt_x"/>
                                          </p:val>
                                        </p:tav>
                                        <p:tav tm="100000">
                                          <p:val>
                                            <p:strVal val="#ppt_x"/>
                                          </p:val>
                                        </p:tav>
                                      </p:tavLst>
                                    </p:anim>
                                    <p:anim calcmode="lin" valueType="num">
                                      <p:cBhvr additive="base">
                                        <p:cTn id="19" dur="500" fill="hold"/>
                                        <p:tgtEl>
                                          <p:spTgt spid="1398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787" grpId="0"/>
      <p:bldP spid="139878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2133600" cy="457200"/>
          </a:xfrm>
          <a:prstGeom prst="rect">
            <a:avLst/>
          </a:prstGeom>
        </p:spPr>
        <p:txBody>
          <a:bodyPr/>
          <a:lstStyle/>
          <a:p>
            <a:fld id="{A5580A4F-C049-45BF-829E-3903F88D0518}" type="slidenum">
              <a:rPr lang="zh-CN" altLang="en-US" smtClean="0"/>
              <a:pPr/>
              <a:t>31</a:t>
            </a:fld>
            <a:r>
              <a:rPr lang="zh-CN" altLang="en-US" dirty="0"/>
              <a:t>  第</a:t>
            </a:r>
            <a:r>
              <a:rPr lang="en-US" altLang="zh-CN" dirty="0"/>
              <a:t>5</a:t>
            </a:r>
            <a:r>
              <a:rPr lang="zh-CN" altLang="en-US" dirty="0"/>
              <a:t>章</a:t>
            </a:r>
            <a:endParaRPr lang="en-US" altLang="zh-CN" dirty="0"/>
          </a:p>
        </p:txBody>
      </p:sp>
      <p:sp>
        <p:nvSpPr>
          <p:cNvPr id="1399810" name="Rectangle 2"/>
          <p:cNvSpPr>
            <a:spLocks noChangeArrowheads="1"/>
          </p:cNvSpPr>
          <p:nvPr/>
        </p:nvSpPr>
        <p:spPr bwMode="auto">
          <a:xfrm>
            <a:off x="609600" y="762000"/>
            <a:ext cx="6480175" cy="701675"/>
          </a:xfrm>
          <a:prstGeom prst="rect">
            <a:avLst/>
          </a:prstGeom>
          <a:noFill/>
          <a:ln w="9525">
            <a:noFill/>
            <a:miter lim="800000"/>
            <a:headEnd/>
            <a:tailEnd/>
          </a:ln>
          <a:effectLst/>
        </p:spPr>
        <p:txBody>
          <a:bodyPr>
            <a:spAutoFit/>
          </a:bodyPr>
          <a:lstStyle/>
          <a:p>
            <a:pPr eaLnBrk="0" hangingPunct="0"/>
            <a:r>
              <a:rPr lang="zh-CN" altLang="en-US" sz="40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有形对象和无形对象</a:t>
            </a:r>
          </a:p>
        </p:txBody>
      </p:sp>
      <p:sp>
        <p:nvSpPr>
          <p:cNvPr id="1399811" name="Rectangle 3"/>
          <p:cNvSpPr>
            <a:spLocks noChangeArrowheads="1"/>
          </p:cNvSpPr>
          <p:nvPr/>
        </p:nvSpPr>
        <p:spPr bwMode="auto">
          <a:xfrm>
            <a:off x="684213" y="1816100"/>
            <a:ext cx="1962150" cy="519113"/>
          </a:xfrm>
          <a:prstGeom prst="rect">
            <a:avLst/>
          </a:prstGeom>
          <a:noFill/>
          <a:ln w="9525">
            <a:noFill/>
            <a:miter lim="800000"/>
            <a:headEnd/>
            <a:tailEnd/>
          </a:ln>
          <a:effectLst/>
        </p:spPr>
        <p:txBody>
          <a:bodyPr wrap="none">
            <a:spAutoFit/>
          </a:bodyPr>
          <a:lstStyle/>
          <a:p>
            <a:pPr eaLnBrk="0" hangingPunct="0"/>
            <a:r>
              <a:rPr kumimoji="1" lang="zh-CN" altLang="en-US" sz="2800" b="1">
                <a:latin typeface="华文行楷" pitchFamily="2" charset="-122"/>
                <a:ea typeface="华文行楷" pitchFamily="2" charset="-122"/>
                <a:cs typeface="Tahoma" pitchFamily="34" charset="0"/>
              </a:rPr>
              <a:t>正确的建模</a:t>
            </a:r>
          </a:p>
        </p:txBody>
      </p:sp>
      <p:sp>
        <p:nvSpPr>
          <p:cNvPr id="1399812" name="Rectangle 4"/>
          <p:cNvSpPr>
            <a:spLocks noChangeArrowheads="1"/>
          </p:cNvSpPr>
          <p:nvPr/>
        </p:nvSpPr>
        <p:spPr bwMode="auto">
          <a:xfrm>
            <a:off x="684213" y="2335213"/>
            <a:ext cx="8193088" cy="4413516"/>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现在可以把用于销售的属性</a:t>
            </a:r>
            <a:endPar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lvl="1" indent="442913" eaLnBrk="0" hangingPunct="0">
              <a:spcBef>
                <a:spcPct val="20000"/>
              </a:spcBef>
              <a:spcAft>
                <a:spcPct val="20000"/>
              </a:spcAft>
              <a:buFont typeface="Wingdings" pitchFamily="2" charset="2"/>
              <a:buChar char="¯"/>
            </a:pPr>
            <a:r>
              <a:rPr lang="en-US" altLang="zh-CN" sz="2600" b="1" dirty="0" err="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numberOfCylinders</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endPar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lvl="1" indent="442913" eaLnBrk="0" hangingPunct="0">
              <a:spcBef>
                <a:spcPct val="20000"/>
              </a:spcBef>
              <a:spcAft>
                <a:spcPct val="20000"/>
              </a:spcAft>
              <a:buFont typeface="Wingdings" pitchFamily="2" charset="2"/>
              <a:buChar char="¯"/>
            </a:pPr>
            <a:r>
              <a:rPr lang="en-US" altLang="zh-CN" sz="2600" b="1" dirty="0" err="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availableColors</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和</a:t>
            </a:r>
            <a:endPar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lvl="1" indent="442913" eaLnBrk="0" hangingPunct="0">
              <a:spcBef>
                <a:spcPct val="20000"/>
              </a:spcBef>
              <a:spcAft>
                <a:spcPct val="20000"/>
              </a:spcAft>
              <a:buFont typeface="Wingdings" pitchFamily="2" charset="2"/>
              <a:buChar char="¯"/>
            </a:pPr>
            <a:r>
              <a:rPr lang="en-US" altLang="zh-CN" sz="2600" b="1" dirty="0" err="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modelNumber</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放在</a:t>
            </a:r>
            <a:r>
              <a:rPr lang="en-US" altLang="zh-CN" sz="2600" b="1" dirty="0" err="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CarModel</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类上，</a:t>
            </a:r>
            <a:endPar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把用于服务的属性</a:t>
            </a:r>
            <a:endPar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lvl="1" indent="442913" eaLnBrk="0" hangingPunct="0">
              <a:spcBef>
                <a:spcPct val="20000"/>
              </a:spcBef>
              <a:spcAft>
                <a:spcPct val="20000"/>
              </a:spcAft>
              <a:buFont typeface="Wingdings" pitchFamily="2" charset="2"/>
              <a:buChar char="¯"/>
            </a:pPr>
            <a:r>
              <a:rPr lang="en-US" altLang="zh-CN" sz="2600" b="1" dirty="0" err="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ower</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a:t>
            </a:r>
            <a:endPar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lvl="1" indent="442913" eaLnBrk="0" hangingPunct="0">
              <a:spcBef>
                <a:spcPct val="20000"/>
              </a:spcBef>
              <a:spcAft>
                <a:spcPct val="20000"/>
              </a:spcAft>
              <a:buFont typeface="Wingdings" pitchFamily="2" charset="2"/>
              <a:buChar char="¯"/>
            </a:pPr>
            <a:r>
              <a:rPr lang="en-US" altLang="zh-CN" sz="2600" b="1" dirty="0" err="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vehicleIdentificationNumber</a:t>
            </a:r>
            <a:endPar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endParaRPr>
          </a:p>
          <a:p>
            <a:pPr lvl="1" indent="442913" eaLnBrk="0" hangingPunct="0">
              <a:spcBef>
                <a:spcPct val="20000"/>
              </a:spcBef>
              <a:spcAft>
                <a:spcPct val="20000"/>
              </a:spcAft>
              <a:buFont typeface="Wingdings" pitchFamily="2" charset="2"/>
              <a:buChar char="¯"/>
            </a:pP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和</a:t>
            </a:r>
            <a:r>
              <a:rPr lang="en-US" altLang="zh-CN" sz="2600" b="1" dirty="0" err="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mileageAtLastService</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放在</a:t>
            </a:r>
            <a:r>
              <a:rPr lang="en-US" altLang="zh-CN"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Car</a:t>
            </a:r>
            <a:r>
              <a:rPr lang="zh-CN" altLang="en-US" sz="2600" b="1"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类上。</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99811"/>
                                        </p:tgtEl>
                                        <p:attrNameLst>
                                          <p:attrName>style.visibility</p:attrName>
                                        </p:attrNameLst>
                                      </p:cBhvr>
                                      <p:to>
                                        <p:strVal val="visible"/>
                                      </p:to>
                                    </p:set>
                                    <p:animEffect transition="in" filter="wipe(left)">
                                      <p:cBhvr>
                                        <p:cTn id="7" dur="500"/>
                                        <p:tgtEl>
                                          <p:spTgt spid="139981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399812"/>
                                        </p:tgtEl>
                                        <p:attrNameLst>
                                          <p:attrName>style.visibility</p:attrName>
                                        </p:attrNameLst>
                                      </p:cBhvr>
                                      <p:to>
                                        <p:strVal val="visible"/>
                                      </p:to>
                                    </p:set>
                                    <p:animEffect transition="in" filter="box(in)">
                                      <p:cBhvr>
                                        <p:cTn id="11" dur="500"/>
                                        <p:tgtEl>
                                          <p:spTgt spid="139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9811" grpId="0"/>
      <p:bldP spid="13998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A7AC5DFE-7BB3-4EE0-A506-2AA49367E743}" type="slidenum">
              <a:rPr lang="zh-CN" altLang="en-US" smtClean="0"/>
              <a:pPr/>
              <a:t>32</a:t>
            </a:fld>
            <a:r>
              <a:rPr lang="zh-CN" altLang="en-US" dirty="0"/>
              <a:t>  第</a:t>
            </a:r>
            <a:r>
              <a:rPr lang="en-US" altLang="zh-CN" dirty="0"/>
              <a:t>5</a:t>
            </a:r>
            <a:r>
              <a:rPr lang="zh-CN" altLang="en-US" dirty="0"/>
              <a:t>章</a:t>
            </a:r>
            <a:endParaRPr lang="en-US" altLang="zh-CN" dirty="0"/>
          </a:p>
        </p:txBody>
      </p:sp>
      <p:sp>
        <p:nvSpPr>
          <p:cNvPr id="1400834" name="Rectangle 2"/>
          <p:cNvSpPr>
            <a:spLocks noChangeArrowheads="1"/>
          </p:cNvSpPr>
          <p:nvPr/>
        </p:nvSpPr>
        <p:spPr bwMode="auto">
          <a:xfrm>
            <a:off x="609600" y="685800"/>
            <a:ext cx="6480175" cy="701675"/>
          </a:xfrm>
          <a:prstGeom prst="rect">
            <a:avLst/>
          </a:prstGeom>
          <a:noFill/>
          <a:ln w="9525">
            <a:noFill/>
            <a:miter lim="800000"/>
            <a:headEnd/>
            <a:tailEnd/>
          </a:ln>
          <a:effectLst/>
        </p:spPr>
        <p:txBody>
          <a:bodyPr>
            <a:spAutoFit/>
          </a:bodyPr>
          <a:lstStyle/>
          <a:p>
            <a:pPr eaLnBrk="0" hangingPunct="0"/>
            <a:r>
              <a:rPr lang="zh-CN" altLang="en-US" sz="40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有形对象和无形对象</a:t>
            </a:r>
          </a:p>
        </p:txBody>
      </p:sp>
      <p:sp>
        <p:nvSpPr>
          <p:cNvPr id="1400835" name="Rectangle 3"/>
          <p:cNvSpPr>
            <a:spLocks noChangeArrowheads="1"/>
          </p:cNvSpPr>
          <p:nvPr/>
        </p:nvSpPr>
        <p:spPr bwMode="auto">
          <a:xfrm>
            <a:off x="684213" y="1816100"/>
            <a:ext cx="1962150" cy="519113"/>
          </a:xfrm>
          <a:prstGeom prst="rect">
            <a:avLst/>
          </a:prstGeom>
          <a:noFill/>
          <a:ln w="9525">
            <a:noFill/>
            <a:miter lim="800000"/>
            <a:headEnd/>
            <a:tailEnd/>
          </a:ln>
          <a:effectLst/>
        </p:spPr>
        <p:txBody>
          <a:bodyPr wrap="none">
            <a:spAutoFit/>
          </a:bodyPr>
          <a:lstStyle/>
          <a:p>
            <a:pPr eaLnBrk="0" hangingPunct="0"/>
            <a:r>
              <a:rPr kumimoji="1" lang="zh-CN" altLang="en-US" sz="2800" b="1">
                <a:latin typeface="华文行楷" pitchFamily="2" charset="-122"/>
                <a:ea typeface="华文行楷" pitchFamily="2" charset="-122"/>
                <a:cs typeface="Tahoma" pitchFamily="34" charset="0"/>
              </a:rPr>
              <a:t>正确的建模</a:t>
            </a:r>
          </a:p>
        </p:txBody>
      </p:sp>
      <p:sp>
        <p:nvSpPr>
          <p:cNvPr id="1400836" name="Rectangle 4"/>
          <p:cNvSpPr>
            <a:spLocks noChangeArrowheads="1"/>
          </p:cNvSpPr>
          <p:nvPr/>
        </p:nvSpPr>
        <p:spPr bwMode="auto">
          <a:xfrm>
            <a:off x="700088" y="2400300"/>
            <a:ext cx="8193087" cy="488950"/>
          </a:xfrm>
          <a:prstGeom prst="rect">
            <a:avLst/>
          </a:prstGeom>
          <a:noFill/>
          <a:ln w="9525">
            <a:noFill/>
            <a:miter lim="800000"/>
            <a:headEnd/>
            <a:tailEnd/>
          </a:ln>
          <a:effectLst/>
        </p:spPr>
        <p:txBody>
          <a:bodyPr>
            <a:spAutoFit/>
          </a:bodyPr>
          <a:lstStyle/>
          <a:p>
            <a:pPr indent="442913" eaLnBrk="0" hangingPunct="0">
              <a:spcBef>
                <a:spcPct val="20000"/>
              </a:spcBef>
              <a:spcAft>
                <a:spcPct val="20000"/>
              </a:spcAft>
              <a:buFont typeface="Wingdings" pitchFamily="2" charset="2"/>
              <a:buChar char="¯"/>
            </a:pPr>
            <a:r>
              <a:rPr lang="zh-CN" altLang="en-US" sz="2600" b="1">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应用新的模型后可得到：</a:t>
            </a:r>
          </a:p>
        </p:txBody>
      </p:sp>
      <p:graphicFrame>
        <p:nvGraphicFramePr>
          <p:cNvPr id="1400837" name="Object 5"/>
          <p:cNvGraphicFramePr>
            <a:graphicFrameLocks noGrp="1" noChangeAspect="1"/>
          </p:cNvGraphicFramePr>
          <p:nvPr>
            <p:ph/>
            <p:extLst>
              <p:ext uri="{D42A27DB-BD31-4B8C-83A1-F6EECF244321}">
                <p14:modId xmlns:p14="http://schemas.microsoft.com/office/powerpoint/2010/main" val="1575613319"/>
              </p:ext>
            </p:extLst>
          </p:nvPr>
        </p:nvGraphicFramePr>
        <p:xfrm>
          <a:off x="1600200" y="2852759"/>
          <a:ext cx="6565901" cy="3987312"/>
        </p:xfrm>
        <a:graphic>
          <a:graphicData uri="http://schemas.openxmlformats.org/presentationml/2006/ole">
            <mc:AlternateContent xmlns:mc="http://schemas.openxmlformats.org/markup-compatibility/2006">
              <mc:Choice xmlns:v="urn:schemas-microsoft-com:vml" Requires="v">
                <p:oleObj name="Image" r:id="rId2" imgW="5117460" imgH="3860317" progId="">
                  <p:embed/>
                </p:oleObj>
              </mc:Choice>
              <mc:Fallback>
                <p:oleObj name="Image" r:id="rId2" imgW="5117460" imgH="3860317"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52759"/>
                        <a:ext cx="6565901" cy="3987312"/>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400836"/>
                                        </p:tgtEl>
                                        <p:attrNameLst>
                                          <p:attrName>style.visibility</p:attrName>
                                        </p:attrNameLst>
                                      </p:cBhvr>
                                      <p:to>
                                        <p:strVal val="visible"/>
                                      </p:to>
                                    </p:set>
                                    <p:animEffect transition="in" filter="box(in)">
                                      <p:cBhvr>
                                        <p:cTn id="7" dur="500"/>
                                        <p:tgtEl>
                                          <p:spTgt spid="1400836"/>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1400837"/>
                                        </p:tgtEl>
                                        <p:attrNameLst>
                                          <p:attrName>style.visibility</p:attrName>
                                        </p:attrNameLst>
                                      </p:cBhvr>
                                      <p:to>
                                        <p:strVal val="visible"/>
                                      </p:to>
                                    </p:set>
                                    <p:animEffect transition="in" filter="box(in)">
                                      <p:cBhvr>
                                        <p:cTn id="11" dur="500"/>
                                        <p:tgtEl>
                                          <p:spTgt spid="140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08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609600" y="830263"/>
            <a:ext cx="7391400" cy="769937"/>
          </a:xfrm>
          <a:prstGeom prst="rect">
            <a:avLst/>
          </a:prstGeom>
          <a:noFill/>
          <a:ln w="9525">
            <a:noFill/>
            <a:miter lim="800000"/>
            <a:headEnd/>
            <a:tailEnd/>
          </a:ln>
          <a:effectLst/>
        </p:spPr>
        <p:txBody>
          <a:bodyPr>
            <a:spAutoFit/>
          </a:bodyPr>
          <a:lstStyle/>
          <a:p>
            <a:pPr>
              <a:spcBef>
                <a:spcPct val="50000"/>
              </a:spcBef>
              <a:defRPr/>
            </a:pPr>
            <a:r>
              <a:rPr lang="zh-CN" altLang="en-US" sz="4400" b="1" dirty="0">
                <a:solidFill>
                  <a:srgbClr val="FF0000"/>
                </a:solidFill>
                <a:latin typeface="+mj-lt"/>
                <a:ea typeface="+mj-ea"/>
                <a:cs typeface="+mj-cs"/>
              </a:rPr>
              <a:t>主要内容</a:t>
            </a:r>
            <a:endParaRPr lang="en-US" altLang="zh-CN" sz="4400" b="1" dirty="0">
              <a:solidFill>
                <a:srgbClr val="FF0000"/>
              </a:solidFill>
              <a:latin typeface="+mj-lt"/>
              <a:ea typeface="+mj-ea"/>
              <a:cs typeface="+mj-cs"/>
            </a:endParaRPr>
          </a:p>
        </p:txBody>
      </p:sp>
      <p:sp>
        <p:nvSpPr>
          <p:cNvPr id="4" name="灯片编号占位符 3"/>
          <p:cNvSpPr>
            <a:spLocks noGrp="1"/>
          </p:cNvSpPr>
          <p:nvPr>
            <p:ph type="sldNum" sz="quarter" idx="10"/>
          </p:nvPr>
        </p:nvSpPr>
        <p:spPr/>
        <p:txBody>
          <a:bodyPr/>
          <a:lstStyle/>
          <a:p>
            <a:pPr>
              <a:defRPr/>
            </a:pPr>
            <a:r>
              <a:rPr lang="zh-CN" altLang="en-US"/>
              <a:t>第</a:t>
            </a:r>
            <a:fld id="{537648E3-7CC0-40E4-BF29-59E82F9BCF30}" type="slidenum">
              <a:rPr lang="zh-CN" altLang="en-US" smtClean="0"/>
              <a:pPr>
                <a:defRPr/>
              </a:pPr>
              <a:t>4</a:t>
            </a:fld>
            <a:r>
              <a:rPr lang="zh-CN" altLang="en-US"/>
              <a:t>页</a:t>
            </a:r>
          </a:p>
        </p:txBody>
      </p:sp>
      <p:sp>
        <p:nvSpPr>
          <p:cNvPr id="5124" name="Text Box 2"/>
          <p:cNvSpPr txBox="1">
            <a:spLocks noChangeArrowheads="1"/>
          </p:cNvSpPr>
          <p:nvPr/>
        </p:nvSpPr>
        <p:spPr bwMode="auto">
          <a:xfrm>
            <a:off x="1676400" y="1905000"/>
            <a:ext cx="7162800" cy="3877985"/>
          </a:xfrm>
          <a:prstGeom prst="rect">
            <a:avLst/>
          </a:prstGeom>
          <a:noFill/>
          <a:ln w="9525" algn="ctr">
            <a:noFill/>
            <a:miter lim="800000"/>
            <a:headEnd/>
            <a:tailEnd/>
          </a:ln>
        </p:spPr>
        <p:txBody>
          <a:bodyPr wrap="square">
            <a:spAutoFit/>
          </a:bodyPr>
          <a:lstStyle/>
          <a:p>
            <a:pPr>
              <a:spcBef>
                <a:spcPct val="50000"/>
              </a:spcBef>
            </a:pPr>
            <a:r>
              <a:rPr lang="zh-CN" altLang="en-US" sz="3600" dirty="0">
                <a:latin typeface="楷体_GB2312" pitchFamily="49" charset="-122"/>
                <a:ea typeface="楷体_GB2312" pitchFamily="49" charset="-122"/>
              </a:rPr>
              <a:t>主要内容：</a:t>
            </a:r>
          </a:p>
          <a:p>
            <a:pPr lvl="2">
              <a:spcBef>
                <a:spcPct val="50000"/>
              </a:spcBef>
              <a:buFont typeface="Wingdings" pitchFamily="2" charset="2"/>
              <a:buChar char="l"/>
            </a:pPr>
            <a:r>
              <a:rPr lang="zh-CN" altLang="en-US" sz="2800" b="1" u="sng" dirty="0">
                <a:latin typeface="楷体_GB2312" pitchFamily="49" charset="-122"/>
                <a:ea typeface="楷体_GB2312" pitchFamily="49" charset="-122"/>
              </a:rPr>
              <a:t>理解对象的概念和含义</a:t>
            </a:r>
          </a:p>
          <a:p>
            <a:pPr lvl="2">
              <a:spcBef>
                <a:spcPct val="50000"/>
              </a:spcBef>
              <a:buFont typeface="Wingdings" pitchFamily="2" charset="2"/>
              <a:buChar char="l"/>
            </a:pPr>
            <a:r>
              <a:rPr lang="zh-CN" altLang="en-US" sz="2800" b="1" u="sng" dirty="0">
                <a:latin typeface="楷体_GB2312" pitchFamily="49" charset="-122"/>
                <a:ea typeface="楷体_GB2312" pitchFamily="49" charset="-122"/>
              </a:rPr>
              <a:t>理解封装的含义</a:t>
            </a:r>
          </a:p>
          <a:p>
            <a:pPr lvl="2">
              <a:spcBef>
                <a:spcPct val="50000"/>
              </a:spcBef>
              <a:buFont typeface="Wingdings" pitchFamily="2" charset="2"/>
              <a:buChar char="l"/>
            </a:pPr>
            <a:r>
              <a:rPr lang="zh-CN" altLang="en-US" sz="2800" b="1" u="sng" dirty="0">
                <a:latin typeface="楷体_GB2312" pitchFamily="49" charset="-122"/>
                <a:ea typeface="楷体_GB2312" pitchFamily="49" charset="-122"/>
              </a:rPr>
              <a:t>掌握关联和聚合的概念</a:t>
            </a:r>
          </a:p>
          <a:p>
            <a:pPr lvl="2">
              <a:spcBef>
                <a:spcPct val="50000"/>
              </a:spcBef>
              <a:buFont typeface="Wingdings" pitchFamily="2" charset="2"/>
              <a:buChar char="l"/>
            </a:pPr>
            <a:r>
              <a:rPr lang="zh-CN" altLang="en-US" sz="2800" b="1" u="sng" dirty="0">
                <a:latin typeface="楷体_GB2312" pitchFamily="49" charset="-122"/>
                <a:ea typeface="楷体_GB2312" pitchFamily="49" charset="-122"/>
              </a:rPr>
              <a:t>掌握对象图的基本概念和组成要素</a:t>
            </a:r>
          </a:p>
          <a:p>
            <a:pPr lvl="2">
              <a:spcBef>
                <a:spcPct val="50000"/>
              </a:spcBef>
              <a:buFont typeface="Wingdings" pitchFamily="2" charset="2"/>
              <a:buChar char="l"/>
            </a:pPr>
            <a:r>
              <a:rPr lang="zh-CN" altLang="en-US" sz="2800" b="1" u="sng" dirty="0">
                <a:latin typeface="楷体_GB2312" pitchFamily="49" charset="-122"/>
                <a:ea typeface="楷体_GB2312" pitchFamily="49" charset="-122"/>
              </a:rPr>
              <a:t>掌握对象图和类图的区别</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51FFFC6D-FE83-41FF-B979-A045F3E93276}" type="slidenum">
              <a:rPr lang="zh-CN" altLang="en-US" smtClean="0"/>
              <a:pPr/>
              <a:t>5</a:t>
            </a:fld>
            <a:r>
              <a:rPr lang="zh-CN" altLang="en-US" dirty="0"/>
              <a:t>  第</a:t>
            </a:r>
            <a:r>
              <a:rPr lang="en-US" altLang="zh-CN" dirty="0"/>
              <a:t>5</a:t>
            </a:r>
            <a:r>
              <a:rPr lang="zh-CN" altLang="en-US" dirty="0"/>
              <a:t>章</a:t>
            </a:r>
            <a:endParaRPr lang="en-US" altLang="zh-CN" dirty="0"/>
          </a:p>
        </p:txBody>
      </p:sp>
      <p:sp>
        <p:nvSpPr>
          <p:cNvPr id="1360898" name="Rectangle 2"/>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对象的概念与特性</a:t>
            </a:r>
          </a:p>
        </p:txBody>
      </p:sp>
      <p:sp>
        <p:nvSpPr>
          <p:cNvPr id="1360899" name="Rectangle 3"/>
          <p:cNvSpPr>
            <a:spLocks noChangeArrowheads="1"/>
          </p:cNvSpPr>
          <p:nvPr/>
        </p:nvSpPr>
        <p:spPr bwMode="auto">
          <a:xfrm>
            <a:off x="468313" y="1770063"/>
            <a:ext cx="8070850" cy="4106862"/>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200" b="1" dirty="0">
                <a:latin typeface="Times New Roman" pitchFamily="18" charset="0"/>
                <a:ea typeface="楷体_GB2312" pitchFamily="49" charset="-122"/>
              </a:rPr>
              <a:t>对象代表一个单独的、可确认的物体、单元或实体，它可以是具体的也可以是抽象的，在问题领域里有确切定义的角色。</a:t>
            </a:r>
          </a:p>
          <a:p>
            <a:pPr marL="457200" indent="-457200">
              <a:lnSpc>
                <a:spcPct val="125000"/>
              </a:lnSpc>
              <a:spcBef>
                <a:spcPct val="20000"/>
              </a:spcBef>
              <a:buClr>
                <a:srgbClr val="FF0000"/>
              </a:buClr>
              <a:buSzPct val="200000"/>
              <a:buFontTx/>
              <a:buChar char="•"/>
            </a:pPr>
            <a:r>
              <a:rPr kumimoji="1" lang="zh-CN" altLang="en-US" sz="2200" b="1" dirty="0">
                <a:solidFill>
                  <a:srgbClr val="FF0000"/>
                </a:solidFill>
                <a:latin typeface="Times New Roman" pitchFamily="18" charset="0"/>
                <a:ea typeface="楷体_GB2312" pitchFamily="49" charset="-122"/>
              </a:rPr>
              <a:t>标识</a:t>
            </a:r>
            <a:r>
              <a:rPr kumimoji="1" lang="zh-CN" altLang="en-US" sz="2200" b="1" dirty="0">
                <a:latin typeface="Times New Roman" pitchFamily="18" charset="0"/>
                <a:ea typeface="楷体_GB2312" pitchFamily="49" charset="-122"/>
              </a:rPr>
              <a:t>：为了将一个对象与其它所有对象区分开来，我们通常会给它起一个“标识”</a:t>
            </a:r>
            <a:r>
              <a:rPr kumimoji="1" lang="zh-CN" altLang="en-US" sz="2000" b="1" dirty="0">
                <a:latin typeface="Times New Roman" pitchFamily="18" charset="0"/>
                <a:ea typeface="楷体_GB2312" pitchFamily="49" charset="-122"/>
              </a:rPr>
              <a:t> </a:t>
            </a:r>
          </a:p>
          <a:p>
            <a:pPr marL="457200" indent="-457200">
              <a:lnSpc>
                <a:spcPct val="125000"/>
              </a:lnSpc>
              <a:spcBef>
                <a:spcPct val="20000"/>
              </a:spcBef>
              <a:buClr>
                <a:srgbClr val="FF0000"/>
              </a:buClr>
              <a:buSzPct val="200000"/>
              <a:buFontTx/>
              <a:buChar char="•"/>
            </a:pPr>
            <a:r>
              <a:rPr kumimoji="1" lang="zh-CN" altLang="en-US" sz="2200" b="1" dirty="0">
                <a:solidFill>
                  <a:srgbClr val="FF0000"/>
                </a:solidFill>
                <a:latin typeface="Times New Roman" pitchFamily="18" charset="0"/>
                <a:ea typeface="楷体_GB2312" pitchFamily="49" charset="-122"/>
              </a:rPr>
              <a:t>状态</a:t>
            </a:r>
            <a:r>
              <a:rPr kumimoji="1" lang="zh-CN" altLang="en-US" sz="2200" b="1" dirty="0">
                <a:latin typeface="Times New Roman" pitchFamily="18" charset="0"/>
                <a:ea typeface="楷体_GB2312" pitchFamily="49" charset="-122"/>
              </a:rPr>
              <a:t>：对象的状态包括对象的所有属性和这些属性的当前值 </a:t>
            </a:r>
          </a:p>
          <a:p>
            <a:pPr marL="457200" indent="-457200">
              <a:lnSpc>
                <a:spcPct val="125000"/>
              </a:lnSpc>
              <a:spcBef>
                <a:spcPct val="20000"/>
              </a:spcBef>
              <a:buClr>
                <a:srgbClr val="FF0000"/>
              </a:buClr>
              <a:buSzPct val="200000"/>
              <a:buFontTx/>
              <a:buChar char="•"/>
            </a:pPr>
            <a:r>
              <a:rPr kumimoji="1" lang="zh-CN" altLang="en-US" sz="2200" b="1" dirty="0">
                <a:solidFill>
                  <a:srgbClr val="FF0000"/>
                </a:solidFill>
                <a:latin typeface="Times New Roman" pitchFamily="18" charset="0"/>
                <a:ea typeface="楷体_GB2312" pitchFamily="49" charset="-122"/>
              </a:rPr>
              <a:t>行为：</a:t>
            </a:r>
            <a:r>
              <a:rPr kumimoji="1" lang="zh-CN" altLang="en-US" sz="2200" b="1" dirty="0">
                <a:latin typeface="Times New Roman" pitchFamily="18" charset="0"/>
                <a:ea typeface="楷体_GB2312" pitchFamily="49" charset="-122"/>
              </a:rPr>
              <a:t>没有一个对象是孤立存在的，对象可以被操作，也可以操作别的对象，而行为就是</a:t>
            </a:r>
            <a:r>
              <a:rPr kumimoji="1" lang="zh-CN" altLang="en-US" sz="2200" b="1" dirty="0">
                <a:solidFill>
                  <a:srgbClr val="00B0F0"/>
                </a:solidFill>
                <a:latin typeface="Times New Roman" pitchFamily="18" charset="0"/>
                <a:ea typeface="楷体_GB2312" pitchFamily="49" charset="-122"/>
              </a:rPr>
              <a:t>一个对象根据它的状态改变和消息传送所采取的行动和所做出的反应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0899">
                                            <p:txEl>
                                              <p:pRg st="0" end="0"/>
                                            </p:txEl>
                                          </p:spTgt>
                                        </p:tgtEl>
                                        <p:attrNameLst>
                                          <p:attrName>style.visibility</p:attrName>
                                        </p:attrNameLst>
                                      </p:cBhvr>
                                      <p:to>
                                        <p:strVal val="visible"/>
                                      </p:to>
                                    </p:set>
                                    <p:animEffect transition="in" filter="blinds(horizontal)">
                                      <p:cBhvr>
                                        <p:cTn id="7" dur="500"/>
                                        <p:tgtEl>
                                          <p:spTgt spid="136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60899">
                                            <p:txEl>
                                              <p:pRg st="1" end="1"/>
                                            </p:txEl>
                                          </p:spTgt>
                                        </p:tgtEl>
                                        <p:attrNameLst>
                                          <p:attrName>style.visibility</p:attrName>
                                        </p:attrNameLst>
                                      </p:cBhvr>
                                      <p:to>
                                        <p:strVal val="visible"/>
                                      </p:to>
                                    </p:set>
                                    <p:animEffect transition="in" filter="box(in)">
                                      <p:cBhvr>
                                        <p:cTn id="12" dur="500"/>
                                        <p:tgtEl>
                                          <p:spTgt spid="136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0899">
                                            <p:txEl>
                                              <p:pRg st="2" end="2"/>
                                            </p:txEl>
                                          </p:spTgt>
                                        </p:tgtEl>
                                        <p:attrNameLst>
                                          <p:attrName>style.visibility</p:attrName>
                                        </p:attrNameLst>
                                      </p:cBhvr>
                                      <p:to>
                                        <p:strVal val="visible"/>
                                      </p:to>
                                    </p:set>
                                    <p:animEffect transition="in" filter="blinds(horizontal)">
                                      <p:cBhvr>
                                        <p:cTn id="17" dur="500"/>
                                        <p:tgtEl>
                                          <p:spTgt spid="1360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60899">
                                            <p:txEl>
                                              <p:pRg st="3" end="3"/>
                                            </p:txEl>
                                          </p:spTgt>
                                        </p:tgtEl>
                                        <p:attrNameLst>
                                          <p:attrName>style.visibility</p:attrName>
                                        </p:attrNameLst>
                                      </p:cBhvr>
                                      <p:to>
                                        <p:strVal val="visible"/>
                                      </p:to>
                                    </p:set>
                                    <p:animEffect transition="in" filter="checkerboard(across)">
                                      <p:cBhvr>
                                        <p:cTn id="22" dur="500"/>
                                        <p:tgtEl>
                                          <p:spTgt spid="1360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B94B2FA6-299B-49EF-A34E-7FC36CCEB521}" type="slidenum">
              <a:rPr lang="zh-CN" altLang="en-US" smtClean="0"/>
              <a:pPr/>
              <a:t>6</a:t>
            </a:fld>
            <a:r>
              <a:rPr lang="zh-CN" altLang="en-US" dirty="0"/>
              <a:t>  第</a:t>
            </a:r>
            <a:r>
              <a:rPr lang="en-US" altLang="zh-CN" dirty="0"/>
              <a:t>5</a:t>
            </a:r>
            <a:r>
              <a:rPr lang="zh-CN" altLang="en-US" dirty="0"/>
              <a:t>章</a:t>
            </a:r>
            <a:endParaRPr lang="en-US" altLang="zh-CN" dirty="0"/>
          </a:p>
        </p:txBody>
      </p:sp>
      <p:sp>
        <p:nvSpPr>
          <p:cNvPr id="1362946" name="Rectangle 2"/>
          <p:cNvSpPr>
            <a:spLocks noChangeArrowheads="1"/>
          </p:cNvSpPr>
          <p:nvPr/>
        </p:nvSpPr>
        <p:spPr bwMode="auto">
          <a:xfrm>
            <a:off x="533400" y="533400"/>
            <a:ext cx="5478463" cy="884238"/>
          </a:xfrm>
          <a:prstGeom prst="rect">
            <a:avLst/>
          </a:prstGeom>
          <a:noFill/>
          <a:ln w="9525">
            <a:noFill/>
            <a:miter lim="800000"/>
            <a:headEnd/>
            <a:tailEnd/>
          </a:ln>
          <a:effectLst/>
        </p:spPr>
        <p:txBody>
          <a:bodyPr>
            <a:spAutoFit/>
          </a:bodyPr>
          <a:lstStyle/>
          <a:p>
            <a:pPr>
              <a:lnSpc>
                <a:spcPct val="130000"/>
              </a:lnSpc>
              <a:spcBef>
                <a:spcPct val="30000"/>
              </a:spcBef>
              <a:buClr>
                <a:schemeClr val="tx2"/>
              </a:buClr>
              <a:buFont typeface="Wingdings" pitchFamily="2" charset="2"/>
              <a:buNone/>
            </a:pPr>
            <a:r>
              <a:rPr lang="zh-CN" altLang="en-US" sz="4000">
                <a:solidFill>
                  <a:schemeClr val="tx2"/>
                </a:solidFill>
                <a:effectLst>
                  <a:outerShdw blurRad="38100" dist="38100" dir="2700000" algn="tl">
                    <a:srgbClr val="C0C0C0"/>
                  </a:outerShdw>
                </a:effectLst>
                <a:latin typeface="Verdana" pitchFamily="34" charset="0"/>
                <a:ea typeface="黑体" pitchFamily="2" charset="-122"/>
              </a:rPr>
              <a:t>对象 </a:t>
            </a:r>
            <a:r>
              <a:rPr lang="en-US" altLang="zh-CN" sz="4000">
                <a:solidFill>
                  <a:schemeClr val="tx2"/>
                </a:solidFill>
                <a:effectLst>
                  <a:outerShdw blurRad="38100" dist="38100" dir="2700000" algn="tl">
                    <a:srgbClr val="C0C0C0"/>
                  </a:outerShdw>
                </a:effectLst>
                <a:latin typeface="Verdana" pitchFamily="34" charset="0"/>
                <a:ea typeface="黑体" pitchFamily="2" charset="-122"/>
              </a:rPr>
              <a:t>vs </a:t>
            </a:r>
            <a:r>
              <a:rPr lang="zh-CN" altLang="en-US" sz="4000">
                <a:solidFill>
                  <a:schemeClr val="tx2"/>
                </a:solidFill>
                <a:effectLst>
                  <a:outerShdw blurRad="38100" dist="38100" dir="2700000" algn="tl">
                    <a:srgbClr val="C0C0C0"/>
                  </a:outerShdw>
                </a:effectLst>
                <a:latin typeface="Verdana" pitchFamily="34" charset="0"/>
                <a:ea typeface="黑体" pitchFamily="2" charset="-122"/>
              </a:rPr>
              <a:t>类</a:t>
            </a:r>
          </a:p>
        </p:txBody>
      </p:sp>
      <p:sp>
        <p:nvSpPr>
          <p:cNvPr id="1362947" name="Rectangle 3"/>
          <p:cNvSpPr>
            <a:spLocks noChangeArrowheads="1"/>
          </p:cNvSpPr>
          <p:nvPr/>
        </p:nvSpPr>
        <p:spPr bwMode="auto">
          <a:xfrm>
            <a:off x="539750" y="1844675"/>
            <a:ext cx="8070850" cy="3529013"/>
          </a:xfrm>
          <a:prstGeom prst="rect">
            <a:avLst/>
          </a:prstGeom>
          <a:noFill/>
          <a:ln w="9525">
            <a:noFill/>
            <a:miter lim="800000"/>
            <a:headEnd/>
            <a:tailEnd/>
          </a:ln>
          <a:effectLst/>
        </p:spPr>
        <p:txBody>
          <a:bodyPr/>
          <a:lstStyle/>
          <a:p>
            <a:pPr marL="457200" indent="-457200">
              <a:lnSpc>
                <a:spcPct val="125000"/>
              </a:lnSpc>
              <a:spcBef>
                <a:spcPct val="20000"/>
              </a:spcBef>
              <a:buClr>
                <a:srgbClr val="FF0000"/>
              </a:buClr>
              <a:buSzPct val="200000"/>
              <a:buFontTx/>
              <a:buChar char="•"/>
            </a:pPr>
            <a:r>
              <a:rPr kumimoji="1" lang="zh-CN" altLang="en-US" sz="2400" b="1" dirty="0">
                <a:latin typeface="Times New Roman" pitchFamily="18" charset="0"/>
                <a:ea typeface="楷体_GB2312" pitchFamily="49" charset="-122"/>
              </a:rPr>
              <a:t>对象是一个存在于时间和空间中的具体实体，而类仅代表一个抽象，抽象出对象的“本质”</a:t>
            </a:r>
          </a:p>
          <a:p>
            <a:pPr marL="457200" indent="-457200">
              <a:lnSpc>
                <a:spcPct val="125000"/>
              </a:lnSpc>
              <a:spcBef>
                <a:spcPct val="20000"/>
              </a:spcBef>
              <a:buClr>
                <a:srgbClr val="FF0000"/>
              </a:buClr>
              <a:buSzPct val="200000"/>
              <a:buFontTx/>
              <a:buChar char="•"/>
            </a:pPr>
            <a:r>
              <a:rPr kumimoji="1" lang="zh-CN" altLang="en-US" sz="2400" b="1" dirty="0">
                <a:latin typeface="Times New Roman" pitchFamily="18" charset="0"/>
                <a:ea typeface="楷体_GB2312" pitchFamily="49" charset="-122"/>
              </a:rPr>
              <a:t>类是共享一个公用结构和一个公共行为对象集合 </a:t>
            </a:r>
          </a:p>
          <a:p>
            <a:pPr marL="457200" indent="-457200">
              <a:lnSpc>
                <a:spcPct val="125000"/>
              </a:lnSpc>
              <a:spcBef>
                <a:spcPct val="20000"/>
              </a:spcBef>
              <a:buClr>
                <a:srgbClr val="FF0000"/>
              </a:buClr>
              <a:buSzPct val="200000"/>
              <a:buFontTx/>
              <a:buChar char="•"/>
            </a:pPr>
            <a:r>
              <a:rPr kumimoji="1" lang="zh-CN" altLang="en-US" sz="2400" b="1" dirty="0">
                <a:latin typeface="Times New Roman" pitchFamily="18" charset="0"/>
                <a:ea typeface="楷体_GB2312" pitchFamily="49" charset="-122"/>
              </a:rPr>
              <a:t>类是静态的，对象是动态的</a:t>
            </a:r>
          </a:p>
          <a:p>
            <a:pPr marL="457200" indent="-457200">
              <a:lnSpc>
                <a:spcPct val="125000"/>
              </a:lnSpc>
              <a:spcBef>
                <a:spcPct val="20000"/>
              </a:spcBef>
              <a:buClr>
                <a:srgbClr val="FF0000"/>
              </a:buClr>
              <a:buSzPct val="200000"/>
              <a:buFontTx/>
              <a:buChar char="•"/>
            </a:pPr>
            <a:r>
              <a:rPr kumimoji="1" lang="zh-CN" altLang="en-US" sz="2400" b="1" dirty="0">
                <a:latin typeface="Times New Roman" pitchFamily="18" charset="0"/>
                <a:ea typeface="楷体_GB2312" pitchFamily="49" charset="-122"/>
              </a:rPr>
              <a:t>类是一般化，对象是个性化；</a:t>
            </a:r>
            <a:endParaRPr kumimoji="1" lang="en-US" altLang="zh-CN" sz="2400" b="1" dirty="0">
              <a:latin typeface="Times New Roman" pitchFamily="18" charset="0"/>
              <a:ea typeface="楷体_GB2312" pitchFamily="49" charset="-122"/>
            </a:endParaRPr>
          </a:p>
          <a:p>
            <a:pPr marL="914400" lvl="1" indent="-457200">
              <a:lnSpc>
                <a:spcPct val="125000"/>
              </a:lnSpc>
              <a:spcBef>
                <a:spcPct val="20000"/>
              </a:spcBef>
              <a:buClr>
                <a:srgbClr val="FF0000"/>
              </a:buClr>
              <a:buSzPct val="200000"/>
              <a:buFontTx/>
              <a:buChar char="•"/>
            </a:pPr>
            <a:r>
              <a:rPr kumimoji="1" lang="zh-CN" altLang="en-US" sz="2400" b="1" dirty="0">
                <a:latin typeface="Times New Roman" pitchFamily="18" charset="0"/>
                <a:ea typeface="楷体_GB2312" pitchFamily="49" charset="-122"/>
              </a:rPr>
              <a:t>类是定义，对象是实例；</a:t>
            </a:r>
            <a:endParaRPr kumimoji="1" lang="en-US" altLang="zh-CN" sz="2400" b="1" dirty="0">
              <a:latin typeface="Times New Roman" pitchFamily="18" charset="0"/>
              <a:ea typeface="楷体_GB2312" pitchFamily="49" charset="-122"/>
            </a:endParaRPr>
          </a:p>
          <a:p>
            <a:pPr marL="914400" lvl="1" indent="-457200">
              <a:lnSpc>
                <a:spcPct val="125000"/>
              </a:lnSpc>
              <a:spcBef>
                <a:spcPct val="20000"/>
              </a:spcBef>
              <a:buClr>
                <a:srgbClr val="FF0000"/>
              </a:buClr>
              <a:buSzPct val="200000"/>
              <a:buFontTx/>
              <a:buChar char="•"/>
            </a:pPr>
            <a:r>
              <a:rPr kumimoji="1" lang="zh-CN" altLang="en-US" sz="2400" b="1" dirty="0">
                <a:latin typeface="Times New Roman" pitchFamily="18" charset="0"/>
                <a:ea typeface="楷体_GB2312" pitchFamily="49" charset="-122"/>
              </a:rPr>
              <a:t>类是抽象、对象是具体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2133600" cy="457200"/>
          </a:xfrm>
          <a:prstGeom prst="rect">
            <a:avLst/>
          </a:prstGeom>
        </p:spPr>
        <p:txBody>
          <a:bodyPr/>
          <a:lstStyle/>
          <a:p>
            <a:fld id="{6C55FD9D-DAC5-49DF-B08F-EED9D35477A4}" type="slidenum">
              <a:rPr lang="zh-CN" altLang="en-US" smtClean="0"/>
              <a:pPr/>
              <a:t>7</a:t>
            </a:fld>
            <a:r>
              <a:rPr lang="zh-CN" altLang="en-US" dirty="0"/>
              <a:t>  第</a:t>
            </a:r>
            <a:r>
              <a:rPr lang="en-US" altLang="zh-CN" dirty="0"/>
              <a:t>5</a:t>
            </a:r>
            <a:r>
              <a:rPr lang="zh-CN" altLang="en-US" dirty="0"/>
              <a:t>章</a:t>
            </a:r>
            <a:endParaRPr lang="en-US" altLang="zh-CN" dirty="0"/>
          </a:p>
        </p:txBody>
      </p:sp>
      <p:sp>
        <p:nvSpPr>
          <p:cNvPr id="1364994" name="Rectangle 2"/>
          <p:cNvSpPr>
            <a:spLocks noGrp="1" noChangeArrowheads="1"/>
          </p:cNvSpPr>
          <p:nvPr>
            <p:ph type="title"/>
          </p:nvPr>
        </p:nvSpPr>
        <p:spPr>
          <a:xfrm>
            <a:off x="457200" y="609600"/>
            <a:ext cx="8229600" cy="1143000"/>
          </a:xfrm>
        </p:spPr>
        <p:txBody>
          <a:bodyPr/>
          <a:lstStyle/>
          <a:p>
            <a:r>
              <a:rPr lang="zh-CN" altLang="en-US" sz="3700" b="1">
                <a:effectLst>
                  <a:outerShdw blurRad="38100" dist="38100" dir="2700000" algn="tl">
                    <a:srgbClr val="C0C0C0"/>
                  </a:outerShdw>
                </a:effectLst>
                <a:latin typeface="Verdana" pitchFamily="34" charset="0"/>
                <a:ea typeface="黑体" pitchFamily="2" charset="-122"/>
              </a:rPr>
              <a:t>对象图</a:t>
            </a:r>
            <a:r>
              <a:rPr lang="zh-CN" altLang="en-US"/>
              <a:t> </a:t>
            </a:r>
          </a:p>
        </p:txBody>
      </p:sp>
      <p:sp>
        <p:nvSpPr>
          <p:cNvPr id="1364995" name="Rectangle 3"/>
          <p:cNvSpPr>
            <a:spLocks noGrp="1" noChangeArrowheads="1"/>
          </p:cNvSpPr>
          <p:nvPr>
            <p:ph type="body" idx="1"/>
          </p:nvPr>
        </p:nvSpPr>
        <p:spPr>
          <a:xfrm>
            <a:off x="457200" y="1828800"/>
            <a:ext cx="8229600" cy="3810000"/>
          </a:xfrm>
        </p:spPr>
        <p:txBody>
          <a:bodyPr/>
          <a:lstStyle/>
          <a:p>
            <a:pPr>
              <a:buFont typeface="Wingdings 3" pitchFamily="18" charset="2"/>
              <a:buChar char="v"/>
            </a:pPr>
            <a:r>
              <a:rPr lang="zh-CN" altLang="en-US" sz="2700" dirty="0">
                <a:latin typeface="楷体_GB2312" pitchFamily="49" charset="-122"/>
                <a:ea typeface="楷体_GB2312" pitchFamily="49" charset="-122"/>
              </a:rPr>
              <a:t>可以被看作是类图在某一时刻的实例。</a:t>
            </a:r>
          </a:p>
          <a:p>
            <a:pPr>
              <a:buFont typeface="Wingdings 3" pitchFamily="18" charset="2"/>
              <a:buChar char="v"/>
            </a:pPr>
            <a:r>
              <a:rPr lang="zh-CN" altLang="en-US" sz="2700" dirty="0">
                <a:latin typeface="楷体_GB2312" pitchFamily="49" charset="-122"/>
                <a:ea typeface="楷体_GB2312" pitchFamily="49" charset="-122"/>
              </a:rPr>
              <a:t>对象图</a:t>
            </a:r>
            <a:r>
              <a:rPr lang="en-US" altLang="zh-CN" sz="2700" dirty="0">
                <a:latin typeface="Arial"/>
                <a:ea typeface="楷体_GB2312" pitchFamily="49" charset="-122"/>
              </a:rPr>
              <a:t>——</a:t>
            </a:r>
            <a:r>
              <a:rPr lang="zh-CN" altLang="en-US" sz="2700" dirty="0">
                <a:latin typeface="楷体_GB2312" pitchFamily="49" charset="-122"/>
                <a:ea typeface="楷体_GB2312" pitchFamily="49" charset="-122"/>
              </a:rPr>
              <a:t>描述系统在某个时刻的静态结构。</a:t>
            </a:r>
            <a:r>
              <a:rPr lang="zh-CN" altLang="en-US" dirty="0"/>
              <a:t> </a:t>
            </a:r>
            <a:endParaRPr lang="en-US" altLang="zh-CN" dirty="0"/>
          </a:p>
          <a:p>
            <a:pPr>
              <a:buFont typeface="Wingdings 3" pitchFamily="18" charset="2"/>
              <a:buChar char="v"/>
            </a:pPr>
            <a:r>
              <a:rPr lang="en-US" altLang="zh-CN" dirty="0"/>
              <a:t>Rose</a:t>
            </a:r>
            <a:r>
              <a:rPr lang="zh-CN" altLang="en-US" dirty="0"/>
              <a:t>对象图通过协作图创建</a:t>
            </a:r>
          </a:p>
          <a:p>
            <a:endParaRPr lang="zh-CN" altLang="en-US" dirty="0"/>
          </a:p>
        </p:txBody>
      </p:sp>
      <p:pic>
        <p:nvPicPr>
          <p:cNvPr id="1364996" name="Picture 4"/>
          <p:cNvPicPr>
            <a:picLocks noChangeAspect="1" noChangeArrowheads="1"/>
          </p:cNvPicPr>
          <p:nvPr/>
        </p:nvPicPr>
        <p:blipFill>
          <a:blip r:embed="rId3"/>
          <a:srcRect/>
          <a:stretch>
            <a:fillRect/>
          </a:stretch>
        </p:blipFill>
        <p:spPr bwMode="auto">
          <a:xfrm>
            <a:off x="659103" y="3581400"/>
            <a:ext cx="8030712" cy="1828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565A849B-28B4-4502-AAFE-4E347A52E8CD}" type="slidenum">
              <a:rPr lang="zh-CN" altLang="en-US" smtClean="0"/>
              <a:pPr/>
              <a:t>8</a:t>
            </a:fld>
            <a:r>
              <a:rPr lang="zh-CN" altLang="en-US" dirty="0"/>
              <a:t>  第</a:t>
            </a:r>
            <a:r>
              <a:rPr lang="en-US" altLang="zh-CN" dirty="0"/>
              <a:t>5</a:t>
            </a:r>
            <a:r>
              <a:rPr lang="zh-CN" altLang="en-US" dirty="0"/>
              <a:t>章</a:t>
            </a:r>
            <a:endParaRPr lang="en-US" altLang="zh-CN" dirty="0"/>
          </a:p>
        </p:txBody>
      </p:sp>
      <p:sp>
        <p:nvSpPr>
          <p:cNvPr id="1367042" name="Text Box 2"/>
          <p:cNvSpPr txBox="1">
            <a:spLocks noChangeArrowheads="1"/>
          </p:cNvSpPr>
          <p:nvPr/>
        </p:nvSpPr>
        <p:spPr bwMode="auto">
          <a:xfrm>
            <a:off x="611188" y="1836738"/>
            <a:ext cx="7921625" cy="1920875"/>
          </a:xfrm>
          <a:prstGeom prst="rect">
            <a:avLst/>
          </a:prstGeom>
          <a:noFill/>
          <a:ln w="9525" algn="ctr">
            <a:noFill/>
            <a:miter lim="800000"/>
            <a:headEnd/>
            <a:tailEnd/>
          </a:ln>
          <a:effectLst/>
        </p:spPr>
        <p:txBody>
          <a:bodyPr>
            <a:spAutoFit/>
          </a:bodyPr>
          <a:lstStyle/>
          <a:p>
            <a:r>
              <a:rPr lang="zh-CN" altLang="en-US" sz="3200">
                <a:latin typeface="楷体_GB2312" pitchFamily="49" charset="-122"/>
                <a:ea typeface="楷体_GB2312" pitchFamily="49" charset="-122"/>
              </a:rPr>
              <a:t>对象图的组成</a:t>
            </a:r>
          </a:p>
          <a:p>
            <a:endParaRPr lang="zh-CN" altLang="en-US" sz="3200">
              <a:latin typeface="楷体_GB2312" pitchFamily="49" charset="-122"/>
              <a:ea typeface="楷体_GB2312" pitchFamily="49" charset="-122"/>
            </a:endParaRPr>
          </a:p>
          <a:p>
            <a:r>
              <a:rPr lang="zh-CN" altLang="en-US" sz="2800">
                <a:latin typeface="楷体_GB2312" pitchFamily="49" charset="-122"/>
                <a:ea typeface="楷体_GB2312" pitchFamily="49" charset="-122"/>
              </a:rPr>
              <a:t>对象图（</a:t>
            </a:r>
            <a:r>
              <a:rPr lang="en-US" altLang="zh-CN" sz="2800">
                <a:latin typeface="楷体_GB2312" pitchFamily="49" charset="-122"/>
                <a:ea typeface="楷体_GB2312" pitchFamily="49" charset="-122"/>
              </a:rPr>
              <a:t>Object Diagram</a:t>
            </a:r>
            <a:r>
              <a:rPr lang="zh-CN" altLang="en-US" sz="2800">
                <a:latin typeface="楷体_GB2312" pitchFamily="49" charset="-122"/>
                <a:ea typeface="楷体_GB2312" pitchFamily="49" charset="-122"/>
              </a:rPr>
              <a:t>）是由</a:t>
            </a:r>
            <a:r>
              <a:rPr lang="zh-CN" altLang="en-US" sz="2800">
                <a:solidFill>
                  <a:srgbClr val="FF0000"/>
                </a:solidFill>
                <a:latin typeface="楷体_GB2312" pitchFamily="49" charset="-122"/>
                <a:ea typeface="楷体_GB2312" pitchFamily="49" charset="-122"/>
              </a:rPr>
              <a:t>对象</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Object</a:t>
            </a:r>
            <a:r>
              <a:rPr lang="zh-CN" altLang="en-US" sz="2800">
                <a:latin typeface="楷体_GB2312" pitchFamily="49" charset="-122"/>
                <a:ea typeface="楷体_GB2312" pitchFamily="49" charset="-122"/>
              </a:rPr>
              <a:t>）和</a:t>
            </a:r>
            <a:r>
              <a:rPr lang="zh-CN" altLang="en-US" sz="2800">
                <a:solidFill>
                  <a:srgbClr val="FF0000"/>
                </a:solidFill>
                <a:latin typeface="楷体_GB2312" pitchFamily="49" charset="-122"/>
                <a:ea typeface="楷体_GB2312" pitchFamily="49" charset="-122"/>
              </a:rPr>
              <a:t>链</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Link</a:t>
            </a:r>
            <a:r>
              <a:rPr lang="zh-CN" altLang="en-US" sz="2800">
                <a:latin typeface="楷体_GB2312" pitchFamily="49" charset="-122"/>
                <a:ea typeface="楷体_GB2312" pitchFamily="49" charset="-122"/>
              </a:rPr>
              <a:t>）组成的。</a:t>
            </a:r>
          </a:p>
        </p:txBody>
      </p:sp>
      <p:sp>
        <p:nvSpPr>
          <p:cNvPr id="1367043" name="Rectangle 3"/>
          <p:cNvSpPr>
            <a:spLocks noChangeArrowheads="1"/>
          </p:cNvSpPr>
          <p:nvPr/>
        </p:nvSpPr>
        <p:spPr bwMode="auto">
          <a:xfrm>
            <a:off x="574675" y="304800"/>
            <a:ext cx="8001000" cy="1216025"/>
          </a:xfrm>
          <a:prstGeom prst="rect">
            <a:avLst/>
          </a:prstGeom>
          <a:noFill/>
          <a:ln w="9525">
            <a:noFill/>
            <a:miter lim="800000"/>
            <a:headEnd/>
            <a:tailEnd/>
          </a:ln>
        </p:spPr>
        <p:txBody>
          <a:bodyPr anchor="b"/>
          <a:lstStyle/>
          <a:p>
            <a:r>
              <a:rPr lang="zh-CN" altLang="en-US" sz="3700" b="1">
                <a:solidFill>
                  <a:schemeClr val="tx2"/>
                </a:solidFill>
                <a:effectLst>
                  <a:outerShdw blurRad="38100" dist="38100" dir="2700000" algn="tl">
                    <a:srgbClr val="C0C0C0"/>
                  </a:outerShdw>
                </a:effectLst>
                <a:latin typeface="Verdana" pitchFamily="34" charset="0"/>
                <a:ea typeface="黑体" pitchFamily="2" charset="-122"/>
              </a:rPr>
              <a:t>对象图</a:t>
            </a:r>
            <a:r>
              <a:rPr lang="zh-CN" altLang="en-US" sz="3800">
                <a:solidFill>
                  <a:schemeClr val="tx2"/>
                </a:solidFill>
                <a:ea typeface="宋体" pitchFamily="2" charset="-122"/>
              </a:rPr>
              <a:t>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6E1028F9-8D92-4EE7-8CDE-E0664F03EAE6}" type="slidenum">
              <a:rPr lang="zh-CN" altLang="en-US" smtClean="0"/>
              <a:pPr/>
              <a:t>9</a:t>
            </a:fld>
            <a:r>
              <a:rPr lang="zh-CN" altLang="en-US" dirty="0"/>
              <a:t>  第</a:t>
            </a:r>
            <a:r>
              <a:rPr lang="en-US" altLang="zh-CN" dirty="0"/>
              <a:t>5</a:t>
            </a:r>
            <a:r>
              <a:rPr lang="zh-CN" altLang="en-US" dirty="0"/>
              <a:t>章</a:t>
            </a:r>
            <a:endParaRPr lang="en-US" altLang="zh-CN" dirty="0"/>
          </a:p>
        </p:txBody>
      </p:sp>
      <p:sp>
        <p:nvSpPr>
          <p:cNvPr id="1368066" name="Text Box 2"/>
          <p:cNvSpPr txBox="1">
            <a:spLocks noChangeArrowheads="1"/>
          </p:cNvSpPr>
          <p:nvPr/>
        </p:nvSpPr>
        <p:spPr bwMode="auto">
          <a:xfrm>
            <a:off x="468313" y="1798638"/>
            <a:ext cx="8135937" cy="1917700"/>
          </a:xfrm>
          <a:prstGeom prst="rect">
            <a:avLst/>
          </a:prstGeom>
          <a:noFill/>
          <a:ln w="9525" algn="ctr">
            <a:noFill/>
            <a:miter lim="800000"/>
            <a:headEnd/>
            <a:tailEnd/>
          </a:ln>
          <a:effectLst/>
        </p:spPr>
        <p:txBody>
          <a:bodyPr>
            <a:spAutoFit/>
          </a:bodyPr>
          <a:lstStyle/>
          <a:p>
            <a:pPr marL="342900" indent="-342900">
              <a:buFontTx/>
              <a:buAutoNum type="arabicPeriod"/>
            </a:pPr>
            <a:r>
              <a:rPr kumimoji="1" lang="zh-CN" altLang="en-US" sz="2400" b="1">
                <a:latin typeface="Times New Roman" pitchFamily="18" charset="0"/>
                <a:ea typeface="楷体_GB2312" pitchFamily="49" charset="-122"/>
              </a:rPr>
              <a:t>对象（</a:t>
            </a:r>
            <a:r>
              <a:rPr kumimoji="1" lang="en-US" altLang="zh-CN" sz="2400" b="1">
                <a:latin typeface="Times New Roman" pitchFamily="18" charset="0"/>
                <a:ea typeface="楷体_GB2312" pitchFamily="49" charset="-122"/>
              </a:rPr>
              <a:t>Object</a:t>
            </a:r>
            <a:r>
              <a:rPr kumimoji="1" lang="zh-CN" altLang="en-US" sz="2400" b="1">
                <a:latin typeface="Times New Roman" pitchFamily="18" charset="0"/>
                <a:ea typeface="楷体_GB2312" pitchFamily="49" charset="-122"/>
              </a:rPr>
              <a:t>）</a:t>
            </a:r>
          </a:p>
          <a:p>
            <a:pPr marL="342900" indent="-342900"/>
            <a:endParaRPr kumimoji="1" lang="zh-CN" altLang="en-US" sz="2400" b="1">
              <a:latin typeface="Times New Roman" pitchFamily="18" charset="0"/>
              <a:ea typeface="楷体_GB2312" pitchFamily="49" charset="-122"/>
            </a:endParaRPr>
          </a:p>
          <a:p>
            <a:pPr marL="342900" indent="-342900"/>
            <a:r>
              <a:rPr kumimoji="1" lang="zh-CN" altLang="en-US" sz="2400" b="1">
                <a:latin typeface="Times New Roman" pitchFamily="18" charset="0"/>
                <a:ea typeface="楷体_GB2312" pitchFamily="49" charset="-122"/>
              </a:rPr>
              <a:t>    对象是类的实例</a:t>
            </a:r>
          </a:p>
          <a:p>
            <a:pPr marL="342900" indent="-342900">
              <a:buFontTx/>
              <a:buAutoNum type="arabicPeriod"/>
            </a:pPr>
            <a:endParaRPr kumimoji="1" lang="zh-CN" altLang="en-US" sz="2400" b="1">
              <a:latin typeface="Times New Roman" pitchFamily="18" charset="0"/>
              <a:ea typeface="楷体_GB2312" pitchFamily="49" charset="-122"/>
            </a:endParaRPr>
          </a:p>
          <a:p>
            <a:pPr marL="342900" indent="-342900"/>
            <a:endParaRPr kumimoji="1" lang="zh-CN" altLang="en-US" sz="2400" b="1">
              <a:latin typeface="Times New Roman" pitchFamily="18" charset="0"/>
              <a:ea typeface="楷体_GB2312" pitchFamily="49" charset="-122"/>
            </a:endParaRPr>
          </a:p>
        </p:txBody>
      </p:sp>
      <p:sp>
        <p:nvSpPr>
          <p:cNvPr id="1368067" name="Rectangle 3"/>
          <p:cNvSpPr>
            <a:spLocks noChangeArrowheads="1"/>
          </p:cNvSpPr>
          <p:nvPr/>
        </p:nvSpPr>
        <p:spPr bwMode="auto">
          <a:xfrm>
            <a:off x="574675" y="304800"/>
            <a:ext cx="8001000" cy="1216025"/>
          </a:xfrm>
          <a:prstGeom prst="rect">
            <a:avLst/>
          </a:prstGeom>
          <a:noFill/>
          <a:ln w="9525">
            <a:noFill/>
            <a:miter lim="800000"/>
            <a:headEnd/>
            <a:tailEnd/>
          </a:ln>
        </p:spPr>
        <p:txBody>
          <a:bodyPr anchor="b"/>
          <a:lstStyle/>
          <a:p>
            <a:r>
              <a:rPr lang="zh-CN" altLang="en-US" sz="3700" b="1">
                <a:solidFill>
                  <a:schemeClr val="tx2"/>
                </a:solidFill>
                <a:effectLst>
                  <a:outerShdw blurRad="38100" dist="38100" dir="2700000" algn="tl">
                    <a:srgbClr val="C0C0C0"/>
                  </a:outerShdw>
                </a:effectLst>
                <a:latin typeface="Verdana" pitchFamily="34" charset="0"/>
                <a:ea typeface="黑体" pitchFamily="2" charset="-122"/>
              </a:rPr>
              <a:t>对象图</a:t>
            </a:r>
            <a:r>
              <a:rPr lang="zh-CN" altLang="en-US" sz="3800">
                <a:solidFill>
                  <a:schemeClr val="tx2"/>
                </a:solidFill>
                <a:ea typeface="宋体" pitchFamily="2" charset="-122"/>
              </a:rPr>
              <a:t> </a:t>
            </a:r>
          </a:p>
        </p:txBody>
      </p:sp>
      <p:pic>
        <p:nvPicPr>
          <p:cNvPr id="1368068" name="Picture 4"/>
          <p:cNvPicPr>
            <a:picLocks noChangeAspect="1" noChangeArrowheads="1"/>
          </p:cNvPicPr>
          <p:nvPr/>
        </p:nvPicPr>
        <p:blipFill>
          <a:blip r:embed="rId2"/>
          <a:srcRect/>
          <a:stretch>
            <a:fillRect/>
          </a:stretch>
        </p:blipFill>
        <p:spPr bwMode="auto">
          <a:xfrm>
            <a:off x="2124075" y="3213100"/>
            <a:ext cx="4751388" cy="1449388"/>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3156</TotalTime>
  <Words>1677</Words>
  <Application>Microsoft Office PowerPoint</Application>
  <PresentationFormat>全屏显示(4:3)</PresentationFormat>
  <Paragraphs>181</Paragraphs>
  <Slides>32</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3" baseType="lpstr">
      <vt:lpstr>华文行楷</vt:lpstr>
      <vt:lpstr>楷体_GB2312</vt:lpstr>
      <vt:lpstr>隶书</vt:lpstr>
      <vt:lpstr>Arial</vt:lpstr>
      <vt:lpstr>Calibri</vt:lpstr>
      <vt:lpstr>Times New Roman</vt:lpstr>
      <vt:lpstr>Verdana</vt:lpstr>
      <vt:lpstr>Wingdings</vt:lpstr>
      <vt:lpstr>Wingdings 3</vt:lpstr>
      <vt:lpstr>UML面向对象设计与分析教程</vt:lpstr>
      <vt:lpstr>Image</vt:lpstr>
      <vt:lpstr>第5章 静态分析与对象图</vt:lpstr>
      <vt:lpstr>本章概述</vt:lpstr>
      <vt:lpstr>本章的学习目标</vt:lpstr>
      <vt:lpstr>PowerPoint 演示文稿</vt:lpstr>
      <vt:lpstr>PowerPoint 演示文稿</vt:lpstr>
      <vt:lpstr>PowerPoint 演示文稿</vt:lpstr>
      <vt:lpstr>对象图 </vt:lpstr>
      <vt:lpstr>PowerPoint 演示文稿</vt:lpstr>
      <vt:lpstr>PowerPoint 演示文稿</vt:lpstr>
      <vt:lpstr>PowerPoint 演示文稿</vt:lpstr>
      <vt:lpstr>PowerPoint 演示文稿</vt:lpstr>
      <vt:lpstr>PowerPoint 演示文稿</vt:lpstr>
      <vt:lpstr>类图和对象图的区别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378</cp:revision>
  <dcterms:created xsi:type="dcterms:W3CDTF">2007-03-24T22:53:15Z</dcterms:created>
  <dcterms:modified xsi:type="dcterms:W3CDTF">2021-03-29T07:44:42Z</dcterms:modified>
</cp:coreProperties>
</file>