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2"/>
  </p:notesMasterIdLst>
  <p:handoutMasterIdLst>
    <p:handoutMasterId r:id="rId13"/>
  </p:handoutMasterIdLst>
  <p:sldIdLst>
    <p:sldId id="442" r:id="rId2"/>
    <p:sldId id="443" r:id="rId3"/>
    <p:sldId id="275" r:id="rId4"/>
    <p:sldId id="276" r:id="rId5"/>
    <p:sldId id="277" r:id="rId6"/>
    <p:sldId id="280" r:id="rId7"/>
    <p:sldId id="285" r:id="rId8"/>
    <p:sldId id="281" r:id="rId9"/>
    <p:sldId id="441" r:id="rId10"/>
    <p:sldId id="283"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2B2B2"/>
    <a:srgbClr val="0C01A1"/>
    <a:srgbClr val="FFDF7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4" autoAdjust="0"/>
  </p:normalViewPr>
  <p:slideViewPr>
    <p:cSldViewPr>
      <p:cViewPr varScale="1">
        <p:scale>
          <a:sx n="152" d="100"/>
          <a:sy n="152" d="100"/>
        </p:scale>
        <p:origin x="2060" y="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16C260B-9F29-418A-8727-A8BE7D6E5307}" type="datetimeFigureOut">
              <a:rPr lang="zh-CN" altLang="en-US"/>
              <a:pPr>
                <a:defRPr/>
              </a:pPr>
              <a:t>2021/3/29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40FE94C-D4B3-4273-B17A-04CF86FA1903}"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214CFE19-55C6-4876-88CE-907F564DDE93}" type="datetimeFigureOut">
              <a:rPr lang="en-US" altLang="zh-CN"/>
              <a:pPr>
                <a:defRPr/>
              </a:pPr>
              <a:t>3/29/2021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4AFC05BF-753B-45C0-A6DD-56D6B70D302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56C81846-7E07-4F2B-BC87-6968498CD900}" type="slidenum">
              <a:rPr lang="zh-CN" altLang="en-US"/>
              <a:pPr>
                <a:defRPr/>
              </a:pPr>
              <a:t>‹#›</a:t>
            </a:fld>
            <a:r>
              <a:rPr lang="zh-CN" altLang="en-US"/>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30A198D9-0DB3-42D2-A4F1-791C2D54F764}" type="slidenum">
              <a:rPr lang="zh-CN" altLang="en-US"/>
              <a:pPr>
                <a:defRPr/>
              </a:pPr>
              <a:t>‹#›</a:t>
            </a:fld>
            <a:r>
              <a:rPr lang="zh-CN" altLang="en-US"/>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E1F43F09-3EE5-4FE9-BDEE-23DF0ABB3CBC}" type="slidenum">
              <a:rPr lang="zh-CN" altLang="en-US"/>
              <a:pPr>
                <a:defRPr/>
              </a:pPr>
              <a:t>‹#›</a:t>
            </a:fld>
            <a:r>
              <a:rPr lang="zh-CN" altLang="en-US"/>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760413"/>
            <a:ext cx="8229600" cy="868362"/>
          </a:xfrm>
        </p:spPr>
        <p:txBody>
          <a:bodyPr/>
          <a:lstStyle/>
          <a:p>
            <a:r>
              <a:rPr lang="zh-CN" altLang="en-US"/>
              <a:t>单击此处编辑母版标题样式</a:t>
            </a:r>
          </a:p>
        </p:txBody>
      </p:sp>
      <p:sp>
        <p:nvSpPr>
          <p:cNvPr id="3" name="表格占位符 2"/>
          <p:cNvSpPr>
            <a:spLocks noGrp="1"/>
          </p:cNvSpPr>
          <p:nvPr>
            <p:ph type="tbl" idx="1"/>
          </p:nvPr>
        </p:nvSpPr>
        <p:spPr>
          <a:xfrm>
            <a:off x="457200" y="1844675"/>
            <a:ext cx="8229600" cy="4281488"/>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0D1451AC-761F-4E15-B277-2ED039551EAE}" type="slidenum">
              <a:rPr lang="zh-CN" altLang="en-US"/>
              <a:pPr>
                <a:defRPr/>
              </a:pPr>
              <a:t>‹#›</a:t>
            </a:fld>
            <a:r>
              <a:rPr lang="zh-CN" altLang="en-US"/>
              <a:t>页</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fld id="{EB92A41B-F3A8-401B-B5E4-96DA4D27EFBC}" type="datetime1">
              <a:rPr lang="zh-CN" altLang="en-US"/>
              <a:pPr/>
              <a:t>2021/3/29</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fld id="{5A3A6602-7DB6-41B3-88C7-0C0899CC4227}" type="slidenum">
              <a:rPr lang="zh-CN" altLang="en-US" smtClean="0"/>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6F4EBAFA-A18C-49F4-8D67-E831D7130A3F}" type="slidenum">
              <a:rPr lang="zh-CN" altLang="en-US"/>
              <a:pPr>
                <a:defRPr/>
              </a:pPr>
              <a:t>‹#›</a:t>
            </a:fld>
            <a:r>
              <a:rPr lang="zh-CN" altLang="en-US"/>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1671B901-A682-4E1A-9902-C6E3935EF52C}" type="slidenum">
              <a:rPr lang="zh-CN" altLang="en-US"/>
              <a:pPr>
                <a:defRPr/>
              </a:pPr>
              <a:t>‹#›</a:t>
            </a:fld>
            <a:r>
              <a:rPr lang="zh-CN" altLang="en-US"/>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02730B3E-6771-48D7-A1B9-B276EF3051CC}" type="slidenum">
              <a:rPr lang="zh-CN" altLang="en-US"/>
              <a:pPr>
                <a:defRPr/>
              </a:pPr>
              <a:t>‹#›</a:t>
            </a:fld>
            <a:r>
              <a:rPr lang="zh-CN" altLang="en-US"/>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r>
              <a:rPr lang="zh-CN" altLang="en-US"/>
              <a:t>第</a:t>
            </a:r>
            <a:fld id="{CA79D40C-5E76-46D1-A6A1-EB0E8B2E661D}" type="slidenum">
              <a:rPr lang="zh-CN" altLang="en-US"/>
              <a:pPr>
                <a:defRPr/>
              </a:pPr>
              <a:t>‹#›</a:t>
            </a:fld>
            <a:r>
              <a:rPr lang="zh-CN" altLang="en-US"/>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r>
              <a:rPr lang="zh-CN" altLang="en-US"/>
              <a:t>第</a:t>
            </a:r>
            <a:fld id="{69F378A9-191A-4001-856B-64714505A57D}" type="slidenum">
              <a:rPr lang="zh-CN" altLang="en-US"/>
              <a:pPr>
                <a:defRPr/>
              </a:pPr>
              <a:t>‹#›</a:t>
            </a:fld>
            <a:r>
              <a:rPr lang="zh-CN" altLang="en-US"/>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zh-CN" altLang="en-US"/>
              <a:t>第</a:t>
            </a:r>
            <a:fld id="{B6BAA730-8620-42A6-BA31-FE08DA7C42A4}" type="slidenum">
              <a:rPr lang="zh-CN" altLang="en-US"/>
              <a:pPr>
                <a:defRPr/>
              </a:pPr>
              <a:t>‹#›</a:t>
            </a:fld>
            <a:r>
              <a:rPr lang="zh-CN" altLang="en-US"/>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61568A7A-122C-4E28-9206-F98370F60709}" type="slidenum">
              <a:rPr lang="zh-CN" altLang="en-US"/>
              <a:pPr>
                <a:defRPr/>
              </a:pPr>
              <a:t>‹#›</a:t>
            </a:fld>
            <a:r>
              <a:rPr lang="zh-CN" altLang="en-US"/>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A1A3327B-8E5D-4412-BE69-5DD0D1355822}" type="slidenum">
              <a:rPr lang="zh-CN" altLang="en-US"/>
              <a:pPr>
                <a:defRPr/>
              </a:pPr>
              <a:t>‹#›</a:t>
            </a:fld>
            <a:r>
              <a:rPr lang="zh-CN" altLang="en-US"/>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w="9525">
            <a:noFill/>
            <a:miter lim="800000"/>
            <a:headEnd/>
            <a:tailEnd/>
          </a:ln>
          <a:effectLst/>
        </p:spPr>
        <p:txBody>
          <a:bodyPr wrap="none" anchor="ctr"/>
          <a:lstStyle/>
          <a:p>
            <a:pPr>
              <a:defRPr/>
            </a:pPr>
            <a:endParaRPr lang="zh-CN" altLang="en-US">
              <a:ea typeface="+mn-ea"/>
            </a:endParaRPr>
          </a:p>
        </p:txBody>
      </p:sp>
      <p:sp>
        <p:nvSpPr>
          <p:cNvPr id="2052" name="Rectangle 2"/>
          <p:cNvSpPr>
            <a:spLocks noGrp="1" noChangeArrowheads="1"/>
          </p:cNvSpPr>
          <p:nvPr>
            <p:ph type="title"/>
          </p:nvPr>
        </p:nvSpPr>
        <p:spPr bwMode="auto">
          <a:xfrm>
            <a:off x="323850" y="760413"/>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Rectangle 3"/>
          <p:cNvSpPr>
            <a:spLocks noGrp="1" noChangeArrowheads="1"/>
          </p:cNvSpPr>
          <p:nvPr>
            <p:ph type="body" idx="1"/>
          </p:nvPr>
        </p:nvSpPr>
        <p:spPr bwMode="auto">
          <a:xfrm>
            <a:off x="457200" y="1844675"/>
            <a:ext cx="8229600" cy="428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902450" y="6467475"/>
            <a:ext cx="213360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r>
              <a:rPr lang="zh-CN" altLang="en-US"/>
              <a:t>第</a:t>
            </a:r>
            <a:fld id="{D7F4E8CE-12D3-4A53-BB44-483530F00A05}" type="slidenum">
              <a:rPr lang="zh-CN" altLang="en-US"/>
              <a:pPr>
                <a:defRPr/>
              </a:pPr>
              <a:t>‹#›</a:t>
            </a:fld>
            <a:r>
              <a:rPr lang="zh-CN" altLang="en-US"/>
              <a:t>页</a:t>
            </a: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7" r:id="rId13"/>
  </p:sldLayoutIdLst>
  <p:hf hdr="0" dt="0"/>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33B1D05-4C10-4A7C-87B7-0A40686CD5C1}"/>
              </a:ext>
            </a:extLst>
          </p:cNvPr>
          <p:cNvSpPr>
            <a:spLocks noGrp="1"/>
          </p:cNvSpPr>
          <p:nvPr>
            <p:ph/>
          </p:nvPr>
        </p:nvSpPr>
        <p:spPr/>
        <p:txBody>
          <a:bodyPr/>
          <a:lstStyle/>
          <a:p>
            <a:pPr marL="0" indent="0">
              <a:buNone/>
            </a:pPr>
            <a:r>
              <a:rPr kumimoji="1" lang="zh-CN" altLang="en-US" sz="32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3200" dirty="0">
                <a:solidFill>
                  <a:srgbClr val="3F3B91"/>
                </a:solidFill>
                <a:effectLst>
                  <a:outerShdw blurRad="38100" dist="38100" dir="2700000" algn="tl">
                    <a:srgbClr val="C0C0C0"/>
                  </a:outerShdw>
                </a:effectLst>
                <a:latin typeface="-윤명조240" pitchFamily="18" charset="-127"/>
                <a:ea typeface="黑体" pitchFamily="2" charset="-122"/>
              </a:rPr>
              <a:t>2 —— </a:t>
            </a:r>
            <a:r>
              <a:rPr kumimoji="1" lang="zh-CN" altLang="en-US" sz="3200" dirty="0"/>
              <a:t>聊天系统</a:t>
            </a:r>
            <a:endParaRPr kumimoji="1" lang="en-US" altLang="zh-CN" sz="3200" dirty="0"/>
          </a:p>
          <a:p>
            <a:r>
              <a:rPr lang="zh-CN" altLang="en-US" dirty="0"/>
              <a:t>结合以下聊天系统项目，创建用例图，类图，并保存为</a:t>
            </a:r>
            <a:r>
              <a:rPr lang="en-US" altLang="zh-CN" dirty="0"/>
              <a:t>:</a:t>
            </a:r>
          </a:p>
          <a:p>
            <a:pPr marL="457200" lvl="1" indent="0">
              <a:buNone/>
            </a:pPr>
            <a:r>
              <a:rPr lang="en-US" altLang="zh-CN"/>
              <a:t>Ch05_</a:t>
            </a:r>
            <a:r>
              <a:rPr lang="zh-CN" altLang="en-US" dirty="0"/>
              <a:t>聊天系统</a:t>
            </a:r>
            <a:r>
              <a:rPr kumimoji="1" lang="en-US" altLang="zh-CN" sz="2800" b="1" dirty="0">
                <a:solidFill>
                  <a:srgbClr val="FF3300"/>
                </a:solidFill>
                <a:latin typeface="Times New Roman" pitchFamily="18" charset="0"/>
                <a:ea typeface="楷体_GB2312" pitchFamily="49" charset="-122"/>
              </a:rPr>
              <a:t>_</a:t>
            </a:r>
            <a:r>
              <a:rPr kumimoji="1" lang="zh-CN" altLang="en-US" dirty="0">
                <a:latin typeface="Times New Roman" pitchFamily="18" charset="0"/>
                <a:ea typeface="楷体_GB2312" pitchFamily="49" charset="-122"/>
              </a:rPr>
              <a:t>学号</a:t>
            </a:r>
            <a:r>
              <a:rPr kumimoji="1" lang="en-US" altLang="zh-CN" dirty="0">
                <a:latin typeface="Times New Roman" pitchFamily="18" charset="0"/>
                <a:ea typeface="楷体_GB2312" pitchFamily="49" charset="-122"/>
              </a:rPr>
              <a:t>_</a:t>
            </a:r>
            <a:r>
              <a:rPr kumimoji="1" lang="zh-CN" altLang="en-US" dirty="0">
                <a:latin typeface="Times New Roman" pitchFamily="18" charset="0"/>
                <a:ea typeface="楷体_GB2312" pitchFamily="49" charset="-122"/>
              </a:rPr>
              <a:t>姓名</a:t>
            </a:r>
            <a:r>
              <a:rPr lang="en-US" altLang="zh-CN" dirty="0"/>
              <a:t>.mdl</a:t>
            </a:r>
          </a:p>
          <a:p>
            <a:r>
              <a:rPr kumimoji="1" lang="zh-CN" altLang="en-US" sz="3600" dirty="0"/>
              <a:t>聊天系统由客户端和服务器端二个部分组成，提供了包括注册、客户登录、添加好友、删除好友、私聊、群聊、好友上下线提示和用户管理的功能</a:t>
            </a:r>
            <a:endParaRPr lang="en-US" altLang="zh-CN" sz="3600" dirty="0">
              <a:solidFill>
                <a:srgbClr val="0000CC"/>
              </a:solidFill>
              <a:cs typeface="+mn-cs"/>
            </a:endParaRPr>
          </a:p>
          <a:p>
            <a:pPr lvl="1"/>
            <a:endParaRPr lang="en-US" dirty="0"/>
          </a:p>
        </p:txBody>
      </p:sp>
      <p:sp>
        <p:nvSpPr>
          <p:cNvPr id="4" name="灯片编号占位符 3">
            <a:extLst>
              <a:ext uri="{FF2B5EF4-FFF2-40B4-BE49-F238E27FC236}">
                <a16:creationId xmlns:a16="http://schemas.microsoft.com/office/drawing/2014/main" id="{AEACB2A6-CB24-4871-90D1-660086CC9E17}"/>
              </a:ext>
            </a:extLst>
          </p:cNvPr>
          <p:cNvSpPr>
            <a:spLocks noGrp="1"/>
          </p:cNvSpPr>
          <p:nvPr>
            <p:ph type="sldNum" sz="quarter" idx="12"/>
          </p:nvPr>
        </p:nvSpPr>
        <p:spPr/>
        <p:txBody>
          <a:bodyPr/>
          <a:lstStyle/>
          <a:p>
            <a:fld id="{5A3A6602-7DB6-41B3-88C7-0C0899CC4227}" type="slidenum">
              <a:rPr lang="zh-CN" altLang="en-US" smtClean="0"/>
              <a:pPr/>
              <a:t>1</a:t>
            </a:fld>
            <a:endParaRPr lang="en-US" altLang="zh-CN" dirty="0"/>
          </a:p>
        </p:txBody>
      </p:sp>
    </p:spTree>
    <p:extLst>
      <p:ext uri="{BB962C8B-B14F-4D97-AF65-F5344CB8AC3E}">
        <p14:creationId xmlns:p14="http://schemas.microsoft.com/office/powerpoint/2010/main" val="310275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E89BBED-540A-45FE-BC6A-289054C68542}"/>
              </a:ext>
            </a:extLst>
          </p:cNvPr>
          <p:cNvSpPr>
            <a:spLocks noGrp="1" noChangeArrowheads="1"/>
          </p:cNvSpPr>
          <p:nvPr>
            <p:ph type="title"/>
          </p:nvPr>
        </p:nvSpPr>
        <p:spPr>
          <a:xfrm>
            <a:off x="323850" y="760413"/>
            <a:ext cx="8820150" cy="868362"/>
          </a:xfrm>
        </p:spPr>
        <p:txBody>
          <a:bodyPr/>
          <a:lstStyle/>
          <a:p>
            <a:r>
              <a:rPr lang="zh-CN" altLang="en-US" dirty="0"/>
              <a:t>创建对象图案例分析</a:t>
            </a:r>
          </a:p>
        </p:txBody>
      </p:sp>
      <p:sp>
        <p:nvSpPr>
          <p:cNvPr id="34819" name="Rectangle 3">
            <a:extLst>
              <a:ext uri="{FF2B5EF4-FFF2-40B4-BE49-F238E27FC236}">
                <a16:creationId xmlns:a16="http://schemas.microsoft.com/office/drawing/2014/main" id="{D00F024C-2268-4E14-8634-1E06BF6851AE}"/>
              </a:ext>
            </a:extLst>
          </p:cNvPr>
          <p:cNvSpPr>
            <a:spLocks noGrp="1" noChangeArrowheads="1"/>
          </p:cNvSpPr>
          <p:nvPr>
            <p:ph type="body" idx="1"/>
          </p:nvPr>
        </p:nvSpPr>
        <p:spPr>
          <a:xfrm>
            <a:off x="357717" y="2057400"/>
            <a:ext cx="8229600" cy="4281488"/>
          </a:xfrm>
        </p:spPr>
        <p:txBody>
          <a:bodyPr/>
          <a:lstStyle/>
          <a:p>
            <a:pPr>
              <a:buFont typeface="Wingdings" panose="05000000000000000000" pitchFamily="2" charset="2"/>
              <a:buNone/>
            </a:pPr>
            <a:r>
              <a:rPr lang="zh-CN" altLang="en-US" dirty="0"/>
              <a:t>对象图就是类图在系统运行时某一个时刻的</a:t>
            </a:r>
          </a:p>
          <a:p>
            <a:pPr>
              <a:buFont typeface="Wingdings" panose="05000000000000000000" pitchFamily="2" charset="2"/>
              <a:buNone/>
            </a:pPr>
            <a:r>
              <a:rPr lang="zh-CN" altLang="en-US" dirty="0"/>
              <a:t>实例，为每一个类创建一个实例和彼此之间的链来构成对象图。 </a:t>
            </a:r>
          </a:p>
        </p:txBody>
      </p:sp>
      <p:pic>
        <p:nvPicPr>
          <p:cNvPr id="34821" name="Picture 5">
            <a:extLst>
              <a:ext uri="{FF2B5EF4-FFF2-40B4-BE49-F238E27FC236}">
                <a16:creationId xmlns:a16="http://schemas.microsoft.com/office/drawing/2014/main" id="{D0BB0A1A-CA8B-4AD4-BC4F-55285B484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77" y="4419600"/>
            <a:ext cx="897464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5FBC5AF-5B5B-4B6B-AB65-0D649A8D3053}"/>
              </a:ext>
            </a:extLst>
          </p:cNvPr>
          <p:cNvSpPr>
            <a:spLocks noGrp="1" noChangeArrowheads="1"/>
          </p:cNvSpPr>
          <p:nvPr>
            <p:ph type="title"/>
          </p:nvPr>
        </p:nvSpPr>
        <p:spPr/>
        <p:txBody>
          <a:bodyPr/>
          <a:lstStyle/>
          <a:p>
            <a:r>
              <a:rPr lang="zh-CN" altLang="en-US"/>
              <a:t>创建用例的步骤说明</a:t>
            </a:r>
          </a:p>
        </p:txBody>
      </p:sp>
      <p:sp>
        <p:nvSpPr>
          <p:cNvPr id="24579" name="Rectangle 3">
            <a:extLst>
              <a:ext uri="{FF2B5EF4-FFF2-40B4-BE49-F238E27FC236}">
                <a16:creationId xmlns:a16="http://schemas.microsoft.com/office/drawing/2014/main" id="{52FDB09D-F582-4D00-AF9E-17B50EA85D75}"/>
              </a:ext>
            </a:extLst>
          </p:cNvPr>
          <p:cNvSpPr>
            <a:spLocks noGrp="1" noChangeArrowheads="1"/>
          </p:cNvSpPr>
          <p:nvPr>
            <p:ph type="body" idx="1"/>
          </p:nvPr>
        </p:nvSpPr>
        <p:spPr>
          <a:xfrm>
            <a:off x="611188" y="1981200"/>
            <a:ext cx="7772400" cy="4732338"/>
          </a:xfrm>
        </p:spPr>
        <p:txBody>
          <a:bodyPr/>
          <a:lstStyle/>
          <a:p>
            <a:pPr marL="609600" indent="-609600">
              <a:lnSpc>
                <a:spcPct val="80000"/>
              </a:lnSpc>
              <a:spcBef>
                <a:spcPct val="50000"/>
              </a:spcBef>
              <a:buClrTx/>
              <a:buSzTx/>
              <a:buFontTx/>
              <a:buAutoNum type="arabicPeriod"/>
            </a:pPr>
            <a:r>
              <a:rPr lang="zh-CN" altLang="en-US" sz="2800" b="1" dirty="0"/>
              <a:t>需求分析</a:t>
            </a:r>
          </a:p>
          <a:p>
            <a:pPr marL="609600" indent="-609600">
              <a:lnSpc>
                <a:spcPct val="80000"/>
              </a:lnSpc>
            </a:pPr>
            <a:r>
              <a:rPr kumimoji="1" lang="zh-CN" altLang="en-US" sz="2400" dirty="0">
                <a:latin typeface="Arial" panose="020B0604020202020204" pitchFamily="34" charset="0"/>
              </a:rPr>
              <a:t>“</a:t>
            </a:r>
            <a:r>
              <a:rPr kumimoji="1" lang="zh-CN" altLang="en-US" sz="2400" dirty="0"/>
              <a:t>简单即时聊天系统</a:t>
            </a:r>
            <a:r>
              <a:rPr kumimoji="1" lang="zh-CN" altLang="en-US" sz="2400" dirty="0">
                <a:latin typeface="Arial" panose="020B0604020202020204" pitchFamily="34" charset="0"/>
              </a:rPr>
              <a:t>”</a:t>
            </a:r>
            <a:r>
              <a:rPr kumimoji="1" lang="zh-CN" altLang="en-US" sz="2400" dirty="0"/>
              <a:t>部分功能性需求包括以下内容：</a:t>
            </a:r>
          </a:p>
          <a:p>
            <a:pPr marL="609600" indent="-609600">
              <a:lnSpc>
                <a:spcPct val="80000"/>
              </a:lnSpc>
              <a:buFont typeface="Wingdings" panose="05000000000000000000" pitchFamily="2" charset="2"/>
              <a:buNone/>
            </a:pPr>
            <a:r>
              <a:rPr kumimoji="1" lang="zh-CN" altLang="en-US" sz="2400" dirty="0"/>
              <a:t>   （</a:t>
            </a:r>
            <a:r>
              <a:rPr kumimoji="1" lang="en-US" altLang="zh-CN" sz="2400" dirty="0"/>
              <a:t>1</a:t>
            </a:r>
            <a:r>
              <a:rPr kumimoji="1" lang="zh-CN" altLang="en-US" sz="2400" dirty="0"/>
              <a:t>）注册的功能。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2</a:t>
            </a:r>
            <a:r>
              <a:rPr kumimoji="1" lang="zh-CN" altLang="en-US" sz="2400" dirty="0"/>
              <a:t>）用户的登录功能。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3</a:t>
            </a:r>
            <a:r>
              <a:rPr kumimoji="1" lang="zh-CN" altLang="en-US" sz="2400" dirty="0"/>
              <a:t>）添加好友的功能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4</a:t>
            </a:r>
            <a:r>
              <a:rPr kumimoji="1" lang="zh-CN" altLang="en-US" sz="2400" dirty="0"/>
              <a:t>）删除好友的功能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5</a:t>
            </a:r>
            <a:r>
              <a:rPr kumimoji="1" lang="zh-CN" altLang="en-US" sz="2400" dirty="0"/>
              <a:t>）私聊的功能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6</a:t>
            </a:r>
            <a:r>
              <a:rPr kumimoji="1" lang="zh-CN" altLang="en-US" sz="2400" dirty="0"/>
              <a:t>）群聊的功能 </a:t>
            </a:r>
          </a:p>
          <a:p>
            <a:pPr marL="609600" indent="-609600">
              <a:lnSpc>
                <a:spcPct val="80000"/>
              </a:lnSpc>
              <a:buFont typeface="Wingdings" panose="05000000000000000000" pitchFamily="2" charset="2"/>
              <a:buNone/>
            </a:pPr>
            <a:r>
              <a:rPr kumimoji="1" lang="zh-CN" altLang="en-US" sz="2400" dirty="0"/>
              <a:t>   （</a:t>
            </a:r>
            <a:r>
              <a:rPr kumimoji="1" lang="en-US" altLang="zh-CN" sz="2400" dirty="0"/>
              <a:t>7</a:t>
            </a:r>
            <a:r>
              <a:rPr kumimoji="1" lang="zh-CN" altLang="en-US" sz="2400" dirty="0"/>
              <a:t>）好友上下线提示的功能</a:t>
            </a:r>
          </a:p>
          <a:p>
            <a:pPr marL="609600" indent="-609600">
              <a:lnSpc>
                <a:spcPct val="80000"/>
              </a:lnSpc>
              <a:buFont typeface="Wingdings" panose="05000000000000000000" pitchFamily="2" charset="2"/>
              <a:buNone/>
            </a:pPr>
            <a:r>
              <a:rPr kumimoji="1" lang="zh-CN" altLang="en-US" sz="2400" dirty="0"/>
              <a:t>   （</a:t>
            </a:r>
            <a:r>
              <a:rPr kumimoji="1" lang="en-US" altLang="zh-CN" sz="2400" dirty="0"/>
              <a:t>8</a:t>
            </a:r>
            <a:r>
              <a:rPr kumimoji="1" lang="zh-CN" altLang="en-US" sz="2400" dirty="0"/>
              <a:t>）用户管理的功能 </a:t>
            </a:r>
          </a:p>
          <a:p>
            <a:pPr marL="609600" indent="-609600">
              <a:lnSpc>
                <a:spcPct val="80000"/>
              </a:lnSpc>
              <a:buFont typeface="Wingdings" panose="05000000000000000000" pitchFamily="2" charset="2"/>
              <a:buNone/>
            </a:pPr>
            <a:endParaRPr kumimoji="1" lang="zh-CN" altLang="en-US" sz="2400" dirty="0"/>
          </a:p>
          <a:p>
            <a:pPr marL="609600" indent="-609600">
              <a:lnSpc>
                <a:spcPct val="80000"/>
              </a:lnSpc>
              <a:buFont typeface="Wingdings" panose="05000000000000000000" pitchFamily="2" charset="2"/>
              <a:buNone/>
            </a:pPr>
            <a:r>
              <a:rPr kumimoji="1" lang="zh-CN" altLang="en-US" sz="2400" dirty="0">
                <a:solidFill>
                  <a:srgbClr val="339933"/>
                </a:solidFill>
              </a:rPr>
              <a:t>     </a:t>
            </a:r>
          </a:p>
          <a:p>
            <a:pPr marL="609600" indent="-609600">
              <a:lnSpc>
                <a:spcPct val="80000"/>
              </a:lnSpc>
              <a:spcBef>
                <a:spcPct val="50000"/>
              </a:spcBef>
              <a:buClrTx/>
              <a:buSzTx/>
              <a:buFontTx/>
              <a:buNone/>
            </a:pPr>
            <a:r>
              <a:rPr kumimoji="1" lang="zh-CN" altLang="en-US" sz="2400" dirty="0"/>
              <a:t> </a:t>
            </a:r>
            <a:endParaRPr lang="zh-CN" altLang="en-US" sz="1000" b="1" dirty="0">
              <a:solidFill>
                <a:srgbClr val="339933"/>
              </a:solidFill>
            </a:endParaRPr>
          </a:p>
          <a:p>
            <a:pPr marL="609600" indent="-609600">
              <a:lnSpc>
                <a:spcPct val="80000"/>
              </a:lnSpc>
              <a:buFont typeface="Wingdings" panose="05000000000000000000" pitchFamily="2" charset="2"/>
              <a:buNone/>
            </a:pPr>
            <a:endParaRPr lang="zh-CN" altLang="en-US" sz="1000" dirty="0">
              <a:solidFill>
                <a:srgbClr val="3399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A75783-1FF7-4A53-9759-38DEB6B6C908}"/>
              </a:ext>
            </a:extLst>
          </p:cNvPr>
          <p:cNvSpPr>
            <a:spLocks noGrp="1" noChangeArrowheads="1"/>
          </p:cNvSpPr>
          <p:nvPr>
            <p:ph type="title"/>
          </p:nvPr>
        </p:nvSpPr>
        <p:spPr/>
        <p:txBody>
          <a:bodyPr/>
          <a:lstStyle/>
          <a:p>
            <a:r>
              <a:rPr lang="zh-CN" altLang="en-US"/>
              <a:t>创建用例的步骤说明</a:t>
            </a:r>
          </a:p>
        </p:txBody>
      </p:sp>
      <p:sp>
        <p:nvSpPr>
          <p:cNvPr id="25603" name="Rectangle 3">
            <a:extLst>
              <a:ext uri="{FF2B5EF4-FFF2-40B4-BE49-F238E27FC236}">
                <a16:creationId xmlns:a16="http://schemas.microsoft.com/office/drawing/2014/main" id="{206130F2-429D-4736-875F-078916C191AE}"/>
              </a:ext>
            </a:extLst>
          </p:cNvPr>
          <p:cNvSpPr>
            <a:spLocks noGrp="1" noChangeArrowheads="1"/>
          </p:cNvSpPr>
          <p:nvPr>
            <p:ph type="body" idx="1"/>
          </p:nvPr>
        </p:nvSpPr>
        <p:spPr>
          <a:xfrm>
            <a:off x="457200" y="1628775"/>
            <a:ext cx="8229600" cy="4497388"/>
          </a:xfrm>
        </p:spPr>
        <p:txBody>
          <a:bodyPr/>
          <a:lstStyle/>
          <a:p>
            <a:pPr>
              <a:lnSpc>
                <a:spcPct val="80000"/>
              </a:lnSpc>
              <a:buFont typeface="Wingdings" panose="05000000000000000000" pitchFamily="2" charset="2"/>
              <a:buNone/>
            </a:pPr>
            <a:r>
              <a:rPr lang="en-US" altLang="zh-CN" sz="2800" b="1" dirty="0"/>
              <a:t>2. </a:t>
            </a:r>
            <a:r>
              <a:rPr lang="zh-CN" altLang="en-US" sz="2800" b="1" dirty="0"/>
              <a:t>识别参与者</a:t>
            </a:r>
          </a:p>
          <a:p>
            <a:pPr>
              <a:lnSpc>
                <a:spcPct val="80000"/>
              </a:lnSpc>
            </a:pPr>
            <a:r>
              <a:rPr lang="zh-CN" altLang="en-US" sz="2800" b="0" dirty="0"/>
              <a:t>对于聊天系统来说，最主要的使用者就是进行聊天的</a:t>
            </a:r>
            <a:r>
              <a:rPr lang="zh-CN" altLang="en-US" sz="2800" dirty="0">
                <a:solidFill>
                  <a:srgbClr val="FF0000"/>
                </a:solidFill>
              </a:rPr>
              <a:t>用户</a:t>
            </a:r>
            <a:r>
              <a:rPr lang="zh-CN" altLang="en-US" sz="2800" b="0" dirty="0"/>
              <a:t>，所以我们首先要考虑到的参与者就是聊天用户。用户通过该系统完成所有聊天的功能，没有用户，则该系统就没有存在的价值和意义，所以用户是该系统的主要参与者。</a:t>
            </a:r>
          </a:p>
          <a:p>
            <a:pPr>
              <a:lnSpc>
                <a:spcPct val="80000"/>
              </a:lnSpc>
            </a:pPr>
            <a:r>
              <a:rPr lang="zh-CN" altLang="en-US" sz="2800" b="0" dirty="0"/>
              <a:t>不管什么系统，基本都会有比较专业的人员来负责管理系统，本系统也不例外。系统服务器端的实际操作者是</a:t>
            </a:r>
            <a:r>
              <a:rPr lang="zh-CN" altLang="en-US" sz="2800" dirty="0">
                <a:solidFill>
                  <a:srgbClr val="FF0000"/>
                </a:solidFill>
              </a:rPr>
              <a:t>系统管理员</a:t>
            </a:r>
            <a:r>
              <a:rPr lang="zh-CN" altLang="en-US" sz="2800" b="0" dirty="0"/>
              <a:t>，他负责在服务器端对系统进行监控和服务器端的维护操作。所以系统管理员也是本系统的参与者。</a:t>
            </a:r>
          </a:p>
          <a:p>
            <a:pPr>
              <a:lnSpc>
                <a:spcPct val="80000"/>
              </a:lnSpc>
            </a:pPr>
            <a:r>
              <a:rPr lang="zh-CN" altLang="en-US" sz="2800" b="0" dirty="0"/>
              <a:t>由上面的分析可以看出，对于简单即时聊天系统来说，严格意义上的参与者只有二个即用户和系统管理员。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1006B1-F52E-49AD-9CCA-759549B06538}"/>
              </a:ext>
            </a:extLst>
          </p:cNvPr>
          <p:cNvSpPr>
            <a:spLocks noGrp="1" noChangeArrowheads="1"/>
          </p:cNvSpPr>
          <p:nvPr>
            <p:ph type="title"/>
          </p:nvPr>
        </p:nvSpPr>
        <p:spPr/>
        <p:txBody>
          <a:bodyPr/>
          <a:lstStyle/>
          <a:p>
            <a:r>
              <a:rPr lang="zh-CN" altLang="en-US"/>
              <a:t>创建用例的步骤说明</a:t>
            </a:r>
          </a:p>
        </p:txBody>
      </p:sp>
      <p:sp>
        <p:nvSpPr>
          <p:cNvPr id="26627" name="Rectangle 3">
            <a:extLst>
              <a:ext uri="{FF2B5EF4-FFF2-40B4-BE49-F238E27FC236}">
                <a16:creationId xmlns:a16="http://schemas.microsoft.com/office/drawing/2014/main" id="{BB6EEF11-62CA-486F-AED6-4103DE88B01B}"/>
              </a:ext>
            </a:extLst>
          </p:cNvPr>
          <p:cNvSpPr>
            <a:spLocks noGrp="1" noChangeArrowheads="1"/>
          </p:cNvSpPr>
          <p:nvPr>
            <p:ph type="body" idx="1"/>
          </p:nvPr>
        </p:nvSpPr>
        <p:spPr>
          <a:xfrm>
            <a:off x="684213" y="1773238"/>
            <a:ext cx="2449512" cy="403225"/>
          </a:xfrm>
        </p:spPr>
        <p:txBody>
          <a:bodyPr/>
          <a:lstStyle/>
          <a:p>
            <a:pPr>
              <a:lnSpc>
                <a:spcPct val="80000"/>
              </a:lnSpc>
              <a:buFont typeface="Wingdings" panose="05000000000000000000" pitchFamily="2" charset="2"/>
              <a:buNone/>
            </a:pPr>
            <a:r>
              <a:rPr lang="en-US" altLang="zh-CN" sz="2000" b="1"/>
              <a:t>3. </a:t>
            </a:r>
            <a:r>
              <a:rPr lang="zh-CN" altLang="en-US" sz="2000" b="1"/>
              <a:t>构建用例模型</a:t>
            </a:r>
          </a:p>
        </p:txBody>
      </p:sp>
      <p:sp>
        <p:nvSpPr>
          <p:cNvPr id="26629" name="Rectangle 5">
            <a:extLst>
              <a:ext uri="{FF2B5EF4-FFF2-40B4-BE49-F238E27FC236}">
                <a16:creationId xmlns:a16="http://schemas.microsoft.com/office/drawing/2014/main" id="{14134024-B2D0-4573-9638-0E50AC6008FA}"/>
              </a:ext>
            </a:extLst>
          </p:cNvPr>
          <p:cNvSpPr>
            <a:spLocks noChangeArrowheads="1"/>
          </p:cNvSpPr>
          <p:nvPr/>
        </p:nvSpPr>
        <p:spPr bwMode="auto">
          <a:xfrm>
            <a:off x="152400" y="2276474"/>
            <a:ext cx="3276599" cy="442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a:lnSpc>
                <a:spcPct val="80000"/>
              </a:lnSpc>
            </a:pPr>
            <a:r>
              <a:rPr lang="zh-CN" altLang="en-US" sz="1800" b="1" dirty="0">
                <a:effectLst/>
              </a:rPr>
              <a:t>用户首先要在聊天系统进行注册成为会员，然后才能登录到该系统。在系统中可以进行修改个人信息、好友管理和聊天管理的操作。其中，好友管理用例包含了中现新增好友、删除好友和好友上下线提示三个用例；在删除好友时，首先应执行查找好友的功能，所以删除好友用例和查找好友用例之间的关系属于包含关系。同时，聊天管理用例中也包含了私聊和群聊的功能。用户使用完本系统应退出聊天系统。</a:t>
            </a:r>
          </a:p>
        </p:txBody>
      </p:sp>
      <p:pic>
        <p:nvPicPr>
          <p:cNvPr id="26631" name="Picture 7">
            <a:extLst>
              <a:ext uri="{FF2B5EF4-FFF2-40B4-BE49-F238E27FC236}">
                <a16:creationId xmlns:a16="http://schemas.microsoft.com/office/drawing/2014/main" id="{09C33E8B-7F09-4A9E-B708-5D39D70B3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903" y="1773237"/>
            <a:ext cx="5684309" cy="432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F5E9C91-2120-4C32-9F9B-D8CF2B9631E1}"/>
              </a:ext>
            </a:extLst>
          </p:cNvPr>
          <p:cNvSpPr>
            <a:spLocks noGrp="1" noChangeArrowheads="1"/>
          </p:cNvSpPr>
          <p:nvPr>
            <p:ph type="title"/>
          </p:nvPr>
        </p:nvSpPr>
        <p:spPr/>
        <p:txBody>
          <a:bodyPr/>
          <a:lstStyle/>
          <a:p>
            <a:r>
              <a:rPr lang="zh-CN" altLang="en-US"/>
              <a:t>创建用例的步骤说明</a:t>
            </a:r>
          </a:p>
        </p:txBody>
      </p:sp>
      <p:sp>
        <p:nvSpPr>
          <p:cNvPr id="27651" name="Rectangle 3">
            <a:extLst>
              <a:ext uri="{FF2B5EF4-FFF2-40B4-BE49-F238E27FC236}">
                <a16:creationId xmlns:a16="http://schemas.microsoft.com/office/drawing/2014/main" id="{22147A82-7871-4528-97B0-0AE4D5A99768}"/>
              </a:ext>
            </a:extLst>
          </p:cNvPr>
          <p:cNvSpPr>
            <a:spLocks noGrp="1" noChangeArrowheads="1"/>
          </p:cNvSpPr>
          <p:nvPr>
            <p:ph type="body" idx="1"/>
          </p:nvPr>
        </p:nvSpPr>
        <p:spPr>
          <a:xfrm>
            <a:off x="119695" y="1628774"/>
            <a:ext cx="3385506" cy="5076825"/>
          </a:xfrm>
        </p:spPr>
        <p:txBody>
          <a:bodyPr/>
          <a:lstStyle/>
          <a:p>
            <a:pPr>
              <a:lnSpc>
                <a:spcPct val="90000"/>
              </a:lnSpc>
            </a:pPr>
            <a:r>
              <a:rPr lang="zh-CN" altLang="en-US" dirty="0"/>
              <a:t>管理员要维护聊天系统必须先启动服务器登录系统。在对服务器状态进行监视时，能够查看在线用户的信息，查看系统日志。最后是退出，停止服务器。</a:t>
            </a:r>
          </a:p>
        </p:txBody>
      </p:sp>
      <p:pic>
        <p:nvPicPr>
          <p:cNvPr id="27653" name="Picture 5">
            <a:extLst>
              <a:ext uri="{FF2B5EF4-FFF2-40B4-BE49-F238E27FC236}">
                <a16:creationId xmlns:a16="http://schemas.microsoft.com/office/drawing/2014/main" id="{7970BF8B-6D82-4383-B4FB-779E3520C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752600"/>
            <a:ext cx="5374643" cy="467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8BE4003-C732-4036-87E4-F40AC0A8D5AC}"/>
              </a:ext>
            </a:extLst>
          </p:cNvPr>
          <p:cNvSpPr>
            <a:spLocks noGrp="1" noChangeArrowheads="1"/>
          </p:cNvSpPr>
          <p:nvPr>
            <p:ph type="title"/>
          </p:nvPr>
        </p:nvSpPr>
        <p:spPr>
          <a:xfrm>
            <a:off x="76200" y="76201"/>
            <a:ext cx="8229600" cy="868362"/>
          </a:xfrm>
        </p:spPr>
        <p:txBody>
          <a:bodyPr/>
          <a:lstStyle/>
          <a:p>
            <a:r>
              <a:rPr kumimoji="1" lang="zh-CN" altLang="en-US" sz="44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400" dirty="0">
                <a:solidFill>
                  <a:srgbClr val="3F3B91"/>
                </a:solidFill>
                <a:effectLst>
                  <a:outerShdw blurRad="38100" dist="38100" dir="2700000" algn="tl">
                    <a:srgbClr val="C0C0C0"/>
                  </a:outerShdw>
                </a:effectLst>
                <a:latin typeface="-윤명조240" pitchFamily="18" charset="-127"/>
                <a:ea typeface="黑体" pitchFamily="2" charset="-122"/>
              </a:rPr>
              <a:t>2 —— </a:t>
            </a:r>
            <a:r>
              <a:rPr lang="zh-CN" altLang="en-US" dirty="0"/>
              <a:t>创建类图案例分析</a:t>
            </a:r>
          </a:p>
        </p:txBody>
      </p:sp>
      <p:sp>
        <p:nvSpPr>
          <p:cNvPr id="31747" name="Rectangle 3">
            <a:extLst>
              <a:ext uri="{FF2B5EF4-FFF2-40B4-BE49-F238E27FC236}">
                <a16:creationId xmlns:a16="http://schemas.microsoft.com/office/drawing/2014/main" id="{23E8CE8F-A307-4D59-A758-84EE89B95AEB}"/>
              </a:ext>
            </a:extLst>
          </p:cNvPr>
          <p:cNvSpPr>
            <a:spLocks noGrp="1" noChangeArrowheads="1"/>
          </p:cNvSpPr>
          <p:nvPr>
            <p:ph type="body" idx="1"/>
          </p:nvPr>
        </p:nvSpPr>
        <p:spPr>
          <a:xfrm>
            <a:off x="-12700" y="866776"/>
            <a:ext cx="9296400" cy="5913436"/>
          </a:xfrm>
        </p:spPr>
        <p:txBody>
          <a:bodyPr/>
          <a:lstStyle/>
          <a:p>
            <a:pPr marL="0" indent="0">
              <a:buNone/>
            </a:pPr>
            <a:r>
              <a:rPr lang="zh-CN" altLang="en-US" b="1" dirty="0"/>
              <a:t>确定类和关联</a:t>
            </a:r>
            <a:endParaRPr kumimoji="1" lang="en-US" altLang="zh-CN" dirty="0"/>
          </a:p>
          <a:p>
            <a:r>
              <a:rPr kumimoji="1" lang="zh-CN" altLang="en-US" sz="2400" dirty="0"/>
              <a:t>这些功能是由三层组成，即界面类、控制类和相应的实体类信息类。根据这些功能中的名词可以基本的识别出客户端按系统要求可以抽象出如下十个类：</a:t>
            </a:r>
          </a:p>
          <a:p>
            <a:r>
              <a:rPr kumimoji="1" lang="zh-CN" altLang="en-US" sz="2000" dirty="0"/>
              <a:t>消息实体类（</a:t>
            </a:r>
            <a:r>
              <a:rPr kumimoji="1" lang="en-US" altLang="zh-CN" sz="2000" dirty="0"/>
              <a:t>Message</a:t>
            </a:r>
            <a:r>
              <a:rPr kumimoji="1" lang="zh-CN" altLang="en-US" sz="2000" dirty="0"/>
              <a:t>）：用于描述在客户端和服务器端间所传递的消息对象</a:t>
            </a:r>
          </a:p>
          <a:p>
            <a:r>
              <a:rPr kumimoji="1" lang="zh-CN" altLang="en-US" sz="2000" dirty="0"/>
              <a:t>用户实体类（</a:t>
            </a:r>
            <a:r>
              <a:rPr kumimoji="1" lang="en-US" altLang="zh-CN" sz="2000" dirty="0"/>
              <a:t>User</a:t>
            </a:r>
            <a:r>
              <a:rPr kumimoji="1" lang="zh-CN" altLang="en-US" sz="2000" dirty="0"/>
              <a:t>）：用于描述用户的信息。</a:t>
            </a:r>
          </a:p>
          <a:p>
            <a:r>
              <a:rPr kumimoji="1" lang="zh-CN" altLang="en-US" sz="2000" dirty="0"/>
              <a:t>登录界面类（</a:t>
            </a:r>
            <a:r>
              <a:rPr kumimoji="1" lang="en-US" altLang="zh-CN" sz="2000" dirty="0" err="1"/>
              <a:t>LoginForm</a:t>
            </a:r>
            <a:r>
              <a:rPr kumimoji="1" lang="zh-CN" altLang="en-US" sz="2000" dirty="0"/>
              <a:t>）：主要用户描述操作登录的操作界面。</a:t>
            </a:r>
          </a:p>
          <a:p>
            <a:r>
              <a:rPr kumimoji="1" lang="zh-CN" altLang="en-US" sz="2000" dirty="0"/>
              <a:t>注册界面类（</a:t>
            </a:r>
            <a:r>
              <a:rPr kumimoji="1" lang="en-US" altLang="zh-CN" sz="2000" dirty="0" err="1"/>
              <a:t>RegisterForm</a:t>
            </a:r>
            <a:r>
              <a:rPr kumimoji="1" lang="zh-CN" altLang="en-US" sz="2000" dirty="0"/>
              <a:t>）：主要用于描述用户注册的操作界面。</a:t>
            </a:r>
          </a:p>
          <a:p>
            <a:r>
              <a:rPr kumimoji="1" lang="zh-CN" altLang="en-US" sz="2000" dirty="0"/>
              <a:t>客户端主窗口类（</a:t>
            </a:r>
            <a:r>
              <a:rPr kumimoji="1" lang="en-US" altLang="zh-CN" sz="2000" dirty="0" err="1"/>
              <a:t>ClientMainForm</a:t>
            </a:r>
            <a:r>
              <a:rPr kumimoji="1" lang="zh-CN" altLang="en-US" sz="2000" dirty="0"/>
              <a:t>）</a:t>
            </a:r>
            <a:r>
              <a:rPr kumimoji="1" lang="en-US" altLang="zh-CN" sz="2000" dirty="0"/>
              <a:t>:</a:t>
            </a:r>
            <a:r>
              <a:rPr kumimoji="1" lang="zh-CN" altLang="en-US" sz="2000" dirty="0"/>
              <a:t>主要描述客户端的主界面。</a:t>
            </a:r>
          </a:p>
          <a:p>
            <a:r>
              <a:rPr kumimoji="1" lang="zh-CN" altLang="en-US" sz="2000" dirty="0"/>
              <a:t>新增好友界面类（</a:t>
            </a:r>
            <a:r>
              <a:rPr kumimoji="1" lang="en-US" altLang="zh-CN" sz="2000" dirty="0" err="1"/>
              <a:t>AddFriendForm</a:t>
            </a:r>
            <a:r>
              <a:rPr kumimoji="1" lang="zh-CN" altLang="en-US" sz="2000" dirty="0"/>
              <a:t>）</a:t>
            </a:r>
            <a:r>
              <a:rPr kumimoji="1" lang="en-US" altLang="zh-CN" sz="2000" dirty="0"/>
              <a:t>:</a:t>
            </a:r>
            <a:r>
              <a:rPr kumimoji="1" lang="zh-CN" altLang="en-US" sz="2000" dirty="0"/>
              <a:t>主要描述新增好友的操作界面。</a:t>
            </a:r>
          </a:p>
          <a:p>
            <a:r>
              <a:rPr kumimoji="1" lang="zh-CN" altLang="en-US" sz="2000" dirty="0"/>
              <a:t>修改用户信息界面类（</a:t>
            </a:r>
            <a:r>
              <a:rPr kumimoji="1" lang="en-US" altLang="zh-CN" sz="2000" dirty="0" err="1"/>
              <a:t>ModifyUserForm</a:t>
            </a:r>
            <a:r>
              <a:rPr kumimoji="1" lang="zh-CN" altLang="en-US" sz="2000" dirty="0"/>
              <a:t>）</a:t>
            </a:r>
            <a:r>
              <a:rPr kumimoji="1" lang="en-US" altLang="zh-CN" sz="2000" dirty="0"/>
              <a:t>:</a:t>
            </a:r>
            <a:r>
              <a:rPr kumimoji="1" lang="zh-CN" altLang="en-US" sz="2000" dirty="0"/>
              <a:t>主要描述修改用户信息的操作界面</a:t>
            </a:r>
          </a:p>
          <a:p>
            <a:r>
              <a:rPr kumimoji="1" lang="zh-CN" altLang="en-US" sz="2000" dirty="0"/>
              <a:t>聊天界面类（</a:t>
            </a:r>
            <a:r>
              <a:rPr kumimoji="1" lang="en-US" altLang="zh-CN" sz="2000" dirty="0" err="1"/>
              <a:t>ChatForm</a:t>
            </a:r>
            <a:r>
              <a:rPr kumimoji="1" lang="zh-CN" altLang="en-US" sz="2000" dirty="0"/>
              <a:t>）</a:t>
            </a:r>
            <a:r>
              <a:rPr kumimoji="1" lang="en-US" altLang="zh-CN" sz="2000" dirty="0"/>
              <a:t>: </a:t>
            </a:r>
            <a:r>
              <a:rPr kumimoji="1" lang="zh-CN" altLang="en-US" sz="2000" dirty="0"/>
              <a:t>主要描述用户进行聊天的操作界面。</a:t>
            </a:r>
          </a:p>
          <a:p>
            <a:r>
              <a:rPr kumimoji="1" lang="zh-CN" altLang="en-US" sz="2000" dirty="0"/>
              <a:t>客户端工作类（</a:t>
            </a:r>
            <a:r>
              <a:rPr kumimoji="1" lang="en-US" altLang="zh-CN" sz="2000" dirty="0"/>
              <a:t>Client</a:t>
            </a:r>
            <a:r>
              <a:rPr kumimoji="1" lang="zh-CN" altLang="en-US" sz="2000" dirty="0"/>
              <a:t>）：主要处理客户端与服务器的通信，它属于控制类。</a:t>
            </a:r>
          </a:p>
          <a:p>
            <a:r>
              <a:rPr kumimoji="1" lang="zh-CN" altLang="en-US" sz="2000" dirty="0"/>
              <a:t>窗口基类（</a:t>
            </a:r>
            <a:r>
              <a:rPr kumimoji="1" lang="en-US" altLang="zh-CN" sz="2000" dirty="0"/>
              <a:t>Form</a:t>
            </a:r>
            <a:r>
              <a:rPr kumimoji="1" lang="zh-CN" altLang="en-US" sz="2000" dirty="0"/>
              <a:t>）</a:t>
            </a:r>
            <a:r>
              <a:rPr kumimoji="1" lang="en-US" altLang="zh-CN" sz="2000" dirty="0"/>
              <a:t>:</a:t>
            </a:r>
            <a:r>
              <a:rPr kumimoji="1" lang="zh-CN" altLang="en-US" sz="2000" dirty="0"/>
              <a:t>所有操作界面的基类。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F529C43-AB89-4D03-817A-50DB3C1DC261}"/>
              </a:ext>
            </a:extLst>
          </p:cNvPr>
          <p:cNvSpPr>
            <a:spLocks noGrp="1" noChangeArrowheads="1"/>
          </p:cNvSpPr>
          <p:nvPr>
            <p:ph type="title"/>
          </p:nvPr>
        </p:nvSpPr>
        <p:spPr/>
        <p:txBody>
          <a:bodyPr/>
          <a:lstStyle/>
          <a:p>
            <a:r>
              <a:rPr lang="zh-CN" altLang="en-US"/>
              <a:t>创建类图案例分析</a:t>
            </a:r>
          </a:p>
        </p:txBody>
      </p:sp>
      <p:sp>
        <p:nvSpPr>
          <p:cNvPr id="40963" name="Rectangle 3">
            <a:extLst>
              <a:ext uri="{FF2B5EF4-FFF2-40B4-BE49-F238E27FC236}">
                <a16:creationId xmlns:a16="http://schemas.microsoft.com/office/drawing/2014/main" id="{98DEB176-A321-44E3-90E4-8311CCE1639B}"/>
              </a:ext>
            </a:extLst>
          </p:cNvPr>
          <p:cNvSpPr>
            <a:spLocks noGrp="1" noChangeArrowheads="1"/>
          </p:cNvSpPr>
          <p:nvPr>
            <p:ph type="body" idx="1"/>
          </p:nvPr>
        </p:nvSpPr>
        <p:spPr/>
        <p:txBody>
          <a:bodyPr/>
          <a:lstStyle/>
          <a:p>
            <a:pPr>
              <a:lnSpc>
                <a:spcPct val="80000"/>
              </a:lnSpc>
            </a:pPr>
            <a:r>
              <a:rPr lang="zh-CN" altLang="en-US" sz="2800" dirty="0"/>
              <a:t>确定了客户端的类后，就要从中找到它们之间的关系，执行分析这些类之后，可以发现它们之间存在着如下的关系：</a:t>
            </a:r>
          </a:p>
          <a:p>
            <a:pPr>
              <a:lnSpc>
                <a:spcPct val="80000"/>
              </a:lnSpc>
            </a:pPr>
            <a:r>
              <a:rPr lang="zh-CN" altLang="en-US" sz="2800" dirty="0"/>
              <a:t>关联关系</a:t>
            </a:r>
          </a:p>
          <a:p>
            <a:pPr>
              <a:lnSpc>
                <a:spcPct val="80000"/>
              </a:lnSpc>
              <a:buFont typeface="Wingdings" panose="05000000000000000000" pitchFamily="2" charset="2"/>
              <a:buNone/>
            </a:pPr>
            <a:r>
              <a:rPr lang="zh-CN" altLang="en-US" sz="2800" dirty="0"/>
              <a:t>   所有的操作界面类与</a:t>
            </a:r>
            <a:r>
              <a:rPr lang="en-US" altLang="zh-CN" sz="2800" dirty="0"/>
              <a:t>Client</a:t>
            </a:r>
            <a:r>
              <a:rPr lang="zh-CN" altLang="en-US" sz="2800" dirty="0"/>
              <a:t>类之间就是一种普通的关联关系；</a:t>
            </a:r>
            <a:r>
              <a:rPr lang="en-US" altLang="zh-CN" sz="2800" dirty="0"/>
              <a:t>Client</a:t>
            </a:r>
            <a:r>
              <a:rPr lang="zh-CN" altLang="en-US" sz="2800" dirty="0"/>
              <a:t>类要使用</a:t>
            </a:r>
            <a:r>
              <a:rPr lang="en-US" altLang="zh-CN" sz="2800" dirty="0"/>
              <a:t>Message</a:t>
            </a:r>
            <a:r>
              <a:rPr lang="zh-CN" altLang="en-US" sz="2800" dirty="0"/>
              <a:t>类进行网络通信所以二者也是关联关系；用户要通过客户端与操作界面交互也是一种关联的关系。</a:t>
            </a:r>
          </a:p>
          <a:p>
            <a:pPr>
              <a:lnSpc>
                <a:spcPct val="80000"/>
              </a:lnSpc>
            </a:pPr>
            <a:r>
              <a:rPr lang="zh-CN" altLang="en-US" sz="2800" dirty="0"/>
              <a:t>泛化关系</a:t>
            </a:r>
          </a:p>
          <a:p>
            <a:pPr>
              <a:lnSpc>
                <a:spcPct val="80000"/>
              </a:lnSpc>
              <a:buFont typeface="Wingdings" panose="05000000000000000000" pitchFamily="2" charset="2"/>
              <a:buNone/>
            </a:pPr>
            <a:r>
              <a:rPr lang="zh-CN" altLang="en-US" sz="2800" dirty="0"/>
              <a:t>   所有的操作界面类都是一个窗口，因此都是窗口基类的派生类。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7EB8319-291C-49F9-9289-777E067197D9}"/>
              </a:ext>
            </a:extLst>
          </p:cNvPr>
          <p:cNvSpPr>
            <a:spLocks noGrp="1" noChangeArrowheads="1"/>
          </p:cNvSpPr>
          <p:nvPr>
            <p:ph type="title"/>
          </p:nvPr>
        </p:nvSpPr>
        <p:spPr/>
        <p:txBody>
          <a:bodyPr/>
          <a:lstStyle/>
          <a:p>
            <a:r>
              <a:rPr lang="zh-CN" altLang="en-US"/>
              <a:t>创建类图案例分析</a:t>
            </a:r>
          </a:p>
        </p:txBody>
      </p:sp>
      <p:sp>
        <p:nvSpPr>
          <p:cNvPr id="32771" name="Rectangle 3">
            <a:extLst>
              <a:ext uri="{FF2B5EF4-FFF2-40B4-BE49-F238E27FC236}">
                <a16:creationId xmlns:a16="http://schemas.microsoft.com/office/drawing/2014/main" id="{70E2EB0E-47D1-4DDB-B875-BBC044C08464}"/>
              </a:ext>
            </a:extLst>
          </p:cNvPr>
          <p:cNvSpPr>
            <a:spLocks noGrp="1" noChangeArrowheads="1"/>
          </p:cNvSpPr>
          <p:nvPr>
            <p:ph type="body" idx="1"/>
          </p:nvPr>
        </p:nvSpPr>
        <p:spPr/>
        <p:txBody>
          <a:bodyPr/>
          <a:lstStyle/>
          <a:p>
            <a:pPr>
              <a:spcBef>
                <a:spcPct val="50000"/>
              </a:spcBef>
              <a:buClrTx/>
              <a:buSzTx/>
              <a:buFontTx/>
              <a:buNone/>
            </a:pPr>
            <a:r>
              <a:rPr lang="en-US" altLang="zh-CN" b="1" dirty="0"/>
              <a:t>2. </a:t>
            </a:r>
            <a:r>
              <a:rPr lang="zh-CN" altLang="en-US" b="1" dirty="0"/>
              <a:t>确定属性和操作</a:t>
            </a:r>
            <a:endParaRPr kumimoji="1" lang="zh-CN" altLang="en-US" sz="2400" dirty="0"/>
          </a:p>
          <a:p>
            <a:pPr>
              <a:spcBef>
                <a:spcPct val="50000"/>
              </a:spcBef>
              <a:buClrTx/>
              <a:buSzTx/>
              <a:buFontTx/>
              <a:buChar char="•"/>
            </a:pPr>
            <a:endParaRPr kumimoji="1" lang="zh-CN" altLang="en-US" sz="2400" dirty="0"/>
          </a:p>
          <a:p>
            <a:pPr>
              <a:spcBef>
                <a:spcPct val="50000"/>
              </a:spcBef>
              <a:buClrTx/>
              <a:buSzTx/>
              <a:buFontTx/>
              <a:buChar char="•"/>
            </a:pPr>
            <a:endParaRPr lang="zh-CN" altLang="en-US" sz="2400" b="1" dirty="0">
              <a:solidFill>
                <a:srgbClr val="00CC00"/>
              </a:solidFill>
            </a:endParaRPr>
          </a:p>
          <a:p>
            <a:pPr>
              <a:buFont typeface="Wingdings" panose="05000000000000000000" pitchFamily="2" charset="2"/>
              <a:buNone/>
            </a:pPr>
            <a:endParaRPr lang="zh-CN" altLang="en-US" sz="2400" dirty="0">
              <a:solidFill>
                <a:srgbClr val="00CC00"/>
              </a:solidFill>
            </a:endParaRPr>
          </a:p>
        </p:txBody>
      </p:sp>
      <p:pic>
        <p:nvPicPr>
          <p:cNvPr id="32773" name="Picture 5">
            <a:extLst>
              <a:ext uri="{FF2B5EF4-FFF2-40B4-BE49-F238E27FC236}">
                <a16:creationId xmlns:a16="http://schemas.microsoft.com/office/drawing/2014/main" id="{8F6C6550-2BAD-4D8F-9902-BFA64C7A6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88" y="2438400"/>
            <a:ext cx="804527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FD93807-B970-422E-AE9E-80DE71BD0B04}" type="slidenum">
              <a:rPr lang="zh-CN" altLang="en-US" smtClean="0"/>
              <a:pPr/>
              <a:t>9</a:t>
            </a:fld>
            <a:endParaRPr lang="en-US" altLang="zh-CN" dirty="0"/>
          </a:p>
        </p:txBody>
      </p:sp>
      <p:sp>
        <p:nvSpPr>
          <p:cNvPr id="1291266" name="Rectangle 2"/>
          <p:cNvSpPr>
            <a:spLocks noChangeArrowheads="1"/>
          </p:cNvSpPr>
          <p:nvPr/>
        </p:nvSpPr>
        <p:spPr bwMode="auto">
          <a:xfrm>
            <a:off x="965200" y="188913"/>
            <a:ext cx="8026400" cy="799963"/>
          </a:xfrm>
          <a:prstGeom prst="rect">
            <a:avLst/>
          </a:prstGeom>
          <a:noFill/>
          <a:ln w="9525">
            <a:noFill/>
            <a:miter lim="800000"/>
            <a:headEnd/>
            <a:tailEnd/>
          </a:ln>
          <a:effectLst/>
        </p:spPr>
        <p:txBody>
          <a:bodyPr wrap="square">
            <a:spAutoFit/>
          </a:bodyPr>
          <a:lstStyle/>
          <a:p>
            <a:pPr>
              <a:lnSpc>
                <a:spcPct val="130000"/>
              </a:lnSpc>
              <a:spcBef>
                <a:spcPct val="30000"/>
              </a:spcBef>
              <a:buClr>
                <a:schemeClr val="tx2"/>
              </a:buClr>
              <a:buFont typeface="Wingdings" pitchFamily="2" charset="2"/>
              <a:buNone/>
            </a:pP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实例 </a:t>
            </a:r>
            <a:r>
              <a:rPr kumimoji="1" lang="en-US" altLang="zh-CN" sz="4000" dirty="0">
                <a:solidFill>
                  <a:srgbClr val="3F3B91"/>
                </a:solidFill>
                <a:effectLst>
                  <a:outerShdw blurRad="38100" dist="38100" dir="2700000" algn="tl">
                    <a:srgbClr val="C0C0C0"/>
                  </a:outerShdw>
                </a:effectLst>
                <a:latin typeface="-윤명조240" pitchFamily="18" charset="-127"/>
                <a:ea typeface="黑体" pitchFamily="2" charset="-122"/>
              </a:rPr>
              <a:t>2 —— </a:t>
            </a:r>
            <a:r>
              <a:rPr kumimoji="1" lang="zh-CN" altLang="en-US" sz="4000" dirty="0">
                <a:solidFill>
                  <a:srgbClr val="3F3B91"/>
                </a:solidFill>
                <a:effectLst>
                  <a:outerShdw blurRad="38100" dist="38100" dir="2700000" algn="tl">
                    <a:srgbClr val="C0C0C0"/>
                  </a:outerShdw>
                </a:effectLst>
                <a:latin typeface="-윤명조240" pitchFamily="18" charset="-127"/>
                <a:ea typeface="黑体" pitchFamily="2" charset="-122"/>
              </a:rPr>
              <a:t>客户服务系统类图</a:t>
            </a:r>
          </a:p>
        </p:txBody>
      </p:sp>
      <p:sp>
        <p:nvSpPr>
          <p:cNvPr id="6" name="文本框 5">
            <a:extLst>
              <a:ext uri="{FF2B5EF4-FFF2-40B4-BE49-F238E27FC236}">
                <a16:creationId xmlns:a16="http://schemas.microsoft.com/office/drawing/2014/main" id="{543DCA2B-A7E6-4B37-8F80-EFDD960D447F}"/>
              </a:ext>
            </a:extLst>
          </p:cNvPr>
          <p:cNvSpPr txBox="1"/>
          <p:nvPr/>
        </p:nvSpPr>
        <p:spPr>
          <a:xfrm>
            <a:off x="7397750" y="6205538"/>
            <a:ext cx="1143000" cy="369332"/>
          </a:xfrm>
          <a:prstGeom prst="rect">
            <a:avLst/>
          </a:prstGeom>
          <a:noFill/>
        </p:spPr>
        <p:txBody>
          <a:bodyPr wrap="square" rtlCol="0">
            <a:spAutoFit/>
          </a:bodyPr>
          <a:lstStyle/>
          <a:p>
            <a:r>
              <a:rPr lang="en-US" altLang="zh-CN" b="1" dirty="0" err="1">
                <a:solidFill>
                  <a:srgbClr val="FF0000"/>
                </a:solidFill>
              </a:rPr>
              <a:t>ch</a:t>
            </a:r>
            <a:r>
              <a:rPr lang="en-US" altLang="zh-CN" b="1" dirty="0">
                <a:solidFill>
                  <a:srgbClr val="FF0000"/>
                </a:solidFill>
              </a:rPr>
              <a:t> 4</a:t>
            </a:r>
            <a:endParaRPr lang="en-US" b="1" dirty="0">
              <a:solidFill>
                <a:srgbClr val="FF0000"/>
              </a:solidFill>
            </a:endParaRPr>
          </a:p>
        </p:txBody>
      </p:sp>
      <p:pic>
        <p:nvPicPr>
          <p:cNvPr id="9" name="图片 8">
            <a:extLst>
              <a:ext uri="{FF2B5EF4-FFF2-40B4-BE49-F238E27FC236}">
                <a16:creationId xmlns:a16="http://schemas.microsoft.com/office/drawing/2014/main" id="{3CB8CA86-AD2F-47D3-A82F-64684F6B0AE7}"/>
              </a:ext>
            </a:extLst>
          </p:cNvPr>
          <p:cNvPicPr>
            <a:picLocks noChangeAspect="1"/>
          </p:cNvPicPr>
          <p:nvPr/>
        </p:nvPicPr>
        <p:blipFill>
          <a:blip r:embed="rId2"/>
          <a:stretch>
            <a:fillRect/>
          </a:stretch>
        </p:blipFill>
        <p:spPr>
          <a:xfrm>
            <a:off x="-381000" y="685800"/>
            <a:ext cx="19735800" cy="12751642"/>
          </a:xfrm>
          <a:prstGeom prst="rect">
            <a:avLst/>
          </a:prstGeom>
        </p:spPr>
      </p:pic>
    </p:spTree>
    <p:extLst>
      <p:ext uri="{BB962C8B-B14F-4D97-AF65-F5344CB8AC3E}">
        <p14:creationId xmlns:p14="http://schemas.microsoft.com/office/powerpoint/2010/main" val="2161324558"/>
      </p:ext>
    </p:extLst>
  </p:cSld>
  <p:clrMapOvr>
    <a:masterClrMapping/>
  </p:clrMapOvr>
  <p:transition/>
</p:sld>
</file>

<file path=ppt/theme/theme1.xml><?xml version="1.0" encoding="utf-8"?>
<a:theme xmlns:a="http://schemas.openxmlformats.org/drawingml/2006/main" name="UML面向对象设计与分析教程">
  <a:themeElements>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QL Server实用简明教程(第三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QL Server实用简明教程(第三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QL Server实用简明教程(第三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QL Server实用简明教程(第三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QL Server实用简明教程(第三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QL Server实用简明教程(第三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QL Server实用简明教程(第三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QL Server实用简明教程(第三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QL Server实用简明教程(第三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QL Server实用简明教程(第三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QL Server实用简明教程(第三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QL Server实用简明教程(第三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3076</TotalTime>
  <Words>874</Words>
  <Application>Microsoft Office PowerPoint</Application>
  <PresentationFormat>全屏显示(4:3)</PresentationFormat>
  <Paragraphs>57</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-윤명조240</vt:lpstr>
      <vt:lpstr>Arial</vt:lpstr>
      <vt:lpstr>Calibri</vt:lpstr>
      <vt:lpstr>Times New Roman</vt:lpstr>
      <vt:lpstr>Verdana</vt:lpstr>
      <vt:lpstr>Wingdings</vt:lpstr>
      <vt:lpstr>UML面向对象设计与分析教程</vt:lpstr>
      <vt:lpstr>PowerPoint 演示文稿</vt:lpstr>
      <vt:lpstr>创建用例的步骤说明</vt:lpstr>
      <vt:lpstr>创建用例的步骤说明</vt:lpstr>
      <vt:lpstr>创建用例的步骤说明</vt:lpstr>
      <vt:lpstr>创建用例的步骤说明</vt:lpstr>
      <vt:lpstr>实例 2 —— 创建类图案例分析</vt:lpstr>
      <vt:lpstr>创建类图案例分析</vt:lpstr>
      <vt:lpstr>创建类图案例分析</vt:lpstr>
      <vt:lpstr>PowerPoint 演示文稿</vt:lpstr>
      <vt:lpstr>创建对象图案例分析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xuejunxiao</dc:creator>
  <cp:lastModifiedBy>wu andy</cp:lastModifiedBy>
  <cp:revision>404</cp:revision>
  <dcterms:created xsi:type="dcterms:W3CDTF">2007-03-24T22:53:15Z</dcterms:created>
  <dcterms:modified xsi:type="dcterms:W3CDTF">2021-03-29T08:11:44Z</dcterms:modified>
</cp:coreProperties>
</file>