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31"/>
  </p:notesMasterIdLst>
  <p:handoutMasterIdLst>
    <p:handoutMasterId r:id="rId32"/>
  </p:handoutMasterIdLst>
  <p:sldIdLst>
    <p:sldId id="368" r:id="rId2"/>
    <p:sldId id="369" r:id="rId3"/>
    <p:sldId id="371" r:id="rId4"/>
    <p:sldId id="295" r:id="rId5"/>
    <p:sldId id="375" r:id="rId6"/>
    <p:sldId id="376" r:id="rId7"/>
    <p:sldId id="378" r:id="rId8"/>
    <p:sldId id="380" r:id="rId9"/>
    <p:sldId id="382" r:id="rId10"/>
    <p:sldId id="383" r:id="rId11"/>
    <p:sldId id="384" r:id="rId12"/>
    <p:sldId id="400"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403" r:id="rId28"/>
    <p:sldId id="439" r:id="rId29"/>
    <p:sldId id="401"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27" autoAdjust="0"/>
  </p:normalViewPr>
  <p:slideViewPr>
    <p:cSldViewPr>
      <p:cViewPr varScale="1">
        <p:scale>
          <a:sx n="161" d="100"/>
          <a:sy n="161" d="100"/>
        </p:scale>
        <p:origin x="180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8D34698-AA04-42A3-9A5F-9663D8230E93}" type="datetimeFigureOut">
              <a:rPr lang="zh-CN" altLang="en-US"/>
              <a:pPr>
                <a:defRPr/>
              </a:pPr>
              <a:t>2021/4/19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7E7F891-BD21-4F9B-A99B-AC306EB9C5D7}"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1CB2CE97-3E6E-45CD-94DA-95F11C467126}" type="datetimeFigureOut">
              <a:rPr lang="en-US" altLang="zh-CN"/>
              <a:pPr>
                <a:defRPr/>
              </a:pPr>
              <a:t>4/19/2021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19CF18A8-322A-4B1C-B57F-ED46A8A01C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8F77C2-3B4B-4404-A98D-43F43EB09440}" type="slidenum">
              <a:rPr lang="en-US" altLang="zh-CN"/>
              <a:pPr>
                <a:defRPr/>
              </a:pPr>
              <a:t>2</a:t>
            </a:fld>
            <a:endParaRPr lang="en-US" altLang="zh-CN"/>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A05B763-82F4-487A-A47E-3CCAE8623536}" type="slidenum">
              <a:rPr lang="en-US" altLang="zh-CN" sz="1200">
                <a:latin typeface="Calibri" pitchFamily="34" charset="0"/>
              </a:rPr>
              <a:pPr algn="r"/>
              <a:t>4</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277846B-34C0-4140-8C10-E7A2F1DD34B1}" type="slidenum">
              <a:rPr lang="zh-CN" altLang="en-US" sz="1200"/>
              <a:pPr algn="r"/>
              <a:t>5</a:t>
            </a:fld>
            <a:endParaRPr lang="en-US" altLang="zh-CN" sz="1200"/>
          </a:p>
        </p:txBody>
      </p:sp>
      <p:sp>
        <p:nvSpPr>
          <p:cNvPr id="1499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9140" name="Rectangle 3"/>
          <p:cNvSpPr>
            <a:spLocks noGrp="1" noChangeArrowheads="1"/>
          </p:cNvSpPr>
          <p:nvPr>
            <p:ph type="body" idx="1"/>
          </p:nvPr>
        </p:nvSpPr>
        <p:spPr bwMode="auto">
          <a:noFill/>
        </p:spPr>
        <p:txBody>
          <a:bodyPr/>
          <a:lstStyle/>
          <a:p>
            <a:r>
              <a:rPr lang="zh-CN" altLang="en-US"/>
              <a:t>类图中的各种概念是在现实应用中有意义的概念：这些概念包括真实世界中的概念、抽象的概念、实现方面的概念以及计算机领域的概念。</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570" name="Rectangle 2"/>
          <p:cNvSpPr>
            <a:spLocks noGrp="1" noRot="1" noChangeAspect="1" noTextEdit="1"/>
          </p:cNvSpPr>
          <p:nvPr>
            <p:ph type="sldImg"/>
          </p:nvPr>
        </p:nvSpPr>
        <p:spPr bwMode="auto">
          <a:noFill/>
          <a:ln>
            <a:solidFill>
              <a:srgbClr val="000000"/>
            </a:solidFill>
            <a:miter lim="800000"/>
            <a:headEnd/>
            <a:tailEnd/>
          </a:ln>
        </p:spPr>
      </p:sp>
      <p:sp>
        <p:nvSpPr>
          <p:cNvPr id="1517571" name="Rectangle 3"/>
          <p:cNvSpPr>
            <a:spLocks noGrp="1"/>
          </p:cNvSpPr>
          <p:nvPr>
            <p:ph type="body" idx="1"/>
          </p:nvPr>
        </p:nvSpPr>
        <p:spPr bwMode="auto">
          <a:noFill/>
        </p:spPr>
        <p:txBody>
          <a:bodyPr/>
          <a:lstStyle/>
          <a:p>
            <a:r>
              <a:rPr lang="en-US" altLang="zh-CN"/>
              <a:t>Unspecified:</a:t>
            </a:r>
            <a:r>
              <a:rPr lang="zh-CN" altLang="en-US"/>
              <a:t>默认设置，对象的可见性没有被设置</a:t>
            </a:r>
          </a:p>
          <a:p>
            <a:r>
              <a:rPr lang="en-US" altLang="zh-CN"/>
              <a:t>Filed:</a:t>
            </a:r>
            <a:r>
              <a:rPr lang="zh-CN" altLang="en-US"/>
              <a:t>提供者是客户的一部分</a:t>
            </a:r>
          </a:p>
          <a:p>
            <a:r>
              <a:rPr lang="en-US" altLang="zh-CN"/>
              <a:t>Parameters</a:t>
            </a:r>
            <a:r>
              <a:rPr lang="zh-CN" altLang="en-US"/>
              <a:t>：提供者是客户的一个或者一些操作的参数</a:t>
            </a:r>
          </a:p>
          <a:p>
            <a:r>
              <a:rPr lang="en-US" altLang="zh-CN"/>
              <a:t>Local</a:t>
            </a:r>
            <a:r>
              <a:rPr lang="zh-CN" altLang="en-US"/>
              <a:t>：提供者对客户而言是一个本地声明对象</a:t>
            </a:r>
          </a:p>
          <a:p>
            <a:r>
              <a:rPr lang="en-US" altLang="zh-CN"/>
              <a:t>Global:</a:t>
            </a:r>
            <a:r>
              <a:rPr lang="zh-CN" altLang="en-US"/>
              <a:t>提供者对客户来讲是一个全局对象</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99B68AE0-2ED9-448E-9C8D-40D3073DA00B}" type="slidenum">
              <a:rPr lang="zh-CN" altLang="en-US"/>
              <a:pPr>
                <a:defRPr/>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F71E65D3-A604-46E6-BC41-F0AE40151BDA}" type="slidenum">
              <a:rPr lang="zh-CN" altLang="en-US"/>
              <a:pPr>
                <a:defRPr/>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E4FBA33B-ED21-4EF6-9486-00A7633045A4}" type="slidenum">
              <a:rPr lang="zh-CN" altLang="en-US"/>
              <a:pPr>
                <a:defRPr/>
              </a:pPr>
              <a:t>‹#›</a:t>
            </a:fld>
            <a:r>
              <a:rPr lang="zh-CN" altLang="en-US"/>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D904648C-44CC-4E49-97F2-7A58FC9BBF64}" type="slidenum">
              <a:rPr lang="zh-CN" altLang="en-US"/>
              <a:pPr>
                <a:defRPr/>
              </a:pPr>
              <a:t>‹#›</a:t>
            </a:fld>
            <a:r>
              <a:rPr lang="zh-CN" altLang="en-US"/>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1DB85016-4DA1-4D3C-B686-ACFEF30189D5}" type="slidenum">
              <a:rPr lang="zh-CN" altLang="en-US"/>
              <a:pPr>
                <a:defRPr/>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a:t>第</a:t>
            </a:r>
            <a:fld id="{0BD777A1-8B21-48FC-AF58-FDBAD8F795D1}" type="slidenum">
              <a:rPr lang="zh-CN" altLang="en-US"/>
              <a:pPr>
                <a:defRPr/>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74B5ED1C-EF87-4D12-9DF9-1C87E08A3DC3}" type="slidenum">
              <a:rPr lang="zh-CN" altLang="en-US"/>
              <a:pPr>
                <a:defRPr/>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a:t>第</a:t>
            </a:r>
            <a:fld id="{604E0312-81C0-4E10-BD61-5F2F84B74B8F}" type="slidenum">
              <a:rPr lang="zh-CN" altLang="en-US"/>
              <a:pPr>
                <a:defRPr/>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a:t>第</a:t>
            </a:r>
            <a:fld id="{8BB55C16-D0FB-4BD3-BE48-2BA9B8AB3728}" type="slidenum">
              <a:rPr lang="zh-CN" altLang="en-US"/>
              <a:pPr>
                <a:defRPr/>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a:t>第</a:t>
            </a:r>
            <a:fld id="{7805FA57-5DB2-4F3A-BA96-3182443D0678}" type="slidenum">
              <a:rPr lang="zh-CN" altLang="en-US"/>
              <a:pPr>
                <a:defRPr/>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03180FF9-3159-481A-8138-663D904070E8}" type="slidenum">
              <a:rPr lang="zh-CN" altLang="en-US"/>
              <a:pPr>
                <a:defRPr/>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a:t>第</a:t>
            </a:r>
            <a:fld id="{65A6C3C9-AFCF-4FBC-B9CC-471AC613CA43}" type="slidenum">
              <a:rPr lang="zh-CN" altLang="en-US"/>
              <a:pPr>
                <a:defRPr/>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a:t>第</a:t>
            </a:r>
            <a:fld id="{E955B7F3-9242-4FD7-BE15-DFF01105544D}" type="slidenum">
              <a:rPr lang="zh-CN" altLang="en-US"/>
              <a:pPr>
                <a:defRPr/>
              </a:pPr>
              <a:t>‹#›</a:t>
            </a:fld>
            <a:r>
              <a:rPr lang="zh-CN" altLang="en-US"/>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hd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a:t>第</a:t>
            </a:r>
            <a:fld id="{131EC99F-9BF7-45B7-B0B4-E63D1BCBF07F}" type="slidenum">
              <a:rPr lang="zh-CN" altLang="en-US"/>
              <a:pPr>
                <a:defRPr/>
              </a:pPr>
              <a:t>1</a:t>
            </a:fld>
            <a:r>
              <a:rPr lang="zh-CN" altLang="en-US"/>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7</a:t>
            </a:r>
            <a:r>
              <a:rPr lang="zh-CN" altLang="en-US" dirty="0"/>
              <a:t>章  动态分析与协作图</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DE322556-99F1-4F35-BA5D-3C49917F4E51}" type="slidenum">
              <a:rPr lang="zh-CN" altLang="en-US" smtClean="0"/>
              <a:pPr/>
              <a:t>10</a:t>
            </a:fld>
            <a:r>
              <a:rPr lang="zh-CN" altLang="en-US" dirty="0"/>
              <a:t>  第</a:t>
            </a:r>
            <a:r>
              <a:rPr lang="en-US" altLang="zh-CN" dirty="0"/>
              <a:t>7</a:t>
            </a:r>
            <a:r>
              <a:rPr lang="zh-CN" altLang="en-US" dirty="0"/>
              <a:t>章</a:t>
            </a:r>
            <a:endParaRPr lang="en-US" altLang="zh-CN" dirty="0"/>
          </a:p>
        </p:txBody>
      </p:sp>
      <p:sp>
        <p:nvSpPr>
          <p:cNvPr id="1507330" name="Text Box 2"/>
          <p:cNvSpPr txBox="1">
            <a:spLocks noChangeArrowheads="1"/>
          </p:cNvSpPr>
          <p:nvPr/>
        </p:nvSpPr>
        <p:spPr bwMode="auto">
          <a:xfrm>
            <a:off x="611188" y="688975"/>
            <a:ext cx="7705725" cy="2162175"/>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对象</a:t>
            </a:r>
          </a:p>
          <a:p>
            <a:endParaRPr lang="zh-CN" altLang="en-US" sz="3200">
              <a:latin typeface="隶书" pitchFamily="49" charset="-122"/>
              <a:ea typeface="隶书" pitchFamily="49" charset="-122"/>
            </a:endParaRPr>
          </a:p>
          <a:p>
            <a:r>
              <a:rPr lang="zh-CN" altLang="en-US" sz="2400">
                <a:latin typeface="隶书" pitchFamily="49" charset="-122"/>
                <a:ea typeface="隶书" pitchFamily="49" charset="-122"/>
              </a:rPr>
              <a:t>协作图中对象也是类的实例</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其表示形式使用包围名称的</a:t>
            </a:r>
            <a:r>
              <a:rPr lang="zh-CN" altLang="en-US" sz="2400">
                <a:solidFill>
                  <a:srgbClr val="FF0000"/>
                </a:solidFill>
                <a:latin typeface="隶书" pitchFamily="49" charset="-122"/>
                <a:ea typeface="隶书" pitchFamily="49" charset="-122"/>
              </a:rPr>
              <a:t>矩形框</a:t>
            </a:r>
            <a:r>
              <a:rPr lang="zh-CN" altLang="en-US" sz="2400">
                <a:latin typeface="隶书" pitchFamily="49" charset="-122"/>
                <a:ea typeface="隶书" pitchFamily="49" charset="-122"/>
              </a:rPr>
              <a:t>来标记、所显示的对象及其类的名称带有</a:t>
            </a:r>
            <a:r>
              <a:rPr lang="zh-CN" altLang="en-US" sz="2400">
                <a:solidFill>
                  <a:srgbClr val="FF0000"/>
                </a:solidFill>
                <a:latin typeface="隶书" pitchFamily="49" charset="-122"/>
                <a:ea typeface="隶书" pitchFamily="49" charset="-122"/>
              </a:rPr>
              <a:t>下划线</a:t>
            </a:r>
            <a:r>
              <a:rPr lang="zh-CN" altLang="en-US" sz="2400">
                <a:latin typeface="隶书" pitchFamily="49" charset="-122"/>
                <a:ea typeface="隶书" pitchFamily="49" charset="-122"/>
              </a:rPr>
              <a:t>、二者用冒号隔开、使用</a:t>
            </a:r>
            <a:r>
              <a:rPr lang="zh-CN" altLang="en-US" sz="2400">
                <a:latin typeface="Arial"/>
                <a:ea typeface="隶书" pitchFamily="49" charset="-122"/>
              </a:rPr>
              <a:t>“</a:t>
            </a:r>
            <a:r>
              <a:rPr lang="zh-CN" altLang="en-US" sz="2400">
                <a:solidFill>
                  <a:srgbClr val="FF0000"/>
                </a:solidFill>
                <a:latin typeface="隶书" pitchFamily="49" charset="-122"/>
                <a:ea typeface="隶书" pitchFamily="49" charset="-122"/>
              </a:rPr>
              <a:t>对象名：类名</a:t>
            </a:r>
            <a:r>
              <a:rPr lang="zh-CN" altLang="en-US" sz="2400">
                <a:latin typeface="Arial"/>
                <a:ea typeface="隶书" pitchFamily="49" charset="-122"/>
              </a:rPr>
              <a:t>”</a:t>
            </a:r>
            <a:r>
              <a:rPr lang="zh-CN" altLang="en-US" sz="2400">
                <a:latin typeface="隶书" pitchFamily="49" charset="-122"/>
                <a:ea typeface="隶书" pitchFamily="49" charset="-122"/>
              </a:rPr>
              <a:t>的形式等。</a:t>
            </a:r>
          </a:p>
        </p:txBody>
      </p:sp>
      <p:pic>
        <p:nvPicPr>
          <p:cNvPr id="1507331" name="图片 9" descr="188.png"/>
          <p:cNvPicPr>
            <a:picLocks noChangeAspect="1" noChangeArrowheads="1"/>
          </p:cNvPicPr>
          <p:nvPr/>
        </p:nvPicPr>
        <p:blipFill>
          <a:blip r:embed="rId2">
            <a:clrChange>
              <a:clrFrom>
                <a:srgbClr val="FFFFFF"/>
              </a:clrFrom>
              <a:clrTo>
                <a:srgbClr val="FFFFFF">
                  <a:alpha val="0"/>
                </a:srgbClr>
              </a:clrTo>
            </a:clrChange>
          </a:blip>
          <a:srcRect t="11180" b="16364"/>
          <a:stretch>
            <a:fillRect/>
          </a:stretch>
        </p:blipFill>
        <p:spPr bwMode="auto">
          <a:xfrm>
            <a:off x="1114425" y="3213100"/>
            <a:ext cx="6553200" cy="1616075"/>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0A2EBFE4-BACC-4C53-A56D-4DC76E5C1316}" type="slidenum">
              <a:rPr lang="zh-CN" altLang="en-US" smtClean="0"/>
              <a:pPr/>
              <a:t>11</a:t>
            </a:fld>
            <a:r>
              <a:rPr lang="zh-CN" altLang="en-US" dirty="0"/>
              <a:t>  第</a:t>
            </a:r>
            <a:r>
              <a:rPr lang="en-US" altLang="zh-CN" dirty="0"/>
              <a:t>7</a:t>
            </a:r>
            <a:r>
              <a:rPr lang="zh-CN" altLang="en-US" dirty="0"/>
              <a:t>章</a:t>
            </a:r>
            <a:endParaRPr lang="en-US" altLang="zh-CN" dirty="0"/>
          </a:p>
        </p:txBody>
      </p:sp>
      <p:sp>
        <p:nvSpPr>
          <p:cNvPr id="1508354" name="Text Box 2"/>
          <p:cNvSpPr txBox="1">
            <a:spLocks noChangeArrowheads="1"/>
          </p:cNvSpPr>
          <p:nvPr/>
        </p:nvSpPr>
        <p:spPr bwMode="auto">
          <a:xfrm>
            <a:off x="539750" y="692150"/>
            <a:ext cx="7848600" cy="3622675"/>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消息</a:t>
            </a:r>
          </a:p>
          <a:p>
            <a:endParaRPr lang="zh-CN" altLang="en-US" sz="3200">
              <a:latin typeface="隶书" pitchFamily="49" charset="-122"/>
              <a:ea typeface="隶书" pitchFamily="49" charset="-122"/>
            </a:endParaRPr>
          </a:p>
          <a:p>
            <a:pPr>
              <a:buFont typeface="Wingdings" pitchFamily="2" charset="2"/>
              <a:buChar char="Ø"/>
            </a:pPr>
            <a:r>
              <a:rPr lang="zh-CN" altLang="en-US" sz="2400">
                <a:latin typeface="隶书" pitchFamily="49" charset="-122"/>
                <a:ea typeface="隶书" pitchFamily="49" charset="-122"/>
              </a:rPr>
              <a:t>在协作图中，可以通过一系列的消息（</a:t>
            </a:r>
            <a:r>
              <a:rPr lang="en-US" altLang="zh-CN" sz="2400">
                <a:latin typeface="隶书" pitchFamily="49" charset="-122"/>
                <a:ea typeface="隶书" pitchFamily="49" charset="-122"/>
              </a:rPr>
              <a:t>Messages</a:t>
            </a:r>
            <a:r>
              <a:rPr lang="zh-CN" altLang="en-US" sz="2400">
                <a:latin typeface="隶书" pitchFamily="49" charset="-122"/>
                <a:ea typeface="隶书" pitchFamily="49" charset="-122"/>
              </a:rPr>
              <a:t>）来描述系统的动态行为。</a:t>
            </a:r>
          </a:p>
          <a:p>
            <a:pPr>
              <a:buFont typeface="Wingdings" pitchFamily="2" charset="2"/>
              <a:buChar char="Ø"/>
            </a:pPr>
            <a:r>
              <a:rPr lang="zh-CN" altLang="en-US" sz="2400">
                <a:latin typeface="隶书" pitchFamily="49" charset="-122"/>
                <a:ea typeface="隶书" pitchFamily="49" charset="-122"/>
              </a:rPr>
              <a:t>每个消息包括一个</a:t>
            </a:r>
            <a:r>
              <a:rPr lang="zh-CN" altLang="en-US" sz="2400">
                <a:solidFill>
                  <a:srgbClr val="FF0000"/>
                </a:solidFill>
                <a:latin typeface="隶书" pitchFamily="49" charset="-122"/>
                <a:ea typeface="隶书" pitchFamily="49" charset="-122"/>
              </a:rPr>
              <a:t>顺序号</a:t>
            </a:r>
            <a:r>
              <a:rPr lang="zh-CN" altLang="en-US" sz="2400">
                <a:latin typeface="隶书" pitchFamily="49" charset="-122"/>
                <a:ea typeface="隶书" pitchFamily="49" charset="-122"/>
              </a:rPr>
              <a:t>以及消息的</a:t>
            </a:r>
            <a:r>
              <a:rPr lang="zh-CN" altLang="en-US" sz="2400">
                <a:solidFill>
                  <a:srgbClr val="FF0000"/>
                </a:solidFill>
                <a:latin typeface="隶书" pitchFamily="49" charset="-122"/>
                <a:ea typeface="隶书" pitchFamily="49" charset="-122"/>
              </a:rPr>
              <a:t>名称</a:t>
            </a:r>
            <a:r>
              <a:rPr lang="zh-CN" altLang="en-US" sz="2400">
                <a:latin typeface="隶书" pitchFamily="49" charset="-122"/>
                <a:ea typeface="隶书" pitchFamily="49" charset="-122"/>
              </a:rPr>
              <a:t>。为了说明交互过程中消息的时间顺序，需要给消息添加顺序号。</a:t>
            </a:r>
          </a:p>
          <a:p>
            <a:pPr>
              <a:buFont typeface="Wingdings" pitchFamily="2" charset="2"/>
              <a:buChar char="Ø"/>
            </a:pPr>
            <a:r>
              <a:rPr lang="zh-CN" altLang="en-US" sz="2400">
                <a:latin typeface="隶书" pitchFamily="49" charset="-122"/>
                <a:ea typeface="隶书" pitchFamily="49" charset="-122"/>
              </a:rPr>
              <a:t>顺序号是消息的一个数字前缀，是一个整数，由</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开始递增，每个消息都必须由唯一的顺序号。</a:t>
            </a:r>
            <a:r>
              <a:rPr lang="zh-CN" altLang="en-US" sz="2400">
                <a:solidFill>
                  <a:srgbClr val="FF0000"/>
                </a:solidFill>
                <a:latin typeface="隶书" pitchFamily="49" charset="-122"/>
                <a:ea typeface="隶书" pitchFamily="49" charset="-122"/>
              </a:rPr>
              <a:t>嵌套消息使用点表示法</a:t>
            </a:r>
          </a:p>
        </p:txBody>
      </p:sp>
      <p:pic>
        <p:nvPicPr>
          <p:cNvPr id="1508355" name="图片 17" descr="191.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4267200"/>
            <a:ext cx="6049962" cy="2500313"/>
          </a:xfrm>
          <a:prstGeom prst="rect">
            <a:avLst/>
          </a:prstGeom>
          <a:noFill/>
          <a:ln w="9525">
            <a:noFill/>
            <a:miter lim="800000"/>
            <a:headEnd/>
            <a:tailEnd/>
          </a:ln>
        </p:spPr>
      </p:pic>
      <p:pic>
        <p:nvPicPr>
          <p:cNvPr id="5" name="Picture 4">
            <a:extLst>
              <a:ext uri="{FF2B5EF4-FFF2-40B4-BE49-F238E27FC236}">
                <a16:creationId xmlns:a16="http://schemas.microsoft.com/office/drawing/2014/main" id="{29A8D58D-67B0-4DA2-A21A-95982BCA9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5468937"/>
            <a:ext cx="3457575"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0A2EBFE4-BACC-4C53-A56D-4DC76E5C1316}" type="slidenum">
              <a:rPr lang="zh-CN" altLang="en-US" smtClean="0"/>
              <a:pPr/>
              <a:t>12</a:t>
            </a:fld>
            <a:r>
              <a:rPr lang="zh-CN" altLang="en-US" dirty="0"/>
              <a:t>  第</a:t>
            </a:r>
            <a:r>
              <a:rPr lang="en-US" altLang="zh-CN" dirty="0"/>
              <a:t>7</a:t>
            </a:r>
            <a:r>
              <a:rPr lang="zh-CN" altLang="en-US" dirty="0"/>
              <a:t>章</a:t>
            </a:r>
            <a:endParaRPr lang="en-US" altLang="zh-CN" dirty="0"/>
          </a:p>
        </p:txBody>
      </p:sp>
      <p:sp>
        <p:nvSpPr>
          <p:cNvPr id="1508354" name="Text Box 2"/>
          <p:cNvSpPr txBox="1">
            <a:spLocks noChangeArrowheads="1"/>
          </p:cNvSpPr>
          <p:nvPr/>
        </p:nvSpPr>
        <p:spPr bwMode="auto">
          <a:xfrm>
            <a:off x="539750" y="692150"/>
            <a:ext cx="7848600" cy="3622675"/>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消息</a:t>
            </a:r>
          </a:p>
          <a:p>
            <a:endParaRPr lang="zh-CN" altLang="en-US" sz="3200">
              <a:latin typeface="隶书" pitchFamily="49" charset="-122"/>
              <a:ea typeface="隶书" pitchFamily="49" charset="-122"/>
            </a:endParaRPr>
          </a:p>
          <a:p>
            <a:pPr>
              <a:buFont typeface="Wingdings" pitchFamily="2" charset="2"/>
              <a:buChar char="Ø"/>
            </a:pPr>
            <a:r>
              <a:rPr lang="zh-CN" altLang="en-US" sz="2400">
                <a:latin typeface="隶书" pitchFamily="49" charset="-122"/>
                <a:ea typeface="隶书" pitchFamily="49" charset="-122"/>
              </a:rPr>
              <a:t>在协作图中，可以通过一系列的消息（</a:t>
            </a:r>
            <a:r>
              <a:rPr lang="en-US" altLang="zh-CN" sz="2400">
                <a:latin typeface="隶书" pitchFamily="49" charset="-122"/>
                <a:ea typeface="隶书" pitchFamily="49" charset="-122"/>
              </a:rPr>
              <a:t>Messages</a:t>
            </a:r>
            <a:r>
              <a:rPr lang="zh-CN" altLang="en-US" sz="2400">
                <a:latin typeface="隶书" pitchFamily="49" charset="-122"/>
                <a:ea typeface="隶书" pitchFamily="49" charset="-122"/>
              </a:rPr>
              <a:t>）来描述系统的动态行为。</a:t>
            </a:r>
          </a:p>
          <a:p>
            <a:pPr>
              <a:buFont typeface="Wingdings" pitchFamily="2" charset="2"/>
              <a:buChar char="Ø"/>
            </a:pPr>
            <a:r>
              <a:rPr lang="zh-CN" altLang="en-US" sz="2400">
                <a:latin typeface="隶书" pitchFamily="49" charset="-122"/>
                <a:ea typeface="隶书" pitchFamily="49" charset="-122"/>
              </a:rPr>
              <a:t>每个消息包括一个</a:t>
            </a:r>
            <a:r>
              <a:rPr lang="zh-CN" altLang="en-US" sz="2400">
                <a:solidFill>
                  <a:srgbClr val="FF0000"/>
                </a:solidFill>
                <a:latin typeface="隶书" pitchFamily="49" charset="-122"/>
                <a:ea typeface="隶书" pitchFamily="49" charset="-122"/>
              </a:rPr>
              <a:t>顺序号</a:t>
            </a:r>
            <a:r>
              <a:rPr lang="zh-CN" altLang="en-US" sz="2400">
                <a:latin typeface="隶书" pitchFamily="49" charset="-122"/>
                <a:ea typeface="隶书" pitchFamily="49" charset="-122"/>
              </a:rPr>
              <a:t>以及消息的</a:t>
            </a:r>
            <a:r>
              <a:rPr lang="zh-CN" altLang="en-US" sz="2400">
                <a:solidFill>
                  <a:srgbClr val="FF0000"/>
                </a:solidFill>
                <a:latin typeface="隶书" pitchFamily="49" charset="-122"/>
                <a:ea typeface="隶书" pitchFamily="49" charset="-122"/>
              </a:rPr>
              <a:t>名称</a:t>
            </a:r>
            <a:r>
              <a:rPr lang="zh-CN" altLang="en-US" sz="2400">
                <a:latin typeface="隶书" pitchFamily="49" charset="-122"/>
                <a:ea typeface="隶书" pitchFamily="49" charset="-122"/>
              </a:rPr>
              <a:t>。为了说明交互过程中消息的时间顺序，需要给消息添加顺序号。</a:t>
            </a:r>
          </a:p>
          <a:p>
            <a:pPr>
              <a:buFont typeface="Wingdings" pitchFamily="2" charset="2"/>
              <a:buChar char="Ø"/>
            </a:pPr>
            <a:r>
              <a:rPr lang="zh-CN" altLang="en-US" sz="2400">
                <a:latin typeface="隶书" pitchFamily="49" charset="-122"/>
                <a:ea typeface="隶书" pitchFamily="49" charset="-122"/>
              </a:rPr>
              <a:t>顺序号是消息的一个数字前缀，是一个整数，由</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开始递增，每个消息都必须由唯一的顺序号。</a:t>
            </a:r>
            <a:r>
              <a:rPr lang="zh-CN" altLang="en-US" sz="2400">
                <a:solidFill>
                  <a:srgbClr val="FF0000"/>
                </a:solidFill>
                <a:latin typeface="隶书" pitchFamily="49" charset="-122"/>
                <a:ea typeface="隶书" pitchFamily="49" charset="-122"/>
              </a:rPr>
              <a:t>嵌套消息使用点表示法</a:t>
            </a:r>
          </a:p>
        </p:txBody>
      </p:sp>
      <p:pic>
        <p:nvPicPr>
          <p:cNvPr id="1508355" name="图片 17" descr="191.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600" y="4267200"/>
            <a:ext cx="6049962" cy="2500313"/>
          </a:xfrm>
          <a:prstGeom prst="rect">
            <a:avLst/>
          </a:prstGeom>
          <a:noFill/>
          <a:ln w="9525">
            <a:noFill/>
            <a:miter lim="800000"/>
            <a:headEnd/>
            <a:tailEnd/>
          </a:ln>
        </p:spPr>
      </p:pic>
      <p:pic>
        <p:nvPicPr>
          <p:cNvPr id="5" name="Picture 4">
            <a:extLst>
              <a:ext uri="{FF2B5EF4-FFF2-40B4-BE49-F238E27FC236}">
                <a16:creationId xmlns:a16="http://schemas.microsoft.com/office/drawing/2014/main" id="{29A8D58D-67B0-4DA2-A21A-95982BCA9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425" y="5468937"/>
            <a:ext cx="3457575" cy="139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98612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7B1C3987-5B25-40FD-B386-8924BAE9AF8C}" type="slidenum">
              <a:rPr lang="zh-CN" altLang="en-US" smtClean="0"/>
              <a:pPr/>
              <a:t>13</a:t>
            </a:fld>
            <a:r>
              <a:rPr lang="zh-CN" altLang="en-US" dirty="0"/>
              <a:t>  第</a:t>
            </a:r>
            <a:r>
              <a:rPr lang="en-US" altLang="zh-CN" dirty="0"/>
              <a:t>7</a:t>
            </a:r>
            <a:r>
              <a:rPr lang="zh-CN" altLang="en-US" dirty="0"/>
              <a:t>章</a:t>
            </a:r>
            <a:endParaRPr lang="en-US" altLang="zh-CN" dirty="0"/>
          </a:p>
        </p:txBody>
      </p:sp>
      <p:sp>
        <p:nvSpPr>
          <p:cNvPr id="1509378" name="Text Box 2"/>
          <p:cNvSpPr txBox="1">
            <a:spLocks noChangeArrowheads="1"/>
          </p:cNvSpPr>
          <p:nvPr/>
        </p:nvSpPr>
        <p:spPr bwMode="auto">
          <a:xfrm>
            <a:off x="611188" y="896938"/>
            <a:ext cx="7632700" cy="3987800"/>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链</a:t>
            </a:r>
          </a:p>
          <a:p>
            <a:endParaRPr lang="zh-CN" altLang="en-US" sz="3200">
              <a:latin typeface="隶书" pitchFamily="49" charset="-122"/>
              <a:ea typeface="隶书" pitchFamily="49" charset="-122"/>
            </a:endParaRPr>
          </a:p>
          <a:p>
            <a:pPr>
              <a:buFont typeface="Wingdings" pitchFamily="2" charset="2"/>
              <a:buChar char="Ø"/>
            </a:pPr>
            <a:r>
              <a:rPr lang="zh-CN" altLang="en-US" sz="2400">
                <a:latin typeface="隶书" pitchFamily="49" charset="-122"/>
                <a:ea typeface="隶书" pitchFamily="49" charset="-122"/>
              </a:rPr>
              <a:t>在协作图中的链是用连接各个对象之间的</a:t>
            </a:r>
            <a:r>
              <a:rPr lang="zh-CN" altLang="en-US" sz="2400">
                <a:solidFill>
                  <a:srgbClr val="FF0000"/>
                </a:solidFill>
                <a:latin typeface="隶书" pitchFamily="49" charset="-122"/>
                <a:ea typeface="隶书" pitchFamily="49" charset="-122"/>
              </a:rPr>
              <a:t>实线</a:t>
            </a:r>
            <a:r>
              <a:rPr lang="zh-CN" altLang="en-US" sz="2400">
                <a:latin typeface="隶书" pitchFamily="49" charset="-122"/>
                <a:ea typeface="隶书" pitchFamily="49" charset="-122"/>
              </a:rPr>
              <a:t>表示。</a:t>
            </a:r>
          </a:p>
          <a:p>
            <a:pPr>
              <a:buFont typeface="Wingdings" pitchFamily="2" charset="2"/>
              <a:buChar char="Ø"/>
            </a:pPr>
            <a:r>
              <a:rPr lang="zh-CN" altLang="en-US" sz="2400">
                <a:latin typeface="隶书" pitchFamily="49" charset="-122"/>
                <a:ea typeface="隶书" pitchFamily="49" charset="-122"/>
              </a:rPr>
              <a:t>链是关联的实例，当一个类与另一个类之间有关联时，这两个类的实例之间就有链，一个对象就能向另一个对象发送消息。所以链是对象间的发送消息的路径。</a:t>
            </a:r>
          </a:p>
          <a:p>
            <a:pPr>
              <a:buFont typeface="Wingdings" pitchFamily="2" charset="2"/>
              <a:buChar char="Ø"/>
            </a:pPr>
            <a:r>
              <a:rPr lang="zh-CN" altLang="en-US" sz="2400">
                <a:latin typeface="隶书" pitchFamily="49" charset="-122"/>
                <a:ea typeface="隶书" pitchFamily="49" charset="-122"/>
              </a:rPr>
              <a:t>为了说明一个对象如何与另一个对象连接，可以在链的末路上附上一个路径构造型。如构造型</a:t>
            </a:r>
            <a:r>
              <a:rPr lang="en-US" altLang="zh-CN" sz="2400">
                <a:latin typeface="隶书" pitchFamily="49" charset="-122"/>
                <a:ea typeface="隶书" pitchFamily="49" charset="-122"/>
              </a:rPr>
              <a:t>&lt;&lt;local&gt;&gt;</a:t>
            </a:r>
            <a:r>
              <a:rPr lang="zh-CN" altLang="en-US" sz="2400">
                <a:latin typeface="隶书" pitchFamily="49" charset="-122"/>
                <a:ea typeface="隶书" pitchFamily="49" charset="-122"/>
              </a:rPr>
              <a:t>，表示指定对象对发送方而言是局部的。</a:t>
            </a:r>
          </a:p>
          <a:p>
            <a:endParaRPr lang="zh-CN" altLang="en-US" sz="2400">
              <a:latin typeface="隶书" pitchFamily="49" charset="-122"/>
              <a:ea typeface="隶书" pitchFamily="49" charset="-122"/>
            </a:endParaRPr>
          </a:p>
        </p:txBody>
      </p:sp>
      <p:pic>
        <p:nvPicPr>
          <p:cNvPr id="1509379" name="Picture 3"/>
          <p:cNvPicPr>
            <a:picLocks noChangeAspect="1" noChangeArrowheads="1"/>
          </p:cNvPicPr>
          <p:nvPr/>
        </p:nvPicPr>
        <p:blipFill>
          <a:blip r:embed="rId2"/>
          <a:srcRect l="3316" r="2856"/>
          <a:stretch>
            <a:fillRect/>
          </a:stretch>
        </p:blipFill>
        <p:spPr bwMode="auto">
          <a:xfrm>
            <a:off x="2916238" y="4897438"/>
            <a:ext cx="2663825" cy="547687"/>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36201D54-74D8-4CDE-8E69-351A88ED611F}" type="slidenum">
              <a:rPr lang="zh-CN" altLang="en-US" smtClean="0"/>
              <a:pPr/>
              <a:t>14</a:t>
            </a:fld>
            <a:r>
              <a:rPr lang="zh-CN" altLang="en-US" dirty="0"/>
              <a:t>  第</a:t>
            </a:r>
            <a:r>
              <a:rPr lang="en-US" altLang="zh-CN" dirty="0"/>
              <a:t>7</a:t>
            </a:r>
            <a:r>
              <a:rPr lang="zh-CN" altLang="en-US" dirty="0"/>
              <a:t>章</a:t>
            </a:r>
            <a:endParaRPr lang="en-US" altLang="zh-CN" dirty="0"/>
          </a:p>
        </p:txBody>
      </p:sp>
      <p:sp>
        <p:nvSpPr>
          <p:cNvPr id="1510402" name="Rectangle 2"/>
          <p:cNvSpPr>
            <a:spLocks noChangeArrowheads="1"/>
          </p:cNvSpPr>
          <p:nvPr/>
        </p:nvSpPr>
        <p:spPr bwMode="auto">
          <a:xfrm>
            <a:off x="3671888" y="2166938"/>
            <a:ext cx="9144000" cy="0"/>
          </a:xfrm>
          <a:prstGeom prst="rect">
            <a:avLst/>
          </a:prstGeom>
          <a:noFill/>
          <a:ln w="9525">
            <a:noFill/>
            <a:miter lim="800000"/>
            <a:headEnd/>
            <a:tailEnd/>
          </a:ln>
          <a:effectLst/>
        </p:spPr>
        <p:txBody>
          <a:bodyPr>
            <a:spAutoFit/>
          </a:bodyPr>
          <a:lstStyle/>
          <a:p>
            <a:endParaRPr lang="zh-CN" altLang="en-US"/>
          </a:p>
        </p:txBody>
      </p:sp>
      <p:sp>
        <p:nvSpPr>
          <p:cNvPr id="1510403" name="Rectangle 3"/>
          <p:cNvSpPr>
            <a:spLocks noChangeArrowheads="1"/>
          </p:cNvSpPr>
          <p:nvPr/>
        </p:nvSpPr>
        <p:spPr bwMode="auto">
          <a:xfrm>
            <a:off x="2409825" y="1371600"/>
            <a:ext cx="9144000" cy="0"/>
          </a:xfrm>
          <a:prstGeom prst="rect">
            <a:avLst/>
          </a:prstGeom>
          <a:noFill/>
          <a:ln w="9525">
            <a:noFill/>
            <a:miter lim="800000"/>
            <a:headEnd/>
            <a:tailEnd/>
          </a:ln>
          <a:effectLst/>
        </p:spPr>
        <p:txBody>
          <a:bodyPr>
            <a:spAutoFit/>
          </a:bodyPr>
          <a:lstStyle/>
          <a:p>
            <a:endParaRPr lang="zh-CN" altLang="en-US"/>
          </a:p>
        </p:txBody>
      </p:sp>
      <p:pic>
        <p:nvPicPr>
          <p:cNvPr id="1510404" name="Picture 4" descr="atm8"/>
          <p:cNvPicPr>
            <a:picLocks noChangeAspect="1" noChangeArrowheads="1"/>
          </p:cNvPicPr>
          <p:nvPr/>
        </p:nvPicPr>
        <p:blipFill>
          <a:blip r:embed="rId2">
            <a:clrChange>
              <a:clrFrom>
                <a:srgbClr val="A5A2A5"/>
              </a:clrFrom>
              <a:clrTo>
                <a:srgbClr val="A5A2A5">
                  <a:alpha val="0"/>
                </a:srgbClr>
              </a:clrTo>
            </a:clrChange>
          </a:blip>
          <a:srcRect/>
          <a:stretch>
            <a:fillRect/>
          </a:stretch>
        </p:blipFill>
        <p:spPr bwMode="auto">
          <a:xfrm>
            <a:off x="396875" y="1628775"/>
            <a:ext cx="8207375" cy="5195888"/>
          </a:xfrm>
          <a:prstGeom prst="rect">
            <a:avLst/>
          </a:prstGeom>
          <a:noFill/>
        </p:spPr>
      </p:pic>
      <p:sp>
        <p:nvSpPr>
          <p:cNvPr id="1510405" name="Rectangle 5"/>
          <p:cNvSpPr>
            <a:spLocks noChangeArrowheads="1"/>
          </p:cNvSpPr>
          <p:nvPr/>
        </p:nvSpPr>
        <p:spPr bwMode="auto">
          <a:xfrm>
            <a:off x="539750" y="1049338"/>
            <a:ext cx="5040313" cy="579437"/>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取</a:t>
            </a:r>
            <a:r>
              <a:rPr lang="en-US" altLang="zh-CN" sz="3200">
                <a:latin typeface="隶书" pitchFamily="49" charset="-122"/>
                <a:ea typeface="隶书" pitchFamily="49" charset="-122"/>
              </a:rPr>
              <a:t>100</a:t>
            </a:r>
            <a:r>
              <a:rPr lang="zh-CN" altLang="en-US" sz="3200">
                <a:latin typeface="隶书" pitchFamily="49" charset="-122"/>
                <a:ea typeface="隶书" pitchFamily="49" charset="-122"/>
              </a:rPr>
              <a:t>元人民币的时序图</a:t>
            </a:r>
          </a:p>
        </p:txBody>
      </p:sp>
      <p:sp>
        <p:nvSpPr>
          <p:cNvPr id="1510406" name="Rectangle 6"/>
          <p:cNvSpPr>
            <a:spLocks noGrp="1" noChangeArrowheads="1"/>
          </p:cNvSpPr>
          <p:nvPr>
            <p:ph type="title"/>
          </p:nvPr>
        </p:nvSpPr>
        <p:spPr>
          <a:xfrm>
            <a:off x="468313" y="368300"/>
            <a:ext cx="8001000" cy="612775"/>
          </a:xfrm>
          <a:noFill/>
          <a:ln/>
        </p:spPr>
        <p:txBody>
          <a:bodyPr anchor="b"/>
          <a:lstStyle/>
          <a:p>
            <a:r>
              <a:rPr lang="zh-CN" altLang="en-US" sz="3400" b="1" dirty="0">
                <a:effectLst>
                  <a:outerShdw blurRad="38100" dist="38100" dir="2700000" algn="tl">
                    <a:srgbClr val="C0C0C0"/>
                  </a:outerShdw>
                </a:effectLst>
              </a:rPr>
              <a:t>协作图与序列图的区别与联系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C89EA91A-8622-4E5B-B75C-9138807930CC}" type="slidenum">
              <a:rPr lang="zh-CN" altLang="en-US" smtClean="0"/>
              <a:pPr/>
              <a:t>15</a:t>
            </a:fld>
            <a:r>
              <a:rPr lang="zh-CN" altLang="en-US" dirty="0"/>
              <a:t>  第</a:t>
            </a:r>
            <a:r>
              <a:rPr lang="en-US" altLang="zh-CN" dirty="0"/>
              <a:t>7</a:t>
            </a:r>
            <a:r>
              <a:rPr lang="zh-CN" altLang="en-US" dirty="0"/>
              <a:t>章</a:t>
            </a:r>
            <a:endParaRPr lang="en-US" altLang="zh-CN" dirty="0"/>
          </a:p>
        </p:txBody>
      </p:sp>
      <p:sp>
        <p:nvSpPr>
          <p:cNvPr id="1511426" name="Rectangle 2"/>
          <p:cNvSpPr>
            <a:spLocks noChangeArrowheads="1"/>
          </p:cNvSpPr>
          <p:nvPr/>
        </p:nvSpPr>
        <p:spPr bwMode="auto">
          <a:xfrm>
            <a:off x="3671888" y="2166938"/>
            <a:ext cx="9144000" cy="0"/>
          </a:xfrm>
          <a:prstGeom prst="rect">
            <a:avLst/>
          </a:prstGeom>
          <a:noFill/>
          <a:ln w="9525">
            <a:noFill/>
            <a:miter lim="800000"/>
            <a:headEnd/>
            <a:tailEnd/>
          </a:ln>
          <a:effectLst/>
        </p:spPr>
        <p:txBody>
          <a:bodyPr>
            <a:spAutoFit/>
          </a:bodyPr>
          <a:lstStyle/>
          <a:p>
            <a:endParaRPr lang="zh-CN" altLang="en-US"/>
          </a:p>
        </p:txBody>
      </p:sp>
      <p:sp>
        <p:nvSpPr>
          <p:cNvPr id="1511427" name="Rectangle 3"/>
          <p:cNvSpPr>
            <a:spLocks noChangeArrowheads="1"/>
          </p:cNvSpPr>
          <p:nvPr/>
        </p:nvSpPr>
        <p:spPr bwMode="auto">
          <a:xfrm>
            <a:off x="2409825" y="1371600"/>
            <a:ext cx="9144000" cy="0"/>
          </a:xfrm>
          <a:prstGeom prst="rect">
            <a:avLst/>
          </a:prstGeom>
          <a:noFill/>
          <a:ln w="9525">
            <a:noFill/>
            <a:miter lim="800000"/>
            <a:headEnd/>
            <a:tailEnd/>
          </a:ln>
          <a:effectLst/>
        </p:spPr>
        <p:txBody>
          <a:bodyPr>
            <a:spAutoFit/>
          </a:bodyPr>
          <a:lstStyle/>
          <a:p>
            <a:endParaRPr lang="zh-CN" altLang="en-US"/>
          </a:p>
        </p:txBody>
      </p:sp>
      <p:sp>
        <p:nvSpPr>
          <p:cNvPr id="1511428" name="Rectangle 4"/>
          <p:cNvSpPr>
            <a:spLocks noChangeArrowheads="1"/>
          </p:cNvSpPr>
          <p:nvPr/>
        </p:nvSpPr>
        <p:spPr bwMode="auto">
          <a:xfrm>
            <a:off x="611188" y="1049338"/>
            <a:ext cx="5040312" cy="579437"/>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取</a:t>
            </a:r>
            <a:r>
              <a:rPr lang="en-US" altLang="zh-CN" sz="3200">
                <a:latin typeface="隶书" pitchFamily="49" charset="-122"/>
                <a:ea typeface="隶书" pitchFamily="49" charset="-122"/>
              </a:rPr>
              <a:t>100</a:t>
            </a:r>
            <a:r>
              <a:rPr lang="zh-CN" altLang="en-US" sz="3200">
                <a:latin typeface="隶书" pitchFamily="49" charset="-122"/>
                <a:ea typeface="隶书" pitchFamily="49" charset="-122"/>
              </a:rPr>
              <a:t>元人民币的协作图</a:t>
            </a:r>
          </a:p>
        </p:txBody>
      </p:sp>
      <p:sp>
        <p:nvSpPr>
          <p:cNvPr id="1511429" name="Rectangle 5"/>
          <p:cNvSpPr>
            <a:spLocks noGrp="1" noChangeArrowheads="1"/>
          </p:cNvSpPr>
          <p:nvPr>
            <p:ph type="title"/>
          </p:nvPr>
        </p:nvSpPr>
        <p:spPr>
          <a:xfrm>
            <a:off x="468313" y="368300"/>
            <a:ext cx="8001000" cy="612775"/>
          </a:xfrm>
          <a:noFill/>
          <a:ln/>
        </p:spPr>
        <p:txBody>
          <a:bodyPr anchor="b"/>
          <a:lstStyle/>
          <a:p>
            <a:r>
              <a:rPr lang="zh-CN" altLang="en-US" sz="3400" b="1">
                <a:effectLst>
                  <a:outerShdw blurRad="38100" dist="38100" dir="2700000" algn="tl">
                    <a:srgbClr val="C0C0C0"/>
                  </a:outerShdw>
                </a:effectLst>
              </a:rPr>
              <a:t>协作图与序列图的区别与联系</a:t>
            </a:r>
          </a:p>
        </p:txBody>
      </p:sp>
      <p:pic>
        <p:nvPicPr>
          <p:cNvPr id="1511430" name="Picture 6" descr="atm9"/>
          <p:cNvPicPr>
            <a:picLocks noChangeAspect="1" noChangeArrowheads="1"/>
          </p:cNvPicPr>
          <p:nvPr/>
        </p:nvPicPr>
        <p:blipFill>
          <a:blip r:embed="rId2">
            <a:clrChange>
              <a:clrFrom>
                <a:srgbClr val="A5A2A5"/>
              </a:clrFrom>
              <a:clrTo>
                <a:srgbClr val="A5A2A5">
                  <a:alpha val="0"/>
                </a:srgbClr>
              </a:clrTo>
            </a:clrChange>
          </a:blip>
          <a:srcRect/>
          <a:stretch>
            <a:fillRect/>
          </a:stretch>
        </p:blipFill>
        <p:spPr bwMode="auto">
          <a:xfrm>
            <a:off x="179388" y="1577975"/>
            <a:ext cx="8099425" cy="52784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0DFA2A9D-FEB9-477A-B9C3-B2BAF50F8F9F}" type="slidenum">
              <a:rPr lang="zh-CN" altLang="en-US" smtClean="0"/>
              <a:pPr/>
              <a:t>16</a:t>
            </a:fld>
            <a:r>
              <a:rPr lang="zh-CN" altLang="en-US" dirty="0"/>
              <a:t>  第</a:t>
            </a:r>
            <a:r>
              <a:rPr lang="en-US" altLang="zh-CN" dirty="0"/>
              <a:t>7</a:t>
            </a:r>
            <a:r>
              <a:rPr lang="zh-CN" altLang="en-US" dirty="0"/>
              <a:t>章</a:t>
            </a:r>
            <a:endParaRPr lang="en-US" altLang="zh-CN" dirty="0"/>
          </a:p>
        </p:txBody>
      </p:sp>
      <p:sp>
        <p:nvSpPr>
          <p:cNvPr id="1512450" name="Rectangle 2"/>
          <p:cNvSpPr>
            <a:spLocks noGrp="1" noChangeArrowheads="1"/>
          </p:cNvSpPr>
          <p:nvPr>
            <p:ph type="title"/>
          </p:nvPr>
        </p:nvSpPr>
        <p:spPr/>
        <p:txBody>
          <a:bodyPr/>
          <a:lstStyle/>
          <a:p>
            <a:r>
              <a:rPr lang="zh-CN" altLang="en-US" sz="4200">
                <a:effectLst>
                  <a:outerShdw blurRad="38100" dist="38100" dir="2700000" algn="tl">
                    <a:srgbClr val="C0C0C0"/>
                  </a:outerShdw>
                </a:effectLst>
                <a:ea typeface="黑体" pitchFamily="2" charset="-122"/>
                <a:cs typeface="Tahoma" pitchFamily="34" charset="0"/>
              </a:rPr>
              <a:t>协作图与序列图的区别与联系</a:t>
            </a:r>
          </a:p>
        </p:txBody>
      </p:sp>
      <p:sp>
        <p:nvSpPr>
          <p:cNvPr id="1512451" name="Rectangle 3"/>
          <p:cNvSpPr>
            <a:spLocks noGrp="1" noChangeArrowheads="1"/>
          </p:cNvSpPr>
          <p:nvPr>
            <p:ph type="body" idx="1"/>
          </p:nvPr>
        </p:nvSpPr>
        <p:spPr/>
        <p:txBody>
          <a:bodyPr/>
          <a:lstStyle/>
          <a:p>
            <a:r>
              <a:rPr lang="zh-CN" altLang="en-US" sz="2800"/>
              <a:t>都是交互图，描述对象之间的交互</a:t>
            </a:r>
          </a:p>
          <a:p>
            <a:r>
              <a:rPr lang="zh-CN" altLang="en-US" sz="2800"/>
              <a:t>都包含一系列消息集合</a:t>
            </a:r>
          </a:p>
          <a:p>
            <a:r>
              <a:rPr lang="zh-CN" altLang="en-US" sz="2800"/>
              <a:t>时序图强调消息传送的时间先后顺序</a:t>
            </a:r>
          </a:p>
          <a:p>
            <a:r>
              <a:rPr lang="zh-CN" altLang="en-US" sz="2800"/>
              <a:t>协作图中描述了该协作所有对象组成的</a:t>
            </a:r>
            <a:r>
              <a:rPr lang="zh-CN" altLang="en-US" sz="2800">
                <a:solidFill>
                  <a:srgbClr val="FF3300"/>
                </a:solidFill>
              </a:rPr>
              <a:t>网络结构</a:t>
            </a:r>
            <a:r>
              <a:rPr lang="zh-CN" altLang="en-US" sz="2800"/>
              <a:t>以及相互发送消息的整体形为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8F6F2F78-236F-4035-B411-6D692D68196A}" type="slidenum">
              <a:rPr lang="zh-CN" altLang="en-US" smtClean="0"/>
              <a:pPr/>
              <a:t>17</a:t>
            </a:fld>
            <a:r>
              <a:rPr lang="zh-CN" altLang="en-US" dirty="0"/>
              <a:t>  第</a:t>
            </a:r>
            <a:r>
              <a:rPr lang="en-US" altLang="zh-CN" dirty="0"/>
              <a:t>7</a:t>
            </a:r>
            <a:r>
              <a:rPr lang="zh-CN" altLang="en-US" dirty="0"/>
              <a:t>章</a:t>
            </a:r>
            <a:endParaRPr lang="en-US" altLang="zh-CN" dirty="0"/>
          </a:p>
        </p:txBody>
      </p:sp>
      <p:sp>
        <p:nvSpPr>
          <p:cNvPr id="1513474" name="Rectangle 2"/>
          <p:cNvSpPr>
            <a:spLocks noGrp="1" noChangeArrowheads="1"/>
          </p:cNvSpPr>
          <p:nvPr>
            <p:ph type="title"/>
          </p:nvPr>
        </p:nvSpPr>
        <p:spPr/>
        <p:txBody>
          <a:bodyPr/>
          <a:lstStyle/>
          <a:p>
            <a:r>
              <a:rPr lang="zh-CN" altLang="en-US" sz="4200">
                <a:effectLst>
                  <a:outerShdw blurRad="38100" dist="38100" dir="2700000" algn="tl">
                    <a:srgbClr val="C0C0C0"/>
                  </a:outerShdw>
                </a:effectLst>
                <a:ea typeface="黑体" pitchFamily="2" charset="-122"/>
                <a:cs typeface="Tahoma" pitchFamily="34" charset="0"/>
              </a:rPr>
              <a:t>协作图建模技术</a:t>
            </a:r>
          </a:p>
        </p:txBody>
      </p:sp>
      <p:sp>
        <p:nvSpPr>
          <p:cNvPr id="1513475" name="Rectangle 3"/>
          <p:cNvSpPr>
            <a:spLocks noGrp="1" noChangeArrowheads="1"/>
          </p:cNvSpPr>
          <p:nvPr>
            <p:ph type="body" idx="1"/>
          </p:nvPr>
        </p:nvSpPr>
        <p:spPr/>
        <p:txBody>
          <a:bodyPr/>
          <a:lstStyle/>
          <a:p>
            <a:r>
              <a:rPr lang="zh-CN" altLang="en-US">
                <a:solidFill>
                  <a:schemeClr val="tx2"/>
                </a:solidFill>
                <a:effectLst>
                  <a:outerShdw blurRad="38100" dist="38100" dir="2700000" algn="tl">
                    <a:srgbClr val="C0C0C0"/>
                  </a:outerShdw>
                </a:effectLst>
              </a:rPr>
              <a:t>协作图的</a:t>
            </a:r>
            <a:r>
              <a:rPr lang="en-US" altLang="zh-CN">
                <a:solidFill>
                  <a:schemeClr val="tx2"/>
                </a:solidFill>
                <a:effectLst>
                  <a:outerShdw blurRad="38100" dist="38100" dir="2700000" algn="tl">
                    <a:srgbClr val="C0C0C0"/>
                  </a:outerShdw>
                </a:effectLst>
              </a:rPr>
              <a:t>Rose</a:t>
            </a:r>
            <a:r>
              <a:rPr lang="zh-CN" altLang="en-US">
                <a:solidFill>
                  <a:schemeClr val="tx2"/>
                </a:solidFill>
                <a:effectLst>
                  <a:outerShdw blurRad="38100" dist="38100" dir="2700000" algn="tl">
                    <a:srgbClr val="C0C0C0"/>
                  </a:outerShdw>
                </a:effectLst>
              </a:rPr>
              <a:t>创建概述</a:t>
            </a:r>
          </a:p>
          <a:p>
            <a:r>
              <a:rPr lang="zh-CN" altLang="en-US">
                <a:solidFill>
                  <a:schemeClr val="tx2"/>
                </a:solidFill>
                <a:effectLst>
                  <a:outerShdw blurRad="38100" dist="38100" dir="2700000" algn="tl">
                    <a:srgbClr val="C0C0C0"/>
                  </a:outerShdw>
                </a:effectLst>
              </a:rPr>
              <a:t>协作图的创建实例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5F52166F-4C9F-453D-8082-E60AFCA63256}" type="slidenum">
              <a:rPr lang="zh-CN" altLang="en-US" smtClean="0"/>
              <a:pPr/>
              <a:t>18</a:t>
            </a:fld>
            <a:r>
              <a:rPr lang="zh-CN" altLang="en-US" dirty="0"/>
              <a:t>  第</a:t>
            </a:r>
            <a:r>
              <a:rPr lang="en-US" altLang="zh-CN" dirty="0"/>
              <a:t>7</a:t>
            </a:r>
            <a:r>
              <a:rPr lang="zh-CN" altLang="en-US" dirty="0"/>
              <a:t>章</a:t>
            </a:r>
            <a:endParaRPr lang="en-US" altLang="zh-CN" dirty="0"/>
          </a:p>
        </p:txBody>
      </p:sp>
      <p:sp>
        <p:nvSpPr>
          <p:cNvPr id="1514498" name="Text Box 2"/>
          <p:cNvSpPr txBox="1">
            <a:spLocks noChangeArrowheads="1"/>
          </p:cNvSpPr>
          <p:nvPr/>
        </p:nvSpPr>
        <p:spPr bwMode="auto">
          <a:xfrm>
            <a:off x="684213" y="1706563"/>
            <a:ext cx="7812087" cy="4170362"/>
          </a:xfrm>
          <a:prstGeom prst="rect">
            <a:avLst/>
          </a:prstGeom>
          <a:noFill/>
          <a:ln w="9525" algn="ctr">
            <a:noFill/>
            <a:miter lim="800000"/>
            <a:headEnd/>
            <a:tailEnd/>
          </a:ln>
          <a:effectLst/>
        </p:spPr>
        <p:txBody>
          <a:bodyPr>
            <a:spAutoFit/>
          </a:bodyPr>
          <a:lstStyle/>
          <a:p>
            <a:pPr marL="342900" indent="-342900"/>
            <a:r>
              <a:rPr lang="zh-CN" altLang="en-US" sz="2800">
                <a:latin typeface="隶书" pitchFamily="49" charset="-122"/>
                <a:ea typeface="隶书" pitchFamily="49" charset="-122"/>
              </a:rPr>
              <a:t>创建和删除协作图</a:t>
            </a:r>
          </a:p>
          <a:p>
            <a:pPr marL="342900" indent="-342900"/>
            <a:r>
              <a:rPr lang="en-US" altLang="zh-CN" sz="2400">
                <a:latin typeface="隶书" pitchFamily="49" charset="-122"/>
                <a:ea typeface="隶书" pitchFamily="49" charset="-122"/>
              </a:rPr>
              <a:t>01 </a:t>
            </a:r>
            <a:r>
              <a:rPr lang="zh-CN" altLang="en-US" sz="2400">
                <a:latin typeface="隶书" pitchFamily="49" charset="-122"/>
                <a:ea typeface="隶书" pitchFamily="49" charset="-122"/>
              </a:rPr>
              <a:t>单击右键浏览器中的</a:t>
            </a:r>
            <a:r>
              <a:rPr lang="en-US" altLang="zh-CN" sz="2400">
                <a:latin typeface="隶书" pitchFamily="49" charset="-122"/>
                <a:ea typeface="隶书" pitchFamily="49" charset="-122"/>
              </a:rPr>
              <a:t>Use Case View</a:t>
            </a:r>
            <a:r>
              <a:rPr lang="zh-CN" altLang="en-US" sz="2400">
                <a:latin typeface="隶书" pitchFamily="49" charset="-122"/>
                <a:ea typeface="隶书" pitchFamily="49" charset="-122"/>
              </a:rPr>
              <a:t>（用例视图）、</a:t>
            </a:r>
            <a:r>
              <a:rPr lang="en-US" altLang="zh-CN" sz="2400">
                <a:latin typeface="隶书" pitchFamily="49" charset="-122"/>
                <a:ea typeface="隶书" pitchFamily="49" charset="-122"/>
              </a:rPr>
              <a:t>Logical View</a:t>
            </a:r>
            <a:r>
              <a:rPr lang="zh-CN" altLang="en-US" sz="2400">
                <a:latin typeface="隶书" pitchFamily="49" charset="-122"/>
                <a:ea typeface="隶书" pitchFamily="49" charset="-122"/>
              </a:rPr>
              <a:t>（逻辑视图）或者位于这两种视图下的包。</a:t>
            </a:r>
          </a:p>
          <a:p>
            <a:pPr marL="342900" indent="-342900"/>
            <a:r>
              <a:rPr lang="en-US" altLang="zh-CN" sz="2400">
                <a:latin typeface="隶书" pitchFamily="49" charset="-122"/>
                <a:ea typeface="隶书" pitchFamily="49" charset="-122"/>
              </a:rPr>
              <a:t>02 </a:t>
            </a:r>
            <a:r>
              <a:rPr lang="zh-CN" altLang="en-US" sz="2400">
                <a:latin typeface="隶书" pitchFamily="49" charset="-122"/>
                <a:ea typeface="隶书" pitchFamily="49" charset="-122"/>
              </a:rPr>
              <a:t>在弹出的快捷菜单中，选择</a:t>
            </a:r>
            <a:r>
              <a:rPr lang="en-US" altLang="zh-CN" sz="2400">
                <a:latin typeface="隶书" pitchFamily="49" charset="-122"/>
                <a:ea typeface="隶书" pitchFamily="49" charset="-122"/>
              </a:rPr>
              <a:t>New</a:t>
            </a:r>
            <a:r>
              <a:rPr lang="zh-CN" altLang="en-US" sz="2400">
                <a:latin typeface="隶书" pitchFamily="49" charset="-122"/>
                <a:ea typeface="隶书" pitchFamily="49" charset="-122"/>
              </a:rPr>
              <a:t>（新建） </a:t>
            </a:r>
            <a:r>
              <a:rPr lang="en-US" altLang="zh-CN" sz="2400">
                <a:latin typeface="隶书" pitchFamily="49" charset="-122"/>
                <a:ea typeface="隶书" pitchFamily="49" charset="-122"/>
              </a:rPr>
              <a:t>| Collaboration Diagram</a:t>
            </a:r>
            <a:r>
              <a:rPr lang="zh-CN" altLang="en-US" sz="2400">
                <a:latin typeface="隶书" pitchFamily="49" charset="-122"/>
                <a:ea typeface="隶书" pitchFamily="49" charset="-122"/>
              </a:rPr>
              <a:t>（协作图）命令。</a:t>
            </a:r>
          </a:p>
          <a:p>
            <a:pPr marL="342900" indent="-342900"/>
            <a:r>
              <a:rPr lang="en-US" altLang="zh-CN" sz="2400">
                <a:latin typeface="隶书" pitchFamily="49" charset="-122"/>
                <a:ea typeface="隶书" pitchFamily="49" charset="-122"/>
              </a:rPr>
              <a:t>03 </a:t>
            </a:r>
            <a:r>
              <a:rPr lang="zh-CN" altLang="en-US" sz="2400">
                <a:latin typeface="隶书" pitchFamily="49" charset="-122"/>
                <a:ea typeface="隶书" pitchFamily="49" charset="-122"/>
              </a:rPr>
              <a:t>输入新的协作图名称。</a:t>
            </a:r>
          </a:p>
          <a:p>
            <a:pPr marL="342900" indent="-342900"/>
            <a:r>
              <a:rPr lang="en-US" altLang="zh-CN" sz="2400">
                <a:latin typeface="隶书" pitchFamily="49" charset="-122"/>
                <a:ea typeface="隶书" pitchFamily="49" charset="-122"/>
              </a:rPr>
              <a:t>04 </a:t>
            </a:r>
            <a:r>
              <a:rPr lang="zh-CN" altLang="en-US" sz="2400">
                <a:latin typeface="隶书" pitchFamily="49" charset="-122"/>
                <a:ea typeface="隶书" pitchFamily="49" charset="-122"/>
              </a:rPr>
              <a:t>双击打开浏览器中的协作图。</a:t>
            </a:r>
          </a:p>
          <a:p>
            <a:pPr marL="342900" indent="-342900"/>
            <a:r>
              <a:rPr lang="zh-CN" altLang="en-US" sz="2400">
                <a:latin typeface="隶书" pitchFamily="49" charset="-122"/>
                <a:ea typeface="隶书" pitchFamily="49" charset="-122"/>
              </a:rPr>
              <a:t>在模型中删除一个协作图：</a:t>
            </a:r>
          </a:p>
          <a:p>
            <a:pPr marL="342900" indent="-342900"/>
            <a:r>
              <a:rPr lang="en-US" altLang="zh-CN" sz="2400">
                <a:latin typeface="隶书" pitchFamily="49" charset="-122"/>
                <a:ea typeface="隶书" pitchFamily="49" charset="-122"/>
              </a:rPr>
              <a:t>01 </a:t>
            </a:r>
            <a:r>
              <a:rPr lang="zh-CN" altLang="en-US" sz="2400">
                <a:latin typeface="隶书" pitchFamily="49" charset="-122"/>
                <a:ea typeface="隶书" pitchFamily="49" charset="-122"/>
              </a:rPr>
              <a:t>在浏览器中选中需要删除的协作图，单击右键。</a:t>
            </a:r>
          </a:p>
          <a:p>
            <a:pPr marL="342900" indent="-342900"/>
            <a:r>
              <a:rPr lang="en-US" altLang="zh-CN" sz="2400">
                <a:latin typeface="隶书" pitchFamily="49" charset="-122"/>
                <a:ea typeface="隶书" pitchFamily="49" charset="-122"/>
              </a:rPr>
              <a:t>02 </a:t>
            </a:r>
            <a:r>
              <a:rPr lang="zh-CN" altLang="en-US" sz="2400">
                <a:latin typeface="隶书" pitchFamily="49" charset="-122"/>
                <a:ea typeface="隶书" pitchFamily="49" charset="-122"/>
              </a:rPr>
              <a:t>在弹出的快捷菜单中选择</a:t>
            </a:r>
            <a:r>
              <a:rPr lang="en-US" altLang="zh-CN" sz="2400">
                <a:latin typeface="隶书" pitchFamily="49" charset="-122"/>
                <a:ea typeface="隶书" pitchFamily="49" charset="-122"/>
              </a:rPr>
              <a:t>Delete</a:t>
            </a:r>
            <a:r>
              <a:rPr lang="zh-CN" altLang="en-US" sz="2400">
                <a:latin typeface="隶书" pitchFamily="49" charset="-122"/>
                <a:ea typeface="隶书" pitchFamily="49" charset="-122"/>
              </a:rPr>
              <a:t>命令即可。</a:t>
            </a:r>
          </a:p>
        </p:txBody>
      </p:sp>
      <p:sp>
        <p:nvSpPr>
          <p:cNvPr id="1514499" name="Rectangle 3"/>
          <p:cNvSpPr>
            <a:spLocks noChangeArrowheads="1"/>
          </p:cNvSpPr>
          <p:nvPr/>
        </p:nvSpPr>
        <p:spPr bwMode="auto">
          <a:xfrm>
            <a:off x="539750" y="681038"/>
            <a:ext cx="5741988" cy="731837"/>
          </a:xfrm>
          <a:prstGeom prst="rect">
            <a:avLst/>
          </a:prstGeom>
          <a:noFill/>
          <a:ln w="9525" algn="ctr">
            <a:noFill/>
            <a:miter lim="800000"/>
            <a:headEnd/>
            <a:tailEnd/>
          </a:ln>
          <a:effectLst/>
        </p:spPr>
        <p:txBody>
          <a:bodyPr wrap="none" anchor="ctr">
            <a:spAutoFit/>
          </a:bodyPr>
          <a:lstStyle/>
          <a:p>
            <a:pPr algn="ct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a:t>
            </a:r>
            <a:r>
              <a:rPr lang="en-US" altLang="zh-CN"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Rose</a:t>
            </a: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创建概述</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BA606EB7-0F4A-4D53-9D6B-D3DED4C12E8B}" type="slidenum">
              <a:rPr lang="zh-CN" altLang="en-US" smtClean="0"/>
              <a:pPr/>
              <a:t>19</a:t>
            </a:fld>
            <a:r>
              <a:rPr lang="zh-CN" altLang="en-US" dirty="0"/>
              <a:t>  第</a:t>
            </a:r>
            <a:r>
              <a:rPr lang="en-US" altLang="zh-CN" dirty="0"/>
              <a:t>7</a:t>
            </a:r>
            <a:r>
              <a:rPr lang="zh-CN" altLang="en-US" dirty="0"/>
              <a:t>章</a:t>
            </a:r>
            <a:endParaRPr lang="en-US" altLang="zh-CN" dirty="0"/>
          </a:p>
        </p:txBody>
      </p:sp>
      <p:sp>
        <p:nvSpPr>
          <p:cNvPr id="1515522" name="Text Box 2"/>
          <p:cNvSpPr txBox="1">
            <a:spLocks noChangeArrowheads="1"/>
          </p:cNvSpPr>
          <p:nvPr/>
        </p:nvSpPr>
        <p:spPr bwMode="auto">
          <a:xfrm>
            <a:off x="684213" y="1717675"/>
            <a:ext cx="7848600" cy="4232275"/>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创建和删除协作图中的对象</a:t>
            </a:r>
          </a:p>
          <a:p>
            <a:r>
              <a:rPr lang="zh-CN" altLang="en-US" sz="2800">
                <a:latin typeface="隶书" pitchFamily="49" charset="-122"/>
                <a:ea typeface="隶书" pitchFamily="49" charset="-122"/>
              </a:rPr>
              <a:t>使用菜单栏中添加对象的步骤如下：</a:t>
            </a:r>
          </a:p>
          <a:p>
            <a:r>
              <a:rPr lang="en-US" altLang="zh-CN" sz="2400">
                <a:latin typeface="隶书" pitchFamily="49" charset="-122"/>
                <a:ea typeface="隶书" pitchFamily="49" charset="-122"/>
              </a:rPr>
              <a:t>01 </a:t>
            </a:r>
            <a:r>
              <a:rPr lang="zh-CN" altLang="en-US" sz="2400">
                <a:latin typeface="隶书" pitchFamily="49" charset="-122"/>
                <a:ea typeface="隶书" pitchFamily="49" charset="-122"/>
              </a:rPr>
              <a:t>在菜单栏中，选择</a:t>
            </a:r>
            <a:r>
              <a:rPr lang="en-US" altLang="zh-CN" sz="2400">
                <a:latin typeface="隶书" pitchFamily="49" charset="-122"/>
                <a:ea typeface="隶书" pitchFamily="49" charset="-122"/>
              </a:rPr>
              <a:t>Tools | Create | Object</a:t>
            </a:r>
            <a:r>
              <a:rPr lang="zh-CN" altLang="en-US" sz="2400">
                <a:latin typeface="隶书" pitchFamily="49" charset="-122"/>
                <a:ea typeface="隶书" pitchFamily="49" charset="-122"/>
              </a:rPr>
              <a:t>命令，此时光标变为</a:t>
            </a:r>
            <a:r>
              <a:rPr lang="zh-CN" altLang="en-US" sz="2400">
                <a:latin typeface="Arial"/>
                <a:ea typeface="隶书" pitchFamily="49" charset="-122"/>
              </a:rPr>
              <a:t>“</a:t>
            </a:r>
            <a:r>
              <a:rPr lang="zh-CN" altLang="en-US" sz="2400">
                <a:latin typeface="隶书" pitchFamily="49" charset="-122"/>
                <a:ea typeface="隶书" pitchFamily="49" charset="-122"/>
              </a:rPr>
              <a:t>＋</a:t>
            </a:r>
            <a:r>
              <a:rPr lang="zh-CN" altLang="en-US" sz="2400">
                <a:latin typeface="Arial"/>
                <a:ea typeface="隶书" pitchFamily="49" charset="-122"/>
              </a:rPr>
              <a:t>”</a:t>
            </a:r>
            <a:r>
              <a:rPr lang="zh-CN" altLang="en-US" sz="2400">
                <a:latin typeface="隶书" pitchFamily="49" charset="-122"/>
                <a:ea typeface="隶书" pitchFamily="49" charset="-122"/>
              </a:rPr>
              <a:t>号（或者使用工具栏按钮）。</a:t>
            </a:r>
          </a:p>
          <a:p>
            <a:r>
              <a:rPr lang="en-US" altLang="zh-CN" sz="2400">
                <a:latin typeface="隶书" pitchFamily="49" charset="-122"/>
                <a:ea typeface="隶书" pitchFamily="49" charset="-122"/>
              </a:rPr>
              <a:t>02 </a:t>
            </a:r>
            <a:r>
              <a:rPr lang="zh-CN" altLang="en-US" sz="2400">
                <a:latin typeface="隶书" pitchFamily="49" charset="-122"/>
                <a:ea typeface="隶书" pitchFamily="49" charset="-122"/>
              </a:rPr>
              <a:t>以下的步骤与使用工具栏添加对象的步骤相似，按照使用工具栏添加对象的步骤添加即可。</a:t>
            </a:r>
          </a:p>
          <a:p>
            <a:endParaRPr lang="zh-CN" altLang="en-US" sz="2400">
              <a:latin typeface="隶书" pitchFamily="49" charset="-122"/>
              <a:ea typeface="隶书" pitchFamily="49" charset="-122"/>
            </a:endParaRPr>
          </a:p>
          <a:p>
            <a:r>
              <a:rPr lang="zh-CN" altLang="en-US" sz="2400">
                <a:latin typeface="隶书" pitchFamily="49" charset="-122"/>
                <a:ea typeface="隶书" pitchFamily="49" charset="-122"/>
              </a:rPr>
              <a:t>删除一个对象可以通过以下方式进行：</a:t>
            </a:r>
          </a:p>
          <a:p>
            <a:r>
              <a:rPr lang="en-US" altLang="zh-CN" sz="2400">
                <a:latin typeface="隶书" pitchFamily="49" charset="-122"/>
                <a:ea typeface="隶书" pitchFamily="49" charset="-122"/>
              </a:rPr>
              <a:t>01 </a:t>
            </a:r>
            <a:r>
              <a:rPr lang="zh-CN" altLang="en-US" sz="2400">
                <a:latin typeface="隶书" pitchFamily="49" charset="-122"/>
                <a:ea typeface="隶书" pitchFamily="49" charset="-122"/>
              </a:rPr>
              <a:t>选中需要删除的对象，单击右键。</a:t>
            </a:r>
          </a:p>
          <a:p>
            <a:r>
              <a:rPr lang="en-US" altLang="zh-CN" sz="2400">
                <a:latin typeface="隶书" pitchFamily="49" charset="-122"/>
                <a:ea typeface="隶书" pitchFamily="49" charset="-122"/>
              </a:rPr>
              <a:t>02 </a:t>
            </a:r>
            <a:r>
              <a:rPr lang="zh-CN" altLang="en-US" sz="2400">
                <a:latin typeface="隶书" pitchFamily="49" charset="-122"/>
                <a:ea typeface="隶书" pitchFamily="49" charset="-122"/>
              </a:rPr>
              <a:t>在弹出的快捷菜单中选择</a:t>
            </a:r>
            <a:r>
              <a:rPr lang="en-US" altLang="zh-CN" sz="2400">
                <a:latin typeface="隶书" pitchFamily="49" charset="-122"/>
                <a:ea typeface="隶书" pitchFamily="49" charset="-122"/>
              </a:rPr>
              <a:t>Edit | Delete from Model</a:t>
            </a:r>
            <a:r>
              <a:rPr lang="zh-CN" altLang="en-US" sz="2400">
                <a:latin typeface="隶书" pitchFamily="49" charset="-122"/>
                <a:ea typeface="隶书" pitchFamily="49" charset="-122"/>
              </a:rPr>
              <a:t>命令，或者按</a:t>
            </a:r>
            <a:r>
              <a:rPr lang="en-US" altLang="zh-CN" sz="2400">
                <a:latin typeface="隶书" pitchFamily="49" charset="-122"/>
                <a:ea typeface="隶书" pitchFamily="49" charset="-122"/>
              </a:rPr>
              <a:t>Ctrl+D</a:t>
            </a:r>
            <a:r>
              <a:rPr lang="zh-CN" altLang="en-US" sz="2400">
                <a:latin typeface="隶书" pitchFamily="49" charset="-122"/>
                <a:ea typeface="隶书" pitchFamily="49" charset="-122"/>
              </a:rPr>
              <a:t>快捷键即可。</a:t>
            </a:r>
          </a:p>
        </p:txBody>
      </p:sp>
      <p:sp>
        <p:nvSpPr>
          <p:cNvPr id="1515523" name="Rectangle 3"/>
          <p:cNvSpPr>
            <a:spLocks noChangeArrowheads="1"/>
          </p:cNvSpPr>
          <p:nvPr/>
        </p:nvSpPr>
        <p:spPr bwMode="auto">
          <a:xfrm>
            <a:off x="539750" y="681038"/>
            <a:ext cx="5741988" cy="731837"/>
          </a:xfrm>
          <a:prstGeom prst="rect">
            <a:avLst/>
          </a:prstGeom>
          <a:noFill/>
          <a:ln w="9525" algn="ctr">
            <a:noFill/>
            <a:miter lim="800000"/>
            <a:headEnd/>
            <a:tailEnd/>
          </a:ln>
          <a:effectLst/>
        </p:spPr>
        <p:txBody>
          <a:bodyPr wrap="none" anchor="ctr">
            <a:spAutoFit/>
          </a:bodyPr>
          <a:lstStyle/>
          <a:p>
            <a:pPr algn="ct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a:t>
            </a:r>
            <a:r>
              <a:rPr lang="en-US" altLang="zh-CN"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Rose</a:t>
            </a: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创建概述</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6EBA67AE-9937-402E-B2CC-B286FE082763}" type="slidenum">
              <a:rPr lang="zh-CN" altLang="en-US"/>
              <a:pPr>
                <a:defRPr/>
              </a:pPr>
              <a:t>2</a:t>
            </a:fld>
            <a:r>
              <a:rPr lang="zh-CN" altLang="en-US"/>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2800" dirty="0"/>
              <a:t>序列图主要描述某个用例的系统各组成部分之间的次序</a:t>
            </a:r>
            <a:endParaRPr lang="en-US" altLang="zh-CN" sz="2800" dirty="0"/>
          </a:p>
          <a:p>
            <a:pPr>
              <a:lnSpc>
                <a:spcPct val="90000"/>
              </a:lnSpc>
            </a:pPr>
            <a:r>
              <a:rPr lang="zh-CN" altLang="en-US" sz="2800" dirty="0"/>
              <a:t>协作图从另一个角度描述系统对象之间的链接，在协作图中明确表示了</a:t>
            </a:r>
            <a:r>
              <a:rPr lang="zh-CN" altLang="en-US" sz="2800" dirty="0">
                <a:solidFill>
                  <a:srgbClr val="FF0000"/>
                </a:solidFill>
              </a:rPr>
              <a:t>角色之间的关系</a:t>
            </a:r>
            <a:r>
              <a:rPr lang="zh-CN" altLang="en-US" sz="2800" dirty="0"/>
              <a:t>，通过协作角色来限定协作中的对象或链。</a:t>
            </a:r>
            <a:endParaRPr lang="en-US" altLang="zh-CN" sz="2800" dirty="0"/>
          </a:p>
          <a:p>
            <a:pPr>
              <a:lnSpc>
                <a:spcPct val="90000"/>
              </a:lnSpc>
            </a:pPr>
            <a:endParaRPr lang="zh-CN" altLang="en-US" sz="2800" dirty="0"/>
          </a:p>
          <a:p>
            <a:pPr>
              <a:lnSpc>
                <a:spcPct val="90000"/>
              </a:lnSpc>
            </a:pPr>
            <a:r>
              <a:rPr lang="zh-CN" altLang="en-US" sz="2800" dirty="0"/>
              <a:t>本章将详细介绍协作图的基本概念以及如何使用</a:t>
            </a:r>
            <a:r>
              <a:rPr lang="en-US" altLang="zh-CN" sz="2800" dirty="0"/>
              <a:t>Rational Rose</a:t>
            </a:r>
            <a:r>
              <a:rPr lang="zh-CN" altLang="en-US" sz="2800" dirty="0"/>
              <a:t>建模工具来创建协作图。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0DFA04AE-4046-4073-8AB4-05A9F93B4763}" type="slidenum">
              <a:rPr lang="zh-CN" altLang="en-US" smtClean="0"/>
              <a:pPr/>
              <a:t>20</a:t>
            </a:fld>
            <a:r>
              <a:rPr lang="zh-CN" altLang="en-US" dirty="0"/>
              <a:t>  第</a:t>
            </a:r>
            <a:r>
              <a:rPr lang="en-US" altLang="zh-CN" dirty="0"/>
              <a:t>7</a:t>
            </a:r>
            <a:r>
              <a:rPr lang="zh-CN" altLang="en-US" dirty="0"/>
              <a:t>章</a:t>
            </a:r>
            <a:endParaRPr lang="en-US" altLang="zh-CN" dirty="0"/>
          </a:p>
        </p:txBody>
      </p:sp>
      <p:sp>
        <p:nvSpPr>
          <p:cNvPr id="1516546" name="Text Box 2"/>
          <p:cNvSpPr txBox="1">
            <a:spLocks noChangeArrowheads="1"/>
          </p:cNvSpPr>
          <p:nvPr/>
        </p:nvSpPr>
        <p:spPr bwMode="auto">
          <a:xfrm>
            <a:off x="755650" y="2060575"/>
            <a:ext cx="2089150" cy="3378200"/>
          </a:xfrm>
          <a:prstGeom prst="rect">
            <a:avLst/>
          </a:prstGeom>
          <a:noFill/>
          <a:ln w="9525" algn="ctr">
            <a:noFill/>
            <a:miter lim="800000"/>
            <a:headEnd/>
            <a:tailEnd/>
          </a:ln>
          <a:effectLst/>
        </p:spPr>
        <p:txBody>
          <a:bodyPr>
            <a:spAutoFit/>
          </a:bodyPr>
          <a:lstStyle/>
          <a:p>
            <a:r>
              <a:rPr lang="zh-CN" altLang="en-US" sz="2400">
                <a:latin typeface="隶书" pitchFamily="49" charset="-122"/>
                <a:ea typeface="隶书" pitchFamily="49" charset="-122"/>
              </a:rPr>
              <a:t>创建链</a:t>
            </a:r>
          </a:p>
          <a:p>
            <a:r>
              <a:rPr lang="zh-CN" altLang="en-US" sz="2400">
                <a:latin typeface="隶书" pitchFamily="49" charset="-122"/>
                <a:ea typeface="隶书" pitchFamily="49" charset="-122"/>
              </a:rPr>
              <a:t>在协作图中创建链的操作与在对象图中创建链的操作相同，可以按照在对象图中创建链的方式进行创建。</a:t>
            </a:r>
          </a:p>
        </p:txBody>
      </p:sp>
      <p:pic>
        <p:nvPicPr>
          <p:cNvPr id="1516547" name="图片 65" descr="195.png"/>
          <p:cNvPicPr>
            <a:picLocks noChangeAspect="1" noChangeArrowheads="1"/>
          </p:cNvPicPr>
          <p:nvPr/>
        </p:nvPicPr>
        <p:blipFill>
          <a:blip r:embed="rId3"/>
          <a:srcRect/>
          <a:stretch>
            <a:fillRect/>
          </a:stretch>
        </p:blipFill>
        <p:spPr bwMode="auto">
          <a:xfrm>
            <a:off x="3851275" y="1773238"/>
            <a:ext cx="4284663" cy="4679950"/>
          </a:xfrm>
          <a:prstGeom prst="rect">
            <a:avLst/>
          </a:prstGeom>
          <a:noFill/>
          <a:ln w="9525">
            <a:noFill/>
            <a:miter lim="800000"/>
            <a:headEnd/>
            <a:tailEnd/>
          </a:ln>
        </p:spPr>
      </p:pic>
      <p:sp>
        <p:nvSpPr>
          <p:cNvPr id="1516548" name="Rectangle 4"/>
          <p:cNvSpPr>
            <a:spLocks noChangeArrowheads="1"/>
          </p:cNvSpPr>
          <p:nvPr/>
        </p:nvSpPr>
        <p:spPr bwMode="auto">
          <a:xfrm>
            <a:off x="539750" y="681038"/>
            <a:ext cx="5741988" cy="731837"/>
          </a:xfrm>
          <a:prstGeom prst="rect">
            <a:avLst/>
          </a:prstGeom>
          <a:noFill/>
          <a:ln w="9525" algn="ctr">
            <a:noFill/>
            <a:miter lim="800000"/>
            <a:headEnd/>
            <a:tailEnd/>
          </a:ln>
          <a:effectLst/>
        </p:spPr>
        <p:txBody>
          <a:bodyPr wrap="none" anchor="ctr">
            <a:spAutoFit/>
          </a:bodyPr>
          <a:lstStyle/>
          <a:p>
            <a:pPr algn="ct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a:t>
            </a:r>
            <a:r>
              <a:rPr lang="en-US" altLang="zh-CN"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Rose</a:t>
            </a: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创建概述</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5130F8E8-5C39-4C30-8822-7DEE4B6468DD}" type="slidenum">
              <a:rPr lang="zh-CN" altLang="en-US" smtClean="0"/>
              <a:pPr/>
              <a:t>21</a:t>
            </a:fld>
            <a:r>
              <a:rPr lang="zh-CN" altLang="en-US" dirty="0"/>
              <a:t>  第</a:t>
            </a:r>
            <a:r>
              <a:rPr lang="en-US" altLang="zh-CN" dirty="0"/>
              <a:t>7</a:t>
            </a:r>
            <a:r>
              <a:rPr lang="zh-CN" altLang="en-US" dirty="0"/>
              <a:t>章</a:t>
            </a:r>
            <a:endParaRPr lang="en-US" altLang="zh-CN" dirty="0"/>
          </a:p>
        </p:txBody>
      </p:sp>
      <p:sp>
        <p:nvSpPr>
          <p:cNvPr id="1522690" name="Text Box 2"/>
          <p:cNvSpPr txBox="1">
            <a:spLocks noChangeArrowheads="1"/>
          </p:cNvSpPr>
          <p:nvPr/>
        </p:nvSpPr>
        <p:spPr bwMode="auto">
          <a:xfrm>
            <a:off x="611188" y="1916113"/>
            <a:ext cx="7777162" cy="3135312"/>
          </a:xfrm>
          <a:prstGeom prst="rect">
            <a:avLst/>
          </a:prstGeom>
          <a:noFill/>
          <a:ln w="9525" algn="ctr">
            <a:noFill/>
            <a:miter lim="800000"/>
            <a:headEnd/>
            <a:tailEnd/>
          </a:ln>
          <a:effectLst/>
        </p:spPr>
        <p:txBody>
          <a:bodyPr>
            <a:spAutoFit/>
          </a:bodyPr>
          <a:lstStyle/>
          <a:p>
            <a:r>
              <a:rPr lang="zh-CN" altLang="en-US" sz="3200">
                <a:latin typeface="隶书" pitchFamily="49" charset="-122"/>
                <a:ea typeface="隶书" pitchFamily="49" charset="-122"/>
              </a:rPr>
              <a:t>创建消息</a:t>
            </a:r>
          </a:p>
          <a:p>
            <a:r>
              <a:rPr lang="en-US" altLang="zh-CN" sz="2400">
                <a:latin typeface="隶书" pitchFamily="49" charset="-122"/>
                <a:ea typeface="隶书" pitchFamily="49" charset="-122"/>
              </a:rPr>
              <a:t>01 </a:t>
            </a:r>
            <a:r>
              <a:rPr lang="zh-CN" altLang="en-US" sz="2400">
                <a:latin typeface="隶书" pitchFamily="49" charset="-122"/>
                <a:ea typeface="隶书" pitchFamily="49" charset="-122"/>
              </a:rPr>
              <a:t>单击协作图的图形编辑工具栏中的图标，或者选择</a:t>
            </a:r>
            <a:r>
              <a:rPr lang="en-US" altLang="zh-CN" sz="2400">
                <a:latin typeface="隶书" pitchFamily="49" charset="-122"/>
                <a:ea typeface="隶书" pitchFamily="49" charset="-122"/>
              </a:rPr>
              <a:t>Tools | Create | Message</a:t>
            </a:r>
            <a:r>
              <a:rPr lang="zh-CN" altLang="en-US" sz="2400">
                <a:latin typeface="隶书" pitchFamily="49" charset="-122"/>
                <a:ea typeface="隶书" pitchFamily="49" charset="-122"/>
              </a:rPr>
              <a:t>命令，此时的光标变为</a:t>
            </a:r>
            <a:r>
              <a:rPr lang="zh-CN" altLang="en-US" sz="2400">
                <a:latin typeface="Arial"/>
                <a:ea typeface="隶书" pitchFamily="49" charset="-122"/>
              </a:rPr>
              <a:t>“</a:t>
            </a:r>
            <a:r>
              <a:rPr lang="en-US" altLang="zh-CN" sz="2400">
                <a:latin typeface="隶书" pitchFamily="49" charset="-122"/>
                <a:ea typeface="隶书" pitchFamily="49" charset="-122"/>
              </a:rPr>
              <a:t>+</a:t>
            </a:r>
            <a:r>
              <a:rPr lang="en-US" altLang="zh-CN" sz="2400">
                <a:latin typeface="Arial"/>
                <a:ea typeface="隶书" pitchFamily="49" charset="-122"/>
              </a:rPr>
              <a:t>”</a:t>
            </a:r>
            <a:r>
              <a:rPr lang="zh-CN" altLang="en-US" sz="2400">
                <a:latin typeface="隶书" pitchFamily="49" charset="-122"/>
                <a:ea typeface="隶书" pitchFamily="49" charset="-122"/>
              </a:rPr>
              <a:t>符号。</a:t>
            </a:r>
          </a:p>
          <a:p>
            <a:r>
              <a:rPr lang="en-US" altLang="zh-CN" sz="2400">
                <a:latin typeface="隶书" pitchFamily="49" charset="-122"/>
                <a:ea typeface="隶书" pitchFamily="49" charset="-122"/>
              </a:rPr>
              <a:t>02 </a:t>
            </a:r>
            <a:r>
              <a:rPr lang="zh-CN" altLang="en-US" sz="2400">
                <a:latin typeface="隶书" pitchFamily="49" charset="-122"/>
                <a:ea typeface="隶书" pitchFamily="49" charset="-122"/>
              </a:rPr>
              <a:t>单击连接对象之间的链。</a:t>
            </a:r>
          </a:p>
          <a:p>
            <a:r>
              <a:rPr lang="en-US" altLang="zh-CN" sz="2400">
                <a:latin typeface="隶书" pitchFamily="49" charset="-122"/>
                <a:ea typeface="隶书" pitchFamily="49" charset="-122"/>
              </a:rPr>
              <a:t>03 </a:t>
            </a:r>
            <a:r>
              <a:rPr lang="zh-CN" altLang="en-US" sz="2400">
                <a:latin typeface="隶书" pitchFamily="49" charset="-122"/>
                <a:ea typeface="隶书" pitchFamily="49" charset="-122"/>
              </a:rPr>
              <a:t>此时在链上出现一个从发送者到接收者的带箭头的线段。</a:t>
            </a:r>
          </a:p>
          <a:p>
            <a:r>
              <a:rPr lang="en-US" altLang="zh-CN" sz="2400">
                <a:latin typeface="隶书" pitchFamily="49" charset="-122"/>
                <a:ea typeface="隶书" pitchFamily="49" charset="-122"/>
              </a:rPr>
              <a:t>04 </a:t>
            </a:r>
            <a:r>
              <a:rPr lang="zh-CN" altLang="en-US" sz="2400">
                <a:latin typeface="隶书" pitchFamily="49" charset="-122"/>
                <a:ea typeface="隶书" pitchFamily="49" charset="-122"/>
              </a:rPr>
              <a:t>在消息线段上输入消息的文本内容即可。</a:t>
            </a:r>
          </a:p>
        </p:txBody>
      </p:sp>
      <p:sp>
        <p:nvSpPr>
          <p:cNvPr id="1522691" name="Rectangle 3"/>
          <p:cNvSpPr>
            <a:spLocks noChangeArrowheads="1"/>
          </p:cNvSpPr>
          <p:nvPr/>
        </p:nvSpPr>
        <p:spPr bwMode="auto">
          <a:xfrm>
            <a:off x="539750" y="681038"/>
            <a:ext cx="5741988" cy="731837"/>
          </a:xfrm>
          <a:prstGeom prst="rect">
            <a:avLst/>
          </a:prstGeom>
          <a:noFill/>
          <a:ln w="9525" algn="ctr">
            <a:noFill/>
            <a:miter lim="800000"/>
            <a:headEnd/>
            <a:tailEnd/>
          </a:ln>
          <a:effectLst/>
        </p:spPr>
        <p:txBody>
          <a:bodyPr wrap="none" anchor="ctr">
            <a:spAutoFit/>
          </a:bodyPr>
          <a:lstStyle/>
          <a:p>
            <a:pPr algn="ct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a:t>
            </a:r>
            <a:r>
              <a:rPr lang="en-US" altLang="zh-CN"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Rose</a:t>
            </a:r>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创建概述</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070F129A-8694-4F63-A3B8-DA124D50869A}" type="slidenum">
              <a:rPr lang="zh-CN" altLang="en-US" smtClean="0"/>
              <a:pPr/>
              <a:t>22</a:t>
            </a:fld>
            <a:r>
              <a:rPr lang="zh-CN" altLang="en-US" dirty="0"/>
              <a:t>  第</a:t>
            </a:r>
            <a:r>
              <a:rPr lang="en-US" altLang="zh-CN" dirty="0"/>
              <a:t>7</a:t>
            </a:r>
            <a:r>
              <a:rPr lang="zh-CN" altLang="en-US" dirty="0"/>
              <a:t>章</a:t>
            </a:r>
            <a:endParaRPr lang="en-US" altLang="zh-CN" dirty="0"/>
          </a:p>
        </p:txBody>
      </p:sp>
      <p:sp>
        <p:nvSpPr>
          <p:cNvPr id="1523714" name="Text Box 2"/>
          <p:cNvSpPr txBox="1">
            <a:spLocks noChangeArrowheads="1"/>
          </p:cNvSpPr>
          <p:nvPr/>
        </p:nvSpPr>
        <p:spPr bwMode="auto">
          <a:xfrm>
            <a:off x="539750" y="704850"/>
            <a:ext cx="7451725" cy="4019550"/>
          </a:xfrm>
          <a:prstGeom prst="rect">
            <a:avLst/>
          </a:prstGeom>
          <a:noFill/>
          <a:ln w="9525" algn="ctr">
            <a:noFill/>
            <a:miter lim="800000"/>
            <a:headEnd/>
            <a:tailEnd/>
          </a:ln>
          <a:effectLst/>
        </p:spPr>
        <p:txBody>
          <a:bodyPr>
            <a:spAutoFit/>
          </a:bodyPr>
          <a:lstStyle/>
          <a:p>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协作图的创建实例</a:t>
            </a:r>
          </a:p>
          <a:p>
            <a:endParaRPr kumimoji="1" lang="zh-CN" altLang="en-US" sz="4000">
              <a:solidFill>
                <a:srgbClr val="3F3B91"/>
              </a:solidFill>
              <a:effectLst>
                <a:outerShdw blurRad="38100" dist="38100" dir="2700000" algn="tl">
                  <a:srgbClr val="C0C0C0"/>
                </a:outerShdw>
              </a:effectLst>
              <a:latin typeface="-윤명조240" pitchFamily="18" charset="-127"/>
              <a:ea typeface="黑体" pitchFamily="2" charset="-122"/>
              <a:cs typeface="Tahoma" pitchFamily="34" charset="0"/>
            </a:endParaRPr>
          </a:p>
          <a:p>
            <a:r>
              <a:rPr lang="zh-CN" altLang="en-US" sz="3200">
                <a:solidFill>
                  <a:srgbClr val="800000"/>
                </a:solidFill>
                <a:latin typeface="隶书" pitchFamily="49" charset="-122"/>
                <a:ea typeface="隶书" pitchFamily="49" charset="-122"/>
                <a:cs typeface="Tahoma" pitchFamily="34" charset="0"/>
              </a:rPr>
              <a:t>步骤</a:t>
            </a:r>
            <a:endParaRPr lang="en-US" altLang="zh-CN" sz="3200">
              <a:solidFill>
                <a:srgbClr val="800000"/>
              </a:solidFill>
              <a:latin typeface="隶书" pitchFamily="49" charset="-122"/>
              <a:ea typeface="隶书" pitchFamily="49" charset="-122"/>
              <a:cs typeface="Tahoma" pitchFamily="34" charset="0"/>
            </a:endParaRPr>
          </a:p>
          <a:p>
            <a:r>
              <a:rPr lang="en-US" altLang="zh-CN" sz="2400">
                <a:latin typeface="隶书" pitchFamily="49" charset="-122"/>
                <a:ea typeface="隶书" pitchFamily="49" charset="-122"/>
                <a:cs typeface="Tahoma" pitchFamily="34" charset="0"/>
              </a:rPr>
              <a:t>01 </a:t>
            </a:r>
            <a:r>
              <a:rPr lang="zh-CN" altLang="en-US" sz="2400">
                <a:latin typeface="隶书" pitchFamily="49" charset="-122"/>
                <a:ea typeface="隶书" pitchFamily="49" charset="-122"/>
                <a:cs typeface="Tahoma" pitchFamily="34" charset="0"/>
              </a:rPr>
              <a:t>根据系统的用例或具体的场景，确定协作图中应当包含的元素。</a:t>
            </a:r>
          </a:p>
          <a:p>
            <a:r>
              <a:rPr lang="en-US" altLang="zh-CN" sz="2400">
                <a:latin typeface="隶书" pitchFamily="49" charset="-122"/>
                <a:ea typeface="隶书" pitchFamily="49" charset="-122"/>
                <a:cs typeface="Tahoma" pitchFamily="34" charset="0"/>
              </a:rPr>
              <a:t>02 </a:t>
            </a:r>
            <a:r>
              <a:rPr lang="zh-CN" altLang="en-US" sz="2400">
                <a:latin typeface="隶书" pitchFamily="49" charset="-122"/>
                <a:ea typeface="隶书" pitchFamily="49" charset="-122"/>
                <a:cs typeface="Tahoma" pitchFamily="34" charset="0"/>
              </a:rPr>
              <a:t>确定这些元素之间的关系，可以着手建立早期的协作图，在元素之间添加链接和关联角色等。</a:t>
            </a:r>
          </a:p>
          <a:p>
            <a:r>
              <a:rPr lang="en-US" altLang="zh-CN" sz="2400">
                <a:latin typeface="隶书" pitchFamily="49" charset="-122"/>
                <a:ea typeface="隶书" pitchFamily="49" charset="-122"/>
                <a:cs typeface="Tahoma" pitchFamily="34" charset="0"/>
              </a:rPr>
              <a:t>03 </a:t>
            </a:r>
            <a:r>
              <a:rPr lang="zh-CN" altLang="en-US" sz="2400">
                <a:latin typeface="隶书" pitchFamily="49" charset="-122"/>
                <a:ea typeface="隶书" pitchFamily="49" charset="-122"/>
                <a:cs typeface="Tahoma" pitchFamily="34" charset="0"/>
              </a:rPr>
              <a:t>将早期的协作图进行细化，把类角色修改为对象实例，并在链上添加消息、指定消息的序列。</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8A012945-89FD-471A-A367-E1B8738D9F3B}" type="slidenum">
              <a:rPr lang="zh-CN" altLang="en-US" smtClean="0"/>
              <a:pPr/>
              <a:t>23</a:t>
            </a:fld>
            <a:r>
              <a:rPr lang="zh-CN" altLang="en-US" dirty="0"/>
              <a:t>  第</a:t>
            </a:r>
            <a:r>
              <a:rPr lang="en-US" altLang="zh-CN" dirty="0"/>
              <a:t>7</a:t>
            </a:r>
            <a:r>
              <a:rPr lang="zh-CN" altLang="en-US" dirty="0"/>
              <a:t>章</a:t>
            </a:r>
            <a:endParaRPr lang="en-US" altLang="zh-CN" dirty="0"/>
          </a:p>
        </p:txBody>
      </p:sp>
      <p:sp>
        <p:nvSpPr>
          <p:cNvPr id="1524738" name="Rectangle 2"/>
          <p:cNvSpPr>
            <a:spLocks noChangeArrowheads="1"/>
          </p:cNvSpPr>
          <p:nvPr/>
        </p:nvSpPr>
        <p:spPr bwMode="auto">
          <a:xfrm>
            <a:off x="611188" y="795338"/>
            <a:ext cx="4451350" cy="731837"/>
          </a:xfrm>
          <a:prstGeom prst="rect">
            <a:avLst/>
          </a:prstGeom>
          <a:noFill/>
          <a:ln w="9525" algn="ctr">
            <a:noFill/>
            <a:miter lim="800000"/>
            <a:headEnd/>
            <a:tailEnd/>
          </a:ln>
          <a:effectLst/>
        </p:spPr>
        <p:txBody>
          <a:bodyPr wrap="none" anchor="ctr">
            <a:spAutoFit/>
          </a:bodyPr>
          <a:lstStyle/>
          <a:p>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协作图的创建实例</a:t>
            </a:r>
          </a:p>
        </p:txBody>
      </p:sp>
      <p:pic>
        <p:nvPicPr>
          <p:cNvPr id="1524739" name="图片 30" descr="182.png"/>
          <p:cNvPicPr>
            <a:picLocks noChangeAspect="1" noChangeArrowheads="1"/>
          </p:cNvPicPr>
          <p:nvPr/>
        </p:nvPicPr>
        <p:blipFill>
          <a:blip r:embed="rId2">
            <a:clrChange>
              <a:clrFrom>
                <a:srgbClr val="FFFFFF"/>
              </a:clrFrom>
              <a:clrTo>
                <a:srgbClr val="FFFFFF">
                  <a:alpha val="0"/>
                </a:srgbClr>
              </a:clrTo>
            </a:clrChange>
          </a:blip>
          <a:srcRect t="11302" b="18956"/>
          <a:stretch>
            <a:fillRect/>
          </a:stretch>
        </p:blipFill>
        <p:spPr bwMode="auto">
          <a:xfrm>
            <a:off x="1044575" y="3284538"/>
            <a:ext cx="6551613" cy="2197100"/>
          </a:xfrm>
          <a:prstGeom prst="rect">
            <a:avLst/>
          </a:prstGeom>
          <a:noFill/>
          <a:ln w="9525">
            <a:noFill/>
            <a:miter lim="800000"/>
            <a:headEnd/>
            <a:tailEnd/>
          </a:ln>
        </p:spPr>
      </p:pic>
      <p:sp>
        <p:nvSpPr>
          <p:cNvPr id="1524740" name="Text Box 4"/>
          <p:cNvSpPr txBox="1">
            <a:spLocks noChangeArrowheads="1"/>
          </p:cNvSpPr>
          <p:nvPr/>
        </p:nvSpPr>
        <p:spPr bwMode="auto">
          <a:xfrm>
            <a:off x="755650" y="1989138"/>
            <a:ext cx="7416800" cy="822325"/>
          </a:xfrm>
          <a:prstGeom prst="rect">
            <a:avLst/>
          </a:prstGeom>
          <a:noFill/>
          <a:ln w="9525" algn="ctr">
            <a:noFill/>
            <a:miter lim="800000"/>
            <a:headEnd/>
            <a:tailEnd/>
          </a:ln>
          <a:effectLst/>
        </p:spPr>
        <p:txBody>
          <a:bodyPr>
            <a:spAutoFit/>
          </a:bodyPr>
          <a:lstStyle/>
          <a:p>
            <a:r>
              <a:rPr lang="zh-CN" altLang="en-US" sz="2400" dirty="0">
                <a:latin typeface="隶书" pitchFamily="49" charset="-122"/>
                <a:ea typeface="隶书" pitchFamily="49" charset="-122"/>
              </a:rPr>
              <a:t>以下以</a:t>
            </a:r>
            <a:r>
              <a:rPr lang="zh-CN" altLang="en-US" sz="2400" dirty="0">
                <a:latin typeface="Arial"/>
                <a:ea typeface="隶书" pitchFamily="49" charset="-122"/>
              </a:rPr>
              <a:t>“</a:t>
            </a:r>
            <a:r>
              <a:rPr lang="zh-CN" altLang="en-US" sz="2400" dirty="0">
                <a:latin typeface="隶书" pitchFamily="49" charset="-122"/>
                <a:ea typeface="隶书" pitchFamily="49" charset="-122"/>
              </a:rPr>
              <a:t>学生信息管理系统</a:t>
            </a:r>
            <a:r>
              <a:rPr lang="zh-CN" altLang="en-US" sz="2400" dirty="0">
                <a:latin typeface="Arial"/>
                <a:ea typeface="隶书" pitchFamily="49" charset="-122"/>
              </a:rPr>
              <a:t>”</a:t>
            </a:r>
            <a:r>
              <a:rPr lang="zh-CN" altLang="en-US" sz="2400" dirty="0">
                <a:latin typeface="隶书" pitchFamily="49" charset="-122"/>
                <a:ea typeface="隶书" pitchFamily="49" charset="-122"/>
              </a:rPr>
              <a:t>的一个简单用例</a:t>
            </a:r>
            <a:r>
              <a:rPr lang="zh-CN" altLang="en-US" sz="2400" dirty="0">
                <a:latin typeface="Arial"/>
                <a:ea typeface="隶书" pitchFamily="49" charset="-122"/>
              </a:rPr>
              <a:t>“</a:t>
            </a:r>
            <a:r>
              <a:rPr lang="zh-CN" altLang="en-US" sz="2400" dirty="0">
                <a:latin typeface="隶书" pitchFamily="49" charset="-122"/>
                <a:ea typeface="隶书" pitchFamily="49" charset="-122"/>
              </a:rPr>
              <a:t>教师查看学生成绩</a:t>
            </a:r>
            <a:r>
              <a:rPr lang="zh-CN" altLang="en-US" sz="2400" dirty="0">
                <a:latin typeface="Arial"/>
                <a:ea typeface="隶书" pitchFamily="49" charset="-122"/>
              </a:rPr>
              <a:t>”</a:t>
            </a:r>
            <a:r>
              <a:rPr lang="zh-CN" altLang="en-US" sz="2400" dirty="0">
                <a:latin typeface="隶书" pitchFamily="49" charset="-122"/>
                <a:ea typeface="隶书" pitchFamily="49" charset="-122"/>
              </a:rPr>
              <a:t>为例，介绍如何创建系统的协作图。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31D271A6-6A6A-4183-BA39-F1BE2B40AADF}" type="slidenum">
              <a:rPr lang="zh-CN" altLang="en-US" smtClean="0"/>
              <a:pPr/>
              <a:t>24</a:t>
            </a:fld>
            <a:r>
              <a:rPr lang="zh-CN" altLang="en-US" dirty="0"/>
              <a:t>  第</a:t>
            </a:r>
            <a:r>
              <a:rPr lang="en-US" altLang="zh-CN" dirty="0"/>
              <a:t>7</a:t>
            </a:r>
            <a:r>
              <a:rPr lang="zh-CN" altLang="en-US" dirty="0"/>
              <a:t>章</a:t>
            </a:r>
            <a:endParaRPr lang="en-US" altLang="zh-CN" dirty="0"/>
          </a:p>
        </p:txBody>
      </p:sp>
      <p:sp>
        <p:nvSpPr>
          <p:cNvPr id="1525762" name="Rectangle 2"/>
          <p:cNvSpPr>
            <a:spLocks noChangeArrowheads="1"/>
          </p:cNvSpPr>
          <p:nvPr/>
        </p:nvSpPr>
        <p:spPr bwMode="auto">
          <a:xfrm>
            <a:off x="688975" y="765175"/>
            <a:ext cx="3028950" cy="519113"/>
          </a:xfrm>
          <a:prstGeom prst="rect">
            <a:avLst/>
          </a:prstGeom>
          <a:noFill/>
          <a:ln w="9525" algn="ctr">
            <a:noFill/>
            <a:miter lim="800000"/>
            <a:headEnd/>
            <a:tailEnd/>
          </a:ln>
          <a:effectLst/>
        </p:spPr>
        <p:txBody>
          <a:bodyPr wrap="none" anchor="ctr">
            <a:spAutoFit/>
          </a:bodyPr>
          <a:lstStyle/>
          <a:p>
            <a:r>
              <a:rPr lang="zh-CN" altLang="en-US" sz="2800">
                <a:latin typeface="隶书" pitchFamily="49" charset="-122"/>
                <a:ea typeface="隶书" pitchFamily="49" charset="-122"/>
              </a:rPr>
              <a:t>确定协作图的元素</a:t>
            </a:r>
          </a:p>
        </p:txBody>
      </p:sp>
      <p:pic>
        <p:nvPicPr>
          <p:cNvPr id="1525763" name="图片 21" descr="196.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4375" y="4027488"/>
            <a:ext cx="4967288" cy="2714625"/>
          </a:xfrm>
          <a:prstGeom prst="rect">
            <a:avLst/>
          </a:prstGeom>
          <a:noFill/>
          <a:ln w="9525">
            <a:noFill/>
            <a:miter lim="800000"/>
            <a:headEnd/>
            <a:tailEnd/>
          </a:ln>
        </p:spPr>
      </p:pic>
      <p:sp>
        <p:nvSpPr>
          <p:cNvPr id="1525764" name="Rectangle 4"/>
          <p:cNvSpPr>
            <a:spLocks noChangeArrowheads="1"/>
          </p:cNvSpPr>
          <p:nvPr/>
        </p:nvSpPr>
        <p:spPr bwMode="auto">
          <a:xfrm>
            <a:off x="684213" y="1708150"/>
            <a:ext cx="7564437" cy="2282825"/>
          </a:xfrm>
          <a:prstGeom prst="rect">
            <a:avLst/>
          </a:prstGeom>
          <a:noFill/>
          <a:ln w="9525" algn="ctr">
            <a:noFill/>
            <a:miter lim="800000"/>
            <a:headEnd/>
            <a:tailEnd/>
          </a:ln>
          <a:effectLst/>
        </p:spPr>
        <p:txBody>
          <a:bodyPr anchor="ctr">
            <a:spAutoFit/>
          </a:bodyPr>
          <a:lstStyle/>
          <a:p>
            <a:pPr>
              <a:buFont typeface="Wingdings" pitchFamily="2" charset="2"/>
              <a:buChar char="Ø"/>
            </a:pPr>
            <a:r>
              <a:rPr lang="zh-CN" altLang="en-US" sz="2400" dirty="0">
                <a:latin typeface="隶书" pitchFamily="49" charset="-122"/>
                <a:ea typeface="隶书" pitchFamily="49" charset="-122"/>
              </a:rPr>
              <a:t>从已经描述的用例中，可以确定需要</a:t>
            </a:r>
            <a:r>
              <a:rPr lang="zh-CN" altLang="en-US" sz="2400" dirty="0">
                <a:latin typeface="Arial"/>
                <a:ea typeface="隶书" pitchFamily="49" charset="-122"/>
              </a:rPr>
              <a:t>“</a:t>
            </a:r>
            <a:r>
              <a:rPr lang="zh-CN" altLang="en-US" sz="2400" dirty="0">
                <a:latin typeface="隶书" pitchFamily="49" charset="-122"/>
                <a:ea typeface="隶书" pitchFamily="49" charset="-122"/>
              </a:rPr>
              <a:t>教师</a:t>
            </a:r>
            <a:r>
              <a:rPr lang="zh-CN" altLang="en-US" sz="2400" dirty="0">
                <a:latin typeface="Arial"/>
                <a:ea typeface="隶书" pitchFamily="49" charset="-122"/>
              </a:rPr>
              <a:t>”</a:t>
            </a:r>
            <a:r>
              <a:rPr lang="zh-CN" altLang="en-US" sz="2400" dirty="0">
                <a:latin typeface="隶书" pitchFamily="49" charset="-122"/>
                <a:ea typeface="隶书" pitchFamily="49" charset="-122"/>
              </a:rPr>
              <a:t>、</a:t>
            </a:r>
            <a:r>
              <a:rPr lang="zh-CN" altLang="en-US" sz="2400" dirty="0">
                <a:latin typeface="Arial"/>
                <a:ea typeface="隶书" pitchFamily="49" charset="-122"/>
              </a:rPr>
              <a:t>“</a:t>
            </a:r>
            <a:r>
              <a:rPr lang="zh-CN" altLang="en-US" sz="2400" dirty="0">
                <a:latin typeface="隶书" pitchFamily="49" charset="-122"/>
                <a:ea typeface="隶书" pitchFamily="49" charset="-122"/>
              </a:rPr>
              <a:t>学生信息</a:t>
            </a:r>
            <a:r>
              <a:rPr lang="zh-CN" altLang="en-US" sz="2400" dirty="0">
                <a:latin typeface="Arial"/>
                <a:ea typeface="隶书" pitchFamily="49" charset="-122"/>
              </a:rPr>
              <a:t>”</a:t>
            </a:r>
            <a:r>
              <a:rPr lang="zh-CN" altLang="en-US" sz="2400" dirty="0">
                <a:latin typeface="隶书" pitchFamily="49" charset="-122"/>
                <a:ea typeface="隶书" pitchFamily="49" charset="-122"/>
              </a:rPr>
              <a:t>、</a:t>
            </a:r>
            <a:r>
              <a:rPr lang="zh-CN" altLang="en-US" sz="2400" dirty="0">
                <a:latin typeface="Arial"/>
                <a:ea typeface="隶书" pitchFamily="49" charset="-122"/>
              </a:rPr>
              <a:t>“</a:t>
            </a:r>
            <a:r>
              <a:rPr lang="zh-CN" altLang="en-US" sz="2400" dirty="0">
                <a:latin typeface="隶书" pitchFamily="49" charset="-122"/>
                <a:ea typeface="隶书" pitchFamily="49" charset="-122"/>
              </a:rPr>
              <a:t>学生成绩</a:t>
            </a:r>
            <a:r>
              <a:rPr lang="zh-CN" altLang="en-US" sz="2400" dirty="0">
                <a:latin typeface="Arial"/>
                <a:ea typeface="隶书" pitchFamily="49" charset="-122"/>
              </a:rPr>
              <a:t>”</a:t>
            </a:r>
            <a:r>
              <a:rPr lang="zh-CN" altLang="en-US" sz="2400" dirty="0">
                <a:latin typeface="隶书" pitchFamily="49" charset="-122"/>
                <a:ea typeface="隶书" pitchFamily="49" charset="-122"/>
              </a:rPr>
              <a:t>对象</a:t>
            </a:r>
          </a:p>
          <a:p>
            <a:pPr>
              <a:buFont typeface="Wingdings" pitchFamily="2" charset="2"/>
              <a:buChar char="Ø"/>
            </a:pPr>
            <a:r>
              <a:rPr lang="zh-CN" altLang="en-US" sz="2400" dirty="0">
                <a:latin typeface="隶书" pitchFamily="49" charset="-122"/>
                <a:ea typeface="隶书" pitchFamily="49" charset="-122"/>
              </a:rPr>
              <a:t>对于本系统来说，需要一个提供教师与系统交互的场所，那么就需要一个</a:t>
            </a:r>
            <a:r>
              <a:rPr lang="zh-CN" altLang="en-US" sz="2400" dirty="0">
                <a:latin typeface="Arial"/>
                <a:ea typeface="隶书" pitchFamily="49" charset="-122"/>
              </a:rPr>
              <a:t>“</a:t>
            </a:r>
            <a:r>
              <a:rPr lang="zh-CN" altLang="en-US" sz="2400" dirty="0">
                <a:latin typeface="隶书" pitchFamily="49" charset="-122"/>
                <a:ea typeface="隶书" pitchFamily="49" charset="-122"/>
              </a:rPr>
              <a:t>用户界面</a:t>
            </a:r>
            <a:r>
              <a:rPr lang="zh-CN" altLang="en-US" sz="2400" dirty="0">
                <a:latin typeface="Arial"/>
                <a:ea typeface="隶书" pitchFamily="49" charset="-122"/>
              </a:rPr>
              <a:t>”</a:t>
            </a:r>
            <a:r>
              <a:rPr lang="zh-CN" altLang="en-US" sz="2400" dirty="0">
                <a:latin typeface="隶书" pitchFamily="49" charset="-122"/>
                <a:ea typeface="隶书" pitchFamily="49" charset="-122"/>
              </a:rPr>
              <a:t>，如果</a:t>
            </a:r>
            <a:r>
              <a:rPr lang="zh-CN" altLang="en-US" sz="2400" dirty="0">
                <a:latin typeface="Arial"/>
                <a:ea typeface="隶书" pitchFamily="49" charset="-122"/>
              </a:rPr>
              <a:t>“</a:t>
            </a:r>
            <a:r>
              <a:rPr lang="zh-CN" altLang="en-US" sz="2400" dirty="0">
                <a:latin typeface="隶书" pitchFamily="49" charset="-122"/>
                <a:ea typeface="隶书" pitchFamily="49" charset="-122"/>
              </a:rPr>
              <a:t>用户界面</a:t>
            </a:r>
            <a:r>
              <a:rPr lang="zh-CN" altLang="en-US" sz="2400" dirty="0">
                <a:latin typeface="Arial"/>
                <a:ea typeface="隶书" pitchFamily="49" charset="-122"/>
              </a:rPr>
              <a:t>”</a:t>
            </a:r>
            <a:r>
              <a:rPr lang="zh-CN" altLang="en-US" sz="2400" dirty="0">
                <a:latin typeface="隶书" pitchFamily="49" charset="-122"/>
                <a:ea typeface="隶书" pitchFamily="49" charset="-122"/>
              </a:rPr>
              <a:t>对象需要获取</a:t>
            </a:r>
            <a:r>
              <a:rPr lang="zh-CN" altLang="en-US" sz="2400" dirty="0">
                <a:latin typeface="Arial"/>
                <a:ea typeface="隶书" pitchFamily="49" charset="-122"/>
              </a:rPr>
              <a:t>“</a:t>
            </a:r>
            <a:r>
              <a:rPr lang="zh-CN" altLang="en-US" sz="2400" dirty="0">
                <a:latin typeface="隶书" pitchFamily="49" charset="-122"/>
                <a:ea typeface="隶书" pitchFamily="49" charset="-122"/>
              </a:rPr>
              <a:t>学生信息</a:t>
            </a:r>
            <a:r>
              <a:rPr lang="zh-CN" altLang="en-US" sz="2400" dirty="0">
                <a:latin typeface="Arial"/>
                <a:ea typeface="隶书" pitchFamily="49" charset="-122"/>
              </a:rPr>
              <a:t>”</a:t>
            </a:r>
            <a:r>
              <a:rPr lang="zh-CN" altLang="en-US" sz="2400" dirty="0">
                <a:latin typeface="隶书" pitchFamily="49" charset="-122"/>
                <a:ea typeface="隶书" pitchFamily="49" charset="-122"/>
              </a:rPr>
              <a:t>和</a:t>
            </a:r>
            <a:r>
              <a:rPr lang="zh-CN" altLang="en-US" sz="2400" dirty="0">
                <a:latin typeface="Arial"/>
                <a:ea typeface="隶书" pitchFamily="49" charset="-122"/>
              </a:rPr>
              <a:t>“</a:t>
            </a:r>
            <a:r>
              <a:rPr lang="zh-CN" altLang="en-US" sz="2400" dirty="0">
                <a:latin typeface="隶书" pitchFamily="49" charset="-122"/>
                <a:ea typeface="隶书" pitchFamily="49" charset="-122"/>
              </a:rPr>
              <a:t>学生成绩</a:t>
            </a:r>
            <a:r>
              <a:rPr lang="zh-CN" altLang="en-US" sz="2400" dirty="0">
                <a:latin typeface="Arial"/>
                <a:ea typeface="隶书" pitchFamily="49" charset="-122"/>
              </a:rPr>
              <a:t>”</a:t>
            </a:r>
            <a:r>
              <a:rPr lang="zh-CN" altLang="en-US" sz="2400" dirty="0">
                <a:latin typeface="隶书" pitchFamily="49" charset="-122"/>
                <a:ea typeface="隶书" pitchFamily="49" charset="-122"/>
              </a:rPr>
              <a:t>对象的信息，那么需要一个数据库的对象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25764">
                                            <p:txEl>
                                              <p:pRg st="0" end="0"/>
                                            </p:txEl>
                                          </p:spTgt>
                                        </p:tgtEl>
                                        <p:attrNameLst>
                                          <p:attrName>style.visibility</p:attrName>
                                        </p:attrNameLst>
                                      </p:cBhvr>
                                      <p:to>
                                        <p:strVal val="visible"/>
                                      </p:to>
                                    </p:set>
                                    <p:animEffect transition="in" filter="blinds(horizontal)">
                                      <p:cBhvr>
                                        <p:cTn id="7" dur="500"/>
                                        <p:tgtEl>
                                          <p:spTgt spid="15257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64">
                                            <p:txEl>
                                              <p:pRg st="1" end="1"/>
                                            </p:txEl>
                                          </p:spTgt>
                                        </p:tgtEl>
                                        <p:attrNameLst>
                                          <p:attrName>style.visibility</p:attrName>
                                        </p:attrNameLst>
                                      </p:cBhvr>
                                      <p:to>
                                        <p:strVal val="visible"/>
                                      </p:to>
                                    </p:set>
                                    <p:animEffect transition="in" filter="blinds(horizontal)">
                                      <p:cBhvr>
                                        <p:cTn id="12" dur="500"/>
                                        <p:tgtEl>
                                          <p:spTgt spid="15257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63"/>
                                        </p:tgtEl>
                                        <p:attrNameLst>
                                          <p:attrName>style.visibility</p:attrName>
                                        </p:attrNameLst>
                                      </p:cBhvr>
                                      <p:to>
                                        <p:strVal val="visible"/>
                                      </p:to>
                                    </p:set>
                                    <p:animEffect transition="in" filter="blinds(horizontal)">
                                      <p:cBhvr>
                                        <p:cTn id="17" dur="500"/>
                                        <p:tgtEl>
                                          <p:spTgt spid="152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AAAB8F0C-459A-4068-824C-BAA2E73CAB9B}" type="slidenum">
              <a:rPr lang="zh-CN" altLang="en-US" smtClean="0"/>
              <a:pPr/>
              <a:t>25</a:t>
            </a:fld>
            <a:r>
              <a:rPr lang="zh-CN" altLang="en-US" dirty="0"/>
              <a:t>  第</a:t>
            </a:r>
            <a:r>
              <a:rPr lang="en-US" altLang="zh-CN" dirty="0"/>
              <a:t>7</a:t>
            </a:r>
            <a:r>
              <a:rPr lang="zh-CN" altLang="en-US" dirty="0"/>
              <a:t>章</a:t>
            </a:r>
            <a:endParaRPr lang="en-US" altLang="zh-CN" dirty="0"/>
          </a:p>
        </p:txBody>
      </p:sp>
      <p:sp>
        <p:nvSpPr>
          <p:cNvPr id="1526786" name="Text Box 2"/>
          <p:cNvSpPr txBox="1">
            <a:spLocks noChangeArrowheads="1"/>
          </p:cNvSpPr>
          <p:nvPr/>
        </p:nvSpPr>
        <p:spPr bwMode="auto">
          <a:xfrm>
            <a:off x="468313" y="620713"/>
            <a:ext cx="8424862" cy="1373187"/>
          </a:xfrm>
          <a:prstGeom prst="rect">
            <a:avLst/>
          </a:prstGeom>
          <a:noFill/>
          <a:ln w="9525" algn="ctr">
            <a:noFill/>
            <a:miter lim="800000"/>
            <a:headEnd/>
            <a:tailEnd/>
          </a:ln>
          <a:effectLst/>
        </p:spPr>
        <p:txBody>
          <a:bodyPr>
            <a:spAutoFit/>
          </a:bodyPr>
          <a:lstStyle/>
          <a:p>
            <a:r>
              <a:rPr lang="zh-CN" altLang="en-US" sz="2800">
                <a:latin typeface="隶书" pitchFamily="49" charset="-122"/>
                <a:ea typeface="隶书" pitchFamily="49" charset="-122"/>
              </a:rPr>
              <a:t>确定元素之间的结构关系</a:t>
            </a:r>
          </a:p>
          <a:p>
            <a:r>
              <a:rPr lang="zh-CN" altLang="en-US" sz="2800">
                <a:latin typeface="隶书" pitchFamily="49" charset="-122"/>
                <a:ea typeface="隶书" pitchFamily="49" charset="-122"/>
              </a:rPr>
              <a:t>创建协作图的下一步是确定这些对象之间的连接关系，使用链和角色将这些对象连接起来。</a:t>
            </a:r>
          </a:p>
        </p:txBody>
      </p:sp>
      <p:pic>
        <p:nvPicPr>
          <p:cNvPr id="1526787" name="图片 22" descr="197.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2205038"/>
            <a:ext cx="6408737" cy="4206875"/>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70CA501E-FB93-4C81-8C83-2307CF3E24FB}" type="slidenum">
              <a:rPr lang="zh-CN" altLang="en-US" smtClean="0"/>
              <a:pPr/>
              <a:t>26</a:t>
            </a:fld>
            <a:r>
              <a:rPr lang="zh-CN" altLang="en-US" dirty="0"/>
              <a:t>  第</a:t>
            </a:r>
            <a:r>
              <a:rPr lang="en-US" altLang="zh-CN" dirty="0"/>
              <a:t>7</a:t>
            </a:r>
            <a:r>
              <a:rPr lang="zh-CN" altLang="en-US" dirty="0"/>
              <a:t>章</a:t>
            </a:r>
            <a:endParaRPr lang="en-US" altLang="zh-CN" dirty="0"/>
          </a:p>
        </p:txBody>
      </p:sp>
      <p:sp>
        <p:nvSpPr>
          <p:cNvPr id="1527810" name="Text Box 2"/>
          <p:cNvSpPr txBox="1">
            <a:spLocks noChangeArrowheads="1"/>
          </p:cNvSpPr>
          <p:nvPr/>
        </p:nvSpPr>
        <p:spPr bwMode="auto">
          <a:xfrm>
            <a:off x="250825" y="476250"/>
            <a:ext cx="8713788" cy="946150"/>
          </a:xfrm>
          <a:prstGeom prst="rect">
            <a:avLst/>
          </a:prstGeom>
          <a:noFill/>
          <a:ln w="9525" algn="ctr">
            <a:noFill/>
            <a:miter lim="800000"/>
            <a:headEnd/>
            <a:tailEnd/>
          </a:ln>
          <a:effectLst/>
        </p:spPr>
        <p:txBody>
          <a:bodyPr>
            <a:spAutoFit/>
          </a:bodyPr>
          <a:lstStyle/>
          <a:p>
            <a:r>
              <a:rPr lang="zh-CN" altLang="en-US" sz="2800" dirty="0">
                <a:latin typeface="隶书" pitchFamily="49" charset="-122"/>
                <a:ea typeface="隶书" pitchFamily="49" charset="-122"/>
              </a:rPr>
              <a:t>细化协作图</a:t>
            </a:r>
          </a:p>
          <a:p>
            <a:r>
              <a:rPr lang="zh-CN" altLang="en-US" sz="2800" dirty="0">
                <a:latin typeface="隶书" pitchFamily="49" charset="-122"/>
                <a:ea typeface="隶书" pitchFamily="49" charset="-122"/>
              </a:rPr>
              <a:t>创建协作图的最后一步就是将早期的协作图进行细化。</a:t>
            </a:r>
          </a:p>
        </p:txBody>
      </p:sp>
      <p:pic>
        <p:nvPicPr>
          <p:cNvPr id="1527811" name="图片 25" descr="199.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1557338"/>
            <a:ext cx="7200900" cy="4987925"/>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70CA501E-FB93-4C81-8C83-2307CF3E24FB}" type="slidenum">
              <a:rPr lang="zh-CN" altLang="en-US" smtClean="0"/>
              <a:pPr/>
              <a:t>27</a:t>
            </a:fld>
            <a:r>
              <a:rPr lang="zh-CN" altLang="en-US" dirty="0"/>
              <a:t>  第</a:t>
            </a:r>
            <a:r>
              <a:rPr lang="en-US" altLang="zh-CN" dirty="0"/>
              <a:t>7</a:t>
            </a:r>
            <a:r>
              <a:rPr lang="zh-CN" altLang="en-US" dirty="0"/>
              <a:t>章</a:t>
            </a:r>
            <a:endParaRPr lang="en-US" altLang="zh-CN" dirty="0"/>
          </a:p>
        </p:txBody>
      </p:sp>
      <p:sp>
        <p:nvSpPr>
          <p:cNvPr id="1527810" name="Text Box 2"/>
          <p:cNvSpPr txBox="1">
            <a:spLocks noChangeArrowheads="1"/>
          </p:cNvSpPr>
          <p:nvPr/>
        </p:nvSpPr>
        <p:spPr bwMode="auto">
          <a:xfrm>
            <a:off x="250825" y="476250"/>
            <a:ext cx="8713788" cy="946150"/>
          </a:xfrm>
          <a:prstGeom prst="rect">
            <a:avLst/>
          </a:prstGeom>
          <a:noFill/>
          <a:ln w="9525" algn="ctr">
            <a:noFill/>
            <a:miter lim="800000"/>
            <a:headEnd/>
            <a:tailEnd/>
          </a:ln>
          <a:effectLst/>
        </p:spPr>
        <p:txBody>
          <a:bodyPr>
            <a:spAutoFit/>
          </a:bodyPr>
          <a:lstStyle/>
          <a:p>
            <a:r>
              <a:rPr lang="zh-CN" altLang="en-US" sz="2800" dirty="0">
                <a:latin typeface="隶书" pitchFamily="49" charset="-122"/>
                <a:ea typeface="隶书" pitchFamily="49" charset="-122"/>
              </a:rPr>
              <a:t>细化协作图</a:t>
            </a:r>
          </a:p>
          <a:p>
            <a:r>
              <a:rPr lang="zh-CN" altLang="en-US" sz="2800" dirty="0">
                <a:latin typeface="隶书" pitchFamily="49" charset="-122"/>
                <a:ea typeface="隶书" pitchFamily="49" charset="-122"/>
              </a:rPr>
              <a:t>创建协作图的最后一步就是将早期的协作图进行细化。</a:t>
            </a:r>
          </a:p>
        </p:txBody>
      </p:sp>
      <p:pic>
        <p:nvPicPr>
          <p:cNvPr id="1527811" name="图片 25" descr="199.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1557338"/>
            <a:ext cx="7200900" cy="4987925"/>
          </a:xfrm>
          <a:prstGeom prst="rect">
            <a:avLst/>
          </a:prstGeom>
          <a:noFill/>
          <a:ln w="9525">
            <a:noFill/>
            <a:miter lim="800000"/>
            <a:headEnd/>
            <a:tailEnd/>
          </a:ln>
        </p:spPr>
      </p:pic>
    </p:spTree>
    <p:extLst>
      <p:ext uri="{BB962C8B-B14F-4D97-AF65-F5344CB8AC3E}">
        <p14:creationId xmlns:p14="http://schemas.microsoft.com/office/powerpoint/2010/main" val="93937255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3A2D94-D7FA-4CE1-9D56-638B6B21246C}"/>
              </a:ext>
            </a:extLst>
          </p:cNvPr>
          <p:cNvSpPr>
            <a:spLocks noGrp="1"/>
          </p:cNvSpPr>
          <p:nvPr>
            <p:ph type="title"/>
          </p:nvPr>
        </p:nvSpPr>
        <p:spPr/>
        <p:txBody>
          <a:bodyPr/>
          <a:lstStyle/>
          <a:p>
            <a:r>
              <a:rPr lang="zh-CN" altLang="en-US" dirty="0"/>
              <a:t>作业</a:t>
            </a:r>
            <a:endParaRPr lang="en-US" dirty="0"/>
          </a:p>
        </p:txBody>
      </p:sp>
      <p:sp>
        <p:nvSpPr>
          <p:cNvPr id="4" name="内容占位符 3">
            <a:extLst>
              <a:ext uri="{FF2B5EF4-FFF2-40B4-BE49-F238E27FC236}">
                <a16:creationId xmlns:a16="http://schemas.microsoft.com/office/drawing/2014/main" id="{9204B939-8047-444F-BCAF-BCAF38E24F83}"/>
              </a:ext>
            </a:extLst>
          </p:cNvPr>
          <p:cNvSpPr>
            <a:spLocks noGrp="1"/>
          </p:cNvSpPr>
          <p:nvPr>
            <p:ph sz="half" idx="1"/>
          </p:nvPr>
        </p:nvSpPr>
        <p:spPr>
          <a:xfrm>
            <a:off x="457200" y="1844675"/>
            <a:ext cx="8578850" cy="4281488"/>
          </a:xfrm>
        </p:spPr>
        <p:txBody>
          <a:bodyPr/>
          <a:lstStyle/>
          <a:p>
            <a:r>
              <a:rPr lang="zh-CN" altLang="en-US" dirty="0"/>
              <a:t>完成上节课未完作业</a:t>
            </a:r>
            <a:endParaRPr lang="en-US" altLang="zh-CN" dirty="0"/>
          </a:p>
          <a:p>
            <a:r>
              <a:rPr lang="zh-CN" altLang="en-US" dirty="0"/>
              <a:t>作业</a:t>
            </a:r>
            <a:r>
              <a:rPr lang="en-US" altLang="zh-CN" dirty="0"/>
              <a:t>1</a:t>
            </a:r>
            <a:r>
              <a:rPr lang="zh-CN" altLang="en-US" dirty="0"/>
              <a:t>（必做）：完成取款协作图，并基于协作图生成序列图</a:t>
            </a:r>
            <a:r>
              <a:rPr lang="en-US" altLang="zh-CN" dirty="0"/>
              <a:t>, </a:t>
            </a:r>
            <a:r>
              <a:rPr lang="zh-CN" altLang="en-US" dirty="0"/>
              <a:t>另存为</a:t>
            </a:r>
            <a:r>
              <a:rPr lang="en-US" altLang="zh-CN" dirty="0"/>
              <a:t>:</a:t>
            </a:r>
          </a:p>
          <a:p>
            <a:pPr lvl="1"/>
            <a:r>
              <a:rPr lang="en-US" altLang="zh-CN" dirty="0"/>
              <a:t>Ch07_</a:t>
            </a:r>
            <a:r>
              <a:rPr lang="zh-CN" altLang="en-US" dirty="0"/>
              <a:t> 取款协作图 </a:t>
            </a:r>
            <a:r>
              <a:rPr lang="en-US" altLang="zh-CN" dirty="0"/>
              <a:t>_</a:t>
            </a:r>
            <a:r>
              <a:rPr lang="zh-CN" altLang="en-US" dirty="0"/>
              <a:t>学号</a:t>
            </a:r>
            <a:r>
              <a:rPr lang="en-US" altLang="zh-CN" dirty="0"/>
              <a:t>_</a:t>
            </a:r>
            <a:r>
              <a:rPr lang="zh-CN" altLang="en-US" dirty="0"/>
              <a:t>姓名</a:t>
            </a:r>
            <a:r>
              <a:rPr lang="en-US" altLang="zh-CN" dirty="0"/>
              <a:t>.mdl</a:t>
            </a:r>
          </a:p>
          <a:p>
            <a:pPr lvl="1"/>
            <a:r>
              <a:rPr lang="zh-CN" altLang="en-US" dirty="0"/>
              <a:t>上课时间完成作业交提交钉钉</a:t>
            </a:r>
            <a:endParaRPr lang="en-US" altLang="zh-CN" dirty="0"/>
          </a:p>
          <a:p>
            <a:r>
              <a:rPr lang="zh-CN" altLang="en-US" dirty="0"/>
              <a:t>作业</a:t>
            </a:r>
            <a:r>
              <a:rPr lang="en-US" altLang="zh-CN" dirty="0"/>
              <a:t>2</a:t>
            </a:r>
            <a:r>
              <a:rPr lang="zh-CN" altLang="en-US" dirty="0"/>
              <a:t> （选做） ：完成书本</a:t>
            </a:r>
            <a:r>
              <a:rPr lang="en-US" altLang="zh-CN" dirty="0"/>
              <a:t>P137</a:t>
            </a:r>
            <a:r>
              <a:rPr lang="zh-CN" altLang="en-US" dirty="0"/>
              <a:t>“借阅图书”协作图并生成序列图，另存为：</a:t>
            </a:r>
            <a:endParaRPr lang="en-US" altLang="zh-CN" dirty="0"/>
          </a:p>
          <a:p>
            <a:pPr lvl="1"/>
            <a:r>
              <a:rPr lang="en-US" altLang="zh-CN" dirty="0"/>
              <a:t>Ch07_</a:t>
            </a:r>
            <a:r>
              <a:rPr lang="zh-CN" altLang="en-US" dirty="0"/>
              <a:t>借阅图书协作图 </a:t>
            </a:r>
            <a:r>
              <a:rPr lang="en-US" altLang="zh-CN" dirty="0"/>
              <a:t>_</a:t>
            </a:r>
            <a:r>
              <a:rPr lang="zh-CN" altLang="en-US" dirty="0"/>
              <a:t>学号</a:t>
            </a:r>
            <a:r>
              <a:rPr lang="en-US" altLang="zh-CN" dirty="0"/>
              <a:t>_</a:t>
            </a:r>
            <a:r>
              <a:rPr lang="zh-CN" altLang="en-US" dirty="0"/>
              <a:t>姓名</a:t>
            </a:r>
            <a:r>
              <a:rPr lang="en-US" altLang="zh-CN" dirty="0"/>
              <a:t>.mdl</a:t>
            </a:r>
          </a:p>
          <a:p>
            <a:pPr lvl="1"/>
            <a:r>
              <a:rPr lang="zh-CN" altLang="en-US" dirty="0"/>
              <a:t>上课时间完成作业交提交钉钉</a:t>
            </a:r>
            <a:endParaRPr lang="en-US" altLang="zh-CN" dirty="0"/>
          </a:p>
        </p:txBody>
      </p:sp>
      <p:sp>
        <p:nvSpPr>
          <p:cNvPr id="2" name="灯片编号占位符 1">
            <a:extLst>
              <a:ext uri="{FF2B5EF4-FFF2-40B4-BE49-F238E27FC236}">
                <a16:creationId xmlns:a16="http://schemas.microsoft.com/office/drawing/2014/main" id="{8C588FFB-AA34-447D-9A2B-A140BC0FAD15}"/>
              </a:ext>
            </a:extLst>
          </p:cNvPr>
          <p:cNvSpPr>
            <a:spLocks noGrp="1"/>
          </p:cNvSpPr>
          <p:nvPr>
            <p:ph type="sldNum" sz="quarter" idx="10"/>
          </p:nvPr>
        </p:nvSpPr>
        <p:spPr/>
        <p:txBody>
          <a:bodyPr/>
          <a:lstStyle/>
          <a:p>
            <a:pPr>
              <a:defRPr/>
            </a:pPr>
            <a:r>
              <a:rPr lang="en-US" altLang="zh-CN"/>
              <a:t>6.</a:t>
            </a:r>
            <a:fld id="{47350572-267D-49E1-A88A-6CC5C05E1D1E}" type="slidenum">
              <a:rPr lang="zh-CN" altLang="en-US" smtClean="0"/>
              <a:pPr>
                <a:defRPr/>
              </a:pPr>
              <a:t>28</a:t>
            </a:fld>
            <a:r>
              <a:rPr lang="zh-CN" altLang="en-US"/>
              <a:t>页</a:t>
            </a:r>
            <a:endParaRPr lang="zh-CN" altLang="en-US" dirty="0"/>
          </a:p>
        </p:txBody>
      </p:sp>
    </p:spTree>
    <p:extLst>
      <p:ext uri="{BB962C8B-B14F-4D97-AF65-F5344CB8AC3E}">
        <p14:creationId xmlns:p14="http://schemas.microsoft.com/office/powerpoint/2010/main" val="1075595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2133600" cy="457200"/>
          </a:xfrm>
          <a:prstGeom prst="rect">
            <a:avLst/>
          </a:prstGeom>
        </p:spPr>
        <p:txBody>
          <a:bodyPr/>
          <a:lstStyle/>
          <a:p>
            <a:fld id="{C89EA91A-8622-4E5B-B75C-9138807930CC}" type="slidenum">
              <a:rPr lang="zh-CN" altLang="en-US" smtClean="0"/>
              <a:pPr/>
              <a:t>29</a:t>
            </a:fld>
            <a:r>
              <a:rPr lang="zh-CN" altLang="en-US" dirty="0"/>
              <a:t>  第</a:t>
            </a:r>
            <a:r>
              <a:rPr lang="en-US" altLang="zh-CN" dirty="0"/>
              <a:t>7</a:t>
            </a:r>
            <a:r>
              <a:rPr lang="zh-CN" altLang="en-US" dirty="0"/>
              <a:t>章</a:t>
            </a:r>
            <a:endParaRPr lang="en-US" altLang="zh-CN" dirty="0"/>
          </a:p>
        </p:txBody>
      </p:sp>
      <p:sp>
        <p:nvSpPr>
          <p:cNvPr id="1511426" name="Rectangle 2"/>
          <p:cNvSpPr>
            <a:spLocks noChangeArrowheads="1"/>
          </p:cNvSpPr>
          <p:nvPr/>
        </p:nvSpPr>
        <p:spPr bwMode="auto">
          <a:xfrm>
            <a:off x="3671888" y="2166938"/>
            <a:ext cx="9144000" cy="0"/>
          </a:xfrm>
          <a:prstGeom prst="rect">
            <a:avLst/>
          </a:prstGeom>
          <a:noFill/>
          <a:ln w="9525">
            <a:noFill/>
            <a:miter lim="800000"/>
            <a:headEnd/>
            <a:tailEnd/>
          </a:ln>
          <a:effectLst/>
        </p:spPr>
        <p:txBody>
          <a:bodyPr>
            <a:spAutoFit/>
          </a:bodyPr>
          <a:lstStyle/>
          <a:p>
            <a:endParaRPr lang="zh-CN" altLang="en-US"/>
          </a:p>
        </p:txBody>
      </p:sp>
      <p:sp>
        <p:nvSpPr>
          <p:cNvPr id="1511427" name="Rectangle 3"/>
          <p:cNvSpPr>
            <a:spLocks noChangeArrowheads="1"/>
          </p:cNvSpPr>
          <p:nvPr/>
        </p:nvSpPr>
        <p:spPr bwMode="auto">
          <a:xfrm>
            <a:off x="2409825" y="1371600"/>
            <a:ext cx="9144000" cy="0"/>
          </a:xfrm>
          <a:prstGeom prst="rect">
            <a:avLst/>
          </a:prstGeom>
          <a:noFill/>
          <a:ln w="9525">
            <a:noFill/>
            <a:miter lim="800000"/>
            <a:headEnd/>
            <a:tailEnd/>
          </a:ln>
          <a:effectLst/>
        </p:spPr>
        <p:txBody>
          <a:bodyPr>
            <a:spAutoFit/>
          </a:bodyPr>
          <a:lstStyle/>
          <a:p>
            <a:endParaRPr lang="zh-CN" altLang="en-US"/>
          </a:p>
        </p:txBody>
      </p:sp>
      <p:sp>
        <p:nvSpPr>
          <p:cNvPr id="1511428" name="Rectangle 4"/>
          <p:cNvSpPr>
            <a:spLocks noChangeArrowheads="1"/>
          </p:cNvSpPr>
          <p:nvPr/>
        </p:nvSpPr>
        <p:spPr bwMode="auto">
          <a:xfrm>
            <a:off x="611188" y="1049338"/>
            <a:ext cx="5040312" cy="579437"/>
          </a:xfrm>
          <a:prstGeom prst="rect">
            <a:avLst/>
          </a:prstGeom>
          <a:noFill/>
          <a:ln w="9525" algn="ctr">
            <a:noFill/>
            <a:miter lim="800000"/>
            <a:headEnd/>
            <a:tailEnd/>
          </a:ln>
          <a:effectLst/>
        </p:spPr>
        <p:txBody>
          <a:bodyPr>
            <a:spAutoFit/>
          </a:bodyPr>
          <a:lstStyle/>
          <a:p>
            <a:r>
              <a:rPr lang="zh-CN" altLang="en-US" sz="3200" dirty="0">
                <a:latin typeface="隶书" pitchFamily="49" charset="-122"/>
                <a:ea typeface="隶书" pitchFamily="49" charset="-122"/>
              </a:rPr>
              <a:t>取</a:t>
            </a:r>
            <a:r>
              <a:rPr lang="en-US" altLang="zh-CN" sz="3200" dirty="0">
                <a:latin typeface="隶书" pitchFamily="49" charset="-122"/>
                <a:ea typeface="隶书" pitchFamily="49" charset="-122"/>
              </a:rPr>
              <a:t>100</a:t>
            </a:r>
            <a:r>
              <a:rPr lang="zh-CN" altLang="en-US" sz="3200" dirty="0">
                <a:latin typeface="隶书" pitchFamily="49" charset="-122"/>
                <a:ea typeface="隶书" pitchFamily="49" charset="-122"/>
              </a:rPr>
              <a:t>元人民币的协作图</a:t>
            </a:r>
          </a:p>
        </p:txBody>
      </p:sp>
      <p:sp>
        <p:nvSpPr>
          <p:cNvPr id="1511429" name="Rectangle 5"/>
          <p:cNvSpPr>
            <a:spLocks noGrp="1" noChangeArrowheads="1"/>
          </p:cNvSpPr>
          <p:nvPr>
            <p:ph type="title"/>
          </p:nvPr>
        </p:nvSpPr>
        <p:spPr>
          <a:xfrm>
            <a:off x="468313" y="368300"/>
            <a:ext cx="8001000" cy="612775"/>
          </a:xfrm>
          <a:noFill/>
          <a:ln/>
        </p:spPr>
        <p:txBody>
          <a:bodyPr anchor="b"/>
          <a:lstStyle/>
          <a:p>
            <a:r>
              <a:rPr lang="zh-CN" altLang="en-US" sz="3400" b="1" dirty="0">
                <a:effectLst>
                  <a:outerShdw blurRad="38100" dist="38100" dir="2700000" algn="tl">
                    <a:srgbClr val="C0C0C0"/>
                  </a:outerShdw>
                </a:effectLst>
              </a:rPr>
              <a:t>取款协作图</a:t>
            </a:r>
          </a:p>
        </p:txBody>
      </p:sp>
      <p:pic>
        <p:nvPicPr>
          <p:cNvPr id="1511430" name="Picture 6" descr="atm9"/>
          <p:cNvPicPr>
            <a:picLocks noChangeAspect="1" noChangeArrowheads="1"/>
          </p:cNvPicPr>
          <p:nvPr/>
        </p:nvPicPr>
        <p:blipFill>
          <a:blip r:embed="rId2">
            <a:clrChange>
              <a:clrFrom>
                <a:srgbClr val="A5A2A5"/>
              </a:clrFrom>
              <a:clrTo>
                <a:srgbClr val="A5A2A5">
                  <a:alpha val="0"/>
                </a:srgbClr>
              </a:clrTo>
            </a:clrChange>
          </a:blip>
          <a:srcRect/>
          <a:stretch>
            <a:fillRect/>
          </a:stretch>
        </p:blipFill>
        <p:spPr bwMode="auto">
          <a:xfrm>
            <a:off x="179388" y="1577975"/>
            <a:ext cx="8099425" cy="5278438"/>
          </a:xfrm>
          <a:prstGeom prst="rect">
            <a:avLst/>
          </a:prstGeom>
          <a:noFill/>
        </p:spPr>
      </p:pic>
    </p:spTree>
    <p:extLst>
      <p:ext uri="{BB962C8B-B14F-4D97-AF65-F5344CB8AC3E}">
        <p14:creationId xmlns:p14="http://schemas.microsoft.com/office/powerpoint/2010/main" val="152863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a:t>第</a:t>
            </a:r>
            <a:fld id="{96BDC8D6-8325-45A3-8F3D-2DB938D216D5}" type="slidenum">
              <a:rPr lang="zh-CN" altLang="en-US"/>
              <a:pPr>
                <a:defRPr/>
              </a:pPr>
              <a:t>3</a:t>
            </a:fld>
            <a:r>
              <a:rPr lang="zh-CN" altLang="en-US"/>
              <a:t>页</a:t>
            </a:r>
          </a:p>
        </p:txBody>
      </p:sp>
      <p:sp>
        <p:nvSpPr>
          <p:cNvPr id="4099" name="Rectangle 2"/>
          <p:cNvSpPr>
            <a:spLocks noGrp="1" noChangeArrowheads="1"/>
          </p:cNvSpPr>
          <p:nvPr>
            <p:ph type="title"/>
          </p:nvPr>
        </p:nvSpPr>
        <p:spPr/>
        <p:txBody>
          <a:bodyPr/>
          <a:lstStyle/>
          <a:p>
            <a:r>
              <a:rPr lang="zh-CN" altLang="en-US"/>
              <a:t>本章的学习目标</a:t>
            </a:r>
          </a:p>
        </p:txBody>
      </p:sp>
      <p:sp>
        <p:nvSpPr>
          <p:cNvPr id="4100" name="Rectangle 3"/>
          <p:cNvSpPr>
            <a:spLocks noGrp="1" noChangeArrowheads="1"/>
          </p:cNvSpPr>
          <p:nvPr>
            <p:ph type="body" idx="1"/>
          </p:nvPr>
        </p:nvSpPr>
        <p:spPr/>
        <p:txBody>
          <a:bodyPr/>
          <a:lstStyle/>
          <a:p>
            <a:r>
              <a:rPr lang="zh-CN" altLang="en-US" dirty="0"/>
              <a:t>掌握协作图的基本概念和组成要素</a:t>
            </a:r>
          </a:p>
          <a:p>
            <a:r>
              <a:rPr lang="zh-CN" altLang="en-US" dirty="0"/>
              <a:t>理解边界、控制器和实体的概念</a:t>
            </a:r>
          </a:p>
          <a:p>
            <a:r>
              <a:rPr lang="zh-CN" altLang="en-US" dirty="0"/>
              <a:t>掌握协作图的</a:t>
            </a:r>
            <a:r>
              <a:rPr lang="en-US" dirty="0"/>
              <a:t>UML</a:t>
            </a:r>
            <a:r>
              <a:rPr lang="zh-CN" altLang="en-US" dirty="0"/>
              <a:t>表示方法</a:t>
            </a:r>
          </a:p>
          <a:p>
            <a:r>
              <a:rPr lang="zh-CN" altLang="en-US" dirty="0"/>
              <a:t>掌握协作图的建模方法</a:t>
            </a:r>
          </a:p>
          <a:p>
            <a:r>
              <a:rPr lang="zh-CN" altLang="en-US"/>
              <a:t>理解协作图和序列图的区别与联系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a:t>第</a:t>
            </a:r>
            <a:fld id="{558FA22A-6CB9-405D-9E76-EF8DCE0FAA2D}" type="slidenum">
              <a:rPr lang="zh-CN" altLang="en-US" smtClean="0"/>
              <a:pPr>
                <a:defRPr/>
              </a:pPr>
              <a:t>4</a:t>
            </a:fld>
            <a:r>
              <a:rPr lang="zh-CN" altLang="en-US"/>
              <a:t>页</a:t>
            </a:r>
          </a:p>
        </p:txBody>
      </p:sp>
      <p:sp>
        <p:nvSpPr>
          <p:cNvPr id="5" name="Text Box 2"/>
          <p:cNvSpPr txBox="1">
            <a:spLocks noChangeArrowheads="1"/>
          </p:cNvSpPr>
          <p:nvPr/>
        </p:nvSpPr>
        <p:spPr bwMode="auto">
          <a:xfrm>
            <a:off x="1676400" y="1905000"/>
            <a:ext cx="5867400" cy="3293209"/>
          </a:xfrm>
          <a:prstGeom prst="rect">
            <a:avLst/>
          </a:prstGeom>
          <a:noFill/>
          <a:ln w="9525" algn="ctr">
            <a:noFill/>
            <a:miter lim="800000"/>
            <a:headEnd/>
            <a:tailEnd/>
          </a:ln>
          <a:effectLst/>
        </p:spPr>
        <p:txBody>
          <a:bodyPr>
            <a:spAutoFit/>
          </a:bodyPr>
          <a:lstStyle/>
          <a:p>
            <a:pPr>
              <a:spcBef>
                <a:spcPct val="50000"/>
              </a:spcBef>
            </a:pPr>
            <a:r>
              <a:rPr lang="zh-CN" altLang="en-US" sz="28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协作图的基本概念</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组成要素</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序列图与协作图的比较</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协作图建模技术</a:t>
            </a:r>
          </a:p>
          <a:p>
            <a:pPr lvl="2">
              <a:spcBef>
                <a:spcPct val="50000"/>
              </a:spcBef>
              <a:buFont typeface="Wingdings" pitchFamily="2" charset="2"/>
              <a:buChar char="l"/>
            </a:pPr>
            <a:r>
              <a:rPr lang="zh-CN" altLang="en-US" sz="2400" b="1" dirty="0">
                <a:latin typeface="楷体_GB2312" pitchFamily="49" charset="-122"/>
                <a:ea typeface="楷体_GB2312" pitchFamily="49" charset="-122"/>
              </a:rPr>
              <a:t>序列图与协作图的互换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2133600" cy="457200"/>
          </a:xfrm>
          <a:prstGeom prst="rect">
            <a:avLst/>
          </a:prstGeom>
        </p:spPr>
        <p:txBody>
          <a:bodyPr/>
          <a:lstStyle/>
          <a:p>
            <a:fld id="{BB51F88E-222D-483D-A722-5247D5468421}" type="slidenum">
              <a:rPr lang="zh-CN" altLang="en-US" smtClean="0"/>
              <a:pPr/>
              <a:t>5</a:t>
            </a:fld>
            <a:r>
              <a:rPr lang="zh-CN" altLang="en-US" dirty="0"/>
              <a:t>  第</a:t>
            </a:r>
            <a:r>
              <a:rPr lang="en-US" altLang="zh-CN" dirty="0"/>
              <a:t>7</a:t>
            </a:r>
            <a:r>
              <a:rPr lang="zh-CN" altLang="en-US" dirty="0"/>
              <a:t>章</a:t>
            </a:r>
            <a:endParaRPr lang="en-US" altLang="zh-CN" dirty="0"/>
          </a:p>
        </p:txBody>
      </p:sp>
      <p:sp>
        <p:nvSpPr>
          <p:cNvPr id="677890" name="Rectangle 2"/>
          <p:cNvSpPr>
            <a:spLocks noGrp="1" noChangeArrowheads="1"/>
          </p:cNvSpPr>
          <p:nvPr>
            <p:ph type="title" idx="4294967295"/>
          </p:nvPr>
        </p:nvSpPr>
        <p:spPr>
          <a:xfrm>
            <a:off x="538163" y="458788"/>
            <a:ext cx="7778750" cy="804862"/>
          </a:xfrm>
        </p:spPr>
        <p:txBody>
          <a:bodyPr anchor="b"/>
          <a:lstStyle/>
          <a:p>
            <a:r>
              <a:rPr lang="zh-CN" altLang="en-US" sz="4000">
                <a:effectLst>
                  <a:outerShdw blurRad="38100" dist="38100" dir="2700000" algn="tl">
                    <a:srgbClr val="C0C0C0"/>
                  </a:outerShdw>
                </a:effectLst>
                <a:ea typeface="黑体" pitchFamily="2" charset="-122"/>
              </a:rPr>
              <a:t>概述</a:t>
            </a:r>
          </a:p>
        </p:txBody>
      </p:sp>
      <p:sp>
        <p:nvSpPr>
          <p:cNvPr id="677895" name="Text Box 7"/>
          <p:cNvSpPr txBox="1">
            <a:spLocks noChangeArrowheads="1"/>
          </p:cNvSpPr>
          <p:nvPr/>
        </p:nvSpPr>
        <p:spPr bwMode="auto">
          <a:xfrm>
            <a:off x="827088" y="2565400"/>
            <a:ext cx="7704137" cy="2647950"/>
          </a:xfrm>
          <a:prstGeom prst="rect">
            <a:avLst/>
          </a:prstGeom>
          <a:noFill/>
          <a:ln w="9525" algn="ctr">
            <a:noFill/>
            <a:miter lim="800000"/>
            <a:headEnd/>
            <a:tailEnd/>
          </a:ln>
        </p:spPr>
        <p:txBody>
          <a:bodyPr>
            <a:spAutoFit/>
          </a:bodyPr>
          <a:lstStyle/>
          <a:p>
            <a:pPr>
              <a:buClr>
                <a:srgbClr val="800000"/>
              </a:buClr>
              <a:buFont typeface="Wingdings" pitchFamily="2" charset="2"/>
              <a:buChar char="v"/>
            </a:pPr>
            <a:r>
              <a:rPr lang="zh-CN" altLang="en-US" sz="2400">
                <a:solidFill>
                  <a:schemeClr val="accent1"/>
                </a:solidFill>
                <a:latin typeface="楷体_GB2312" pitchFamily="49" charset="-122"/>
                <a:ea typeface="楷体_GB2312" pitchFamily="49" charset="-122"/>
              </a:rPr>
              <a:t>时序图</a:t>
            </a:r>
          </a:p>
          <a:p>
            <a:pPr>
              <a:buClr>
                <a:srgbClr val="800000"/>
              </a:buClr>
              <a:buFont typeface="Wingdings" pitchFamily="2" charset="2"/>
              <a:buNone/>
            </a:pPr>
            <a:endParaRPr lang="zh-CN" altLang="en-US" sz="2400">
              <a:solidFill>
                <a:schemeClr val="accent1"/>
              </a:solidFill>
              <a:latin typeface="楷体_GB2312" pitchFamily="49" charset="-122"/>
              <a:ea typeface="楷体_GB2312" pitchFamily="49" charset="-122"/>
            </a:endParaRPr>
          </a:p>
          <a:p>
            <a:pPr>
              <a:buClr>
                <a:srgbClr val="800000"/>
              </a:buClr>
              <a:buFont typeface="Wingdings" pitchFamily="2" charset="2"/>
              <a:buChar char="v"/>
            </a:pPr>
            <a:r>
              <a:rPr lang="zh-CN" altLang="en-US" sz="2400" b="1" u="sng">
                <a:solidFill>
                  <a:srgbClr val="FF0000"/>
                </a:solidFill>
                <a:latin typeface="楷体_GB2312" pitchFamily="49" charset="-122"/>
                <a:ea typeface="楷体_GB2312" pitchFamily="49" charset="-122"/>
              </a:rPr>
              <a:t>协作图</a:t>
            </a:r>
            <a:endParaRPr lang="en-US" altLang="zh-CN" sz="2400" b="1" u="sng">
              <a:solidFill>
                <a:srgbClr val="FF0000"/>
              </a:solidFill>
              <a:latin typeface="楷体_GB2312" pitchFamily="49" charset="-122"/>
              <a:ea typeface="楷体_GB2312" pitchFamily="49" charset="-122"/>
            </a:endParaRPr>
          </a:p>
          <a:p>
            <a:pPr>
              <a:buClr>
                <a:srgbClr val="800000"/>
              </a:buClr>
              <a:buFont typeface="Wingdings" pitchFamily="2" charset="2"/>
              <a:buChar char="v"/>
            </a:pPr>
            <a:endParaRPr lang="en-US" altLang="zh-CN" sz="2400">
              <a:latin typeface="楷体_GB2312" pitchFamily="49" charset="-122"/>
              <a:ea typeface="楷体_GB2312" pitchFamily="49" charset="-122"/>
            </a:endParaRPr>
          </a:p>
          <a:p>
            <a:pPr>
              <a:buClr>
                <a:srgbClr val="800000"/>
              </a:buClr>
              <a:buFont typeface="Wingdings" pitchFamily="2" charset="2"/>
              <a:buChar char="v"/>
            </a:pPr>
            <a:r>
              <a:rPr lang="zh-CN" altLang="en-US" sz="2400">
                <a:solidFill>
                  <a:schemeClr val="accent1"/>
                </a:solidFill>
                <a:latin typeface="楷体_GB2312" pitchFamily="49" charset="-122"/>
                <a:ea typeface="楷体_GB2312" pitchFamily="49" charset="-122"/>
              </a:rPr>
              <a:t>状态图</a:t>
            </a:r>
          </a:p>
          <a:p>
            <a:pPr>
              <a:buClr>
                <a:srgbClr val="800000"/>
              </a:buClr>
              <a:buFont typeface="Wingdings" pitchFamily="2" charset="2"/>
              <a:buChar char="v"/>
            </a:pPr>
            <a:endParaRPr lang="zh-CN" altLang="en-US" sz="2400">
              <a:latin typeface="楷体_GB2312" pitchFamily="49" charset="-122"/>
              <a:ea typeface="楷体_GB2312" pitchFamily="49" charset="-122"/>
            </a:endParaRPr>
          </a:p>
          <a:p>
            <a:pPr>
              <a:buClr>
                <a:srgbClr val="800000"/>
              </a:buClr>
              <a:buFont typeface="Wingdings" pitchFamily="2" charset="2"/>
              <a:buChar char="v"/>
            </a:pPr>
            <a:r>
              <a:rPr lang="zh-CN" altLang="en-US" sz="2400">
                <a:solidFill>
                  <a:schemeClr val="accent1"/>
                </a:solidFill>
                <a:latin typeface="楷体_GB2312" pitchFamily="49" charset="-122"/>
                <a:ea typeface="楷体_GB2312" pitchFamily="49" charset="-122"/>
              </a:rPr>
              <a:t>活动图</a:t>
            </a:r>
          </a:p>
        </p:txBody>
      </p:sp>
      <p:sp>
        <p:nvSpPr>
          <p:cNvPr id="7172" name="TextBox 3"/>
          <p:cNvSpPr txBox="1">
            <a:spLocks noChangeArrowheads="1"/>
          </p:cNvSpPr>
          <p:nvPr/>
        </p:nvSpPr>
        <p:spPr bwMode="auto">
          <a:xfrm>
            <a:off x="714375" y="1895475"/>
            <a:ext cx="7786688" cy="519113"/>
          </a:xfrm>
          <a:prstGeom prst="rect">
            <a:avLst/>
          </a:prstGeom>
          <a:noFill/>
          <a:ln w="9525">
            <a:noFill/>
            <a:miter lim="800000"/>
            <a:headEnd/>
            <a:tailEnd/>
          </a:ln>
        </p:spPr>
        <p:txBody>
          <a:bodyPr>
            <a:spAutoFit/>
          </a:bodyPr>
          <a:lstStyle/>
          <a:p>
            <a:r>
              <a:rPr kumimoji="1" lang="zh-CN" altLang="en-US" sz="2800" b="1">
                <a:solidFill>
                  <a:schemeClr val="folHlink"/>
                </a:solidFill>
                <a:latin typeface="黑体" pitchFamily="2" charset="-122"/>
                <a:ea typeface="黑体" pitchFamily="2" charset="-122"/>
                <a:cs typeface="Tahoma" pitchFamily="34" charset="0"/>
              </a:rPr>
              <a:t>动态视图包括下列模型图：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6553200" y="6248400"/>
            <a:ext cx="2133600" cy="457200"/>
          </a:xfrm>
          <a:prstGeom prst="rect">
            <a:avLst/>
          </a:prstGeom>
        </p:spPr>
        <p:txBody>
          <a:bodyPr/>
          <a:lstStyle/>
          <a:p>
            <a:fld id="{19722415-4640-424C-B17F-4738D33FF872}" type="slidenum">
              <a:rPr lang="zh-CN" altLang="en-US" smtClean="0"/>
              <a:pPr/>
              <a:t>6</a:t>
            </a:fld>
            <a:r>
              <a:rPr lang="zh-CN" altLang="en-US" dirty="0"/>
              <a:t>  第</a:t>
            </a:r>
            <a:r>
              <a:rPr lang="en-US" altLang="zh-CN" dirty="0"/>
              <a:t>7</a:t>
            </a:r>
            <a:r>
              <a:rPr lang="zh-CN" altLang="en-US" dirty="0"/>
              <a:t>章</a:t>
            </a:r>
            <a:endParaRPr lang="en-US" altLang="zh-CN" dirty="0"/>
          </a:p>
        </p:txBody>
      </p:sp>
      <p:sp>
        <p:nvSpPr>
          <p:cNvPr id="1500162" name="Text Box 4"/>
          <p:cNvSpPr txBox="1">
            <a:spLocks noChangeArrowheads="1"/>
          </p:cNvSpPr>
          <p:nvPr/>
        </p:nvSpPr>
        <p:spPr bwMode="auto">
          <a:xfrm>
            <a:off x="684213" y="1916113"/>
            <a:ext cx="7747000" cy="1922462"/>
          </a:xfrm>
          <a:prstGeom prst="rect">
            <a:avLst/>
          </a:prstGeom>
          <a:noFill/>
          <a:ln w="9525">
            <a:noFill/>
            <a:miter lim="800000"/>
            <a:headEnd/>
            <a:tailEnd/>
          </a:ln>
        </p:spPr>
        <p:txBody>
          <a:bodyPr>
            <a:spAutoFit/>
          </a:bodyPr>
          <a:lstStyle/>
          <a:p>
            <a:pPr algn="ctr">
              <a:spcBef>
                <a:spcPct val="50000"/>
              </a:spcBef>
            </a:pPr>
            <a:r>
              <a:rPr lang="zh-CN" altLang="en-US" sz="4800">
                <a:solidFill>
                  <a:srgbClr val="3F3B91"/>
                </a:solidFill>
                <a:latin typeface="黑体" pitchFamily="2" charset="-122"/>
                <a:ea typeface="黑体" pitchFamily="2" charset="-122"/>
              </a:rPr>
              <a:t>协作图</a:t>
            </a:r>
          </a:p>
          <a:p>
            <a:pPr algn="ctr">
              <a:spcBef>
                <a:spcPct val="50000"/>
              </a:spcBef>
            </a:pPr>
            <a:r>
              <a:rPr lang="zh-CN" altLang="en-US" sz="4800">
                <a:solidFill>
                  <a:srgbClr val="3F3B91"/>
                </a:solidFill>
                <a:latin typeface="黑体" pitchFamily="2" charset="-122"/>
                <a:ea typeface="黑体" pitchFamily="2" charset="-122"/>
              </a:rPr>
              <a:t>（</a:t>
            </a:r>
            <a:r>
              <a:rPr lang="en-US" altLang="zh-CN" sz="4800">
                <a:solidFill>
                  <a:srgbClr val="3F3B91"/>
                </a:solidFill>
                <a:latin typeface="黑体" pitchFamily="2" charset="-122"/>
                <a:ea typeface="黑体" pitchFamily="2" charset="-122"/>
              </a:rPr>
              <a:t>Collaboration Diagram</a:t>
            </a:r>
            <a:r>
              <a:rPr lang="zh-CN" altLang="en-US" sz="4800">
                <a:solidFill>
                  <a:srgbClr val="3F3B91"/>
                </a:solidFill>
                <a:latin typeface="黑体" pitchFamily="2" charset="-122"/>
                <a:ea typeface="黑体" pitchFamily="2"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2133600" cy="457200"/>
          </a:xfrm>
          <a:prstGeom prst="rect">
            <a:avLst/>
          </a:prstGeom>
        </p:spPr>
        <p:txBody>
          <a:bodyPr/>
          <a:lstStyle/>
          <a:p>
            <a:fld id="{708C1B6F-D1ED-4F5F-ADBB-B9DAA346FF33}" type="slidenum">
              <a:rPr lang="zh-CN" altLang="en-US" smtClean="0"/>
              <a:pPr/>
              <a:t>7</a:t>
            </a:fld>
            <a:r>
              <a:rPr lang="zh-CN" altLang="en-US" dirty="0"/>
              <a:t>  第</a:t>
            </a:r>
            <a:r>
              <a:rPr lang="en-US" altLang="zh-CN" dirty="0"/>
              <a:t>7</a:t>
            </a:r>
            <a:r>
              <a:rPr lang="zh-CN" altLang="en-US" dirty="0"/>
              <a:t>章</a:t>
            </a:r>
            <a:endParaRPr lang="en-US" altLang="zh-CN" dirty="0"/>
          </a:p>
        </p:txBody>
      </p:sp>
      <p:sp>
        <p:nvSpPr>
          <p:cNvPr id="1502210" name="Rectangle 2"/>
          <p:cNvSpPr>
            <a:spLocks noGrp="1" noChangeArrowheads="1"/>
          </p:cNvSpPr>
          <p:nvPr>
            <p:ph type="title"/>
          </p:nvPr>
        </p:nvSpPr>
        <p:spPr>
          <a:xfrm>
            <a:off x="539750" y="484188"/>
            <a:ext cx="7561263" cy="857250"/>
          </a:xfrm>
        </p:spPr>
        <p:txBody>
          <a:bodyPr/>
          <a:lstStyle/>
          <a:p>
            <a:r>
              <a:rPr lang="zh-CN" altLang="en-US" sz="4200">
                <a:effectLst>
                  <a:outerShdw blurRad="38100" dist="38100" dir="2700000" algn="tl">
                    <a:srgbClr val="C0C0C0"/>
                  </a:outerShdw>
                </a:effectLst>
                <a:ea typeface="黑体" pitchFamily="2" charset="-122"/>
                <a:cs typeface="Tahoma" pitchFamily="34" charset="0"/>
              </a:rPr>
              <a:t>协作图的基本概念</a:t>
            </a:r>
            <a:endParaRPr lang="en-US" altLang="zh-CN" sz="4200">
              <a:effectLst>
                <a:outerShdw blurRad="38100" dist="38100" dir="2700000" algn="tl">
                  <a:srgbClr val="C0C0C0"/>
                </a:outerShdw>
              </a:effectLst>
              <a:ea typeface="黑体" pitchFamily="2" charset="-122"/>
              <a:cs typeface="Tahoma" pitchFamily="34" charset="0"/>
            </a:endParaRPr>
          </a:p>
        </p:txBody>
      </p:sp>
      <p:sp>
        <p:nvSpPr>
          <p:cNvPr id="1502211" name="Text Box 3"/>
          <p:cNvSpPr txBox="1">
            <a:spLocks noChangeArrowheads="1"/>
          </p:cNvSpPr>
          <p:nvPr/>
        </p:nvSpPr>
        <p:spPr bwMode="auto">
          <a:xfrm>
            <a:off x="755650" y="1800225"/>
            <a:ext cx="7920038" cy="1927225"/>
          </a:xfrm>
          <a:prstGeom prst="rect">
            <a:avLst/>
          </a:prstGeom>
          <a:noFill/>
          <a:ln w="9525">
            <a:noFill/>
            <a:miter lim="800000"/>
            <a:headEnd/>
            <a:tailEnd/>
          </a:ln>
          <a:effectLst/>
        </p:spPr>
        <p:txBody>
          <a:bodyPr>
            <a:spAutoFit/>
          </a:bodyPr>
          <a:lstStyle/>
          <a:p>
            <a:pPr>
              <a:spcBef>
                <a:spcPct val="15000"/>
              </a:spcBef>
              <a:spcAft>
                <a:spcPct val="15000"/>
              </a:spcAft>
              <a:buClr>
                <a:schemeClr val="tx1"/>
              </a:buClr>
              <a:buFont typeface="Wingdings" pitchFamily="2" charset="2"/>
              <a:buChar char="¯"/>
            </a:pPr>
            <a:r>
              <a:rPr kumimoji="1" lang="zh-CN" altLang="en-US" sz="2800" b="1">
                <a:effectLst>
                  <a:outerShdw blurRad="38100" dist="38100" dir="2700000" algn="tl">
                    <a:srgbClr val="C0C0C0"/>
                  </a:outerShdw>
                </a:effectLst>
                <a:latin typeface="楷体_GB2312" pitchFamily="49" charset="-122"/>
                <a:ea typeface="楷体_GB2312" pitchFamily="49" charset="-122"/>
              </a:rPr>
              <a:t> </a:t>
            </a: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协作图</a:t>
            </a:r>
            <a:r>
              <a:rPr kumimoji="1" lang="zh-CN" altLang="en-US" sz="2800" b="1">
                <a:effectLst>
                  <a:outerShdw blurRad="38100" dist="38100" dir="2700000" algn="tl">
                    <a:srgbClr val="C0C0C0"/>
                  </a:outerShdw>
                </a:effectLst>
                <a:latin typeface="楷体_GB2312" pitchFamily="49" charset="-122"/>
                <a:ea typeface="楷体_GB2312" pitchFamily="49" charset="-122"/>
              </a:rPr>
              <a:t>是动态视图的另一种表现形式</a:t>
            </a:r>
          </a:p>
          <a:p>
            <a:pPr>
              <a:spcBef>
                <a:spcPct val="15000"/>
              </a:spcBef>
              <a:spcAft>
                <a:spcPct val="15000"/>
              </a:spcAft>
              <a:buClr>
                <a:schemeClr val="tx1"/>
              </a:buClr>
              <a:buFont typeface="Wingdings" pitchFamily="2" charset="2"/>
              <a:buChar char="¯"/>
            </a:pPr>
            <a:r>
              <a:rPr kumimoji="1" lang="zh-CN" altLang="en-US" sz="2800" b="1">
                <a:effectLst>
                  <a:outerShdw blurRad="38100" dist="38100" dir="2700000" algn="tl">
                    <a:srgbClr val="C0C0C0"/>
                  </a:outerShdw>
                </a:effectLst>
                <a:latin typeface="楷体_GB2312" pitchFamily="49" charset="-122"/>
                <a:ea typeface="楷体_GB2312" pitchFamily="49" charset="-122"/>
              </a:rPr>
              <a:t> </a:t>
            </a: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协作图</a:t>
            </a:r>
            <a:r>
              <a:rPr kumimoji="1" lang="zh-CN" altLang="en-US" sz="2800" b="1">
                <a:effectLst>
                  <a:outerShdw blurRad="38100" dist="38100" dir="2700000" algn="tl">
                    <a:srgbClr val="C0C0C0"/>
                  </a:outerShdw>
                </a:effectLst>
                <a:latin typeface="楷体_GB2312" pitchFamily="49" charset="-122"/>
                <a:ea typeface="楷体_GB2312" pitchFamily="49" charset="-122"/>
              </a:rPr>
              <a:t>强调发送和接受消息的对象之间的结构组织的交互图，显示对象、对象之间的链接以及对象之间的消息</a:t>
            </a:r>
            <a:r>
              <a:rPr kumimoji="1" lang="zh-CN" altLang="en-US" sz="2400" b="1">
                <a:effectLst>
                  <a:outerShdw blurRad="38100" dist="38100" dir="2700000" algn="tl">
                    <a:srgbClr val="C0C0C0"/>
                  </a:outerShdw>
                </a:effectLst>
                <a:latin typeface="楷体_GB2312" pitchFamily="49" charset="-122"/>
                <a:ea typeface="楷体_GB2312" pitchFamily="49" charset="-122"/>
              </a:rPr>
              <a:t>   </a:t>
            </a:r>
          </a:p>
        </p:txBody>
      </p:sp>
      <p:sp>
        <p:nvSpPr>
          <p:cNvPr id="5" name="Text Box 2">
            <a:extLst>
              <a:ext uri="{FF2B5EF4-FFF2-40B4-BE49-F238E27FC236}">
                <a16:creationId xmlns:a16="http://schemas.microsoft.com/office/drawing/2014/main" id="{19ACA459-F525-49E3-8F37-FED2A74D1950}"/>
              </a:ext>
            </a:extLst>
          </p:cNvPr>
          <p:cNvSpPr txBox="1">
            <a:spLocks noChangeArrowheads="1"/>
          </p:cNvSpPr>
          <p:nvPr/>
        </p:nvSpPr>
        <p:spPr bwMode="auto">
          <a:xfrm>
            <a:off x="17929" y="3903345"/>
            <a:ext cx="3640137" cy="2954655"/>
          </a:xfrm>
          <a:prstGeom prst="rect">
            <a:avLst/>
          </a:prstGeom>
          <a:noFill/>
          <a:ln w="9525" algn="ctr">
            <a:noFill/>
            <a:miter lim="800000"/>
            <a:headEnd/>
            <a:tailEnd/>
          </a:ln>
          <a:effectLst/>
        </p:spPr>
        <p:txBody>
          <a:bodyPr wrap="square">
            <a:spAutoFit/>
          </a:bodyPr>
          <a:lstStyle/>
          <a:p>
            <a:r>
              <a:rPr lang="zh-CN" altLang="en-US" sz="3200" dirty="0">
                <a:solidFill>
                  <a:srgbClr val="FF0000"/>
                </a:solidFill>
                <a:latin typeface="黑体" pitchFamily="2" charset="-122"/>
                <a:ea typeface="黑体" pitchFamily="2" charset="-122"/>
              </a:rPr>
              <a:t>定义</a:t>
            </a:r>
            <a:r>
              <a:rPr lang="en-US" altLang="zh-CN" sz="3200" dirty="0">
                <a:solidFill>
                  <a:srgbClr val="FF0000"/>
                </a:solidFill>
                <a:latin typeface="黑体" pitchFamily="2" charset="-122"/>
                <a:ea typeface="黑体" pitchFamily="2" charset="-122"/>
              </a:rPr>
              <a:t>: </a:t>
            </a:r>
            <a:r>
              <a:rPr kumimoji="1" lang="zh-CN" altLang="en-US" sz="2200" b="1" dirty="0">
                <a:effectLst>
                  <a:outerShdw blurRad="38100" dist="38100" dir="2700000" algn="tl">
                    <a:srgbClr val="C0C0C0"/>
                  </a:outerShdw>
                </a:effectLst>
                <a:latin typeface="楷体_GB2312" pitchFamily="49" charset="-122"/>
                <a:ea typeface="楷体_GB2312" pitchFamily="49" charset="-122"/>
              </a:rPr>
              <a:t>协作图就是表现对象协作关系的图，它表示了协作中作为各种类元角色的对象所处的位置，在图中主要显示了类元角色（</a:t>
            </a:r>
            <a:r>
              <a:rPr kumimoji="1" lang="en-US" altLang="zh-CN" sz="2200" b="1" dirty="0">
                <a:effectLst>
                  <a:outerShdw blurRad="38100" dist="38100" dir="2700000" algn="tl">
                    <a:srgbClr val="C0C0C0"/>
                  </a:outerShdw>
                </a:effectLst>
                <a:latin typeface="楷体_GB2312" pitchFamily="49" charset="-122"/>
                <a:ea typeface="楷体_GB2312" pitchFamily="49" charset="-122"/>
              </a:rPr>
              <a:t>Classifier Roles</a:t>
            </a:r>
            <a:r>
              <a:rPr kumimoji="1" lang="zh-CN" altLang="en-US" sz="2200" b="1" dirty="0">
                <a:effectLst>
                  <a:outerShdw blurRad="38100" dist="38100" dir="2700000" algn="tl">
                    <a:srgbClr val="C0C0C0"/>
                  </a:outerShdw>
                </a:effectLst>
                <a:latin typeface="楷体_GB2312" pitchFamily="49" charset="-122"/>
                <a:ea typeface="楷体_GB2312" pitchFamily="49" charset="-122"/>
              </a:rPr>
              <a:t>）和关联角色（</a:t>
            </a:r>
            <a:r>
              <a:rPr kumimoji="1" lang="en-US" altLang="zh-CN" sz="2200" b="1" dirty="0">
                <a:effectLst>
                  <a:outerShdw blurRad="38100" dist="38100" dir="2700000" algn="tl">
                    <a:srgbClr val="C0C0C0"/>
                  </a:outerShdw>
                </a:effectLst>
                <a:latin typeface="楷体_GB2312" pitchFamily="49" charset="-122"/>
                <a:ea typeface="楷体_GB2312" pitchFamily="49" charset="-122"/>
              </a:rPr>
              <a:t>Association Roles</a:t>
            </a:r>
            <a:r>
              <a:rPr kumimoji="1" lang="zh-CN" altLang="en-US" sz="2200" b="1" dirty="0">
                <a:effectLst>
                  <a:outerShdw blurRad="38100" dist="38100" dir="2700000" algn="tl">
                    <a:srgbClr val="C0C0C0"/>
                  </a:outerShdw>
                </a:effectLst>
                <a:latin typeface="楷体_GB2312" pitchFamily="49" charset="-122"/>
                <a:ea typeface="楷体_GB2312" pitchFamily="49" charset="-122"/>
              </a:rPr>
              <a:t>）。</a:t>
            </a:r>
          </a:p>
        </p:txBody>
      </p:sp>
      <p:pic>
        <p:nvPicPr>
          <p:cNvPr id="6" name="图片 8" descr="198.png">
            <a:extLst>
              <a:ext uri="{FF2B5EF4-FFF2-40B4-BE49-F238E27FC236}">
                <a16:creationId xmlns:a16="http://schemas.microsoft.com/office/drawing/2014/main" id="{EBD61C50-A5EB-4B6D-BB72-6152AF718B98}"/>
              </a:ext>
            </a:extLst>
          </p:cNvPr>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455988" y="3276600"/>
            <a:ext cx="5688012" cy="377348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02211">
                                            <p:txEl>
                                              <p:pRg st="0" end="0"/>
                                            </p:txEl>
                                          </p:spTgt>
                                        </p:tgtEl>
                                        <p:attrNameLst>
                                          <p:attrName>style.visibility</p:attrName>
                                        </p:attrNameLst>
                                      </p:cBhvr>
                                      <p:to>
                                        <p:strVal val="visible"/>
                                      </p:to>
                                    </p:set>
                                    <p:anim to="" calcmode="lin" valueType="num">
                                      <p:cBhvr>
                                        <p:cTn id="7" dur="1" fill="hold"/>
                                        <p:tgtEl>
                                          <p:spTgt spid="150221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02211">
                                            <p:txEl>
                                              <p:pRg st="1" end="1"/>
                                            </p:txEl>
                                          </p:spTgt>
                                        </p:tgtEl>
                                        <p:attrNameLst>
                                          <p:attrName>style.visibility</p:attrName>
                                        </p:attrNameLst>
                                      </p:cBhvr>
                                      <p:to>
                                        <p:strVal val="visible"/>
                                      </p:to>
                                    </p:set>
                                    <p:anim to="" calcmode="lin" valueType="num">
                                      <p:cBhvr>
                                        <p:cTn id="12" dur="1" fill="hold"/>
                                        <p:tgtEl>
                                          <p:spTgt spid="1502211">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22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2133600" cy="457200"/>
          </a:xfrm>
          <a:prstGeom prst="rect">
            <a:avLst/>
          </a:prstGeom>
        </p:spPr>
        <p:txBody>
          <a:bodyPr/>
          <a:lstStyle/>
          <a:p>
            <a:fld id="{C406CD07-2BEA-41C9-B50E-DEBDBDB3EBCF}" type="slidenum">
              <a:rPr lang="zh-CN" altLang="en-US" smtClean="0"/>
              <a:pPr/>
              <a:t>8</a:t>
            </a:fld>
            <a:r>
              <a:rPr lang="zh-CN" altLang="en-US" dirty="0"/>
              <a:t>  第</a:t>
            </a:r>
            <a:r>
              <a:rPr lang="en-US" altLang="zh-CN" dirty="0"/>
              <a:t>7</a:t>
            </a:r>
            <a:r>
              <a:rPr lang="zh-CN" altLang="en-US" dirty="0"/>
              <a:t>章</a:t>
            </a:r>
            <a:endParaRPr lang="en-US" altLang="zh-CN" dirty="0"/>
          </a:p>
        </p:txBody>
      </p:sp>
      <p:sp>
        <p:nvSpPr>
          <p:cNvPr id="1504258" name="Rectangle 2"/>
          <p:cNvSpPr>
            <a:spLocks noGrp="1" noChangeArrowheads="1"/>
          </p:cNvSpPr>
          <p:nvPr>
            <p:ph type="title"/>
          </p:nvPr>
        </p:nvSpPr>
        <p:spPr>
          <a:xfrm>
            <a:off x="495300" y="527050"/>
            <a:ext cx="7777163" cy="804863"/>
          </a:xfrm>
        </p:spPr>
        <p:txBody>
          <a:bodyPr/>
          <a:lstStyle/>
          <a:p>
            <a:r>
              <a:rPr lang="zh-CN" altLang="en-US" sz="4200">
                <a:effectLst>
                  <a:outerShdw blurRad="38100" dist="38100" dir="2700000" algn="tl">
                    <a:srgbClr val="C0C0C0"/>
                  </a:outerShdw>
                </a:effectLst>
                <a:ea typeface="黑体" pitchFamily="2" charset="-122"/>
                <a:cs typeface="Tahoma" pitchFamily="34" charset="0"/>
              </a:rPr>
              <a:t>协作图的基本概念</a:t>
            </a:r>
            <a:endParaRPr lang="en-US" altLang="zh-CN" sz="4200">
              <a:effectLst>
                <a:outerShdw blurRad="38100" dist="38100" dir="2700000" algn="tl">
                  <a:srgbClr val="C0C0C0"/>
                </a:outerShdw>
              </a:effectLst>
              <a:ea typeface="黑体" pitchFamily="2" charset="-122"/>
              <a:cs typeface="Tahoma" pitchFamily="34" charset="0"/>
            </a:endParaRPr>
          </a:p>
        </p:txBody>
      </p:sp>
      <p:sp>
        <p:nvSpPr>
          <p:cNvPr id="1504259" name="Text Box 3"/>
          <p:cNvSpPr txBox="1">
            <a:spLocks noChangeArrowheads="1"/>
          </p:cNvSpPr>
          <p:nvPr/>
        </p:nvSpPr>
        <p:spPr bwMode="auto">
          <a:xfrm>
            <a:off x="541338" y="1916113"/>
            <a:ext cx="7920037" cy="1368425"/>
          </a:xfrm>
          <a:prstGeom prst="rect">
            <a:avLst/>
          </a:prstGeom>
          <a:noFill/>
          <a:ln w="9525">
            <a:noFill/>
            <a:miter lim="800000"/>
            <a:headEnd/>
            <a:tailEnd/>
          </a:ln>
          <a:effectLst/>
        </p:spPr>
        <p:txBody>
          <a:bodyPr>
            <a:spAutoFit/>
          </a:bodyPr>
          <a:lstStyle/>
          <a:p>
            <a:pPr>
              <a:spcBef>
                <a:spcPct val="15000"/>
              </a:spcBef>
              <a:spcAft>
                <a:spcPct val="15000"/>
              </a:spcAft>
              <a:buClr>
                <a:schemeClr val="tx1"/>
              </a:buClr>
              <a:buFont typeface="Wingdings" pitchFamily="2" charset="2"/>
              <a:buChar char="¯"/>
            </a:pPr>
            <a:r>
              <a:rPr kumimoji="1" lang="zh-CN" altLang="en-US" sz="2800" b="1">
                <a:effectLst>
                  <a:outerShdw blurRad="38100" dist="38100" dir="2700000" algn="tl">
                    <a:srgbClr val="C0C0C0"/>
                  </a:outerShdw>
                </a:effectLst>
                <a:latin typeface="楷体_GB2312" pitchFamily="49" charset="-122"/>
                <a:ea typeface="楷体_GB2312" pitchFamily="49" charset="-122"/>
              </a:rPr>
              <a:t> 类元角色（</a:t>
            </a:r>
            <a:r>
              <a:rPr kumimoji="1" lang="en-US" altLang="zh-CN" sz="2800" b="1">
                <a:effectLst>
                  <a:outerShdw blurRad="38100" dist="38100" dir="2700000" algn="tl">
                    <a:srgbClr val="C0C0C0"/>
                  </a:outerShdw>
                </a:effectLst>
                <a:latin typeface="楷体_GB2312" pitchFamily="49" charset="-122"/>
                <a:ea typeface="楷体_GB2312" pitchFamily="49" charset="-122"/>
              </a:rPr>
              <a:t>Classifier Roles</a:t>
            </a:r>
            <a:r>
              <a:rPr kumimoji="1" lang="zh-CN" altLang="en-US" sz="2800" b="1">
                <a:effectLst>
                  <a:outerShdw blurRad="38100" dist="38100" dir="2700000" algn="tl">
                    <a:srgbClr val="C0C0C0"/>
                  </a:outerShdw>
                </a:effectLst>
                <a:latin typeface="楷体_GB2312" pitchFamily="49" charset="-122"/>
                <a:ea typeface="楷体_GB2312" pitchFamily="49" charset="-122"/>
              </a:rPr>
              <a:t>）</a:t>
            </a:r>
          </a:p>
          <a:p>
            <a:pPr>
              <a:spcBef>
                <a:spcPct val="15000"/>
              </a:spcBef>
              <a:spcAft>
                <a:spcPct val="15000"/>
              </a:spcAft>
              <a:buClr>
                <a:srgbClr val="FFFF66"/>
              </a:buClr>
              <a:buFont typeface="Wingdings" pitchFamily="2" charset="2"/>
              <a:buNone/>
            </a:pPr>
            <a:r>
              <a:rPr kumimoji="1" lang="zh-CN" altLang="en-US" sz="2400" b="1">
                <a:effectLst>
                  <a:outerShdw blurRad="38100" dist="38100" dir="2700000" algn="tl">
                    <a:srgbClr val="C0C0C0"/>
                  </a:outerShdw>
                </a:effectLst>
                <a:latin typeface="楷体_GB2312" pitchFamily="49" charset="-122"/>
                <a:ea typeface="楷体_GB2312" pitchFamily="49" charset="-122"/>
              </a:rPr>
              <a:t>   </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表示参与协作执行的</a:t>
            </a:r>
            <a:r>
              <a:rPr kumimoji="1" lang="zh-CN" altLang="en-US" sz="2400" b="1">
                <a:solidFill>
                  <a:srgbClr val="FF0000"/>
                </a:solidFill>
                <a:effectLst>
                  <a:outerShdw blurRad="38100" dist="38100" dir="2700000" algn="tl">
                    <a:srgbClr val="C0C0C0"/>
                  </a:outerShdw>
                </a:effectLst>
                <a:latin typeface="楷体_GB2312" pitchFamily="49" charset="-122"/>
                <a:ea typeface="楷体_GB2312" pitchFamily="49" charset="-122"/>
              </a:rPr>
              <a:t>对象</a:t>
            </a:r>
            <a:r>
              <a:rPr kumimoji="1" lang="zh-CN" altLang="en-US" sz="2400" b="1">
                <a:effectLst>
                  <a:outerShdw blurRad="38100" dist="38100" dir="2700000" algn="tl">
                    <a:srgbClr val="C0C0C0"/>
                  </a:outerShdw>
                </a:effectLst>
                <a:latin typeface="楷体_GB2312" pitchFamily="49" charset="-122"/>
                <a:ea typeface="楷体_GB2312" pitchFamily="49" charset="-122"/>
              </a:rPr>
              <a:t>的描述，系统中的对象可以参与一个或多个协作</a:t>
            </a:r>
          </a:p>
        </p:txBody>
      </p:sp>
      <p:sp>
        <p:nvSpPr>
          <p:cNvPr id="1504260" name="Text Box 4"/>
          <p:cNvSpPr txBox="1">
            <a:spLocks noChangeArrowheads="1"/>
          </p:cNvSpPr>
          <p:nvPr/>
        </p:nvSpPr>
        <p:spPr bwMode="auto">
          <a:xfrm>
            <a:off x="495300" y="3505200"/>
            <a:ext cx="7920038" cy="1003300"/>
          </a:xfrm>
          <a:prstGeom prst="rect">
            <a:avLst/>
          </a:prstGeom>
          <a:noFill/>
          <a:ln w="9525">
            <a:noFill/>
            <a:miter lim="800000"/>
            <a:headEnd/>
            <a:tailEnd/>
          </a:ln>
          <a:effectLst/>
        </p:spPr>
        <p:txBody>
          <a:bodyPr>
            <a:spAutoFit/>
          </a:bodyPr>
          <a:lstStyle/>
          <a:p>
            <a:pPr>
              <a:spcBef>
                <a:spcPct val="15000"/>
              </a:spcBef>
              <a:spcAft>
                <a:spcPct val="15000"/>
              </a:spcAft>
              <a:buClr>
                <a:schemeClr val="tx1"/>
              </a:buClr>
              <a:buFont typeface="Wingdings" pitchFamily="2" charset="2"/>
              <a:buChar char="¯"/>
            </a:pPr>
            <a:r>
              <a:rPr kumimoji="1" lang="zh-CN" altLang="en-US" sz="2800" b="1" dirty="0">
                <a:effectLst>
                  <a:outerShdw blurRad="38100" dist="38100" dir="2700000" algn="tl">
                    <a:srgbClr val="C0C0C0"/>
                  </a:outerShdw>
                </a:effectLst>
                <a:latin typeface="楷体_GB2312" pitchFamily="49" charset="-122"/>
                <a:ea typeface="楷体_GB2312" pitchFamily="49" charset="-122"/>
              </a:rPr>
              <a:t> 关联角色（</a:t>
            </a:r>
            <a:r>
              <a:rPr kumimoji="1" lang="en-US" altLang="zh-CN" sz="2800" b="1" dirty="0">
                <a:effectLst>
                  <a:outerShdw blurRad="38100" dist="38100" dir="2700000" algn="tl">
                    <a:srgbClr val="C0C0C0"/>
                  </a:outerShdw>
                </a:effectLst>
                <a:latin typeface="楷体_GB2312" pitchFamily="49" charset="-122"/>
                <a:ea typeface="楷体_GB2312" pitchFamily="49" charset="-122"/>
              </a:rPr>
              <a:t>Association Roles</a:t>
            </a:r>
            <a:r>
              <a:rPr kumimoji="1" lang="zh-CN" altLang="en-US" sz="2800" b="1" dirty="0">
                <a:effectLst>
                  <a:outerShdw blurRad="38100" dist="38100" dir="2700000" algn="tl">
                    <a:srgbClr val="C0C0C0"/>
                  </a:outerShdw>
                </a:effectLst>
                <a:latin typeface="楷体_GB2312" pitchFamily="49" charset="-122"/>
                <a:ea typeface="楷体_GB2312" pitchFamily="49" charset="-122"/>
              </a:rPr>
              <a:t>）</a:t>
            </a:r>
          </a:p>
          <a:p>
            <a:pPr>
              <a:spcBef>
                <a:spcPct val="15000"/>
              </a:spcBef>
              <a:spcAft>
                <a:spcPct val="15000"/>
              </a:spcAft>
              <a:buClr>
                <a:srgbClr val="FFFF66"/>
              </a:buClr>
              <a:buFont typeface="Wingdings" pitchFamily="2" charset="2"/>
              <a:buNone/>
            </a:pP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r>
              <a:rPr kumimoji="1" lang="en-US" altLang="zh-CN" sz="2400" b="1" dirty="0">
                <a:effectLst>
                  <a:outerShdw blurRad="38100" dist="38100" dir="2700000" algn="tl">
                    <a:srgbClr val="C0C0C0"/>
                  </a:outerShdw>
                </a:effectLst>
                <a:latin typeface="楷体_GB2312" pitchFamily="49" charset="-122"/>
                <a:ea typeface="楷体_GB2312" pitchFamily="49" charset="-122"/>
              </a:rPr>
              <a:t>※ </a:t>
            </a:r>
            <a:r>
              <a:rPr kumimoji="1" lang="zh-CN" altLang="en-US" sz="2400" b="1" dirty="0">
                <a:effectLst>
                  <a:outerShdw blurRad="38100" dist="38100" dir="2700000" algn="tl">
                    <a:srgbClr val="C0C0C0"/>
                  </a:outerShdw>
                </a:effectLst>
                <a:latin typeface="楷体_GB2312" pitchFamily="49" charset="-122"/>
                <a:ea typeface="楷体_GB2312" pitchFamily="49" charset="-122"/>
              </a:rPr>
              <a:t>表示参与协作执行的</a:t>
            </a:r>
            <a:r>
              <a:rPr kumimoji="1"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关联</a:t>
            </a:r>
            <a:r>
              <a:rPr kumimoji="1" lang="zh-CN" altLang="en-US" sz="2400" b="1" dirty="0">
                <a:effectLst>
                  <a:outerShdw blurRad="38100" dist="38100" dir="2700000" algn="tl">
                    <a:srgbClr val="C0C0C0"/>
                  </a:outerShdw>
                </a:effectLst>
                <a:latin typeface="楷体_GB2312" pitchFamily="49" charset="-122"/>
                <a:ea typeface="楷体_GB2312" pitchFamily="49" charset="-122"/>
              </a:rPr>
              <a:t>的描述</a:t>
            </a:r>
          </a:p>
        </p:txBody>
      </p:sp>
      <p:sp>
        <p:nvSpPr>
          <p:cNvPr id="6" name="Text Box 3">
            <a:extLst>
              <a:ext uri="{FF2B5EF4-FFF2-40B4-BE49-F238E27FC236}">
                <a16:creationId xmlns:a16="http://schemas.microsoft.com/office/drawing/2014/main" id="{2776C488-E790-4E88-BA66-FCD31141E4BA}"/>
              </a:ext>
            </a:extLst>
          </p:cNvPr>
          <p:cNvSpPr txBox="1">
            <a:spLocks noChangeArrowheads="1"/>
          </p:cNvSpPr>
          <p:nvPr/>
        </p:nvSpPr>
        <p:spPr bwMode="auto">
          <a:xfrm>
            <a:off x="457201" y="4664859"/>
            <a:ext cx="7920037" cy="954107"/>
          </a:xfrm>
          <a:prstGeom prst="rect">
            <a:avLst/>
          </a:prstGeom>
          <a:noFill/>
          <a:ln w="9525">
            <a:noFill/>
            <a:miter lim="800000"/>
            <a:headEnd/>
            <a:tailEnd/>
          </a:ln>
          <a:effectLst/>
        </p:spPr>
        <p:txBody>
          <a:bodyPr>
            <a:spAutoFit/>
          </a:bodyPr>
          <a:lstStyle/>
          <a:p>
            <a:pPr>
              <a:spcBef>
                <a:spcPct val="15000"/>
              </a:spcBef>
              <a:spcAft>
                <a:spcPct val="15000"/>
              </a:spcAft>
              <a:buClr>
                <a:schemeClr val="tx1"/>
              </a:buClr>
              <a:buFont typeface="Wingdings" pitchFamily="2" charset="2"/>
              <a:buChar char="¯"/>
            </a:pPr>
            <a:r>
              <a:rPr kumimoji="1" lang="zh-CN" altLang="en-US" sz="2800" b="1" dirty="0">
                <a:effectLst>
                  <a:outerShdw blurRad="38100" dist="38100" dir="2700000" algn="tl">
                    <a:srgbClr val="C0C0C0"/>
                  </a:outerShdw>
                </a:effectLst>
                <a:latin typeface="楷体_GB2312" pitchFamily="49" charset="-122"/>
                <a:ea typeface="楷体_GB2312" pitchFamily="49" charset="-122"/>
              </a:rPr>
              <a:t> 类元角色和关联角色描述了对象的配置和当一个协作的实例执行时可能出现的连接</a:t>
            </a:r>
            <a:r>
              <a:rPr kumimoji="1" lang="zh-CN" altLang="en-US" sz="2400" b="1" dirty="0">
                <a:effectLst>
                  <a:outerShdw blurRad="38100" dist="38100" dir="2700000" algn="tl">
                    <a:srgbClr val="C0C0C0"/>
                  </a:outerShdw>
                </a:effectLst>
                <a:latin typeface="楷体_GB2312" pitchFamily="49" charset="-122"/>
                <a:ea typeface="楷体_GB2312" pitchFamily="49" charset="-122"/>
              </a:rPr>
              <a:t>  </a:t>
            </a:r>
          </a:p>
        </p:txBody>
      </p:sp>
      <p:sp>
        <p:nvSpPr>
          <p:cNvPr id="7" name="Text Box 4">
            <a:extLst>
              <a:ext uri="{FF2B5EF4-FFF2-40B4-BE49-F238E27FC236}">
                <a16:creationId xmlns:a16="http://schemas.microsoft.com/office/drawing/2014/main" id="{8D7BC1F9-3EAC-4533-AA96-3A8C2A3256B4}"/>
              </a:ext>
            </a:extLst>
          </p:cNvPr>
          <p:cNvSpPr txBox="1">
            <a:spLocks noChangeArrowheads="1"/>
          </p:cNvSpPr>
          <p:nvPr/>
        </p:nvSpPr>
        <p:spPr bwMode="auto">
          <a:xfrm>
            <a:off x="457200" y="5775325"/>
            <a:ext cx="7920038" cy="946150"/>
          </a:xfrm>
          <a:prstGeom prst="rect">
            <a:avLst/>
          </a:prstGeom>
          <a:noFill/>
          <a:ln w="9525">
            <a:noFill/>
            <a:miter lim="800000"/>
            <a:headEnd/>
            <a:tailEnd/>
          </a:ln>
          <a:effectLst/>
        </p:spPr>
        <p:txBody>
          <a:bodyPr>
            <a:spAutoFit/>
          </a:bodyPr>
          <a:lstStyle/>
          <a:p>
            <a:pPr>
              <a:spcBef>
                <a:spcPct val="15000"/>
              </a:spcBef>
              <a:spcAft>
                <a:spcPct val="15000"/>
              </a:spcAft>
              <a:buClr>
                <a:schemeClr val="tx1"/>
              </a:buClr>
              <a:buFont typeface="Wingdings" pitchFamily="2" charset="2"/>
              <a:buChar char="¯"/>
            </a:pPr>
            <a:r>
              <a:rPr kumimoji="1" lang="zh-CN" altLang="en-US" sz="2800" b="1">
                <a:effectLst>
                  <a:outerShdw blurRad="38100" dist="38100" dir="2700000" algn="tl">
                    <a:srgbClr val="C0C0C0"/>
                  </a:outerShdw>
                </a:effectLst>
                <a:latin typeface="楷体_GB2312" pitchFamily="49" charset="-122"/>
                <a:ea typeface="楷体_GB2312" pitchFamily="49" charset="-122"/>
              </a:rPr>
              <a:t> 当协作被实例化时，对象受限于类元角色，连接受限于关联角色</a:t>
            </a:r>
            <a:endParaRPr kumimoji="1" lang="zh-CN" altLang="en-US" sz="2400" b="1">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04259">
                                            <p:txEl>
                                              <p:pRg st="0" end="0"/>
                                            </p:txEl>
                                          </p:spTgt>
                                        </p:tgtEl>
                                        <p:attrNameLst>
                                          <p:attrName>style.visibility</p:attrName>
                                        </p:attrNameLst>
                                      </p:cBhvr>
                                      <p:to>
                                        <p:strVal val="visible"/>
                                      </p:to>
                                    </p:set>
                                    <p:anim to="" calcmode="lin" valueType="num">
                                      <p:cBhvr>
                                        <p:cTn id="7" dur="1" fill="hold"/>
                                        <p:tgtEl>
                                          <p:spTgt spid="1504259">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04259">
                                            <p:txEl>
                                              <p:pRg st="1" end="1"/>
                                            </p:txEl>
                                          </p:spTgt>
                                        </p:tgtEl>
                                        <p:attrNameLst>
                                          <p:attrName>style.visibility</p:attrName>
                                        </p:attrNameLst>
                                      </p:cBhvr>
                                      <p:to>
                                        <p:strVal val="visible"/>
                                      </p:to>
                                    </p:set>
                                    <p:anim to="" calcmode="lin" valueType="num">
                                      <p:cBhvr>
                                        <p:cTn id="12" dur="1" fill="hold"/>
                                        <p:tgtEl>
                                          <p:spTgt spid="1504259">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504260">
                                            <p:txEl>
                                              <p:pRg st="0" end="0"/>
                                            </p:txEl>
                                          </p:spTgt>
                                        </p:tgtEl>
                                        <p:attrNameLst>
                                          <p:attrName>style.visibility</p:attrName>
                                        </p:attrNameLst>
                                      </p:cBhvr>
                                      <p:to>
                                        <p:strVal val="visible"/>
                                      </p:to>
                                    </p:set>
                                    <p:anim to="" calcmode="lin" valueType="num">
                                      <p:cBhvr>
                                        <p:cTn id="17" dur="1" fill="hold"/>
                                        <p:tgtEl>
                                          <p:spTgt spid="1504260">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504260">
                                            <p:txEl>
                                              <p:pRg st="1" end="1"/>
                                            </p:txEl>
                                          </p:spTgt>
                                        </p:tgtEl>
                                        <p:attrNameLst>
                                          <p:attrName>style.visibility</p:attrName>
                                        </p:attrNameLst>
                                      </p:cBhvr>
                                      <p:to>
                                        <p:strVal val="visible"/>
                                      </p:to>
                                    </p:set>
                                    <p:anim to="" calcmode="lin" valueType="num">
                                      <p:cBhvr>
                                        <p:cTn id="22" dur="1" fill="hold"/>
                                        <p:tgtEl>
                                          <p:spTgt spid="1504260">
                                            <p:txEl>
                                              <p:pRg st="1" end="1"/>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to="" calcmode="lin" valueType="num">
                                      <p:cBhvr>
                                        <p:cTn id="27" dur="1" fill="hold"/>
                                        <p:tgtEl>
                                          <p:spTgt spid="6">
                                            <p:txEl>
                                              <p:pRg st="0" end="0"/>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to="" calcmode="lin" valueType="num">
                                      <p:cBhvr>
                                        <p:cTn id="32" dur="1" fill="hold"/>
                                        <p:tgtEl>
                                          <p:spTgt spid="7">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4259" grpId="0" build="p"/>
      <p:bldP spid="1504260" grpId="0" build="p"/>
      <p:bldP spid="6"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2133600" cy="457200"/>
          </a:xfrm>
          <a:prstGeom prst="rect">
            <a:avLst/>
          </a:prstGeom>
        </p:spPr>
        <p:txBody>
          <a:bodyPr/>
          <a:lstStyle/>
          <a:p>
            <a:fld id="{5EB77CA0-8F84-4969-8429-200E219489F2}" type="slidenum">
              <a:rPr lang="zh-CN" altLang="en-US" smtClean="0"/>
              <a:pPr/>
              <a:t>9</a:t>
            </a:fld>
            <a:r>
              <a:rPr lang="zh-CN" altLang="en-US" dirty="0"/>
              <a:t>  第</a:t>
            </a:r>
            <a:r>
              <a:rPr lang="en-US" altLang="zh-CN" dirty="0"/>
              <a:t>7</a:t>
            </a:r>
            <a:r>
              <a:rPr lang="zh-CN" altLang="en-US" dirty="0"/>
              <a:t>章</a:t>
            </a:r>
            <a:endParaRPr lang="en-US" altLang="zh-CN" dirty="0"/>
          </a:p>
        </p:txBody>
      </p:sp>
      <p:sp>
        <p:nvSpPr>
          <p:cNvPr id="1506306" name="Text Box 2"/>
          <p:cNvSpPr txBox="1">
            <a:spLocks noChangeArrowheads="1"/>
          </p:cNvSpPr>
          <p:nvPr/>
        </p:nvSpPr>
        <p:spPr bwMode="auto">
          <a:xfrm>
            <a:off x="611188" y="2220913"/>
            <a:ext cx="7632700" cy="2287587"/>
          </a:xfrm>
          <a:prstGeom prst="rect">
            <a:avLst/>
          </a:prstGeom>
          <a:noFill/>
          <a:ln w="9525" algn="ctr">
            <a:noFill/>
            <a:miter lim="800000"/>
            <a:headEnd/>
            <a:tailEnd/>
          </a:ln>
          <a:effectLst/>
        </p:spPr>
        <p:txBody>
          <a:bodyPr>
            <a:spAutoFit/>
          </a:bodyPr>
          <a:lstStyle/>
          <a:p>
            <a:r>
              <a:rPr kumimoji="1" lang="zh-CN" altLang="en-US" sz="3200" b="1">
                <a:effectLst>
                  <a:outerShdw blurRad="38100" dist="38100" dir="2700000" algn="tl">
                    <a:srgbClr val="C0C0C0"/>
                  </a:outerShdw>
                </a:effectLst>
                <a:latin typeface="楷体_GB2312" pitchFamily="49" charset="-122"/>
                <a:ea typeface="楷体_GB2312" pitchFamily="49" charset="-122"/>
              </a:rPr>
              <a:t>协作图包含了</a:t>
            </a:r>
            <a:r>
              <a:rPr kumimoji="1" lang="en-US" altLang="zh-CN" sz="3200" b="1">
                <a:effectLst>
                  <a:outerShdw blurRad="38100" dist="38100" dir="2700000" algn="tl">
                    <a:srgbClr val="C0C0C0"/>
                  </a:outerShdw>
                </a:effectLst>
                <a:latin typeface="楷体_GB2312" pitchFamily="49" charset="-122"/>
                <a:ea typeface="楷体_GB2312" pitchFamily="49" charset="-122"/>
              </a:rPr>
              <a:t>3</a:t>
            </a:r>
            <a:r>
              <a:rPr kumimoji="1" lang="zh-CN" altLang="en-US" sz="3200" b="1">
                <a:effectLst>
                  <a:outerShdw blurRad="38100" dist="38100" dir="2700000" algn="tl">
                    <a:srgbClr val="C0C0C0"/>
                  </a:outerShdw>
                </a:effectLst>
                <a:latin typeface="楷体_GB2312" pitchFamily="49" charset="-122"/>
                <a:ea typeface="楷体_GB2312" pitchFamily="49" charset="-122"/>
              </a:rPr>
              <a:t>个元素：</a:t>
            </a:r>
          </a:p>
          <a:p>
            <a:endParaRPr kumimoji="1" lang="zh-CN" altLang="en-US" sz="2800" b="1">
              <a:effectLst>
                <a:outerShdw blurRad="38100" dist="38100" dir="2700000" algn="tl">
                  <a:srgbClr val="C0C0C0"/>
                </a:outerShdw>
              </a:effectLst>
              <a:latin typeface="楷体_GB2312" pitchFamily="49" charset="-122"/>
              <a:ea typeface="楷体_GB2312" pitchFamily="49" charset="-122"/>
            </a:endParaRPr>
          </a:p>
          <a:p>
            <a:r>
              <a:rPr kumimoji="1" lang="zh-CN" altLang="en-US" sz="2800" b="1">
                <a:effectLst>
                  <a:outerShdw blurRad="38100" dist="38100" dir="2700000" algn="tl">
                    <a:srgbClr val="C0C0C0"/>
                  </a:outerShdw>
                </a:effectLst>
                <a:latin typeface="楷体_GB2312" pitchFamily="49" charset="-122"/>
                <a:ea typeface="楷体_GB2312" pitchFamily="49" charset="-122"/>
              </a:rPr>
              <a:t>协作图（</a:t>
            </a:r>
            <a:r>
              <a:rPr kumimoji="1" lang="en-US" altLang="zh-CN" sz="2800" b="1">
                <a:effectLst>
                  <a:outerShdw blurRad="38100" dist="38100" dir="2700000" algn="tl">
                    <a:srgbClr val="C0C0C0"/>
                  </a:outerShdw>
                </a:effectLst>
                <a:latin typeface="楷体_GB2312" pitchFamily="49" charset="-122"/>
                <a:ea typeface="楷体_GB2312" pitchFamily="49" charset="-122"/>
              </a:rPr>
              <a:t>Collaboration Diagram</a:t>
            </a:r>
            <a:r>
              <a:rPr kumimoji="1" lang="zh-CN" altLang="en-US" sz="2800" b="1">
                <a:effectLst>
                  <a:outerShdw blurRad="38100" dist="38100" dir="2700000" algn="tl">
                    <a:srgbClr val="C0C0C0"/>
                  </a:outerShdw>
                </a:effectLst>
                <a:latin typeface="楷体_GB2312" pitchFamily="49" charset="-122"/>
                <a:ea typeface="楷体_GB2312" pitchFamily="49" charset="-122"/>
              </a:rPr>
              <a:t>）是由</a:t>
            </a: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对象</a:t>
            </a:r>
            <a:r>
              <a:rPr kumimoji="1" lang="zh-CN" altLang="en-US"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Object</a:t>
            </a:r>
            <a:r>
              <a:rPr kumimoji="1" lang="zh-CN" altLang="en-US" sz="2800" b="1">
                <a:effectLst>
                  <a:outerShdw blurRad="38100" dist="38100" dir="2700000" algn="tl">
                    <a:srgbClr val="C0C0C0"/>
                  </a:outerShdw>
                </a:effectLst>
                <a:latin typeface="楷体_GB2312" pitchFamily="49" charset="-122"/>
                <a:ea typeface="楷体_GB2312" pitchFamily="49" charset="-122"/>
              </a:rPr>
              <a:t>）、</a:t>
            </a: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消息</a:t>
            </a:r>
            <a:r>
              <a:rPr kumimoji="1" lang="zh-CN" altLang="en-US"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Messages</a:t>
            </a:r>
            <a:r>
              <a:rPr kumimoji="1" lang="zh-CN" altLang="en-US" sz="2800" b="1">
                <a:effectLst>
                  <a:outerShdw blurRad="38100" dist="38100" dir="2700000" algn="tl">
                    <a:srgbClr val="C0C0C0"/>
                  </a:outerShdw>
                </a:effectLst>
                <a:latin typeface="楷体_GB2312" pitchFamily="49" charset="-122"/>
                <a:ea typeface="楷体_GB2312" pitchFamily="49" charset="-122"/>
              </a:rPr>
              <a:t>）和</a:t>
            </a: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链</a:t>
            </a:r>
            <a:r>
              <a:rPr kumimoji="1" lang="zh-CN" altLang="en-US"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楷体_GB2312" pitchFamily="49" charset="-122"/>
                <a:ea typeface="楷体_GB2312" pitchFamily="49" charset="-122"/>
              </a:rPr>
              <a:t>Link</a:t>
            </a:r>
            <a:r>
              <a:rPr kumimoji="1" lang="zh-CN" altLang="en-US" sz="2800" b="1">
                <a:effectLst>
                  <a:outerShdw blurRad="38100" dist="38100" dir="2700000" algn="tl">
                    <a:srgbClr val="C0C0C0"/>
                  </a:outerShdw>
                </a:effectLst>
                <a:latin typeface="楷体_GB2312" pitchFamily="49" charset="-122"/>
                <a:ea typeface="楷体_GB2312" pitchFamily="49" charset="-122"/>
              </a:rPr>
              <a:t>）等构成的。</a:t>
            </a:r>
          </a:p>
        </p:txBody>
      </p:sp>
      <p:sp>
        <p:nvSpPr>
          <p:cNvPr id="1506307" name="Rectangle 3"/>
          <p:cNvSpPr>
            <a:spLocks noChangeArrowheads="1"/>
          </p:cNvSpPr>
          <p:nvPr/>
        </p:nvSpPr>
        <p:spPr bwMode="gray">
          <a:xfrm>
            <a:off x="684213" y="628650"/>
            <a:ext cx="3384550" cy="731838"/>
          </a:xfrm>
          <a:prstGeom prst="rect">
            <a:avLst/>
          </a:prstGeom>
          <a:noFill/>
          <a:ln w="9525" algn="ctr">
            <a:noFill/>
            <a:miter lim="800000"/>
            <a:headEnd/>
            <a:tailEnd/>
          </a:ln>
          <a:effectLst/>
        </p:spPr>
        <p:txBody>
          <a:bodyPr wrap="none">
            <a:spAutoFit/>
          </a:bodyPr>
          <a:lstStyle/>
          <a:p>
            <a:pPr latinLnBrk="1"/>
            <a:r>
              <a:rPr lang="zh-CN" altLang="en-US"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rPr>
              <a:t>协作图的组成</a:t>
            </a:r>
            <a:endParaRPr lang="en-US" altLang="zh-CN" sz="4200">
              <a:solidFill>
                <a:schemeClr val="tx2"/>
              </a:solidFill>
              <a:effectLst>
                <a:outerShdw blurRad="38100" dist="38100" dir="2700000" algn="tl">
                  <a:srgbClr val="C0C0C0"/>
                </a:outerShdw>
              </a:effectLst>
              <a:latin typeface="Verdana" pitchFamily="34" charset="0"/>
              <a:ea typeface="黑体" pitchFamily="2" charset="-122"/>
              <a:cs typeface="Tahoma" pitchFamily="34" charset="0"/>
            </a:endParaRPr>
          </a:p>
        </p:txBody>
      </p:sp>
    </p:spTree>
  </p:cSld>
  <p:clrMapOvr>
    <a:masterClrMapping/>
  </p:clrMapOvr>
  <p:transition/>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3139</TotalTime>
  <Words>1747</Words>
  <Application>Microsoft Office PowerPoint</Application>
  <PresentationFormat>全屏显示(4:3)</PresentationFormat>
  <Paragraphs>170</Paragraphs>
  <Slides>29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-윤명조240</vt:lpstr>
      <vt:lpstr>楷体_GB2312</vt:lpstr>
      <vt:lpstr>隶书</vt:lpstr>
      <vt:lpstr>黑体</vt:lpstr>
      <vt:lpstr>Arial</vt:lpstr>
      <vt:lpstr>Calibri</vt:lpstr>
      <vt:lpstr>Verdana</vt:lpstr>
      <vt:lpstr>Wingdings</vt:lpstr>
      <vt:lpstr>UML面向对象设计与分析教程</vt:lpstr>
      <vt:lpstr>第7章  动态分析与协作图</vt:lpstr>
      <vt:lpstr>本章概述</vt:lpstr>
      <vt:lpstr>本章的学习目标</vt:lpstr>
      <vt:lpstr>PowerPoint 演示文稿</vt:lpstr>
      <vt:lpstr>概述</vt:lpstr>
      <vt:lpstr>PowerPoint 演示文稿</vt:lpstr>
      <vt:lpstr>协作图的基本概念</vt:lpstr>
      <vt:lpstr>协作图的基本概念</vt:lpstr>
      <vt:lpstr>PowerPoint 演示文稿</vt:lpstr>
      <vt:lpstr>PowerPoint 演示文稿</vt:lpstr>
      <vt:lpstr>PowerPoint 演示文稿</vt:lpstr>
      <vt:lpstr>PowerPoint 演示文稿</vt:lpstr>
      <vt:lpstr>PowerPoint 演示文稿</vt:lpstr>
      <vt:lpstr>协作图与序列图的区别与联系</vt:lpstr>
      <vt:lpstr>协作图与序列图的区别与联系</vt:lpstr>
      <vt:lpstr>协作图与序列图的区别与联系</vt:lpstr>
      <vt:lpstr>协作图建模技术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lpstr>取款协作图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382</cp:revision>
  <dcterms:created xsi:type="dcterms:W3CDTF">2007-03-24T22:53:15Z</dcterms:created>
  <dcterms:modified xsi:type="dcterms:W3CDTF">2021-04-19T10:29:46Z</dcterms:modified>
</cp:coreProperties>
</file>