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51"/>
  </p:notesMasterIdLst>
  <p:handoutMasterIdLst>
    <p:handoutMasterId r:id="rId52"/>
  </p:handoutMasterIdLst>
  <p:sldIdLst>
    <p:sldId id="368" r:id="rId2"/>
    <p:sldId id="369" r:id="rId3"/>
    <p:sldId id="295" r:id="rId4"/>
    <p:sldId id="374" r:id="rId5"/>
    <p:sldId id="373" r:id="rId6"/>
    <p:sldId id="375" r:id="rId7"/>
    <p:sldId id="377" r:id="rId8"/>
    <p:sldId id="378" r:id="rId9"/>
    <p:sldId id="380" r:id="rId10"/>
    <p:sldId id="382" r:id="rId11"/>
    <p:sldId id="385" r:id="rId12"/>
    <p:sldId id="386" r:id="rId13"/>
    <p:sldId id="388" r:id="rId14"/>
    <p:sldId id="395" r:id="rId15"/>
    <p:sldId id="396" r:id="rId16"/>
    <p:sldId id="397" r:id="rId17"/>
    <p:sldId id="399" r:id="rId18"/>
    <p:sldId id="400" r:id="rId19"/>
    <p:sldId id="401" r:id="rId20"/>
    <p:sldId id="402" r:id="rId21"/>
    <p:sldId id="405" r:id="rId22"/>
    <p:sldId id="408" r:id="rId23"/>
    <p:sldId id="411" r:id="rId24"/>
    <p:sldId id="413" r:id="rId25"/>
    <p:sldId id="415" r:id="rId26"/>
    <p:sldId id="416" r:id="rId27"/>
    <p:sldId id="417" r:id="rId28"/>
    <p:sldId id="419"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8" r:id="rId42"/>
    <p:sldId id="439" r:id="rId43"/>
    <p:sldId id="440" r:id="rId44"/>
    <p:sldId id="441" r:id="rId45"/>
    <p:sldId id="442" r:id="rId46"/>
    <p:sldId id="443" r:id="rId47"/>
    <p:sldId id="444" r:id="rId48"/>
    <p:sldId id="423" r:id="rId49"/>
    <p:sldId id="446"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0" autoAdjust="0"/>
  </p:normalViewPr>
  <p:slideViewPr>
    <p:cSldViewPr>
      <p:cViewPr>
        <p:scale>
          <a:sx n="150" d="100"/>
          <a:sy n="150" d="100"/>
        </p:scale>
        <p:origin x="2100" y="2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B76F3D8-F4EB-4F9B-9E82-4048E3D17678}" type="datetimeFigureOut">
              <a:rPr lang="zh-CN" altLang="en-US"/>
              <a:pPr>
                <a:defRPr/>
              </a:pPr>
              <a:t>2021/5/7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5769DE1-92E9-42D8-83DE-5FEF744CDE1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6544C043-8CCF-446F-9F1C-A29CC8CF34DF}" type="datetimeFigureOut">
              <a:rPr lang="en-US" altLang="zh-CN"/>
              <a:pPr>
                <a:defRPr/>
              </a:pPr>
              <a:t>5/7/2021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9CD8210B-68D6-438A-9EF4-F286F4DE20A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1</a:t>
            </a:fld>
            <a:endParaRPr lang="en-US" altLang="zh-CN"/>
          </a:p>
        </p:txBody>
      </p:sp>
    </p:spTree>
    <p:extLst>
      <p:ext uri="{BB962C8B-B14F-4D97-AF65-F5344CB8AC3E}">
        <p14:creationId xmlns:p14="http://schemas.microsoft.com/office/powerpoint/2010/main" val="344695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8C6497-3FED-42C1-A10B-DC486D6BEFE7}" type="slidenum">
              <a:rPr lang="en-US" altLang="zh-CN"/>
              <a:pPr>
                <a:defRPr/>
              </a:pPr>
              <a:t>2</a:t>
            </a:fld>
            <a:endParaRPr lang="en-US" altLang="zh-CN" dirty="0"/>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52E1B26-FF7E-419F-8C7A-DCDC372F0D97}" type="slidenum">
              <a:rPr lang="en-US" altLang="zh-CN" sz="1200">
                <a:latin typeface="Calibri" pitchFamily="34" charset="0"/>
              </a:rPr>
              <a:pPr algn="r"/>
              <a:t>3</a:t>
            </a:fld>
            <a:endParaRPr lang="en-US" altLang="zh-CN" sz="1200" dirty="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tobehere</a:t>
            </a:r>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15</a:t>
            </a:fld>
            <a:endParaRPr lang="en-US" altLang="zh-CN"/>
          </a:p>
        </p:txBody>
      </p:sp>
    </p:spTree>
    <p:extLst>
      <p:ext uri="{BB962C8B-B14F-4D97-AF65-F5344CB8AC3E}">
        <p14:creationId xmlns:p14="http://schemas.microsoft.com/office/powerpoint/2010/main" val="64687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47</a:t>
            </a:fld>
            <a:endParaRPr lang="en-US" altLang="zh-CN"/>
          </a:p>
        </p:txBody>
      </p:sp>
    </p:spTree>
    <p:extLst>
      <p:ext uri="{BB962C8B-B14F-4D97-AF65-F5344CB8AC3E}">
        <p14:creationId xmlns:p14="http://schemas.microsoft.com/office/powerpoint/2010/main" val="17048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1" dirty="0">
                <a:latin typeface="宋体" pitchFamily="2" charset="-122"/>
                <a:ea typeface="宋体" pitchFamily="2" charset="-122"/>
              </a:rPr>
              <a:t> 创建一个状态图来描述航班如何从</a:t>
            </a:r>
            <a:r>
              <a:rPr kumimoji="1" lang="zh-CN" altLang="en-US" sz="1200" b="1" dirty="0">
                <a:solidFill>
                  <a:srgbClr val="FF0000"/>
                </a:solidFill>
                <a:latin typeface="宋体" pitchFamily="2" charset="-122"/>
                <a:ea typeface="宋体" pitchFamily="2" charset="-122"/>
              </a:rPr>
              <a:t>提出申请、制定航班计划、售票、起飞、飞行</a:t>
            </a:r>
            <a:r>
              <a:rPr kumimoji="1" lang="zh-CN" altLang="en-US" sz="1200" b="1" dirty="0">
                <a:latin typeface="宋体" pitchFamily="2" charset="-122"/>
                <a:ea typeface="宋体" pitchFamily="2" charset="-122"/>
              </a:rPr>
              <a:t>、到</a:t>
            </a:r>
            <a:r>
              <a:rPr kumimoji="1" lang="zh-CN" altLang="en-US" sz="1200" b="1" dirty="0">
                <a:solidFill>
                  <a:srgbClr val="FF0000"/>
                </a:solidFill>
                <a:latin typeface="宋体" pitchFamily="2" charset="-122"/>
                <a:ea typeface="宋体" pitchFamily="2" charset="-122"/>
              </a:rPr>
              <a:t>着陆</a:t>
            </a:r>
            <a:r>
              <a:rPr kumimoji="1" lang="zh-CN" altLang="en-US" sz="1200" b="1" dirty="0">
                <a:latin typeface="宋体" pitchFamily="2" charset="-122"/>
                <a:ea typeface="宋体" pitchFamily="2" charset="-122"/>
              </a:rPr>
              <a:t>的状态过程</a:t>
            </a:r>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48</a:t>
            </a:fld>
            <a:endParaRPr lang="en-US" altLang="zh-CN"/>
          </a:p>
        </p:txBody>
      </p:sp>
    </p:spTree>
    <p:extLst>
      <p:ext uri="{BB962C8B-B14F-4D97-AF65-F5344CB8AC3E}">
        <p14:creationId xmlns:p14="http://schemas.microsoft.com/office/powerpoint/2010/main" val="88767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49</a:t>
            </a:fld>
            <a:endParaRPr lang="en-US" altLang="zh-CN"/>
          </a:p>
        </p:txBody>
      </p:sp>
    </p:spTree>
    <p:extLst>
      <p:ext uri="{BB962C8B-B14F-4D97-AF65-F5344CB8AC3E}">
        <p14:creationId xmlns:p14="http://schemas.microsoft.com/office/powerpoint/2010/main" val="33763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36434E66-38C4-43E2-A27E-79043E9CA8FB}" type="slidenum">
              <a:rPr lang="zh-CN" altLang="en-US" smtClean="0"/>
              <a:pPr>
                <a:defRPr/>
              </a:pPr>
              <a:t>‹#›</a:t>
            </a:fld>
            <a:r>
              <a:rPr lang="zh-CN" altLang="en-US" dirty="0"/>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D7AF85F6-9374-47F6-A095-BE3420F610A0}" type="slidenum">
              <a:rPr lang="zh-CN" altLang="en-US" smtClean="0"/>
              <a:pPr>
                <a:defRPr/>
              </a:pPr>
              <a:t>‹#›</a:t>
            </a:fld>
            <a:r>
              <a:rPr lang="zh-CN" altLang="en-US" dirty="0"/>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D1129F30-2C42-4D92-81A5-6B2FC8F83352}" type="slidenum">
              <a:rPr lang="zh-CN" altLang="en-US" smtClean="0"/>
              <a:pPr>
                <a:defRPr/>
              </a:pPr>
              <a:t>‹#›</a:t>
            </a:fld>
            <a:r>
              <a:rPr lang="zh-CN" altLang="en-US" dirty="0"/>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4EED272B-4486-45D0-BC4A-3B75FF17165B}" type="slidenum">
              <a:rPr lang="zh-CN" altLang="en-US" smtClean="0"/>
              <a:pPr>
                <a:defRPr/>
              </a:pPr>
              <a:t>‹#›</a:t>
            </a:fld>
            <a:r>
              <a:rPr lang="zh-CN" altLang="en-US" dirty="0"/>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DB104E92-F170-4D50-9CC3-BB11A8C67F53}" type="slidenum">
              <a:rPr lang="zh-CN" altLang="en-US" smtClean="0"/>
              <a:pPr>
                <a:defRPr/>
              </a:pPr>
              <a:t>‹#›</a:t>
            </a:fld>
            <a:r>
              <a:rPr lang="zh-CN" altLang="en-US" dirty="0"/>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270FC58-554F-4312-BA7C-774EF8732283}" type="slidenum">
              <a:rPr lang="zh-CN" altLang="en-US" smtClean="0"/>
              <a:pPr>
                <a:defRPr/>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C8AF4259-664E-468E-AB81-DCF1DA1FC428}" type="slidenum">
              <a:rPr lang="zh-CN" altLang="en-US" smtClean="0"/>
              <a:pPr>
                <a:defRPr/>
              </a:pPr>
              <a:t>‹#›</a:t>
            </a:fld>
            <a:r>
              <a:rPr lang="zh-CN" altLang="en-US" dirty="0"/>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518A4395-7DD7-44ED-B8CD-CC2C72CBCDE5}" type="slidenum">
              <a:rPr lang="zh-CN" altLang="en-US" smtClean="0"/>
              <a:pPr>
                <a:defRPr/>
              </a:pPr>
              <a:t>‹#›</a:t>
            </a:fld>
            <a:r>
              <a:rPr lang="zh-CN" altLang="en-US" dirty="0"/>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D374BDD6-E7E9-4E45-A471-E5945BED2B72}" type="slidenum">
              <a:rPr lang="zh-CN" altLang="en-US" smtClean="0"/>
              <a:pPr>
                <a:defRPr/>
              </a:pPr>
              <a:t>‹#›</a:t>
            </a:fld>
            <a:r>
              <a:rPr lang="zh-CN" altLang="en-US" dirty="0"/>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7DCE6866-F145-41A2-94B8-65F4495AC5D2}" type="slidenum">
              <a:rPr lang="zh-CN" altLang="en-US" smtClean="0"/>
              <a:pPr>
                <a:defRPr/>
              </a:pPr>
              <a:t>‹#›</a:t>
            </a:fld>
            <a:r>
              <a:rPr lang="zh-CN" altLang="en-US" dirty="0"/>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9D795BA1-35C2-4FCB-A08C-48D619B2765C}" type="slidenum">
              <a:rPr lang="zh-CN" altLang="en-US" smtClean="0"/>
              <a:pPr>
                <a:defRPr/>
              </a:pPr>
              <a:t>‹#›</a:t>
            </a:fld>
            <a:r>
              <a:rPr lang="zh-CN" altLang="en-US" dirty="0"/>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48CE9D06-9E5A-41A8-9A95-8F52B86D3A27}" type="slidenum">
              <a:rPr lang="zh-CN" altLang="en-US" smtClean="0"/>
              <a:pPr>
                <a:defRPr/>
              </a:pPr>
              <a:t>‹#›</a:t>
            </a:fld>
            <a:r>
              <a:rPr lang="zh-CN" altLang="en-US" dirty="0"/>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7848600" y="6467475"/>
            <a:ext cx="118745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dirty="0"/>
              <a:t>第</a:t>
            </a:r>
            <a:fld id="{94B1B2C8-F5C8-42E5-9C53-23399FCF38DF}" type="slidenum">
              <a:rPr lang="zh-CN" altLang="en-US" smtClean="0"/>
              <a:pPr>
                <a:defRPr/>
              </a:pPr>
              <a:t>‹#›</a:t>
            </a:fld>
            <a:r>
              <a:rPr lang="zh-CN" altLang="en-US" dirty="0"/>
              <a:t>页</a:t>
            </a:r>
          </a:p>
        </p:txBody>
      </p:sp>
      <p:sp>
        <p:nvSpPr>
          <p:cNvPr id="6" name="Rectangle 6">
            <a:extLst>
              <a:ext uri="{FF2B5EF4-FFF2-40B4-BE49-F238E27FC236}">
                <a16:creationId xmlns:a16="http://schemas.microsoft.com/office/drawing/2014/main" id="{86572874-6515-4847-B572-0F0A14C737EF}"/>
              </a:ext>
            </a:extLst>
          </p:cNvPr>
          <p:cNvSpPr txBox="1">
            <a:spLocks noChangeArrowheads="1"/>
          </p:cNvSpPr>
          <p:nvPr userDrawn="1"/>
        </p:nvSpPr>
        <p:spPr bwMode="auto">
          <a:xfrm>
            <a:off x="5410200" y="6400800"/>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2000" dirty="0">
                <a:solidFill>
                  <a:srgbClr val="FF0000"/>
                </a:solidFill>
              </a:rPr>
              <a:t>第</a:t>
            </a:r>
            <a:r>
              <a:rPr lang="en-US" altLang="zh-CN" sz="2000" dirty="0">
                <a:solidFill>
                  <a:srgbClr val="FF0000"/>
                </a:solidFill>
              </a:rPr>
              <a:t>8</a:t>
            </a:r>
            <a:r>
              <a:rPr lang="zh-CN" altLang="en-US" sz="2000" dirty="0">
                <a:solidFill>
                  <a:srgbClr val="FF0000"/>
                </a:solidFill>
              </a:rPr>
              <a:t>章</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ft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第</a:t>
            </a:r>
            <a:fld id="{871F63E6-8C36-4518-8CCD-6E83BDF9BF00}" type="slidenum">
              <a:rPr lang="zh-CN" altLang="en-US" smtClean="0"/>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a:t>第</a:t>
            </a:r>
            <a:r>
              <a:rPr lang="en-US" altLang="zh-CN"/>
              <a:t>8</a:t>
            </a:r>
            <a:r>
              <a:rPr lang="zh-CN" altLang="en-US" dirty="0"/>
              <a:t>章 动态分析与状态图</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p:txBody>
          <a:bodyPr/>
          <a:lstStyle/>
          <a:p>
            <a:r>
              <a:rPr lang="zh-CN" altLang="en-US" sz="4200"/>
              <a:t>状态图的组成要素</a:t>
            </a:r>
          </a:p>
        </p:txBody>
      </p:sp>
      <p:sp>
        <p:nvSpPr>
          <p:cNvPr id="1576963" name="Rectangle 3"/>
          <p:cNvSpPr>
            <a:spLocks noGrp="1" noChangeArrowheads="1"/>
          </p:cNvSpPr>
          <p:nvPr>
            <p:ph type="body" idx="1"/>
          </p:nvPr>
        </p:nvSpPr>
        <p:spPr>
          <a:xfrm>
            <a:off x="660400" y="1831975"/>
            <a:ext cx="8469312" cy="2359025"/>
          </a:xfrm>
          <a:noFill/>
          <a:ln/>
        </p:spPr>
        <p:txBody>
          <a:bodyPr/>
          <a:lstStyle/>
          <a:p>
            <a:r>
              <a:rPr lang="zh-CN" altLang="en-US" sz="3000" dirty="0">
                <a:ea typeface="楷体_GB2312" pitchFamily="49" charset="-122"/>
              </a:rPr>
              <a:t>状态图中的状态一般是给定对象中的一组属性值。这组属性值是对象所有属性的子集。</a:t>
            </a:r>
          </a:p>
          <a:p>
            <a:r>
              <a:rPr lang="zh-CN" altLang="en-US" sz="3000" dirty="0">
                <a:ea typeface="楷体_GB2312" pitchFamily="49" charset="-122"/>
              </a:rPr>
              <a:t>若对象的任何一个属性值都是一个状态，全部的状态构成一个庞大的状态空间。</a:t>
            </a:r>
          </a:p>
          <a:p>
            <a:endParaRPr lang="zh-CN" altLang="en-US" sz="3000" dirty="0">
              <a:solidFill>
                <a:srgbClr val="FF3300"/>
              </a:solidFill>
              <a:ea typeface="楷体_GB2312" pitchFamily="49" charset="-122"/>
            </a:endParaRPr>
          </a:p>
        </p:txBody>
      </p:sp>
      <p:sp>
        <p:nvSpPr>
          <p:cNvPr id="1576964" name="Text Box 4"/>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2" name="灯片编号占位符 1">
            <a:extLst>
              <a:ext uri="{FF2B5EF4-FFF2-40B4-BE49-F238E27FC236}">
                <a16:creationId xmlns:a16="http://schemas.microsoft.com/office/drawing/2014/main" id="{39236497-582A-4FF4-9987-07D20488C13E}"/>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10</a:t>
            </a:fld>
            <a:r>
              <a:rPr lang="zh-CN" altLang="en-US" dirty="0"/>
              <a:t>页</a:t>
            </a:r>
          </a:p>
        </p:txBody>
      </p:sp>
      <p:grpSp>
        <p:nvGrpSpPr>
          <p:cNvPr id="6" name="Group 5">
            <a:extLst>
              <a:ext uri="{FF2B5EF4-FFF2-40B4-BE49-F238E27FC236}">
                <a16:creationId xmlns:a16="http://schemas.microsoft.com/office/drawing/2014/main" id="{57584408-A245-4501-8272-A267C09211D8}"/>
              </a:ext>
            </a:extLst>
          </p:cNvPr>
          <p:cNvGrpSpPr>
            <a:grpSpLocks/>
          </p:cNvGrpSpPr>
          <p:nvPr/>
        </p:nvGrpSpPr>
        <p:grpSpPr bwMode="auto">
          <a:xfrm>
            <a:off x="533400" y="3856038"/>
            <a:ext cx="7291387" cy="2952750"/>
            <a:chOff x="672" y="1644"/>
            <a:chExt cx="4593" cy="1860"/>
          </a:xfrm>
        </p:grpSpPr>
        <p:pic>
          <p:nvPicPr>
            <p:cNvPr id="7" name="Picture 6">
              <a:extLst>
                <a:ext uri="{FF2B5EF4-FFF2-40B4-BE49-F238E27FC236}">
                  <a16:creationId xmlns:a16="http://schemas.microsoft.com/office/drawing/2014/main" id="{65AB1D9A-A998-4AFA-A2BB-ECDE27CC7682}"/>
                </a:ext>
              </a:extLst>
            </p:cNvPr>
            <p:cNvPicPr>
              <a:picLocks noChangeAspect="1" noChangeArrowheads="1"/>
            </p:cNvPicPr>
            <p:nvPr/>
          </p:nvPicPr>
          <p:blipFill>
            <a:blip r:embed="rId2"/>
            <a:srcRect/>
            <a:stretch>
              <a:fillRect/>
            </a:stretch>
          </p:blipFill>
          <p:spPr bwMode="auto">
            <a:xfrm>
              <a:off x="672" y="1644"/>
              <a:ext cx="2544" cy="1860"/>
            </a:xfrm>
            <a:prstGeom prst="rect">
              <a:avLst/>
            </a:prstGeom>
            <a:noFill/>
          </p:spPr>
        </p:pic>
        <p:grpSp>
          <p:nvGrpSpPr>
            <p:cNvPr id="8" name="Group 7">
              <a:extLst>
                <a:ext uri="{FF2B5EF4-FFF2-40B4-BE49-F238E27FC236}">
                  <a16:creationId xmlns:a16="http://schemas.microsoft.com/office/drawing/2014/main" id="{0E86BB6E-2EFE-4475-8461-4E3A1032B2F1}"/>
                </a:ext>
              </a:extLst>
            </p:cNvPr>
            <p:cNvGrpSpPr>
              <a:grpSpLocks/>
            </p:cNvGrpSpPr>
            <p:nvPr/>
          </p:nvGrpSpPr>
          <p:grpSpPr bwMode="auto">
            <a:xfrm>
              <a:off x="884" y="2104"/>
              <a:ext cx="4360" cy="981"/>
              <a:chOff x="1195" y="1797"/>
              <a:chExt cx="4360" cy="1089"/>
            </a:xfrm>
          </p:grpSpPr>
          <p:sp>
            <p:nvSpPr>
              <p:cNvPr id="12" name="AutoShape 8">
                <a:extLst>
                  <a:ext uri="{FF2B5EF4-FFF2-40B4-BE49-F238E27FC236}">
                    <a16:creationId xmlns:a16="http://schemas.microsoft.com/office/drawing/2014/main" id="{5DB70A28-85AE-4D0A-BED2-A571F5329DB6}"/>
                  </a:ext>
                </a:extLst>
              </p:cNvPr>
              <p:cNvSpPr>
                <a:spLocks noChangeArrowheads="1"/>
              </p:cNvSpPr>
              <p:nvPr/>
            </p:nvSpPr>
            <p:spPr bwMode="auto">
              <a:xfrm>
                <a:off x="3424" y="1797"/>
                <a:ext cx="2131" cy="544"/>
              </a:xfrm>
              <a:prstGeom prst="wedgeRoundRectCallout">
                <a:avLst>
                  <a:gd name="adj1" fmla="val -89231"/>
                  <a:gd name="adj2" fmla="val 126472"/>
                  <a:gd name="adj3" fmla="val 16667"/>
                </a:avLst>
              </a:prstGeom>
              <a:solidFill>
                <a:srgbClr val="800000">
                  <a:alpha val="20000"/>
                </a:srgbClr>
              </a:solidFill>
              <a:ln w="9525">
                <a:solidFill>
                  <a:schemeClr val="tx1"/>
                </a:solidFill>
                <a:miter lim="800000"/>
                <a:headEnd/>
                <a:tailEnd/>
              </a:ln>
              <a:effectLst/>
            </p:spPr>
            <p:txBody>
              <a:bodyPr/>
              <a:lstStyle/>
              <a:p>
                <a:r>
                  <a:rPr kumimoji="1" lang="zh-CN" altLang="en-US" sz="2400" b="1">
                    <a:solidFill>
                      <a:srgbClr val="FF3300"/>
                    </a:solidFill>
                    <a:latin typeface="楷体_GB2312" pitchFamily="49" charset="-122"/>
                    <a:ea typeface="楷体_GB2312" pitchFamily="49" charset="-122"/>
                  </a:rPr>
                  <a:t>飞机每飞行</a:t>
                </a:r>
                <a:r>
                  <a:rPr kumimoji="1" lang="en-US" altLang="zh-CN" sz="2400" b="1">
                    <a:solidFill>
                      <a:srgbClr val="FF3300"/>
                    </a:solidFill>
                    <a:latin typeface="楷体_GB2312" pitchFamily="49" charset="-122"/>
                    <a:ea typeface="楷体_GB2312" pitchFamily="49" charset="-122"/>
                  </a:rPr>
                  <a:t>1km</a:t>
                </a:r>
                <a:r>
                  <a:rPr kumimoji="1" lang="zh-CN" altLang="en-US" sz="2400" b="1">
                    <a:solidFill>
                      <a:srgbClr val="FF3300"/>
                    </a:solidFill>
                    <a:latin typeface="楷体_GB2312" pitchFamily="49" charset="-122"/>
                    <a:ea typeface="楷体_GB2312" pitchFamily="49" charset="-122"/>
                  </a:rPr>
                  <a:t>，就处于一个全新的状态</a:t>
                </a:r>
                <a:r>
                  <a:rPr kumimoji="1" lang="zh-CN" altLang="en-US" sz="2400">
                    <a:solidFill>
                      <a:srgbClr val="FF3300"/>
                    </a:solidFill>
                    <a:latin typeface="Times New Roman" pitchFamily="18" charset="0"/>
                    <a:ea typeface="宋体" pitchFamily="2" charset="-122"/>
                  </a:rPr>
                  <a:t> </a:t>
                </a:r>
              </a:p>
            </p:txBody>
          </p:sp>
          <p:sp>
            <p:nvSpPr>
              <p:cNvPr id="13" name="Line 9">
                <a:extLst>
                  <a:ext uri="{FF2B5EF4-FFF2-40B4-BE49-F238E27FC236}">
                    <a16:creationId xmlns:a16="http://schemas.microsoft.com/office/drawing/2014/main" id="{DD8B83FB-1826-4808-B6CC-3057B3C10EA0}"/>
                  </a:ext>
                </a:extLst>
              </p:cNvPr>
              <p:cNvSpPr>
                <a:spLocks noChangeShapeType="1"/>
              </p:cNvSpPr>
              <p:nvPr/>
            </p:nvSpPr>
            <p:spPr bwMode="auto">
              <a:xfrm>
                <a:off x="1195" y="2882"/>
                <a:ext cx="1346" cy="4"/>
              </a:xfrm>
              <a:prstGeom prst="line">
                <a:avLst/>
              </a:prstGeom>
              <a:noFill/>
              <a:ln w="57150" cap="rnd">
                <a:solidFill>
                  <a:srgbClr val="FF3300"/>
                </a:solidFill>
                <a:prstDash val="sysDot"/>
                <a:round/>
                <a:headEnd/>
                <a:tailEnd/>
              </a:ln>
              <a:effectLst/>
            </p:spPr>
            <p:txBody>
              <a:bodyPr wrap="none"/>
              <a:lstStyle/>
              <a:p>
                <a:endParaRPr lang="zh-CN" altLang="en-US"/>
              </a:p>
            </p:txBody>
          </p:sp>
        </p:grpSp>
        <p:grpSp>
          <p:nvGrpSpPr>
            <p:cNvPr id="9" name="Group 10">
              <a:extLst>
                <a:ext uri="{FF2B5EF4-FFF2-40B4-BE49-F238E27FC236}">
                  <a16:creationId xmlns:a16="http://schemas.microsoft.com/office/drawing/2014/main" id="{198A17BE-5009-4AA0-8552-D2C10265025E}"/>
                </a:ext>
              </a:extLst>
            </p:cNvPr>
            <p:cNvGrpSpPr>
              <a:grpSpLocks/>
            </p:cNvGrpSpPr>
            <p:nvPr/>
          </p:nvGrpSpPr>
          <p:grpSpPr bwMode="auto">
            <a:xfrm>
              <a:off x="923" y="2966"/>
              <a:ext cx="4342" cy="490"/>
              <a:chOff x="1195" y="2659"/>
              <a:chExt cx="4342" cy="544"/>
            </a:xfrm>
          </p:grpSpPr>
          <p:sp>
            <p:nvSpPr>
              <p:cNvPr id="10" name="AutoShape 11">
                <a:extLst>
                  <a:ext uri="{FF2B5EF4-FFF2-40B4-BE49-F238E27FC236}">
                    <a16:creationId xmlns:a16="http://schemas.microsoft.com/office/drawing/2014/main" id="{0A4DA214-3756-455C-AF2E-E96E826FFC52}"/>
                  </a:ext>
                </a:extLst>
              </p:cNvPr>
              <p:cNvSpPr>
                <a:spLocks noChangeArrowheads="1"/>
              </p:cNvSpPr>
              <p:nvPr/>
            </p:nvSpPr>
            <p:spPr bwMode="auto">
              <a:xfrm>
                <a:off x="3406" y="2659"/>
                <a:ext cx="2131" cy="544"/>
              </a:xfrm>
              <a:prstGeom prst="wedgeRoundRectCallout">
                <a:avLst>
                  <a:gd name="adj1" fmla="val -96269"/>
                  <a:gd name="adj2" fmla="val 17097"/>
                  <a:gd name="adj3" fmla="val 16667"/>
                </a:avLst>
              </a:prstGeom>
              <a:solidFill>
                <a:srgbClr val="800000">
                  <a:alpha val="20000"/>
                </a:srgbClr>
              </a:solidFill>
              <a:ln w="9525">
                <a:solidFill>
                  <a:schemeClr val="tx1"/>
                </a:solidFill>
                <a:miter lim="800000"/>
                <a:headEnd/>
                <a:tailEnd/>
              </a:ln>
              <a:effectLst/>
            </p:spPr>
            <p:txBody>
              <a:bodyPr/>
              <a:lstStyle/>
              <a:p>
                <a:r>
                  <a:rPr kumimoji="1" lang="zh-CN" altLang="en-US" sz="2400" b="1">
                    <a:solidFill>
                      <a:srgbClr val="FF3300"/>
                    </a:solidFill>
                    <a:latin typeface="楷体_GB2312" pitchFamily="49" charset="-122"/>
                    <a:ea typeface="楷体_GB2312" pitchFamily="49" charset="-122"/>
                  </a:rPr>
                  <a:t>飞机每使用</a:t>
                </a:r>
                <a:r>
                  <a:rPr kumimoji="1" lang="en-US" altLang="zh-CN" sz="2400" b="1">
                    <a:solidFill>
                      <a:srgbClr val="FF3300"/>
                    </a:solidFill>
                    <a:latin typeface="楷体_GB2312" pitchFamily="49" charset="-122"/>
                    <a:ea typeface="楷体_GB2312" pitchFamily="49" charset="-122"/>
                  </a:rPr>
                  <a:t>1</a:t>
                </a:r>
                <a:r>
                  <a:rPr kumimoji="1" lang="zh-CN" altLang="en-US" sz="2400" b="1">
                    <a:solidFill>
                      <a:srgbClr val="FF3300"/>
                    </a:solidFill>
                    <a:latin typeface="楷体_GB2312" pitchFamily="49" charset="-122"/>
                    <a:ea typeface="楷体_GB2312" pitchFamily="49" charset="-122"/>
                  </a:rPr>
                  <a:t>年就会处于一个新的状态</a:t>
                </a:r>
                <a:endParaRPr kumimoji="1" lang="zh-CN" altLang="en-US" sz="2400">
                  <a:solidFill>
                    <a:srgbClr val="FF3300"/>
                  </a:solidFill>
                  <a:latin typeface="Times New Roman" pitchFamily="18" charset="0"/>
                  <a:ea typeface="宋体" pitchFamily="2" charset="-122"/>
                </a:endParaRPr>
              </a:p>
            </p:txBody>
          </p:sp>
          <p:sp>
            <p:nvSpPr>
              <p:cNvPr id="11" name="Line 12">
                <a:extLst>
                  <a:ext uri="{FF2B5EF4-FFF2-40B4-BE49-F238E27FC236}">
                    <a16:creationId xmlns:a16="http://schemas.microsoft.com/office/drawing/2014/main" id="{25550290-4CA3-4247-BECB-5ECF61B8D3AA}"/>
                  </a:ext>
                </a:extLst>
              </p:cNvPr>
              <p:cNvSpPr>
                <a:spLocks noChangeShapeType="1"/>
              </p:cNvSpPr>
              <p:nvPr/>
            </p:nvSpPr>
            <p:spPr bwMode="auto">
              <a:xfrm>
                <a:off x="1195" y="3121"/>
                <a:ext cx="1179" cy="0"/>
              </a:xfrm>
              <a:prstGeom prst="line">
                <a:avLst/>
              </a:prstGeom>
              <a:noFill/>
              <a:ln w="57150" cap="rnd">
                <a:solidFill>
                  <a:srgbClr val="FF3300"/>
                </a:solidFill>
                <a:prstDash val="sysDot"/>
                <a:round/>
                <a:headEnd/>
                <a:tailEnd/>
              </a:ln>
              <a:effectLst/>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6963">
                                            <p:txEl>
                                              <p:pRg st="0" end="0"/>
                                            </p:txEl>
                                          </p:spTgt>
                                        </p:tgtEl>
                                        <p:attrNameLst>
                                          <p:attrName>style.visibility</p:attrName>
                                        </p:attrNameLst>
                                      </p:cBhvr>
                                      <p:to>
                                        <p:strVal val="visible"/>
                                      </p:to>
                                    </p:set>
                                    <p:animEffect transition="in" filter="blinds(horizontal)">
                                      <p:cBhvr>
                                        <p:cTn id="7" dur="500"/>
                                        <p:tgtEl>
                                          <p:spTgt spid="157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76963">
                                            <p:txEl>
                                              <p:pRg st="1" end="1"/>
                                            </p:txEl>
                                          </p:spTgt>
                                        </p:tgtEl>
                                        <p:attrNameLst>
                                          <p:attrName>style.visibility</p:attrName>
                                        </p:attrNameLst>
                                      </p:cBhvr>
                                      <p:to>
                                        <p:strVal val="visible"/>
                                      </p:to>
                                    </p:set>
                                    <p:animEffect transition="in" filter="box(in)">
                                      <p:cBhvr>
                                        <p:cTn id="12" dur="500"/>
                                        <p:tgtEl>
                                          <p:spTgt spid="1576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p:txBody>
          <a:bodyPr/>
          <a:lstStyle/>
          <a:p>
            <a:r>
              <a:rPr lang="zh-CN" altLang="en-US" sz="4200"/>
              <a:t>状态图的组成要素</a:t>
            </a:r>
          </a:p>
        </p:txBody>
      </p:sp>
      <p:sp>
        <p:nvSpPr>
          <p:cNvPr id="1580035" name="Rectangle 3"/>
          <p:cNvSpPr>
            <a:spLocks noGrp="1" noChangeArrowheads="1"/>
          </p:cNvSpPr>
          <p:nvPr>
            <p:ph type="body" idx="1"/>
          </p:nvPr>
        </p:nvSpPr>
        <p:spPr>
          <a:xfrm>
            <a:off x="685800" y="1596390"/>
            <a:ext cx="8443912" cy="4871085"/>
          </a:xfrm>
          <a:noFill/>
          <a:ln/>
        </p:spPr>
        <p:txBody>
          <a:bodyPr/>
          <a:lstStyle/>
          <a:p>
            <a:r>
              <a:rPr lang="zh-CN" altLang="en-US" sz="2800" dirty="0">
                <a:ea typeface="楷体_GB2312" pitchFamily="49" charset="-122"/>
              </a:rPr>
              <a:t>显然，列出对象的全部状态并绘制状态图是不现实的（也没有必要）。</a:t>
            </a:r>
          </a:p>
          <a:p>
            <a:r>
              <a:rPr lang="zh-CN" altLang="en-US" sz="2800" dirty="0">
                <a:ea typeface="楷体_GB2312" pitchFamily="49" charset="-122"/>
              </a:rPr>
              <a:t>建模的时候只需要考虑与对象当前行为有关的属性状态即可。</a:t>
            </a:r>
            <a:endParaRPr lang="zh-CN" altLang="en-US" sz="2800" dirty="0">
              <a:solidFill>
                <a:srgbClr val="FF3300"/>
              </a:solidFill>
              <a:ea typeface="楷体_GB2312" pitchFamily="49" charset="-122"/>
            </a:endParaRPr>
          </a:p>
          <a:p>
            <a:r>
              <a:rPr lang="zh-CN" altLang="en-US" sz="2800" dirty="0">
                <a:ea typeface="楷体_GB2312" pitchFamily="49" charset="-122"/>
              </a:rPr>
              <a:t>对“飞机”对象来说：</a:t>
            </a:r>
          </a:p>
          <a:p>
            <a:pPr lvl="1"/>
            <a:r>
              <a:rPr lang="zh-CN" altLang="en-US" sz="2400" dirty="0">
                <a:solidFill>
                  <a:srgbClr val="FF3300"/>
                </a:solidFill>
                <a:latin typeface="楷体_GB2312" pitchFamily="49" charset="-122"/>
                <a:ea typeface="楷体_GB2312" pitchFamily="49" charset="-122"/>
              </a:rPr>
              <a:t>累计飞行</a:t>
            </a:r>
            <a:r>
              <a:rPr lang="en-US" altLang="zh-CN" sz="2400" dirty="0">
                <a:solidFill>
                  <a:srgbClr val="FF3300"/>
                </a:solidFill>
                <a:latin typeface="楷体_GB2312" pitchFamily="49" charset="-122"/>
                <a:ea typeface="楷体_GB2312" pitchFamily="49" charset="-122"/>
              </a:rPr>
              <a:t>10000km</a:t>
            </a:r>
            <a:r>
              <a:rPr lang="zh-CN" altLang="en-US" sz="2400" dirty="0">
                <a:solidFill>
                  <a:srgbClr val="FF3300"/>
                </a:solidFill>
                <a:latin typeface="楷体_GB2312" pitchFamily="49" charset="-122"/>
                <a:ea typeface="楷体_GB2312" pitchFamily="49" charset="-122"/>
              </a:rPr>
              <a:t>与</a:t>
            </a:r>
            <a:r>
              <a:rPr lang="en-US" altLang="zh-CN" sz="2400" dirty="0">
                <a:solidFill>
                  <a:srgbClr val="FF3300"/>
                </a:solidFill>
                <a:latin typeface="楷体_GB2312" pitchFamily="49" charset="-122"/>
                <a:ea typeface="楷体_GB2312" pitchFamily="49" charset="-122"/>
              </a:rPr>
              <a:t>15000km</a:t>
            </a:r>
            <a:r>
              <a:rPr lang="zh-CN" altLang="en-US" sz="2400" dirty="0">
                <a:solidFill>
                  <a:srgbClr val="FF3300"/>
                </a:solidFill>
                <a:latin typeface="楷体_GB2312" pitchFamily="49" charset="-122"/>
                <a:ea typeface="楷体_GB2312" pitchFamily="49" charset="-122"/>
              </a:rPr>
              <a:t>在行为上并无实质性的区别</a:t>
            </a:r>
          </a:p>
          <a:p>
            <a:pPr lvl="1"/>
            <a:r>
              <a:rPr lang="zh-CN" altLang="en-US" sz="2400" dirty="0">
                <a:solidFill>
                  <a:srgbClr val="FF3300"/>
                </a:solidFill>
                <a:latin typeface="楷体_GB2312" pitchFamily="49" charset="-122"/>
                <a:ea typeface="楷体_GB2312" pitchFamily="49" charset="-122"/>
              </a:rPr>
              <a:t>建模时，也许系统关心的只是飞机的当前使用状况，如</a:t>
            </a:r>
            <a:r>
              <a:rPr lang="zh-CN" altLang="en-US" sz="2400" u="sng" dirty="0">
                <a:latin typeface="楷体_GB2312" pitchFamily="49" charset="-122"/>
                <a:ea typeface="楷体_GB2312" pitchFamily="49" charset="-122"/>
              </a:rPr>
              <a:t>飞行、着陆、机场停放、维修和报废</a:t>
            </a:r>
            <a:r>
              <a:rPr lang="zh-CN" altLang="en-US" sz="2400" dirty="0">
                <a:solidFill>
                  <a:srgbClr val="FF3300"/>
                </a:solidFill>
                <a:latin typeface="楷体_GB2312" pitchFamily="49" charset="-122"/>
                <a:ea typeface="楷体_GB2312" pitchFamily="49" charset="-122"/>
              </a:rPr>
              <a:t>等。</a:t>
            </a:r>
          </a:p>
          <a:p>
            <a:pPr lvl="1"/>
            <a:r>
              <a:rPr lang="zh-CN" altLang="en-US" sz="2400" dirty="0">
                <a:solidFill>
                  <a:srgbClr val="FF3300"/>
                </a:solidFill>
                <a:latin typeface="楷体_GB2312" pitchFamily="49" charset="-122"/>
                <a:ea typeface="楷体_GB2312" pitchFamily="49" charset="-122"/>
              </a:rPr>
              <a:t>可以根据飞机使用的几种情况将建立状态图，其中可以建立</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飞行</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着陆</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机场停放</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维修</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a:t>
            </a:r>
            <a:r>
              <a:rPr lang="zh-CN" altLang="en-US" sz="2400" u="sng" dirty="0">
                <a:latin typeface="Arial"/>
                <a:ea typeface="楷体_GB2312" pitchFamily="49" charset="-122"/>
              </a:rPr>
              <a:t>“</a:t>
            </a:r>
            <a:r>
              <a:rPr lang="zh-CN" altLang="en-US" sz="2400" u="sng" dirty="0">
                <a:latin typeface="楷体_GB2312" pitchFamily="49" charset="-122"/>
                <a:ea typeface="楷体_GB2312" pitchFamily="49" charset="-122"/>
              </a:rPr>
              <a:t>报废</a:t>
            </a:r>
            <a:r>
              <a:rPr lang="zh-CN" altLang="en-US" sz="2400" u="sng" dirty="0">
                <a:latin typeface="Arial"/>
                <a:ea typeface="楷体_GB2312" pitchFamily="49" charset="-122"/>
              </a:rPr>
              <a:t>”</a:t>
            </a:r>
            <a:r>
              <a:rPr lang="zh-CN" altLang="en-US" sz="2400" dirty="0">
                <a:solidFill>
                  <a:srgbClr val="FF3300"/>
                </a:solidFill>
                <a:latin typeface="楷体_GB2312" pitchFamily="49" charset="-122"/>
                <a:ea typeface="楷体_GB2312" pitchFamily="49" charset="-122"/>
              </a:rPr>
              <a:t>等几种状态。</a:t>
            </a:r>
          </a:p>
        </p:txBody>
      </p:sp>
      <p:sp>
        <p:nvSpPr>
          <p:cNvPr id="1580036" name="Text Box 4"/>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2" name="灯片编号占位符 1">
            <a:extLst>
              <a:ext uri="{FF2B5EF4-FFF2-40B4-BE49-F238E27FC236}">
                <a16:creationId xmlns:a16="http://schemas.microsoft.com/office/drawing/2014/main" id="{D2421054-81A6-43CF-A577-663D80E7E2B2}"/>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11</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0035">
                                            <p:txEl>
                                              <p:pRg st="2" end="2"/>
                                            </p:txEl>
                                          </p:spTgt>
                                        </p:tgtEl>
                                        <p:attrNameLst>
                                          <p:attrName>style.visibility</p:attrName>
                                        </p:attrNameLst>
                                      </p:cBhvr>
                                      <p:to>
                                        <p:strVal val="visible"/>
                                      </p:to>
                                    </p:set>
                                    <p:animEffect transition="in" filter="blinds(horizontal)">
                                      <p:cBhvr>
                                        <p:cTn id="7" dur="500"/>
                                        <p:tgtEl>
                                          <p:spTgt spid="1580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80035">
                                            <p:txEl>
                                              <p:pRg st="0" end="0"/>
                                            </p:txEl>
                                          </p:spTgt>
                                        </p:tgtEl>
                                        <p:attrNameLst>
                                          <p:attrName>style.visibility</p:attrName>
                                        </p:attrNameLst>
                                      </p:cBhvr>
                                      <p:to>
                                        <p:strVal val="visible"/>
                                      </p:to>
                                    </p:set>
                                    <p:animEffect transition="in" filter="blinds(horizontal)">
                                      <p:cBhvr>
                                        <p:cTn id="12" dur="500"/>
                                        <p:tgtEl>
                                          <p:spTgt spid="15800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0035">
                                            <p:txEl>
                                              <p:pRg st="1" end="1"/>
                                            </p:txEl>
                                          </p:spTgt>
                                        </p:tgtEl>
                                        <p:attrNameLst>
                                          <p:attrName>style.visibility</p:attrName>
                                        </p:attrNameLst>
                                      </p:cBhvr>
                                      <p:to>
                                        <p:strVal val="visible"/>
                                      </p:to>
                                    </p:set>
                                    <p:animEffect transition="in" filter="blinds(horizontal)">
                                      <p:cBhvr>
                                        <p:cTn id="17" dur="500"/>
                                        <p:tgtEl>
                                          <p:spTgt spid="15800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80035">
                                            <p:txEl>
                                              <p:pRg st="3" end="3"/>
                                            </p:txEl>
                                          </p:spTgt>
                                        </p:tgtEl>
                                        <p:attrNameLst>
                                          <p:attrName>style.visibility</p:attrName>
                                        </p:attrNameLst>
                                      </p:cBhvr>
                                      <p:to>
                                        <p:strVal val="visible"/>
                                      </p:to>
                                    </p:set>
                                    <p:animEffect transition="in" filter="wipe(down)">
                                      <p:cBhvr>
                                        <p:cTn id="22" dur="500"/>
                                        <p:tgtEl>
                                          <p:spTgt spid="1580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80035">
                                            <p:txEl>
                                              <p:pRg st="4" end="4"/>
                                            </p:txEl>
                                          </p:spTgt>
                                        </p:tgtEl>
                                        <p:attrNameLst>
                                          <p:attrName>style.visibility</p:attrName>
                                        </p:attrNameLst>
                                      </p:cBhvr>
                                      <p:to>
                                        <p:strVal val="visible"/>
                                      </p:to>
                                    </p:set>
                                    <p:animEffect transition="in" filter="wipe(down)">
                                      <p:cBhvr>
                                        <p:cTn id="27" dur="500"/>
                                        <p:tgtEl>
                                          <p:spTgt spid="1580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80035">
                                            <p:txEl>
                                              <p:pRg st="5" end="5"/>
                                            </p:txEl>
                                          </p:spTgt>
                                        </p:tgtEl>
                                        <p:attrNameLst>
                                          <p:attrName>style.visibility</p:attrName>
                                        </p:attrNameLst>
                                      </p:cBhvr>
                                      <p:to>
                                        <p:strVal val="visible"/>
                                      </p:to>
                                    </p:set>
                                    <p:animEffect transition="in" filter="box(in)">
                                      <p:cBhvr>
                                        <p:cTn id="32" dur="500"/>
                                        <p:tgtEl>
                                          <p:spTgt spid="158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noChangeArrowheads="1"/>
          </p:cNvSpPr>
          <p:nvPr>
            <p:ph type="title"/>
          </p:nvPr>
        </p:nvSpPr>
        <p:spPr/>
        <p:txBody>
          <a:bodyPr/>
          <a:lstStyle/>
          <a:p>
            <a:r>
              <a:rPr lang="zh-CN" altLang="en-US" sz="4200"/>
              <a:t>状态图的组成要素</a:t>
            </a:r>
          </a:p>
        </p:txBody>
      </p:sp>
      <p:sp>
        <p:nvSpPr>
          <p:cNvPr id="1581059" name="Rectangle 3"/>
          <p:cNvSpPr>
            <a:spLocks noGrp="1" noChangeArrowheads="1"/>
          </p:cNvSpPr>
          <p:nvPr>
            <p:ph type="body" idx="1"/>
          </p:nvPr>
        </p:nvSpPr>
        <p:spPr>
          <a:xfrm>
            <a:off x="457200" y="2735263"/>
            <a:ext cx="8458200" cy="3665537"/>
          </a:xfrm>
          <a:noFill/>
          <a:ln/>
        </p:spPr>
        <p:txBody>
          <a:bodyPr/>
          <a:lstStyle/>
          <a:p>
            <a:pPr>
              <a:buFont typeface="Wingdings" pitchFamily="2" charset="2"/>
              <a:buNone/>
            </a:pPr>
            <a:r>
              <a:rPr lang="zh-CN" altLang="en-US" sz="2800"/>
              <a:t>  </a:t>
            </a:r>
            <a:r>
              <a:rPr lang="zh-CN" altLang="en-US" sz="2800">
                <a:ea typeface="楷体_GB2312" pitchFamily="49" charset="-122"/>
              </a:rPr>
              <a:t>状态由一个带圆角的矩形表示，状态的描述包括：名称、入口和出口动作、内部转换和嵌套状态图。</a:t>
            </a:r>
          </a:p>
        </p:txBody>
      </p:sp>
      <p:sp>
        <p:nvSpPr>
          <p:cNvPr id="1581060" name="Text Box 4"/>
          <p:cNvSpPr txBox="1">
            <a:spLocks noChangeArrowheads="1"/>
          </p:cNvSpPr>
          <p:nvPr/>
        </p:nvSpPr>
        <p:spPr bwMode="auto">
          <a:xfrm>
            <a:off x="762000" y="2049463"/>
            <a:ext cx="3352800" cy="519112"/>
          </a:xfrm>
          <a:prstGeom prst="rect">
            <a:avLst/>
          </a:prstGeom>
          <a:solidFill>
            <a:srgbClr val="FFDF79"/>
          </a:solidFill>
          <a:ln w="9525">
            <a:noFill/>
            <a:miter lim="800000"/>
            <a:headEnd/>
            <a:tailEnd/>
          </a:ln>
          <a:effectLst/>
        </p:spPr>
        <p:txBody>
          <a:bodyPr>
            <a:spAutoFit/>
          </a:bodyPr>
          <a:lstStyle/>
          <a:p>
            <a:pPr>
              <a:spcBef>
                <a:spcPct val="50000"/>
              </a:spcBef>
            </a:pPr>
            <a:r>
              <a:rPr lang="zh-CN" altLang="en-US" sz="2800" b="1">
                <a:effectLst>
                  <a:outerShdw blurRad="38100" dist="38100" dir="2700000" algn="tl">
                    <a:srgbClr val="FFFFFF"/>
                  </a:outerShdw>
                </a:effectLst>
                <a:latin typeface="黑体" pitchFamily="2" charset="-122"/>
                <a:ea typeface="黑体" pitchFamily="2" charset="-122"/>
              </a:rPr>
              <a:t>状态的</a:t>
            </a: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8E026BB2-461D-41F5-B0D5-DD5D1E859447}"/>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12</a:t>
            </a:fld>
            <a:r>
              <a:rPr lang="zh-CN" altLang="en-US" dirty="0"/>
              <a:t>页</a:t>
            </a:r>
          </a:p>
        </p:txBody>
      </p:sp>
      <p:sp>
        <p:nvSpPr>
          <p:cNvPr id="6" name="AutoShape 3">
            <a:extLst>
              <a:ext uri="{FF2B5EF4-FFF2-40B4-BE49-F238E27FC236}">
                <a16:creationId xmlns:a16="http://schemas.microsoft.com/office/drawing/2014/main" id="{21EAF468-F7A2-4528-A09A-4A6E319F6EFF}"/>
              </a:ext>
            </a:extLst>
          </p:cNvPr>
          <p:cNvSpPr>
            <a:spLocks noChangeArrowheads="1"/>
          </p:cNvSpPr>
          <p:nvPr/>
        </p:nvSpPr>
        <p:spPr bwMode="auto">
          <a:xfrm>
            <a:off x="5181600" y="3643502"/>
            <a:ext cx="3733800" cy="3214498"/>
          </a:xfrm>
          <a:prstGeom prst="wedgeEllipseCallout">
            <a:avLst>
              <a:gd name="adj1" fmla="val -50233"/>
              <a:gd name="adj2" fmla="val -21168"/>
            </a:avLst>
          </a:prstGeom>
          <a:solidFill>
            <a:schemeClr val="accent1">
              <a:alpha val="75000"/>
            </a:schemeClr>
          </a:solidFill>
          <a:ln w="9525">
            <a:solidFill>
              <a:schemeClr val="tx1"/>
            </a:solidFill>
            <a:miter lim="800000"/>
            <a:headEnd/>
            <a:tailEnd/>
          </a:ln>
          <a:effectLst/>
        </p:spPr>
        <p:txBody>
          <a:bodyPr/>
          <a:lstStyle/>
          <a:p>
            <a:r>
              <a:rPr kumimoji="1" lang="zh-CN" altLang="en-US" sz="2400" dirty="0">
                <a:solidFill>
                  <a:srgbClr val="FF3300"/>
                </a:solidFill>
                <a:latin typeface="华文行楷" pitchFamily="2" charset="-122"/>
                <a:ea typeface="华文行楷" pitchFamily="2" charset="-122"/>
              </a:rPr>
              <a:t>名称</a:t>
            </a:r>
            <a:r>
              <a:rPr kumimoji="1" lang="zh-CN" altLang="en-US" sz="2400" dirty="0">
                <a:latin typeface="华文行楷" pitchFamily="2" charset="-122"/>
                <a:ea typeface="华文行楷" pitchFamily="2" charset="-122"/>
              </a:rPr>
              <a:t>表示状态的名字，通常用字符串表示。一个状态的名称在状态图所在的上下文中应该是惟一的。</a:t>
            </a:r>
          </a:p>
        </p:txBody>
      </p:sp>
      <p:sp>
        <p:nvSpPr>
          <p:cNvPr id="7" name="Text Box 4">
            <a:extLst>
              <a:ext uri="{FF2B5EF4-FFF2-40B4-BE49-F238E27FC236}">
                <a16:creationId xmlns:a16="http://schemas.microsoft.com/office/drawing/2014/main" id="{4156CC99-BF8E-4785-AD02-B8AE2BF86CE7}"/>
              </a:ext>
            </a:extLst>
          </p:cNvPr>
          <p:cNvSpPr txBox="1">
            <a:spLocks noChangeArrowheads="1"/>
          </p:cNvSpPr>
          <p:nvPr/>
        </p:nvSpPr>
        <p:spPr bwMode="auto">
          <a:xfrm>
            <a:off x="762000" y="4048918"/>
            <a:ext cx="4419600" cy="519113"/>
          </a:xfrm>
          <a:prstGeom prst="rect">
            <a:avLst/>
          </a:prstGeom>
          <a:solidFill>
            <a:srgbClr val="FFDF79"/>
          </a:solidFill>
          <a:ln w="9525">
            <a:noFill/>
            <a:miter lim="800000"/>
            <a:headEnd/>
            <a:tailEnd/>
          </a:ln>
          <a:effectLst/>
        </p:spPr>
        <p:txBody>
          <a:bodyPr>
            <a:spAutoFit/>
          </a:bodyPr>
          <a:lstStyle/>
          <a:p>
            <a:pPr>
              <a:spcBef>
                <a:spcPct val="50000"/>
              </a:spcBef>
            </a:pPr>
            <a:r>
              <a:rPr lang="zh-CN" altLang="en-US" sz="2800" b="1" dirty="0">
                <a:effectLst>
                  <a:outerShdw blurRad="38100" dist="38100" dir="2700000" algn="tl">
                    <a:srgbClr val="FFFFFF"/>
                  </a:outerShdw>
                </a:effectLst>
                <a:latin typeface="黑体" pitchFamily="2" charset="-122"/>
                <a:ea typeface="黑体" pitchFamily="2" charset="-122"/>
              </a:rPr>
              <a:t>状态的</a:t>
            </a:r>
            <a:r>
              <a:rPr lang="en-US" altLang="zh-CN" sz="2800" b="1" dirty="0">
                <a:effectLst>
                  <a:outerShdw blurRad="38100" dist="38100" dir="2700000" algn="tl">
                    <a:srgbClr val="FFFFFF"/>
                  </a:outerShdw>
                </a:effectLst>
                <a:latin typeface="黑体" pitchFamily="2" charset="-122"/>
                <a:ea typeface="黑体" pitchFamily="2" charset="-122"/>
              </a:rPr>
              <a:t>UML</a:t>
            </a:r>
            <a:r>
              <a:rPr lang="zh-CN" altLang="en-US" sz="2800" b="1" dirty="0">
                <a:effectLst>
                  <a:outerShdw blurRad="38100" dist="38100" dir="2700000" algn="tl">
                    <a:srgbClr val="FFFFFF"/>
                  </a:outerShdw>
                </a:effectLst>
                <a:latin typeface="黑体" pitchFamily="2" charset="-122"/>
                <a:ea typeface="黑体" pitchFamily="2" charset="-122"/>
              </a:rPr>
              <a:t>表示</a:t>
            </a:r>
            <a:r>
              <a:rPr lang="en-US" altLang="zh-CN" sz="2800" b="1" dirty="0">
                <a:effectLst>
                  <a:outerShdw blurRad="38100" dist="38100" dir="2700000" algn="tl">
                    <a:srgbClr val="FFFFFF"/>
                  </a:outerShdw>
                </a:effectLst>
                <a:latin typeface="Times New Roman"/>
                <a:ea typeface="黑体" pitchFamily="2" charset="-122"/>
              </a:rPr>
              <a:t>——</a:t>
            </a:r>
            <a:r>
              <a:rPr lang="zh-CN" altLang="en-US" sz="2800" b="1" dirty="0">
                <a:effectLst>
                  <a:outerShdw blurRad="38100" dist="38100" dir="2700000" algn="tl">
                    <a:srgbClr val="FFFFFF"/>
                  </a:outerShdw>
                </a:effectLst>
                <a:latin typeface="黑体" pitchFamily="2" charset="-122"/>
                <a:ea typeface="黑体" pitchFamily="2" charset="-122"/>
              </a:rPr>
              <a:t>名称</a:t>
            </a:r>
            <a:r>
              <a:rPr lang="zh-CN" altLang="en-US" sz="2800" b="1" i="1" dirty="0">
                <a:solidFill>
                  <a:srgbClr val="FFCCFF"/>
                </a:solidFill>
                <a:effectLst>
                  <a:outerShdw blurRad="38100" dist="38100" dir="2700000" algn="tl">
                    <a:srgbClr val="000000"/>
                  </a:outerShdw>
                </a:effectLst>
                <a:latin typeface="黑体" pitchFamily="2" charset="-122"/>
                <a:ea typeface="黑体" pitchFamily="2" charset="-122"/>
              </a:rPr>
              <a:t> </a:t>
            </a:r>
          </a:p>
        </p:txBody>
      </p:sp>
      <p:pic>
        <p:nvPicPr>
          <p:cNvPr id="8" name="Picture 4">
            <a:extLst>
              <a:ext uri="{FF2B5EF4-FFF2-40B4-BE49-F238E27FC236}">
                <a16:creationId xmlns:a16="http://schemas.microsoft.com/office/drawing/2014/main" id="{F5AB5381-0E3A-426D-96BC-C31D2FAE81ED}"/>
              </a:ext>
            </a:extLst>
          </p:cNvPr>
          <p:cNvPicPr>
            <a:picLocks noChangeAspect="1" noChangeArrowheads="1"/>
          </p:cNvPicPr>
          <p:nvPr/>
        </p:nvPicPr>
        <p:blipFill>
          <a:blip r:embed="rId2"/>
          <a:srcRect/>
          <a:stretch>
            <a:fillRect/>
          </a:stretch>
        </p:blipFill>
        <p:spPr bwMode="auto">
          <a:xfrm>
            <a:off x="4534620" y="1718548"/>
            <a:ext cx="4609380" cy="643652"/>
          </a:xfrm>
          <a:prstGeom prst="rect">
            <a:avLst/>
          </a:prstGeom>
          <a:noFill/>
          <a:ln w="9525" algn="ctr">
            <a:noFill/>
            <a:miter lim="800000"/>
            <a:headEnd/>
            <a:tailEnd/>
          </a:ln>
          <a:effectLst/>
        </p:spPr>
      </p:pic>
      <p:pic>
        <p:nvPicPr>
          <p:cNvPr id="9" name="Picture 3">
            <a:extLst>
              <a:ext uri="{FF2B5EF4-FFF2-40B4-BE49-F238E27FC236}">
                <a16:creationId xmlns:a16="http://schemas.microsoft.com/office/drawing/2014/main" id="{25F3B42C-DE97-445D-BC9C-9736F8A9BBFE}"/>
              </a:ext>
            </a:extLst>
          </p:cNvPr>
          <p:cNvPicPr>
            <a:picLocks noChangeAspect="1" noChangeArrowheads="1"/>
          </p:cNvPicPr>
          <p:nvPr/>
        </p:nvPicPr>
        <p:blipFill>
          <a:blip r:embed="rId3"/>
          <a:srcRect l="3635" r="7257"/>
          <a:stretch>
            <a:fillRect/>
          </a:stretch>
        </p:blipFill>
        <p:spPr bwMode="auto">
          <a:xfrm>
            <a:off x="5486400" y="59055"/>
            <a:ext cx="3657600" cy="15204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body" idx="1"/>
          </p:nvPr>
        </p:nvSpPr>
        <p:spPr>
          <a:xfrm>
            <a:off x="615950" y="2597150"/>
            <a:ext cx="8451850" cy="3516313"/>
          </a:xfrm>
          <a:noFill/>
          <a:ln/>
        </p:spPr>
        <p:txBody>
          <a:bodyPr/>
          <a:lstStyle/>
          <a:p>
            <a:r>
              <a:rPr lang="zh-CN" altLang="en-US" sz="3000" dirty="0">
                <a:latin typeface="楷体_GB2312" pitchFamily="49" charset="-122"/>
                <a:ea typeface="楷体_GB2312" pitchFamily="49" charset="-122"/>
              </a:rPr>
              <a:t>入口动作表示进入某个状态所要执行的动作。</a:t>
            </a:r>
          </a:p>
          <a:p>
            <a:r>
              <a:rPr lang="zh-CN" altLang="en-US" sz="3000" dirty="0">
                <a:latin typeface="楷体_GB2312" pitchFamily="49" charset="-122"/>
                <a:ea typeface="楷体_GB2312" pitchFamily="49" charset="-122"/>
              </a:rPr>
              <a:t>入口动作用</a:t>
            </a:r>
            <a:r>
              <a:rPr lang="zh-CN" altLang="en-US" sz="3000" dirty="0">
                <a:latin typeface="Arial"/>
                <a:ea typeface="楷体_GB2312" pitchFamily="49" charset="-122"/>
              </a:rPr>
              <a:t>“</a:t>
            </a:r>
            <a:r>
              <a:rPr lang="en-US" altLang="zh-CN" sz="3000" dirty="0">
                <a:latin typeface="楷体_GB2312" pitchFamily="49" charset="-122"/>
                <a:ea typeface="楷体_GB2312" pitchFamily="49" charset="-122"/>
              </a:rPr>
              <a:t>entry/</a:t>
            </a:r>
            <a:r>
              <a:rPr lang="zh-CN" altLang="en-US" sz="3000" dirty="0">
                <a:latin typeface="楷体_GB2312" pitchFamily="49" charset="-122"/>
                <a:ea typeface="楷体_GB2312" pitchFamily="49" charset="-122"/>
              </a:rPr>
              <a:t>要执行的动作</a:t>
            </a:r>
            <a:r>
              <a:rPr lang="zh-CN" altLang="en-US" sz="3000" dirty="0">
                <a:latin typeface="Arial"/>
                <a:ea typeface="楷体_GB2312" pitchFamily="49" charset="-122"/>
              </a:rPr>
              <a:t>”</a:t>
            </a:r>
            <a:r>
              <a:rPr lang="zh-CN" altLang="en-US" sz="3000" dirty="0">
                <a:latin typeface="楷体_GB2312" pitchFamily="49" charset="-122"/>
                <a:ea typeface="楷体_GB2312" pitchFamily="49" charset="-122"/>
              </a:rPr>
              <a:t>表达。</a:t>
            </a:r>
          </a:p>
        </p:txBody>
      </p:sp>
      <p:pic>
        <p:nvPicPr>
          <p:cNvPr id="1583107" name="Picture 3"/>
          <p:cNvPicPr>
            <a:picLocks noChangeAspect="1" noChangeArrowheads="1"/>
          </p:cNvPicPr>
          <p:nvPr/>
        </p:nvPicPr>
        <p:blipFill>
          <a:blip r:embed="rId2"/>
          <a:srcRect l="3635" r="7257"/>
          <a:stretch>
            <a:fillRect/>
          </a:stretch>
        </p:blipFill>
        <p:spPr bwMode="auto">
          <a:xfrm>
            <a:off x="4267200" y="457200"/>
            <a:ext cx="4876800" cy="2027237"/>
          </a:xfrm>
          <a:prstGeom prst="rect">
            <a:avLst/>
          </a:prstGeom>
          <a:noFill/>
          <a:ln w="9525">
            <a:noFill/>
            <a:miter lim="800000"/>
            <a:headEnd/>
            <a:tailEnd/>
          </a:ln>
        </p:spPr>
      </p:pic>
      <p:sp>
        <p:nvSpPr>
          <p:cNvPr id="1583108" name="Text Box 4"/>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状态 </a:t>
            </a:r>
          </a:p>
        </p:txBody>
      </p:sp>
      <p:sp>
        <p:nvSpPr>
          <p:cNvPr id="1583109" name="Rectangle 5"/>
          <p:cNvSpPr>
            <a:spLocks noGrp="1"/>
          </p:cNvSpPr>
          <p:nvPr>
            <p:ph type="title"/>
          </p:nvPr>
        </p:nvSpPr>
        <p:spPr>
          <a:noFill/>
          <a:ln/>
        </p:spPr>
        <p:txBody>
          <a:bodyPr/>
          <a:lstStyle/>
          <a:p>
            <a:r>
              <a:rPr lang="zh-CN" altLang="en-US" sz="4200"/>
              <a:t>状态图的组成要素</a:t>
            </a:r>
          </a:p>
        </p:txBody>
      </p:sp>
      <p:sp>
        <p:nvSpPr>
          <p:cNvPr id="1583110" name="Text Box 6"/>
          <p:cNvSpPr txBox="1">
            <a:spLocks noChangeArrowheads="1"/>
          </p:cNvSpPr>
          <p:nvPr/>
        </p:nvSpPr>
        <p:spPr bwMode="auto">
          <a:xfrm>
            <a:off x="762000" y="1676400"/>
            <a:ext cx="38862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入口动作</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EEAC73DD-AAF0-4258-BC05-E9562C2220B6}"/>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13</a:t>
            </a:fld>
            <a:r>
              <a:rPr lang="zh-CN" altLang="en-US" dirty="0"/>
              <a:t>页</a:t>
            </a:r>
          </a:p>
        </p:txBody>
      </p:sp>
      <p:sp>
        <p:nvSpPr>
          <p:cNvPr id="8" name="Rectangle 2">
            <a:extLst>
              <a:ext uri="{FF2B5EF4-FFF2-40B4-BE49-F238E27FC236}">
                <a16:creationId xmlns:a16="http://schemas.microsoft.com/office/drawing/2014/main" id="{BAAD2A65-55B6-436C-8844-91E0F5C82E38}"/>
              </a:ext>
            </a:extLst>
          </p:cNvPr>
          <p:cNvSpPr txBox="1">
            <a:spLocks noChangeArrowheads="1"/>
          </p:cNvSpPr>
          <p:nvPr/>
        </p:nvSpPr>
        <p:spPr bwMode="auto">
          <a:xfrm>
            <a:off x="685800" y="4876800"/>
            <a:ext cx="8680450" cy="1349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3000" kern="0" dirty="0">
                <a:latin typeface="楷体_GB2312" pitchFamily="49" charset="-122"/>
                <a:ea typeface="楷体_GB2312" pitchFamily="49" charset="-122"/>
              </a:rPr>
              <a:t>出口动作表示退出某个状态所要执行的动作。</a:t>
            </a:r>
          </a:p>
          <a:p>
            <a:r>
              <a:rPr lang="zh-CN" altLang="en-US" sz="3000" kern="0" dirty="0">
                <a:latin typeface="楷体_GB2312" pitchFamily="49" charset="-122"/>
                <a:ea typeface="楷体_GB2312" pitchFamily="49" charset="-122"/>
              </a:rPr>
              <a:t>出口动作用</a:t>
            </a:r>
            <a:r>
              <a:rPr lang="zh-CN" altLang="en-US" sz="3000" kern="0" dirty="0">
                <a:latin typeface="Arial"/>
                <a:ea typeface="楷体_GB2312" pitchFamily="49" charset="-122"/>
              </a:rPr>
              <a:t>“</a:t>
            </a:r>
            <a:r>
              <a:rPr lang="en-US" altLang="zh-CN" sz="3000" kern="0" dirty="0">
                <a:latin typeface="楷体_GB2312" pitchFamily="49" charset="-122"/>
                <a:ea typeface="楷体_GB2312" pitchFamily="49" charset="-122"/>
              </a:rPr>
              <a:t>exit/</a:t>
            </a:r>
            <a:r>
              <a:rPr lang="zh-CN" altLang="en-US" sz="3000" kern="0" dirty="0">
                <a:latin typeface="楷体_GB2312" pitchFamily="49" charset="-122"/>
                <a:ea typeface="楷体_GB2312" pitchFamily="49" charset="-122"/>
              </a:rPr>
              <a:t>要执行的动作</a:t>
            </a:r>
            <a:r>
              <a:rPr lang="zh-CN" altLang="en-US" sz="3000" kern="0" dirty="0">
                <a:latin typeface="Arial"/>
                <a:ea typeface="楷体_GB2312" pitchFamily="49" charset="-122"/>
              </a:rPr>
              <a:t>”</a:t>
            </a:r>
            <a:r>
              <a:rPr lang="zh-CN" altLang="en-US" sz="3000" kern="0" dirty="0">
                <a:latin typeface="楷体_GB2312" pitchFamily="49" charset="-122"/>
                <a:ea typeface="楷体_GB2312" pitchFamily="49" charset="-122"/>
              </a:rPr>
              <a:t>表达。</a:t>
            </a:r>
          </a:p>
        </p:txBody>
      </p:sp>
      <p:sp>
        <p:nvSpPr>
          <p:cNvPr id="9" name="Text Box 6">
            <a:extLst>
              <a:ext uri="{FF2B5EF4-FFF2-40B4-BE49-F238E27FC236}">
                <a16:creationId xmlns:a16="http://schemas.microsoft.com/office/drawing/2014/main" id="{6DFE7327-301B-4BA7-ADCE-BE399BFDB5E1}"/>
              </a:ext>
            </a:extLst>
          </p:cNvPr>
          <p:cNvSpPr txBox="1">
            <a:spLocks noChangeArrowheads="1"/>
          </p:cNvSpPr>
          <p:nvPr/>
        </p:nvSpPr>
        <p:spPr bwMode="auto">
          <a:xfrm>
            <a:off x="762000" y="4086225"/>
            <a:ext cx="37338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出口动作</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760412" y="1581726"/>
            <a:ext cx="8369300" cy="1896609"/>
          </a:xfrm>
          <a:prstGeom prst="rect">
            <a:avLst/>
          </a:prstGeom>
          <a:noFill/>
          <a:ln w="9525">
            <a:noFill/>
            <a:miter lim="800000"/>
            <a:headEnd/>
            <a:tailEnd/>
          </a:ln>
          <a:effectLst/>
        </p:spPr>
        <p:txBody>
          <a:bodyPr wrap="square">
            <a:spAutoFit/>
          </a:bodyPr>
          <a:lstStyle/>
          <a:p>
            <a:pPr>
              <a:lnSpc>
                <a:spcPct val="120000"/>
              </a:lnSpc>
            </a:pPr>
            <a:r>
              <a:rPr kumimoji="1" lang="zh-CN" altLang="en-US" sz="2800" b="1" dirty="0">
                <a:solidFill>
                  <a:schemeClr val="hlink"/>
                </a:solidFill>
                <a:latin typeface="Times New Roman" pitchFamily="18" charset="0"/>
                <a:ea typeface="宋体" pitchFamily="2" charset="-122"/>
              </a:rPr>
              <a:t>      </a:t>
            </a:r>
            <a:r>
              <a:rPr kumimoji="1" lang="zh-CN" altLang="en-US" sz="2400" b="1" dirty="0">
                <a:solidFill>
                  <a:srgbClr val="FF0000"/>
                </a:solidFill>
                <a:latin typeface="Times New Roman" pitchFamily="18" charset="0"/>
                <a:ea typeface="宋体" pitchFamily="2" charset="-122"/>
              </a:rPr>
              <a:t>监护条件</a:t>
            </a:r>
            <a:r>
              <a:rPr kumimoji="1" lang="zh-CN" altLang="en-US" sz="2400" b="1" dirty="0">
                <a:latin typeface="Times New Roman" pitchFamily="18" charset="0"/>
                <a:ea typeface="宋体" pitchFamily="2" charset="-122"/>
              </a:rPr>
              <a:t>用来描述状态转移的前提。</a:t>
            </a:r>
            <a:r>
              <a:rPr kumimoji="1" lang="zh-CN" altLang="en-US" sz="2400" b="1" dirty="0">
                <a:solidFill>
                  <a:srgbClr val="FF0000"/>
                </a:solidFill>
                <a:latin typeface="Times New Roman" pitchFamily="18" charset="0"/>
                <a:ea typeface="宋体" pitchFamily="2" charset="-122"/>
              </a:rPr>
              <a:t>事件</a:t>
            </a:r>
            <a:r>
              <a:rPr kumimoji="1" lang="zh-CN" altLang="en-US" sz="2400" b="1" dirty="0">
                <a:latin typeface="Times New Roman" pitchFamily="18" charset="0"/>
                <a:ea typeface="宋体" pitchFamily="2" charset="-122"/>
              </a:rPr>
              <a:t>用来指示什么触发了转移，</a:t>
            </a:r>
            <a:r>
              <a:rPr kumimoji="1" lang="zh-CN" altLang="en-US" sz="2400" b="1" dirty="0">
                <a:solidFill>
                  <a:srgbClr val="FF0000"/>
                </a:solidFill>
                <a:latin typeface="Times New Roman" pitchFamily="18" charset="0"/>
                <a:ea typeface="宋体" pitchFamily="2" charset="-122"/>
              </a:rPr>
              <a:t>动作</a:t>
            </a:r>
            <a:r>
              <a:rPr kumimoji="1" lang="zh-CN" altLang="en-US" sz="2400" b="1" dirty="0">
                <a:latin typeface="Times New Roman" pitchFamily="18" charset="0"/>
                <a:ea typeface="宋体" pitchFamily="2" charset="-122"/>
              </a:rPr>
              <a:t>用来说明当转移发生时会产生什么情况。</a:t>
            </a:r>
            <a:r>
              <a:rPr kumimoji="1" lang="zh-CN" altLang="en-US" sz="2400" b="1" dirty="0">
                <a:solidFill>
                  <a:srgbClr val="FF0000"/>
                </a:solidFill>
                <a:latin typeface="Times New Roman" pitchFamily="18" charset="0"/>
                <a:ea typeface="宋体" pitchFamily="2" charset="-122"/>
              </a:rPr>
              <a:t>事件、条件和动作</a:t>
            </a:r>
            <a:r>
              <a:rPr kumimoji="1" lang="zh-CN" altLang="en-US" sz="2400" b="1" dirty="0">
                <a:latin typeface="Times New Roman" pitchFamily="18" charset="0"/>
                <a:ea typeface="宋体" pitchFamily="2" charset="-122"/>
              </a:rPr>
              <a:t>是转移的三个选项，其定义格式见下图所示。</a:t>
            </a:r>
          </a:p>
        </p:txBody>
      </p:sp>
      <p:pic>
        <p:nvPicPr>
          <p:cNvPr id="1590275" name="Picture 3"/>
          <p:cNvPicPr>
            <a:picLocks noChangeAspect="1" noChangeArrowheads="1"/>
          </p:cNvPicPr>
          <p:nvPr/>
        </p:nvPicPr>
        <p:blipFill>
          <a:blip r:embed="rId2"/>
          <a:srcRect/>
          <a:stretch>
            <a:fillRect/>
          </a:stretch>
        </p:blipFill>
        <p:spPr bwMode="auto">
          <a:xfrm>
            <a:off x="1331913" y="3549650"/>
            <a:ext cx="6337300" cy="1860550"/>
          </a:xfrm>
          <a:prstGeom prst="rect">
            <a:avLst/>
          </a:prstGeom>
          <a:noFill/>
          <a:ln w="9525">
            <a:noFill/>
            <a:miter lim="800000"/>
            <a:headEnd/>
            <a:tailEnd/>
          </a:ln>
        </p:spPr>
      </p:pic>
      <p:sp>
        <p:nvSpPr>
          <p:cNvPr id="1590276" name="Rectangle 4"/>
          <p:cNvSpPr>
            <a:spLocks noChangeArrowheads="1"/>
          </p:cNvSpPr>
          <p:nvPr/>
        </p:nvSpPr>
        <p:spPr bwMode="auto">
          <a:xfrm>
            <a:off x="760412" y="5369888"/>
            <a:ext cx="8154988" cy="919867"/>
          </a:xfrm>
          <a:prstGeom prst="rect">
            <a:avLst/>
          </a:prstGeom>
          <a:noFill/>
          <a:ln w="9525">
            <a:noFill/>
            <a:miter lim="800000"/>
            <a:headEnd/>
            <a:tailEnd/>
          </a:ln>
          <a:effectLst/>
        </p:spPr>
        <p:txBody>
          <a:bodyPr wrap="square">
            <a:spAutoFit/>
          </a:bodyPr>
          <a:lstStyle/>
          <a:p>
            <a:pPr>
              <a:lnSpc>
                <a:spcPct val="120000"/>
              </a:lnSpc>
            </a:pPr>
            <a:r>
              <a:rPr kumimoji="1" lang="zh-CN" altLang="en-US" sz="2400" b="1" dirty="0">
                <a:latin typeface="宋体" pitchFamily="2" charset="-122"/>
                <a:ea typeface="宋体" pitchFamily="2" charset="-122"/>
              </a:rPr>
              <a:t>该图描述的信息是</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如果</a:t>
            </a:r>
            <a:r>
              <a:rPr kumimoji="1" lang="en-US" altLang="zh-CN" sz="2400" b="1" dirty="0" err="1">
                <a:latin typeface="宋体" pitchFamily="2" charset="-122"/>
                <a:ea typeface="宋体" pitchFamily="2" charset="-122"/>
              </a:rPr>
              <a:t>guardCondition</a:t>
            </a:r>
            <a:r>
              <a:rPr kumimoji="1" lang="zh-CN" altLang="en-US" sz="2400" b="1" dirty="0">
                <a:latin typeface="宋体" pitchFamily="2" charset="-122"/>
                <a:ea typeface="宋体" pitchFamily="2" charset="-122"/>
              </a:rPr>
              <a:t>为</a:t>
            </a:r>
            <a:r>
              <a:rPr kumimoji="1" lang="en-US" altLang="zh-CN" sz="2400" b="1" dirty="0">
                <a:latin typeface="宋体" pitchFamily="2" charset="-122"/>
                <a:ea typeface="宋体" pitchFamily="2" charset="-122"/>
              </a:rPr>
              <a:t>true</a:t>
            </a:r>
            <a:r>
              <a:rPr kumimoji="1" lang="zh-CN" altLang="en-US" sz="2400" b="1" dirty="0">
                <a:latin typeface="宋体" pitchFamily="2" charset="-122"/>
                <a:ea typeface="宋体" pitchFamily="2" charset="-122"/>
              </a:rPr>
              <a:t>，当</a:t>
            </a:r>
            <a:r>
              <a:rPr kumimoji="1" lang="en-US" altLang="zh-CN" sz="2400" b="1" dirty="0" err="1">
                <a:latin typeface="宋体" pitchFamily="2" charset="-122"/>
                <a:ea typeface="宋体" pitchFamily="2" charset="-122"/>
              </a:rPr>
              <a:t>anEvent</a:t>
            </a:r>
            <a:r>
              <a:rPr kumimoji="1" lang="zh-CN" altLang="en-US" sz="2400" b="1" dirty="0">
                <a:latin typeface="宋体" pitchFamily="2" charset="-122"/>
                <a:ea typeface="宋体" pitchFamily="2" charset="-122"/>
              </a:rPr>
              <a:t>发生时，将执行</a:t>
            </a:r>
            <a:r>
              <a:rPr kumimoji="1" lang="en-US" altLang="zh-CN" sz="2400" b="1" dirty="0" err="1">
                <a:latin typeface="宋体" pitchFamily="2" charset="-122"/>
                <a:ea typeface="宋体" pitchFamily="2" charset="-122"/>
              </a:rPr>
              <a:t>anAction</a:t>
            </a:r>
            <a:r>
              <a:rPr kumimoji="1" lang="zh-CN" altLang="en-US" sz="2400" b="1" dirty="0">
                <a:latin typeface="宋体" pitchFamily="2" charset="-122"/>
                <a:ea typeface="宋体" pitchFamily="2" charset="-122"/>
              </a:rPr>
              <a:t>，并立即进入状态</a:t>
            </a:r>
            <a:r>
              <a:rPr kumimoji="1" lang="en-US" altLang="zh-CN" sz="2400" b="1" dirty="0">
                <a:latin typeface="宋体" pitchFamily="2" charset="-122"/>
                <a:ea typeface="宋体" pitchFamily="2" charset="-122"/>
              </a:rPr>
              <a:t>B”</a:t>
            </a:r>
          </a:p>
        </p:txBody>
      </p:sp>
      <p:sp>
        <p:nvSpPr>
          <p:cNvPr id="1590277" name="AutoShape 5"/>
          <p:cNvSpPr>
            <a:spLocks noChangeArrowheads="1"/>
          </p:cNvSpPr>
          <p:nvPr/>
        </p:nvSpPr>
        <p:spPr bwMode="auto">
          <a:xfrm>
            <a:off x="2843213" y="4829175"/>
            <a:ext cx="1008062" cy="504825"/>
          </a:xfrm>
          <a:prstGeom prst="wedgeRoundRectCallout">
            <a:avLst>
              <a:gd name="adj1" fmla="val -16616"/>
              <a:gd name="adj2" fmla="val -180505"/>
              <a:gd name="adj3" fmla="val 16667"/>
            </a:avLst>
          </a:prstGeom>
          <a:solidFill>
            <a:srgbClr val="FF99CC"/>
          </a:solidFill>
          <a:ln w="9525">
            <a:solidFill>
              <a:schemeClr val="tx1"/>
            </a:solidFill>
            <a:miter lim="800000"/>
            <a:headEnd/>
            <a:tailEnd/>
          </a:ln>
          <a:effectLst/>
        </p:spPr>
        <p:txBody>
          <a:bodyPr/>
          <a:lstStyle/>
          <a:p>
            <a:pPr algn="ctr"/>
            <a:r>
              <a:rPr lang="zh-CN" altLang="en-US" sz="2000" b="1">
                <a:ea typeface="宋体" pitchFamily="2" charset="-122"/>
              </a:rPr>
              <a:t>事件</a:t>
            </a:r>
          </a:p>
        </p:txBody>
      </p:sp>
      <p:sp>
        <p:nvSpPr>
          <p:cNvPr id="1590278" name="AutoShape 6"/>
          <p:cNvSpPr>
            <a:spLocks noChangeArrowheads="1"/>
          </p:cNvSpPr>
          <p:nvPr/>
        </p:nvSpPr>
        <p:spPr bwMode="auto">
          <a:xfrm>
            <a:off x="3779838" y="3000375"/>
            <a:ext cx="1008062" cy="504825"/>
          </a:xfrm>
          <a:prstGeom prst="wedgeRoundRectCallout">
            <a:avLst>
              <a:gd name="adj1" fmla="val 9685"/>
              <a:gd name="adj2" fmla="val 155347"/>
              <a:gd name="adj3" fmla="val 16667"/>
            </a:avLst>
          </a:prstGeom>
          <a:solidFill>
            <a:srgbClr val="FF99CC"/>
          </a:solidFill>
          <a:ln w="9525">
            <a:solidFill>
              <a:schemeClr val="tx1"/>
            </a:solidFill>
            <a:miter lim="800000"/>
            <a:headEnd/>
            <a:tailEnd/>
          </a:ln>
          <a:effectLst/>
        </p:spPr>
        <p:txBody>
          <a:bodyPr/>
          <a:lstStyle/>
          <a:p>
            <a:pPr algn="ctr"/>
            <a:r>
              <a:rPr lang="zh-CN" altLang="en-US" sz="2000" b="1">
                <a:ea typeface="宋体" pitchFamily="2" charset="-122"/>
              </a:rPr>
              <a:t>条件</a:t>
            </a:r>
          </a:p>
        </p:txBody>
      </p:sp>
      <p:sp>
        <p:nvSpPr>
          <p:cNvPr id="1590279" name="AutoShape 7"/>
          <p:cNvSpPr>
            <a:spLocks noChangeArrowheads="1"/>
          </p:cNvSpPr>
          <p:nvPr/>
        </p:nvSpPr>
        <p:spPr bwMode="auto">
          <a:xfrm>
            <a:off x="6948488" y="3152775"/>
            <a:ext cx="1008062" cy="504825"/>
          </a:xfrm>
          <a:prstGeom prst="wedgeRoundRectCallout">
            <a:avLst>
              <a:gd name="adj1" fmla="val -127009"/>
              <a:gd name="adj2" fmla="val 121384"/>
              <a:gd name="adj3" fmla="val 16667"/>
            </a:avLst>
          </a:prstGeom>
          <a:solidFill>
            <a:srgbClr val="FF99CC"/>
          </a:solidFill>
          <a:ln w="9525">
            <a:solidFill>
              <a:schemeClr val="tx1"/>
            </a:solidFill>
            <a:miter lim="800000"/>
            <a:headEnd/>
            <a:tailEnd/>
          </a:ln>
          <a:effectLst/>
        </p:spPr>
        <p:txBody>
          <a:bodyPr/>
          <a:lstStyle/>
          <a:p>
            <a:pPr algn="ctr"/>
            <a:r>
              <a:rPr lang="zh-CN" altLang="en-US" sz="2000" b="1">
                <a:ea typeface="宋体" pitchFamily="2" charset="-122"/>
              </a:rPr>
              <a:t>动作</a:t>
            </a:r>
          </a:p>
        </p:txBody>
      </p:sp>
      <p:sp>
        <p:nvSpPr>
          <p:cNvPr id="1590280" name="Rectangle 8"/>
          <p:cNvSpPr>
            <a:spLocks/>
          </p:cNvSpPr>
          <p:nvPr/>
        </p:nvSpPr>
        <p:spPr bwMode="auto">
          <a:xfrm>
            <a:off x="457200" y="274638"/>
            <a:ext cx="8229600" cy="1143000"/>
          </a:xfrm>
          <a:prstGeom prst="rect">
            <a:avLst/>
          </a:prstGeom>
          <a:noFill/>
          <a:ln w="9525">
            <a:noFill/>
            <a:miter lim="800000"/>
            <a:headEnd/>
            <a:tailEnd/>
          </a:ln>
        </p:spPr>
        <p:txBody>
          <a:bodyPr anchor="ctr"/>
          <a:lstStyle/>
          <a:p>
            <a:r>
              <a:rPr lang="zh-CN" altLang="en-US" sz="3800">
                <a:solidFill>
                  <a:schemeClr val="tx2"/>
                </a:solidFill>
                <a:ea typeface="宋体" pitchFamily="2" charset="-122"/>
              </a:rPr>
              <a:t>状态图的组成要素</a:t>
            </a:r>
          </a:p>
        </p:txBody>
      </p:sp>
      <p:sp>
        <p:nvSpPr>
          <p:cNvPr id="1590281" name="Text Box 9"/>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2 </a:t>
            </a:r>
            <a:r>
              <a:rPr kumimoji="1" lang="zh-CN" altLang="en-US" sz="3200" b="1">
                <a:solidFill>
                  <a:srgbClr val="A50021"/>
                </a:solidFill>
                <a:latin typeface="楷体_GB2312" pitchFamily="49" charset="-122"/>
                <a:ea typeface="楷体_GB2312" pitchFamily="49" charset="-122"/>
              </a:rPr>
              <a:t>转换 </a:t>
            </a:r>
          </a:p>
        </p:txBody>
      </p:sp>
      <p:sp>
        <p:nvSpPr>
          <p:cNvPr id="2" name="灯片编号占位符 1">
            <a:extLst>
              <a:ext uri="{FF2B5EF4-FFF2-40B4-BE49-F238E27FC236}">
                <a16:creationId xmlns:a16="http://schemas.microsoft.com/office/drawing/2014/main" id="{71C8B8CD-E2ED-4CEE-A251-2CA237628D6A}"/>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14</a:t>
            </a:fld>
            <a:r>
              <a:rPr lang="zh-CN" altLang="en-US" dirty="0"/>
              <a:t>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ChangeArrowheads="1"/>
          </p:cNvSpPr>
          <p:nvPr/>
        </p:nvSpPr>
        <p:spPr bwMode="auto">
          <a:xfrm>
            <a:off x="76200" y="49212"/>
            <a:ext cx="9067800" cy="1867819"/>
          </a:xfrm>
          <a:prstGeom prst="rect">
            <a:avLst/>
          </a:prstGeom>
          <a:noFill/>
          <a:ln w="9525">
            <a:noFill/>
            <a:miter lim="800000"/>
            <a:headEnd/>
            <a:tailEnd/>
          </a:ln>
          <a:effectLst/>
        </p:spPr>
        <p:txBody>
          <a:bodyPr wrap="square">
            <a:spAutoFit/>
          </a:bodyPr>
          <a:lstStyle/>
          <a:p>
            <a:r>
              <a:rPr kumimoji="1" lang="en-US" altLang="zh-CN" sz="2800" b="1" dirty="0">
                <a:latin typeface="宋体" pitchFamily="2" charset="-122"/>
                <a:ea typeface="宋体" pitchFamily="2" charset="-122"/>
              </a:rPr>
              <a:t>1</a:t>
            </a:r>
            <a:r>
              <a:rPr kumimoji="1" lang="zh-CN" altLang="en-US" sz="2800" b="1" dirty="0">
                <a:latin typeface="宋体" pitchFamily="2" charset="-122"/>
                <a:ea typeface="宋体" pitchFamily="2" charset="-122"/>
              </a:rPr>
              <a:t>．事件</a:t>
            </a:r>
          </a:p>
          <a:p>
            <a:pPr>
              <a:lnSpc>
                <a:spcPct val="120000"/>
              </a:lnSpc>
            </a:pPr>
            <a:r>
              <a:rPr kumimoji="1" lang="zh-CN" altLang="en-US" sz="2800" b="1" dirty="0">
                <a:latin typeface="宋体" pitchFamily="2" charset="-122"/>
                <a:ea typeface="宋体" pitchFamily="2" charset="-122"/>
              </a:rPr>
              <a:t>    </a:t>
            </a:r>
            <a:r>
              <a:rPr kumimoji="1" lang="zh-CN" altLang="en-US" sz="2400" b="1" dirty="0">
                <a:latin typeface="宋体" pitchFamily="2" charset="-122"/>
                <a:ea typeface="宋体" pitchFamily="2" charset="-122"/>
              </a:rPr>
              <a:t>事件通常在从一个状态到另一个状态的转移路径上直接指定。事件用来指示是什么导致了模型中状态的改变。下图演示了事件的标记符。</a:t>
            </a:r>
          </a:p>
        </p:txBody>
      </p:sp>
      <p:pic>
        <p:nvPicPr>
          <p:cNvPr id="15912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57200" y="1724987"/>
            <a:ext cx="7986800" cy="4980614"/>
          </a:xfrm>
          <a:prstGeom prst="rect">
            <a:avLst/>
          </a:prstGeom>
          <a:noFill/>
          <a:ln w="9525">
            <a:noFill/>
            <a:miter lim="800000"/>
            <a:headEnd/>
            <a:tailEnd/>
          </a:ln>
        </p:spPr>
      </p:pic>
      <p:sp>
        <p:nvSpPr>
          <p:cNvPr id="1591300" name="AutoShape 4"/>
          <p:cNvSpPr>
            <a:spLocks noChangeArrowheads="1"/>
          </p:cNvSpPr>
          <p:nvPr/>
        </p:nvSpPr>
        <p:spPr bwMode="auto">
          <a:xfrm>
            <a:off x="533400" y="3592806"/>
            <a:ext cx="863600" cy="503238"/>
          </a:xfrm>
          <a:prstGeom prst="wedgeRectCallout">
            <a:avLst>
              <a:gd name="adj1" fmla="val 99079"/>
              <a:gd name="adj2" fmla="val 19718"/>
            </a:avLst>
          </a:prstGeom>
          <a:solidFill>
            <a:srgbClr val="FF99CC"/>
          </a:solidFill>
          <a:ln w="9525">
            <a:solidFill>
              <a:schemeClr val="tx1"/>
            </a:solidFill>
            <a:miter lim="800000"/>
            <a:headEnd/>
            <a:tailEnd/>
          </a:ln>
          <a:effectLst/>
        </p:spPr>
        <p:txBody>
          <a:bodyPr/>
          <a:lstStyle/>
          <a:p>
            <a:pPr algn="ctr"/>
            <a:r>
              <a:rPr lang="zh-CN" altLang="en-US" b="1" dirty="0">
                <a:ea typeface="宋体" pitchFamily="2" charset="-122"/>
              </a:rPr>
              <a:t>事件</a:t>
            </a:r>
          </a:p>
        </p:txBody>
      </p:sp>
      <p:sp>
        <p:nvSpPr>
          <p:cNvPr id="2" name="灯片编号占位符 1">
            <a:extLst>
              <a:ext uri="{FF2B5EF4-FFF2-40B4-BE49-F238E27FC236}">
                <a16:creationId xmlns:a16="http://schemas.microsoft.com/office/drawing/2014/main" id="{892B0542-0D0A-45FF-AA28-89112FCFA90B}"/>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15</a:t>
            </a:fld>
            <a:r>
              <a:rPr lang="zh-CN" altLang="en-US" dirty="0"/>
              <a:t>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p:txBody>
          <a:bodyPr/>
          <a:lstStyle/>
          <a:p>
            <a:r>
              <a:rPr lang="zh-CN" altLang="en-US" sz="4200"/>
              <a:t>事件</a:t>
            </a:r>
            <a:endParaRPr lang="zh-CN" altLang="en-US" sz="4200">
              <a:solidFill>
                <a:srgbClr val="FF3300"/>
              </a:solidFill>
              <a:latin typeface="楷体_GB2312" pitchFamily="49" charset="-122"/>
              <a:ea typeface="楷体_GB2312" pitchFamily="49" charset="-122"/>
            </a:endParaRPr>
          </a:p>
        </p:txBody>
      </p:sp>
      <p:sp>
        <p:nvSpPr>
          <p:cNvPr id="1592323" name="Rectangle 3"/>
          <p:cNvSpPr>
            <a:spLocks noGrp="1" noChangeArrowheads="1"/>
          </p:cNvSpPr>
          <p:nvPr>
            <p:ph type="body" idx="1"/>
          </p:nvPr>
        </p:nvSpPr>
        <p:spPr>
          <a:xfrm>
            <a:off x="687388" y="1773238"/>
            <a:ext cx="7772400" cy="3455987"/>
          </a:xfrm>
          <a:noFill/>
          <a:ln/>
        </p:spPr>
        <p:txBody>
          <a:bodyPr/>
          <a:lstStyle/>
          <a:p>
            <a:pPr>
              <a:lnSpc>
                <a:spcPct val="90000"/>
              </a:lnSpc>
            </a:pPr>
            <a:r>
              <a:rPr lang="zh-CN" altLang="en-US" sz="2800" dirty="0">
                <a:ea typeface="楷体_GB2312" pitchFamily="49" charset="-122"/>
              </a:rPr>
              <a:t>事件表示在某一特定的时间或空间出现的能够引发状态改变的运动变化</a:t>
            </a:r>
          </a:p>
          <a:p>
            <a:pPr>
              <a:lnSpc>
                <a:spcPct val="90000"/>
              </a:lnSpc>
            </a:pPr>
            <a:endParaRPr lang="zh-CN" altLang="en-US" sz="2800" dirty="0">
              <a:ea typeface="楷体_GB2312" pitchFamily="49" charset="-122"/>
            </a:endParaRPr>
          </a:p>
          <a:p>
            <a:pPr>
              <a:lnSpc>
                <a:spcPct val="90000"/>
              </a:lnSpc>
            </a:pPr>
            <a:endParaRPr lang="zh-CN" altLang="en-US" sz="2800" dirty="0">
              <a:ea typeface="楷体_GB2312" pitchFamily="49" charset="-122"/>
            </a:endParaRPr>
          </a:p>
          <a:p>
            <a:pPr marL="0" indent="0">
              <a:lnSpc>
                <a:spcPct val="90000"/>
              </a:lnSpc>
              <a:buNone/>
            </a:pPr>
            <a:endParaRPr lang="zh-CN" altLang="en-US" sz="2800" dirty="0">
              <a:ea typeface="楷体_GB2312" pitchFamily="49" charset="-122"/>
            </a:endParaRPr>
          </a:p>
          <a:p>
            <a:pPr>
              <a:lnSpc>
                <a:spcPct val="90000"/>
              </a:lnSpc>
            </a:pPr>
            <a:r>
              <a:rPr lang="zh-CN" altLang="en-US" sz="2800" dirty="0">
                <a:ea typeface="楷体_GB2312" pitchFamily="49" charset="-122"/>
              </a:rPr>
              <a:t>任何影响对象的事物都可以是事件。</a:t>
            </a:r>
            <a:endParaRPr lang="en-US" altLang="zh-CN" sz="2800" dirty="0">
              <a:ea typeface="楷体_GB2312" pitchFamily="49" charset="-122"/>
            </a:endParaRPr>
          </a:p>
          <a:p>
            <a:pPr>
              <a:lnSpc>
                <a:spcPct val="90000"/>
              </a:lnSpc>
            </a:pPr>
            <a:r>
              <a:rPr lang="zh-CN" altLang="en-US" sz="2800" kern="0" dirty="0">
                <a:ea typeface="楷体_GB2312" pitchFamily="49" charset="-122"/>
              </a:rPr>
              <a:t>事件有多种，大致可分为如下几种：</a:t>
            </a:r>
          </a:p>
        </p:txBody>
      </p:sp>
      <p:sp>
        <p:nvSpPr>
          <p:cNvPr id="1592324" name="Rectangle 4"/>
          <p:cNvSpPr>
            <a:spLocks noChangeArrowheads="1"/>
          </p:cNvSpPr>
          <p:nvPr/>
        </p:nvSpPr>
        <p:spPr bwMode="auto">
          <a:xfrm>
            <a:off x="760413" y="2768600"/>
            <a:ext cx="7772400" cy="1727200"/>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sz="2000" b="1" dirty="0">
                <a:solidFill>
                  <a:srgbClr val="FF3300"/>
                </a:solidFill>
                <a:ea typeface="楷体_GB2312" pitchFamily="49" charset="-122"/>
              </a:rPr>
              <a:t>一个对象接收到从另一个对象发送的信号；</a:t>
            </a:r>
          </a:p>
          <a:p>
            <a:pPr marL="742950" lvl="1" indent="-285750">
              <a:spcBef>
                <a:spcPct val="20000"/>
              </a:spcBef>
              <a:buClr>
                <a:schemeClr val="accent1"/>
              </a:buClr>
              <a:buFont typeface="Wingdings" pitchFamily="2" charset="2"/>
              <a:buChar char="¡"/>
            </a:pPr>
            <a:r>
              <a:rPr lang="zh-CN" altLang="en-US" sz="2000" b="1" dirty="0">
                <a:solidFill>
                  <a:srgbClr val="FF3300"/>
                </a:solidFill>
                <a:ea typeface="楷体_GB2312" pitchFamily="49" charset="-122"/>
              </a:rPr>
              <a:t>某些值的改变；</a:t>
            </a:r>
          </a:p>
          <a:p>
            <a:pPr marL="742950" lvl="1" indent="-285750">
              <a:spcBef>
                <a:spcPct val="20000"/>
              </a:spcBef>
              <a:buClr>
                <a:schemeClr val="accent1"/>
              </a:buClr>
              <a:buFont typeface="Wingdings" pitchFamily="2" charset="2"/>
              <a:buChar char="¡"/>
            </a:pPr>
            <a:r>
              <a:rPr lang="zh-CN" altLang="en-US" sz="2000" b="1" dirty="0">
                <a:solidFill>
                  <a:srgbClr val="FF3300"/>
                </a:solidFill>
                <a:ea typeface="楷体_GB2312" pitchFamily="49" charset="-122"/>
              </a:rPr>
              <a:t>一个时间段的终结等。</a:t>
            </a:r>
          </a:p>
        </p:txBody>
      </p:sp>
      <p:sp>
        <p:nvSpPr>
          <p:cNvPr id="2" name="灯片编号占位符 1">
            <a:extLst>
              <a:ext uri="{FF2B5EF4-FFF2-40B4-BE49-F238E27FC236}">
                <a16:creationId xmlns:a16="http://schemas.microsoft.com/office/drawing/2014/main" id="{1388E813-442B-4AB4-B5E1-364D4E8437AB}"/>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16</a:t>
            </a:fld>
            <a:r>
              <a:rPr lang="zh-CN" altLang="en-US" dirty="0"/>
              <a:t>页</a:t>
            </a:r>
          </a:p>
        </p:txBody>
      </p:sp>
      <p:sp>
        <p:nvSpPr>
          <p:cNvPr id="7" name="Rectangle 4">
            <a:extLst>
              <a:ext uri="{FF2B5EF4-FFF2-40B4-BE49-F238E27FC236}">
                <a16:creationId xmlns:a16="http://schemas.microsoft.com/office/drawing/2014/main" id="{3A845BB5-462B-40A7-901B-AC099825B3BA}"/>
              </a:ext>
            </a:extLst>
          </p:cNvPr>
          <p:cNvSpPr>
            <a:spLocks noChangeArrowheads="1"/>
          </p:cNvSpPr>
          <p:nvPr/>
        </p:nvSpPr>
        <p:spPr bwMode="auto">
          <a:xfrm>
            <a:off x="684212" y="4984750"/>
            <a:ext cx="3887788" cy="1727201"/>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b="1" dirty="0">
                <a:solidFill>
                  <a:srgbClr val="FF3300"/>
                </a:solidFill>
                <a:ea typeface="楷体_GB2312" pitchFamily="49" charset="-122"/>
              </a:rPr>
              <a:t>信号事件</a:t>
            </a:r>
          </a:p>
          <a:p>
            <a:pPr marL="742950" lvl="1" indent="-285750">
              <a:spcBef>
                <a:spcPct val="20000"/>
              </a:spcBef>
              <a:buClr>
                <a:schemeClr val="accent1"/>
              </a:buClr>
              <a:buFont typeface="Wingdings" pitchFamily="2" charset="2"/>
              <a:buChar char="¡"/>
            </a:pPr>
            <a:r>
              <a:rPr lang="zh-CN" altLang="en-US" b="1" dirty="0">
                <a:solidFill>
                  <a:srgbClr val="FF3300"/>
                </a:solidFill>
                <a:ea typeface="楷体_GB2312" pitchFamily="49" charset="-122"/>
              </a:rPr>
              <a:t>调用事件</a:t>
            </a:r>
          </a:p>
          <a:p>
            <a:pPr marL="742950" lvl="1" indent="-285750">
              <a:spcBef>
                <a:spcPct val="20000"/>
              </a:spcBef>
              <a:buClr>
                <a:schemeClr val="accent1"/>
              </a:buClr>
              <a:buFont typeface="Wingdings" pitchFamily="2" charset="2"/>
              <a:buChar char="¡"/>
            </a:pPr>
            <a:r>
              <a:rPr lang="zh-CN" altLang="en-US" b="1" dirty="0">
                <a:solidFill>
                  <a:srgbClr val="FF3300"/>
                </a:solidFill>
                <a:ea typeface="楷体_GB2312" pitchFamily="49" charset="-122"/>
              </a:rPr>
              <a:t>改变（修改）事件</a:t>
            </a:r>
          </a:p>
          <a:p>
            <a:pPr marL="742950" lvl="1" indent="-285750">
              <a:spcBef>
                <a:spcPct val="20000"/>
              </a:spcBef>
              <a:buClr>
                <a:schemeClr val="accent1"/>
              </a:buClr>
              <a:buFont typeface="Wingdings" pitchFamily="2" charset="2"/>
              <a:buChar char="¡"/>
            </a:pPr>
            <a:r>
              <a:rPr lang="zh-CN" altLang="en-US" b="1" dirty="0">
                <a:solidFill>
                  <a:srgbClr val="FF3300"/>
                </a:solidFill>
                <a:ea typeface="楷体_GB2312" pitchFamily="49" charset="-122"/>
              </a:rPr>
              <a:t>时间事件  等等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p:txBody>
          <a:bodyPr/>
          <a:lstStyle/>
          <a:p>
            <a:r>
              <a:rPr lang="zh-CN" altLang="en-US" sz="4200">
                <a:ea typeface="楷体_GB2312" pitchFamily="49" charset="-122"/>
              </a:rPr>
              <a:t>监护条件</a:t>
            </a:r>
          </a:p>
        </p:txBody>
      </p:sp>
      <p:sp>
        <p:nvSpPr>
          <p:cNvPr id="1594371" name="Rectangle 3"/>
          <p:cNvSpPr>
            <a:spLocks noGrp="1" noChangeArrowheads="1"/>
          </p:cNvSpPr>
          <p:nvPr>
            <p:ph type="body" idx="1"/>
          </p:nvPr>
        </p:nvSpPr>
        <p:spPr>
          <a:xfrm>
            <a:off x="684213" y="1771651"/>
            <a:ext cx="7772400" cy="819150"/>
          </a:xfrm>
          <a:noFill/>
          <a:ln/>
        </p:spPr>
        <p:txBody>
          <a:bodyPr/>
          <a:lstStyle/>
          <a:p>
            <a:r>
              <a:rPr lang="zh-CN" altLang="en-US" sz="3000" dirty="0">
                <a:ea typeface="楷体_GB2312" pitchFamily="49" charset="-122"/>
              </a:rPr>
              <a:t>转换可能具有一个</a:t>
            </a:r>
            <a:r>
              <a:rPr lang="zh-CN" altLang="en-US" sz="3000" u="sng" dirty="0">
                <a:solidFill>
                  <a:srgbClr val="FF3300"/>
                </a:solidFill>
                <a:ea typeface="楷体_GB2312" pitchFamily="49" charset="-122"/>
              </a:rPr>
              <a:t>监护条件</a:t>
            </a:r>
            <a:r>
              <a:rPr lang="zh-CN" altLang="en-US" sz="3000" dirty="0">
                <a:ea typeface="楷体_GB2312" pitchFamily="49" charset="-122"/>
              </a:rPr>
              <a:t>，监护条件是触发转换必须满足的条件，它是一个布尔表达式。</a:t>
            </a:r>
          </a:p>
        </p:txBody>
      </p:sp>
      <p:pic>
        <p:nvPicPr>
          <p:cNvPr id="1594372" name="Picture 4"/>
          <p:cNvPicPr>
            <a:picLocks noChangeAspect="1" noChangeArrowheads="1"/>
          </p:cNvPicPr>
          <p:nvPr/>
        </p:nvPicPr>
        <p:blipFill>
          <a:blip r:embed="rId2"/>
          <a:srcRect/>
          <a:stretch>
            <a:fillRect/>
          </a:stretch>
        </p:blipFill>
        <p:spPr bwMode="auto">
          <a:xfrm>
            <a:off x="2078037" y="2800350"/>
            <a:ext cx="6608763" cy="3524250"/>
          </a:xfrm>
          <a:prstGeom prst="rect">
            <a:avLst/>
          </a:prstGeom>
          <a:noFill/>
        </p:spPr>
      </p:pic>
      <p:sp>
        <p:nvSpPr>
          <p:cNvPr id="1594373" name="Rectangle 5"/>
          <p:cNvSpPr>
            <a:spLocks noChangeArrowheads="1"/>
          </p:cNvSpPr>
          <p:nvPr/>
        </p:nvSpPr>
        <p:spPr bwMode="auto">
          <a:xfrm>
            <a:off x="4665662" y="5943600"/>
            <a:ext cx="536575" cy="258763"/>
          </a:xfrm>
          <a:prstGeom prst="rect">
            <a:avLst/>
          </a:prstGeom>
          <a:solidFill>
            <a:srgbClr val="FF3300">
              <a:alpha val="30000"/>
            </a:srgbClr>
          </a:solidFill>
          <a:ln w="9525">
            <a:solidFill>
              <a:schemeClr val="tx1"/>
            </a:solidFill>
            <a:miter lim="800000"/>
            <a:headEnd/>
            <a:tailEnd/>
          </a:ln>
          <a:effectLst/>
        </p:spPr>
        <p:txBody>
          <a:bodyPr wrap="none" anchor="ctr"/>
          <a:lstStyle/>
          <a:p>
            <a:pPr algn="ctr"/>
            <a:endParaRPr kumimoji="1" lang="zh-CN" altLang="en-US" sz="2400">
              <a:latin typeface="Times New Roman" pitchFamily="18" charset="0"/>
              <a:ea typeface="宋体" pitchFamily="2" charset="-122"/>
            </a:endParaRPr>
          </a:p>
        </p:txBody>
      </p:sp>
      <p:sp>
        <p:nvSpPr>
          <p:cNvPr id="2" name="灯片编号占位符 1">
            <a:extLst>
              <a:ext uri="{FF2B5EF4-FFF2-40B4-BE49-F238E27FC236}">
                <a16:creationId xmlns:a16="http://schemas.microsoft.com/office/drawing/2014/main" id="{901F55E3-B8B3-4C28-B76B-952D2AD7C34E}"/>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17</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4373"/>
                                        </p:tgtEl>
                                        <p:attrNameLst>
                                          <p:attrName>style.visibility</p:attrName>
                                        </p:attrNameLst>
                                      </p:cBhvr>
                                      <p:to>
                                        <p:strVal val="visible"/>
                                      </p:to>
                                    </p:set>
                                    <p:animEffect transition="in" filter="blinds(horizontal)">
                                      <p:cBhvr>
                                        <p:cTn id="7" dur="500"/>
                                        <p:tgtEl>
                                          <p:spTgt spid="159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3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p:txBody>
          <a:bodyPr/>
          <a:lstStyle/>
          <a:p>
            <a:r>
              <a:rPr lang="zh-CN" altLang="en-US" sz="4200">
                <a:ea typeface="楷体_GB2312" pitchFamily="49" charset="-122"/>
              </a:rPr>
              <a:t>监护条件</a:t>
            </a:r>
          </a:p>
        </p:txBody>
      </p:sp>
      <p:sp>
        <p:nvSpPr>
          <p:cNvPr id="1595395" name="Rectangle 3"/>
          <p:cNvSpPr>
            <a:spLocks noGrp="1" noChangeArrowheads="1"/>
          </p:cNvSpPr>
          <p:nvPr>
            <p:ph type="body" idx="1"/>
          </p:nvPr>
        </p:nvSpPr>
        <p:spPr>
          <a:xfrm>
            <a:off x="615950" y="1628775"/>
            <a:ext cx="8059738" cy="1343025"/>
          </a:xfrm>
          <a:noFill/>
          <a:ln/>
        </p:spPr>
        <p:txBody>
          <a:bodyPr/>
          <a:lstStyle/>
          <a:p>
            <a:r>
              <a:rPr lang="zh-CN" altLang="en-US" sz="2400" dirty="0">
                <a:ea typeface="楷体_GB2312" pitchFamily="49" charset="-122"/>
              </a:rPr>
              <a:t>当事件被触发时，监护条件被赋值。如果布尔表达式的值为真，那么转换被触发；如果布尔表达式的值为假，则不会引起转换。</a:t>
            </a:r>
          </a:p>
        </p:txBody>
      </p:sp>
      <p:pic>
        <p:nvPicPr>
          <p:cNvPr id="1595396" name="Picture 4"/>
          <p:cNvPicPr>
            <a:picLocks noChangeAspect="1" noChangeArrowheads="1"/>
          </p:cNvPicPr>
          <p:nvPr/>
        </p:nvPicPr>
        <p:blipFill>
          <a:blip r:embed="rId2"/>
          <a:srcRect/>
          <a:stretch>
            <a:fillRect/>
          </a:stretch>
        </p:blipFill>
        <p:spPr bwMode="auto">
          <a:xfrm>
            <a:off x="1447800" y="2876550"/>
            <a:ext cx="6608763" cy="3524250"/>
          </a:xfrm>
          <a:prstGeom prst="rect">
            <a:avLst/>
          </a:prstGeom>
          <a:noFill/>
        </p:spPr>
      </p:pic>
      <p:sp>
        <p:nvSpPr>
          <p:cNvPr id="1595397" name="Rectangle 5"/>
          <p:cNvSpPr>
            <a:spLocks noChangeArrowheads="1"/>
          </p:cNvSpPr>
          <p:nvPr/>
        </p:nvSpPr>
        <p:spPr bwMode="auto">
          <a:xfrm>
            <a:off x="4035425" y="6019800"/>
            <a:ext cx="536575" cy="258763"/>
          </a:xfrm>
          <a:prstGeom prst="rect">
            <a:avLst/>
          </a:prstGeom>
          <a:solidFill>
            <a:srgbClr val="FF3300">
              <a:alpha val="30000"/>
            </a:srgbClr>
          </a:solidFill>
          <a:ln w="9525">
            <a:solidFill>
              <a:schemeClr val="tx1"/>
            </a:solidFill>
            <a:miter lim="800000"/>
            <a:headEnd/>
            <a:tailEnd/>
          </a:ln>
          <a:effectLst/>
        </p:spPr>
        <p:txBody>
          <a:bodyPr wrap="none" anchor="ctr"/>
          <a:lstStyle/>
          <a:p>
            <a:pPr algn="ctr"/>
            <a:endParaRPr kumimoji="1" lang="zh-CN" altLang="en-US" sz="2400">
              <a:latin typeface="Times New Roman" pitchFamily="18" charset="0"/>
              <a:ea typeface="宋体" pitchFamily="2" charset="-122"/>
            </a:endParaRPr>
          </a:p>
        </p:txBody>
      </p:sp>
      <p:sp>
        <p:nvSpPr>
          <p:cNvPr id="2" name="灯片编号占位符 1">
            <a:extLst>
              <a:ext uri="{FF2B5EF4-FFF2-40B4-BE49-F238E27FC236}">
                <a16:creationId xmlns:a16="http://schemas.microsoft.com/office/drawing/2014/main" id="{860F3F3C-FD00-4444-AAB4-17450A820650}"/>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18</a:t>
            </a:fld>
            <a:r>
              <a:rPr lang="zh-CN" altLang="en-US" dirty="0"/>
              <a:t>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zh-CN" altLang="en-US" sz="4200">
                <a:ea typeface="楷体_GB2312" pitchFamily="49" charset="-122"/>
              </a:rPr>
              <a:t>动作</a:t>
            </a:r>
          </a:p>
        </p:txBody>
      </p:sp>
      <p:sp>
        <p:nvSpPr>
          <p:cNvPr id="1596419" name="Rectangle 3"/>
          <p:cNvSpPr>
            <a:spLocks noGrp="1" noChangeArrowheads="1"/>
          </p:cNvSpPr>
          <p:nvPr>
            <p:ph type="body" idx="1"/>
          </p:nvPr>
        </p:nvSpPr>
        <p:spPr>
          <a:xfrm>
            <a:off x="577850" y="2009775"/>
            <a:ext cx="8072438" cy="3668713"/>
          </a:xfrm>
          <a:noFill/>
          <a:ln/>
        </p:spPr>
        <p:txBody>
          <a:bodyPr/>
          <a:lstStyle/>
          <a:p>
            <a:r>
              <a:rPr lang="zh-CN" altLang="en-US" sz="3000" dirty="0">
                <a:ea typeface="楷体_GB2312" pitchFamily="49" charset="-122"/>
              </a:rPr>
              <a:t>动作是一组可执行语句或者计算处理过程。</a:t>
            </a:r>
          </a:p>
          <a:p>
            <a:r>
              <a:rPr lang="zh-CN" altLang="en-US" sz="3000" dirty="0">
                <a:ea typeface="楷体_GB2312" pitchFamily="49" charset="-122"/>
              </a:rPr>
              <a:t>动作可以包括发送消息给另一个对象、操作调用、设置返回值、创建和销毁对象等。</a:t>
            </a:r>
          </a:p>
          <a:p>
            <a:r>
              <a:rPr lang="zh-CN" altLang="en-US" sz="3000" dirty="0">
                <a:ea typeface="楷体_GB2312" pitchFamily="49" charset="-122"/>
              </a:rPr>
              <a:t>动作也可以是一个动作序列，即一系列简单的动作的组合。</a:t>
            </a:r>
          </a:p>
        </p:txBody>
      </p:sp>
      <p:sp>
        <p:nvSpPr>
          <p:cNvPr id="2" name="灯片编号占位符 1">
            <a:extLst>
              <a:ext uri="{FF2B5EF4-FFF2-40B4-BE49-F238E27FC236}">
                <a16:creationId xmlns:a16="http://schemas.microsoft.com/office/drawing/2014/main" id="{DDD75143-063E-49DF-BD95-9309FEEF64BC}"/>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19</a:t>
            </a:fld>
            <a:r>
              <a:rPr lang="zh-CN" altLang="en-US" dirty="0"/>
              <a:t>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4AA7D9D1-46B2-4D9C-BAE9-59AB1975B240}" type="slidenum">
              <a:rPr lang="zh-CN" altLang="en-US" smtClean="0"/>
              <a:pPr>
                <a:defRPr/>
              </a:pPr>
              <a:t>2</a:t>
            </a:fld>
            <a:r>
              <a:rPr lang="zh-CN" altLang="en-US" dirty="0"/>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a:xfrm>
            <a:off x="457200" y="1844675"/>
            <a:ext cx="8686800" cy="4281488"/>
          </a:xfrm>
        </p:spPr>
        <p:txBody>
          <a:bodyPr/>
          <a:lstStyle/>
          <a:p>
            <a:pPr>
              <a:lnSpc>
                <a:spcPct val="90000"/>
              </a:lnSpc>
            </a:pPr>
            <a:r>
              <a:rPr lang="zh-CN" altLang="en-US" sz="2800" dirty="0"/>
              <a:t>状态图用于描述模型元素的实例（如对象或交互）的行为。</a:t>
            </a:r>
            <a:endParaRPr lang="en-US" altLang="zh-CN" sz="2800" dirty="0"/>
          </a:p>
          <a:p>
            <a:pPr>
              <a:lnSpc>
                <a:spcPct val="90000"/>
              </a:lnSpc>
            </a:pPr>
            <a:r>
              <a:rPr lang="zh-CN" altLang="en-US" sz="2800" dirty="0"/>
              <a:t>它适用于描述状态和动作的顺序，不仅可以展现一个对象拥有的状态，还可以说明事件如何随着时间的推移来影响这些状态。</a:t>
            </a:r>
            <a:endParaRPr lang="en-US" altLang="zh-CN" sz="2800" dirty="0"/>
          </a:p>
          <a:p>
            <a:pPr>
              <a:lnSpc>
                <a:spcPct val="90000"/>
              </a:lnSpc>
            </a:pPr>
            <a:r>
              <a:rPr lang="zh-CN" altLang="en-US" sz="2800" dirty="0"/>
              <a:t>另外，状态图还可以用于许多其他情况，例如，</a:t>
            </a:r>
            <a:endParaRPr lang="en-US" altLang="zh-CN" sz="2800" dirty="0"/>
          </a:p>
          <a:p>
            <a:pPr lvl="1">
              <a:lnSpc>
                <a:spcPct val="90000"/>
              </a:lnSpc>
            </a:pPr>
            <a:r>
              <a:rPr lang="zh-CN" altLang="en-US" sz="2400" dirty="0"/>
              <a:t>状态图可以用来说明基于用户输入的屏幕状态的改变，</a:t>
            </a:r>
            <a:endParaRPr lang="en-US" altLang="zh-CN" sz="2400" dirty="0"/>
          </a:p>
          <a:p>
            <a:pPr lvl="1">
              <a:lnSpc>
                <a:spcPct val="90000"/>
              </a:lnSpc>
            </a:pPr>
            <a:r>
              <a:rPr lang="zh-CN" altLang="en-US" sz="2400" dirty="0"/>
              <a:t>也可以用来说明复杂的用例状态进展情况。</a:t>
            </a:r>
            <a:endParaRPr lang="en-US" altLang="zh-CN" sz="2400" dirty="0"/>
          </a:p>
          <a:p>
            <a:pPr>
              <a:lnSpc>
                <a:spcPct val="90000"/>
              </a:lnSpc>
            </a:pPr>
            <a:endParaRPr lang="zh-CN" altLang="en-US" sz="2800" dirty="0"/>
          </a:p>
          <a:p>
            <a:pPr>
              <a:lnSpc>
                <a:spcPct val="90000"/>
              </a:lnSpc>
            </a:pPr>
            <a:r>
              <a:rPr lang="zh-CN" altLang="en-US" sz="2800" dirty="0"/>
              <a:t>本章将讲述状态图的基本概念和建模技术。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zh-CN" altLang="en-US" sz="4200"/>
              <a:t>状态图的组成要素</a:t>
            </a:r>
          </a:p>
        </p:txBody>
      </p:sp>
      <p:sp>
        <p:nvSpPr>
          <p:cNvPr id="1597443" name="Rectangle 3"/>
          <p:cNvSpPr>
            <a:spLocks noChangeArrowheads="1"/>
          </p:cNvSpPr>
          <p:nvPr/>
        </p:nvSpPr>
        <p:spPr bwMode="auto">
          <a:xfrm>
            <a:off x="914400" y="1844675"/>
            <a:ext cx="7620000" cy="2400657"/>
          </a:xfrm>
          <a:prstGeom prst="rect">
            <a:avLst/>
          </a:prstGeom>
          <a:noFill/>
          <a:ln w="9525" algn="ctr">
            <a:noFill/>
            <a:miter lim="800000"/>
            <a:headEnd/>
            <a:tailEnd/>
          </a:ln>
          <a:effectLst/>
        </p:spPr>
        <p:txBody>
          <a:bodyPr>
            <a:spAutoFit/>
          </a:bodyPr>
          <a:lstStyle/>
          <a:p>
            <a:r>
              <a:rPr lang="zh-CN" altLang="en-US" sz="2500" dirty="0">
                <a:latin typeface="Lucida Sans Unicode" pitchFamily="34" charset="0"/>
                <a:ea typeface="楷体_GB2312" pitchFamily="49" charset="-122"/>
              </a:rPr>
              <a:t>判定用来表示一个事件依据不同的监护条件有不同的影响。在实际建模的过程中，如果遇到需要使用判定的情况，通常用监护条件来覆盖每种可能，使得一个事件的发生能保证触发一个转换。</a:t>
            </a:r>
          </a:p>
          <a:p>
            <a:r>
              <a:rPr lang="zh-CN" altLang="en-US" sz="2500" dirty="0">
                <a:latin typeface="Lucida Sans Unicode" pitchFamily="34" charset="0"/>
                <a:ea typeface="楷体_GB2312" pitchFamily="49" charset="-122"/>
              </a:rPr>
              <a:t>转换路径因为判定而分为多个分支，判定在</a:t>
            </a:r>
            <a:r>
              <a:rPr lang="en-US" altLang="zh-CN" sz="2500" dirty="0">
                <a:latin typeface="Lucida Sans Unicode" pitchFamily="34" charset="0"/>
                <a:ea typeface="楷体_GB2312" pitchFamily="49" charset="-122"/>
              </a:rPr>
              <a:t>UML</a:t>
            </a:r>
            <a:r>
              <a:rPr lang="zh-CN" altLang="en-US" sz="2500" dirty="0">
                <a:latin typeface="Lucida Sans Unicode" pitchFamily="34" charset="0"/>
                <a:ea typeface="楷体_GB2312" pitchFamily="49" charset="-122"/>
              </a:rPr>
              <a:t>中使用空心菱形表示。</a:t>
            </a:r>
          </a:p>
        </p:txBody>
      </p:sp>
      <p:sp>
        <p:nvSpPr>
          <p:cNvPr id="1597444" name="Text Box 4"/>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3 </a:t>
            </a:r>
            <a:r>
              <a:rPr kumimoji="1" lang="zh-CN" altLang="en-US" sz="3200" b="1">
                <a:solidFill>
                  <a:srgbClr val="A50021"/>
                </a:solidFill>
                <a:latin typeface="楷体_GB2312" pitchFamily="49" charset="-122"/>
                <a:ea typeface="楷体_GB2312" pitchFamily="49" charset="-122"/>
              </a:rPr>
              <a:t>判定 </a:t>
            </a:r>
          </a:p>
        </p:txBody>
      </p:sp>
      <p:pic>
        <p:nvPicPr>
          <p:cNvPr id="1597445" name="Picture 5"/>
          <p:cNvPicPr>
            <a:picLocks noChangeAspect="1" noChangeArrowheads="1"/>
          </p:cNvPicPr>
          <p:nvPr/>
        </p:nvPicPr>
        <p:blipFill>
          <a:blip r:embed="rId2"/>
          <a:srcRect/>
          <a:stretch>
            <a:fillRect/>
          </a:stretch>
        </p:blipFill>
        <p:spPr bwMode="auto">
          <a:xfrm>
            <a:off x="76200" y="4461232"/>
            <a:ext cx="3241675" cy="1928813"/>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5D1979A5-807C-4920-8B45-69531AB47E2C}"/>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20</a:t>
            </a:fld>
            <a:r>
              <a:rPr lang="zh-CN" altLang="en-US" dirty="0"/>
              <a:t>页</a:t>
            </a:r>
          </a:p>
        </p:txBody>
      </p:sp>
      <p:pic>
        <p:nvPicPr>
          <p:cNvPr id="7" name="Picture 4">
            <a:extLst>
              <a:ext uri="{FF2B5EF4-FFF2-40B4-BE49-F238E27FC236}">
                <a16:creationId xmlns:a16="http://schemas.microsoft.com/office/drawing/2014/main" id="{DCD3AC8D-106C-431E-B672-A252216C57CC}"/>
              </a:ext>
            </a:extLst>
          </p:cNvPr>
          <p:cNvPicPr>
            <a:picLocks noChangeAspect="1" noChangeArrowheads="1"/>
          </p:cNvPicPr>
          <p:nvPr/>
        </p:nvPicPr>
        <p:blipFill>
          <a:blip r:embed="rId3"/>
          <a:srcRect l="4395" t="3406" r="4649" b="5304"/>
          <a:stretch>
            <a:fillRect/>
          </a:stretch>
        </p:blipFill>
        <p:spPr bwMode="auto">
          <a:xfrm>
            <a:off x="4038601" y="3927323"/>
            <a:ext cx="3505200" cy="293914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090" name="Rectangle 2"/>
          <p:cNvSpPr>
            <a:spLocks noGrp="1" noChangeArrowheads="1"/>
          </p:cNvSpPr>
          <p:nvPr>
            <p:ph type="title"/>
          </p:nvPr>
        </p:nvSpPr>
        <p:spPr/>
        <p:txBody>
          <a:bodyPr/>
          <a:lstStyle/>
          <a:p>
            <a:r>
              <a:rPr lang="zh-CN" altLang="en-US" sz="4200"/>
              <a:t>状态图的组成要素</a:t>
            </a:r>
          </a:p>
        </p:txBody>
      </p:sp>
      <p:sp>
        <p:nvSpPr>
          <p:cNvPr id="2" name="灯片编号占位符 1">
            <a:extLst>
              <a:ext uri="{FF2B5EF4-FFF2-40B4-BE49-F238E27FC236}">
                <a16:creationId xmlns:a16="http://schemas.microsoft.com/office/drawing/2014/main" id="{1EFD3670-9AE1-4141-9B77-F082A5081CC8}"/>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21</a:t>
            </a:fld>
            <a:r>
              <a:rPr lang="zh-CN" altLang="en-US" dirty="0"/>
              <a:t>页</a:t>
            </a:r>
          </a:p>
        </p:txBody>
      </p:sp>
      <p:sp>
        <p:nvSpPr>
          <p:cNvPr id="6" name="Text Box 3">
            <a:extLst>
              <a:ext uri="{FF2B5EF4-FFF2-40B4-BE49-F238E27FC236}">
                <a16:creationId xmlns:a16="http://schemas.microsoft.com/office/drawing/2014/main" id="{4BA9E5CE-E955-4367-8A73-BF9AD823670F}"/>
              </a:ext>
            </a:extLst>
          </p:cNvPr>
          <p:cNvSpPr txBox="1">
            <a:spLocks noChangeArrowheads="1"/>
          </p:cNvSpPr>
          <p:nvPr/>
        </p:nvSpPr>
        <p:spPr bwMode="auto">
          <a:xfrm>
            <a:off x="533400" y="1828800"/>
            <a:ext cx="39624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嵌套状态图</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7" name="Rectangle 4">
            <a:extLst>
              <a:ext uri="{FF2B5EF4-FFF2-40B4-BE49-F238E27FC236}">
                <a16:creationId xmlns:a16="http://schemas.microsoft.com/office/drawing/2014/main" id="{3C6D9407-38E9-4E9C-B57B-60CC562F446C}"/>
              </a:ext>
            </a:extLst>
          </p:cNvPr>
          <p:cNvSpPr txBox="1">
            <a:spLocks noChangeArrowheads="1"/>
          </p:cNvSpPr>
          <p:nvPr/>
        </p:nvSpPr>
        <p:spPr bwMode="auto">
          <a:xfrm>
            <a:off x="63514" y="2449512"/>
            <a:ext cx="3975085" cy="4103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400" kern="0" dirty="0">
                <a:ea typeface="楷体_GB2312" pitchFamily="49" charset="-122"/>
              </a:rPr>
              <a:t>状态图中的状态有两种：简单状态和组合状态</a:t>
            </a:r>
          </a:p>
          <a:p>
            <a:r>
              <a:rPr lang="zh-CN" altLang="en-US" sz="2400" kern="0" dirty="0">
                <a:solidFill>
                  <a:srgbClr val="FF0000"/>
                </a:solidFill>
                <a:ea typeface="楷体_GB2312" pitchFamily="49" charset="-122"/>
              </a:rPr>
              <a:t>简单状态</a:t>
            </a:r>
            <a:r>
              <a:rPr lang="zh-CN" altLang="en-US" sz="2400" kern="0" dirty="0">
                <a:ea typeface="楷体_GB2312" pitchFamily="49" charset="-122"/>
              </a:rPr>
              <a:t>是指不包含其他状态的状态，简单状态可以具有内部转换、入口动作和退出动作等，但是没有子结构</a:t>
            </a:r>
          </a:p>
          <a:p>
            <a:r>
              <a:rPr lang="zh-CN" altLang="en-US" sz="2400" kern="0" dirty="0">
                <a:latin typeface="楷体_GB2312" pitchFamily="49" charset="-122"/>
                <a:ea typeface="楷体_GB2312" pitchFamily="49" charset="-122"/>
              </a:rPr>
              <a:t>状态还可以包含</a:t>
            </a:r>
            <a:r>
              <a:rPr lang="zh-CN" altLang="en-US" sz="2400" kern="0" dirty="0">
                <a:solidFill>
                  <a:srgbClr val="FF0000"/>
                </a:solidFill>
                <a:latin typeface="楷体_GB2312" pitchFamily="49" charset="-122"/>
                <a:ea typeface="楷体_GB2312" pitchFamily="49" charset="-122"/>
              </a:rPr>
              <a:t>嵌套状态图</a:t>
            </a:r>
            <a:r>
              <a:rPr lang="zh-CN" altLang="en-US" sz="2400" kern="0" dirty="0">
                <a:latin typeface="楷体_GB2312" pitchFamily="49" charset="-122"/>
                <a:ea typeface="楷体_GB2312" pitchFamily="49" charset="-122"/>
              </a:rPr>
              <a:t>的状态，称为</a:t>
            </a:r>
            <a:r>
              <a:rPr lang="zh-CN" altLang="en-US" sz="2400" kern="0" dirty="0">
                <a:solidFill>
                  <a:srgbClr val="FF0000"/>
                </a:solidFill>
                <a:latin typeface="楷体_GB2312" pitchFamily="49" charset="-122"/>
                <a:ea typeface="楷体_GB2312" pitchFamily="49" charset="-122"/>
              </a:rPr>
              <a:t>组合状态</a:t>
            </a:r>
          </a:p>
        </p:txBody>
      </p:sp>
      <p:grpSp>
        <p:nvGrpSpPr>
          <p:cNvPr id="10" name="组合 9">
            <a:extLst>
              <a:ext uri="{FF2B5EF4-FFF2-40B4-BE49-F238E27FC236}">
                <a16:creationId xmlns:a16="http://schemas.microsoft.com/office/drawing/2014/main" id="{44012586-6425-4245-9876-2EF0A1AD7878}"/>
              </a:ext>
            </a:extLst>
          </p:cNvPr>
          <p:cNvGrpSpPr/>
          <p:nvPr/>
        </p:nvGrpSpPr>
        <p:grpSpPr>
          <a:xfrm>
            <a:off x="3935730" y="2449512"/>
            <a:ext cx="5105400" cy="3713162"/>
            <a:chOff x="747713" y="1773238"/>
            <a:chExt cx="8001000" cy="4824412"/>
          </a:xfrm>
        </p:grpSpPr>
        <p:pic>
          <p:nvPicPr>
            <p:cNvPr id="11" name="Picture 2">
              <a:extLst>
                <a:ext uri="{FF2B5EF4-FFF2-40B4-BE49-F238E27FC236}">
                  <a16:creationId xmlns:a16="http://schemas.microsoft.com/office/drawing/2014/main" id="{388489E8-1B9F-44B9-8918-71ACE068184B}"/>
                </a:ext>
              </a:extLst>
            </p:cNvPr>
            <p:cNvPicPr>
              <a:picLocks noChangeAspect="1" noChangeArrowheads="1"/>
            </p:cNvPicPr>
            <p:nvPr/>
          </p:nvPicPr>
          <p:blipFill>
            <a:blip r:embed="rId2"/>
            <a:srcRect l="3015" t="3296" r="4517" b="3409"/>
            <a:stretch>
              <a:fillRect/>
            </a:stretch>
          </p:blipFill>
          <p:spPr bwMode="auto">
            <a:xfrm>
              <a:off x="747713" y="2205038"/>
              <a:ext cx="3448050" cy="4392612"/>
            </a:xfrm>
            <a:prstGeom prst="rect">
              <a:avLst/>
            </a:prstGeom>
            <a:noFill/>
            <a:ln w="9525">
              <a:noFill/>
              <a:miter lim="800000"/>
              <a:headEnd/>
              <a:tailEnd/>
            </a:ln>
          </p:spPr>
        </p:pic>
        <p:pic>
          <p:nvPicPr>
            <p:cNvPr id="12" name="Picture 3">
              <a:extLst>
                <a:ext uri="{FF2B5EF4-FFF2-40B4-BE49-F238E27FC236}">
                  <a16:creationId xmlns:a16="http://schemas.microsoft.com/office/drawing/2014/main" id="{C251B2BB-FB30-4F22-9281-98D024432C4C}"/>
                </a:ext>
              </a:extLst>
            </p:cNvPr>
            <p:cNvPicPr>
              <a:picLocks noChangeAspect="1" noChangeArrowheads="1"/>
            </p:cNvPicPr>
            <p:nvPr/>
          </p:nvPicPr>
          <p:blipFill>
            <a:blip r:embed="rId3"/>
            <a:srcRect l="2335" t="3334" r="3622" b="3969"/>
            <a:stretch>
              <a:fillRect/>
            </a:stretch>
          </p:blipFill>
          <p:spPr bwMode="auto">
            <a:xfrm>
              <a:off x="4816475" y="1844675"/>
              <a:ext cx="3924300" cy="3625850"/>
            </a:xfrm>
            <a:prstGeom prst="rect">
              <a:avLst/>
            </a:prstGeom>
            <a:noFill/>
            <a:ln w="9525">
              <a:noFill/>
              <a:miter lim="800000"/>
              <a:headEnd/>
              <a:tailEnd/>
            </a:ln>
          </p:spPr>
        </p:pic>
        <p:sp>
          <p:nvSpPr>
            <p:cNvPr id="13" name="AutoShape 4">
              <a:extLst>
                <a:ext uri="{FF2B5EF4-FFF2-40B4-BE49-F238E27FC236}">
                  <a16:creationId xmlns:a16="http://schemas.microsoft.com/office/drawing/2014/main" id="{CAF5E656-6F52-4B8E-8F8F-3697EA90DB86}"/>
                </a:ext>
              </a:extLst>
            </p:cNvPr>
            <p:cNvSpPr>
              <a:spLocks noChangeArrowheads="1"/>
            </p:cNvSpPr>
            <p:nvPr/>
          </p:nvSpPr>
          <p:spPr bwMode="auto">
            <a:xfrm>
              <a:off x="4851400" y="1773238"/>
              <a:ext cx="3897313" cy="3816350"/>
            </a:xfrm>
            <a:prstGeom prst="wedgeRoundRectCallout">
              <a:avLst>
                <a:gd name="adj1" fmla="val -71426"/>
                <a:gd name="adj2" fmla="val -28787"/>
                <a:gd name="adj3" fmla="val 16667"/>
              </a:avLst>
            </a:prstGeom>
            <a:noFill/>
            <a:ln w="57150" cap="rnd">
              <a:solidFill>
                <a:srgbClr val="FF3300"/>
              </a:solidFill>
              <a:prstDash val="sysDot"/>
              <a:miter lim="800000"/>
              <a:headEnd/>
              <a:tailEnd/>
            </a:ln>
            <a:effectLst/>
          </p:spPr>
          <p:txBody>
            <a:bodyPr/>
            <a:lstStyle/>
            <a:p>
              <a:pPr algn="ctr"/>
              <a:endParaRPr kumimoji="1" lang="zh-CN" altLang="en-US" sz="2400">
                <a:latin typeface="Times New Roman" pitchFamily="18" charset="0"/>
                <a:ea typeface="宋体" pitchFamily="2" charset="-122"/>
              </a:endParaRPr>
            </a:p>
          </p:txBody>
        </p:sp>
        <p:sp>
          <p:nvSpPr>
            <p:cNvPr id="14" name="AutoShape 5">
              <a:extLst>
                <a:ext uri="{FF2B5EF4-FFF2-40B4-BE49-F238E27FC236}">
                  <a16:creationId xmlns:a16="http://schemas.microsoft.com/office/drawing/2014/main" id="{B879153A-F6ED-44FA-AF16-BE6075A6CD11}"/>
                </a:ext>
              </a:extLst>
            </p:cNvPr>
            <p:cNvSpPr>
              <a:spLocks noChangeArrowheads="1"/>
            </p:cNvSpPr>
            <p:nvPr/>
          </p:nvSpPr>
          <p:spPr bwMode="auto">
            <a:xfrm>
              <a:off x="2206625" y="2243138"/>
              <a:ext cx="1333500" cy="609600"/>
            </a:xfrm>
            <a:prstGeom prst="wedgeRoundRectCallout">
              <a:avLst>
                <a:gd name="adj1" fmla="val 84644"/>
                <a:gd name="adj2" fmla="val 4426"/>
                <a:gd name="adj3" fmla="val 16667"/>
              </a:avLst>
            </a:prstGeom>
            <a:solidFill>
              <a:srgbClr val="0000FF">
                <a:alpha val="20000"/>
              </a:srgbClr>
            </a:solidFill>
            <a:ln w="57150" cap="rnd">
              <a:solidFill>
                <a:srgbClr val="FF3300"/>
              </a:solidFill>
              <a:prstDash val="sysDot"/>
              <a:miter lim="800000"/>
              <a:headEnd/>
              <a:tailEnd/>
            </a:ln>
            <a:effectLst/>
          </p:spPr>
          <p:txBody>
            <a:bodyPr/>
            <a:lstStyle/>
            <a:p>
              <a:pPr algn="ctr"/>
              <a:endParaRPr kumimoji="1" lang="zh-CN" altLang="en-US" sz="2400">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62" name="Picture 2"/>
          <p:cNvPicPr>
            <a:picLocks noChangeAspect="1" noChangeArrowheads="1"/>
          </p:cNvPicPr>
          <p:nvPr/>
        </p:nvPicPr>
        <p:blipFill>
          <a:blip r:embed="rId2"/>
          <a:srcRect l="4344" t="3572" r="4085" b="3999"/>
          <a:stretch>
            <a:fillRect/>
          </a:stretch>
        </p:blipFill>
        <p:spPr bwMode="auto">
          <a:xfrm>
            <a:off x="5173345" y="526256"/>
            <a:ext cx="3857625" cy="5805488"/>
          </a:xfrm>
          <a:prstGeom prst="rect">
            <a:avLst/>
          </a:prstGeom>
          <a:noFill/>
          <a:ln w="9525">
            <a:noFill/>
            <a:miter lim="800000"/>
            <a:headEnd/>
            <a:tailEnd/>
          </a:ln>
        </p:spPr>
      </p:pic>
      <p:sp>
        <p:nvSpPr>
          <p:cNvPr id="1628163" name="Rectangle 3"/>
          <p:cNvSpPr>
            <a:spLocks noGrp="1"/>
          </p:cNvSpPr>
          <p:nvPr>
            <p:ph type="title"/>
          </p:nvPr>
        </p:nvSpPr>
        <p:spPr>
          <a:xfrm>
            <a:off x="457200" y="-228600"/>
            <a:ext cx="4953000" cy="1143000"/>
          </a:xfrm>
          <a:noFill/>
          <a:ln/>
        </p:spPr>
        <p:txBody>
          <a:bodyPr/>
          <a:lstStyle/>
          <a:p>
            <a:r>
              <a:rPr lang="zh-CN" altLang="en-US" sz="4200"/>
              <a:t>状态图的组成要素</a:t>
            </a:r>
          </a:p>
        </p:txBody>
      </p:sp>
      <p:sp>
        <p:nvSpPr>
          <p:cNvPr id="1628164" name="Text Box 4"/>
          <p:cNvSpPr txBox="1">
            <a:spLocks noChangeArrowheads="1"/>
          </p:cNvSpPr>
          <p:nvPr/>
        </p:nvSpPr>
        <p:spPr bwMode="auto">
          <a:xfrm>
            <a:off x="304800" y="1676400"/>
            <a:ext cx="1752600" cy="519113"/>
          </a:xfrm>
          <a:prstGeom prst="rect">
            <a:avLst/>
          </a:prstGeom>
          <a:solidFill>
            <a:srgbClr val="FFDF79"/>
          </a:solidFill>
          <a:ln w="9525">
            <a:noFill/>
            <a:miter lim="800000"/>
            <a:headEnd/>
            <a:tailEnd/>
          </a:ln>
          <a:effectLst/>
        </p:spPr>
        <p:txBody>
          <a:bodyPr>
            <a:spAutoFit/>
          </a:bodyPr>
          <a:lstStyle/>
          <a:p>
            <a:pPr>
              <a:spcBef>
                <a:spcPct val="50000"/>
              </a:spcBef>
            </a:pPr>
            <a:r>
              <a:rPr lang="zh-CN" altLang="en-US" sz="2800" b="1">
                <a:effectLst>
                  <a:outerShdw blurRad="38100" dist="38100" dir="2700000" algn="tl">
                    <a:srgbClr val="FFFFFF"/>
                  </a:outerShdw>
                </a:effectLst>
                <a:latin typeface="黑体" pitchFamily="2" charset="-122"/>
                <a:ea typeface="黑体" pitchFamily="2" charset="-122"/>
              </a:rPr>
              <a:t>组合状态</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90875B43-D5C3-4C03-9E1A-4D5F840D6AC9}"/>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22</a:t>
            </a:fld>
            <a:r>
              <a:rPr lang="zh-CN" altLang="en-US" dirty="0"/>
              <a:t>页</a:t>
            </a:r>
          </a:p>
        </p:txBody>
      </p:sp>
      <p:grpSp>
        <p:nvGrpSpPr>
          <p:cNvPr id="6" name="组合 5">
            <a:extLst>
              <a:ext uri="{FF2B5EF4-FFF2-40B4-BE49-F238E27FC236}">
                <a16:creationId xmlns:a16="http://schemas.microsoft.com/office/drawing/2014/main" id="{F47109E0-C4A4-47EA-A177-894112981C2F}"/>
              </a:ext>
            </a:extLst>
          </p:cNvPr>
          <p:cNvGrpSpPr/>
          <p:nvPr/>
        </p:nvGrpSpPr>
        <p:grpSpPr>
          <a:xfrm>
            <a:off x="20320" y="2590800"/>
            <a:ext cx="4856480" cy="3713162"/>
            <a:chOff x="747713" y="1773238"/>
            <a:chExt cx="8001000" cy="4824412"/>
          </a:xfrm>
        </p:grpSpPr>
        <p:pic>
          <p:nvPicPr>
            <p:cNvPr id="7" name="Picture 2">
              <a:extLst>
                <a:ext uri="{FF2B5EF4-FFF2-40B4-BE49-F238E27FC236}">
                  <a16:creationId xmlns:a16="http://schemas.microsoft.com/office/drawing/2014/main" id="{9C50A66F-A98B-4C84-A0C3-0B2DD7B6326D}"/>
                </a:ext>
              </a:extLst>
            </p:cNvPr>
            <p:cNvPicPr>
              <a:picLocks noChangeAspect="1" noChangeArrowheads="1"/>
            </p:cNvPicPr>
            <p:nvPr/>
          </p:nvPicPr>
          <p:blipFill>
            <a:blip r:embed="rId3"/>
            <a:srcRect l="3015" t="3296" r="4517" b="3409"/>
            <a:stretch>
              <a:fillRect/>
            </a:stretch>
          </p:blipFill>
          <p:spPr bwMode="auto">
            <a:xfrm>
              <a:off x="747713" y="2205038"/>
              <a:ext cx="3448050" cy="4392612"/>
            </a:xfrm>
            <a:prstGeom prst="rect">
              <a:avLst/>
            </a:prstGeom>
            <a:noFill/>
            <a:ln w="9525">
              <a:noFill/>
              <a:miter lim="800000"/>
              <a:headEnd/>
              <a:tailEnd/>
            </a:ln>
          </p:spPr>
        </p:pic>
        <p:pic>
          <p:nvPicPr>
            <p:cNvPr id="8" name="Picture 3">
              <a:extLst>
                <a:ext uri="{FF2B5EF4-FFF2-40B4-BE49-F238E27FC236}">
                  <a16:creationId xmlns:a16="http://schemas.microsoft.com/office/drawing/2014/main" id="{1C1C9BAB-271F-42C2-AB10-70DB6DEE11CF}"/>
                </a:ext>
              </a:extLst>
            </p:cNvPr>
            <p:cNvPicPr>
              <a:picLocks noChangeAspect="1" noChangeArrowheads="1"/>
            </p:cNvPicPr>
            <p:nvPr/>
          </p:nvPicPr>
          <p:blipFill>
            <a:blip r:embed="rId4"/>
            <a:srcRect l="2335" t="3334" r="3622" b="3969"/>
            <a:stretch>
              <a:fillRect/>
            </a:stretch>
          </p:blipFill>
          <p:spPr bwMode="auto">
            <a:xfrm>
              <a:off x="4816475" y="1844675"/>
              <a:ext cx="3924300" cy="3625850"/>
            </a:xfrm>
            <a:prstGeom prst="rect">
              <a:avLst/>
            </a:prstGeom>
            <a:noFill/>
            <a:ln w="9525">
              <a:noFill/>
              <a:miter lim="800000"/>
              <a:headEnd/>
              <a:tailEnd/>
            </a:ln>
          </p:spPr>
        </p:pic>
        <p:sp>
          <p:nvSpPr>
            <p:cNvPr id="9" name="AutoShape 4">
              <a:extLst>
                <a:ext uri="{FF2B5EF4-FFF2-40B4-BE49-F238E27FC236}">
                  <a16:creationId xmlns:a16="http://schemas.microsoft.com/office/drawing/2014/main" id="{9C041C9B-7888-44B7-B2DE-054F55410554}"/>
                </a:ext>
              </a:extLst>
            </p:cNvPr>
            <p:cNvSpPr>
              <a:spLocks noChangeArrowheads="1"/>
            </p:cNvSpPr>
            <p:nvPr/>
          </p:nvSpPr>
          <p:spPr bwMode="auto">
            <a:xfrm>
              <a:off x="4851400" y="1773238"/>
              <a:ext cx="3897313" cy="3816350"/>
            </a:xfrm>
            <a:prstGeom prst="wedgeRoundRectCallout">
              <a:avLst>
                <a:gd name="adj1" fmla="val -71426"/>
                <a:gd name="adj2" fmla="val -28787"/>
                <a:gd name="adj3" fmla="val 16667"/>
              </a:avLst>
            </a:prstGeom>
            <a:noFill/>
            <a:ln w="57150" cap="rnd">
              <a:solidFill>
                <a:srgbClr val="FF3300"/>
              </a:solidFill>
              <a:prstDash val="sysDot"/>
              <a:miter lim="800000"/>
              <a:headEnd/>
              <a:tailEnd/>
            </a:ln>
            <a:effectLst/>
          </p:spPr>
          <p:txBody>
            <a:bodyPr/>
            <a:lstStyle/>
            <a:p>
              <a:pPr algn="ctr"/>
              <a:endParaRPr kumimoji="1" lang="zh-CN" altLang="en-US" sz="2400">
                <a:latin typeface="Times New Roman" pitchFamily="18" charset="0"/>
                <a:ea typeface="宋体" pitchFamily="2" charset="-122"/>
              </a:endParaRPr>
            </a:p>
          </p:txBody>
        </p:sp>
        <p:sp>
          <p:nvSpPr>
            <p:cNvPr id="10" name="AutoShape 5">
              <a:extLst>
                <a:ext uri="{FF2B5EF4-FFF2-40B4-BE49-F238E27FC236}">
                  <a16:creationId xmlns:a16="http://schemas.microsoft.com/office/drawing/2014/main" id="{8786F90A-0E1A-44C6-A7E0-AAF77D402AA7}"/>
                </a:ext>
              </a:extLst>
            </p:cNvPr>
            <p:cNvSpPr>
              <a:spLocks noChangeArrowheads="1"/>
            </p:cNvSpPr>
            <p:nvPr/>
          </p:nvSpPr>
          <p:spPr bwMode="auto">
            <a:xfrm>
              <a:off x="2206625" y="2243138"/>
              <a:ext cx="1333500" cy="609600"/>
            </a:xfrm>
            <a:prstGeom prst="wedgeRoundRectCallout">
              <a:avLst>
                <a:gd name="adj1" fmla="val 84644"/>
                <a:gd name="adj2" fmla="val 4426"/>
                <a:gd name="adj3" fmla="val 16667"/>
              </a:avLst>
            </a:prstGeom>
            <a:solidFill>
              <a:srgbClr val="0000FF">
                <a:alpha val="20000"/>
              </a:srgbClr>
            </a:solidFill>
            <a:ln w="57150" cap="rnd">
              <a:solidFill>
                <a:srgbClr val="FF3300"/>
              </a:solidFill>
              <a:prstDash val="sysDot"/>
              <a:miter lim="800000"/>
              <a:headEnd/>
              <a:tailEnd/>
            </a:ln>
            <a:effectLst/>
          </p:spPr>
          <p:txBody>
            <a:bodyPr/>
            <a:lstStyle/>
            <a:p>
              <a:pPr algn="ctr"/>
              <a:endParaRPr kumimoji="1" lang="zh-CN" altLang="en-US" sz="2400">
                <a:latin typeface="Times New Roman" pitchFamily="18" charset="0"/>
                <a:ea typeface="宋体"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1236" name="Picture 4"/>
          <p:cNvPicPr>
            <a:picLocks noChangeAspect="1" noChangeArrowheads="1"/>
          </p:cNvPicPr>
          <p:nvPr/>
        </p:nvPicPr>
        <p:blipFill>
          <a:blip r:embed="rId2"/>
          <a:srcRect l="4344" t="3572" r="4085" b="3999"/>
          <a:stretch>
            <a:fillRect/>
          </a:stretch>
        </p:blipFill>
        <p:spPr bwMode="auto">
          <a:xfrm>
            <a:off x="4876800" y="94754"/>
            <a:ext cx="4246562" cy="6390680"/>
          </a:xfrm>
          <a:prstGeom prst="rect">
            <a:avLst/>
          </a:prstGeom>
          <a:noFill/>
          <a:ln w="9525">
            <a:noFill/>
            <a:miter lim="800000"/>
            <a:headEnd/>
            <a:tailEnd/>
          </a:ln>
        </p:spPr>
      </p:pic>
      <p:sp>
        <p:nvSpPr>
          <p:cNvPr id="1631234" name="Rectangle 2"/>
          <p:cNvSpPr>
            <a:spLocks noGrp="1" noChangeArrowheads="1"/>
          </p:cNvSpPr>
          <p:nvPr>
            <p:ph type="body" idx="1"/>
          </p:nvPr>
        </p:nvSpPr>
        <p:spPr>
          <a:xfrm>
            <a:off x="615950" y="2236788"/>
            <a:ext cx="4489450" cy="2106612"/>
          </a:xfrm>
          <a:noFill/>
          <a:ln/>
        </p:spPr>
        <p:txBody>
          <a:bodyPr/>
          <a:lstStyle/>
          <a:p>
            <a:r>
              <a:rPr lang="zh-CN" altLang="en-US" sz="3000" dirty="0">
                <a:ea typeface="楷体_GB2312" pitchFamily="49" charset="-122"/>
              </a:rPr>
              <a:t>组合状态所嵌套的子状态可能是顺序子状态，也可能是并发子状态。</a:t>
            </a:r>
            <a:endParaRPr lang="en-US" altLang="zh-CN" sz="3000" dirty="0">
              <a:ea typeface="楷体_GB2312" pitchFamily="49" charset="-122"/>
            </a:endParaRPr>
          </a:p>
          <a:p>
            <a:r>
              <a:rPr lang="zh-CN" altLang="en-US" sz="3000" dirty="0">
                <a:ea typeface="楷体_GB2312" pitchFamily="49" charset="-122"/>
              </a:rPr>
              <a:t>顺序子状态</a:t>
            </a:r>
            <a:endParaRPr lang="en-US" altLang="zh-CN" sz="3000" dirty="0">
              <a:ea typeface="楷体_GB2312" pitchFamily="49" charset="-122"/>
            </a:endParaRPr>
          </a:p>
          <a:p>
            <a:pPr lvl="1"/>
            <a:r>
              <a:rPr lang="zh-CN" altLang="en-US" sz="2400" dirty="0">
                <a:solidFill>
                  <a:srgbClr val="FF3300"/>
                </a:solidFill>
                <a:ea typeface="楷体_GB2312" pitchFamily="49" charset="-122"/>
              </a:rPr>
              <a:t>如果组成状态的子状态对应的对象在其生命期内的任何时刻都只能处于一个子状态，即多个子状态之间是互斥的，不能同时存在，这种子状态称为顺序子状态。</a:t>
            </a:r>
          </a:p>
        </p:txBody>
      </p:sp>
      <p:sp>
        <p:nvSpPr>
          <p:cNvPr id="1631235" name="Rectangle 3"/>
          <p:cNvSpPr>
            <a:spLocks noChangeArrowheads="1"/>
          </p:cNvSpPr>
          <p:nvPr/>
        </p:nvSpPr>
        <p:spPr bwMode="auto">
          <a:xfrm>
            <a:off x="14288" y="4424618"/>
            <a:ext cx="5572919" cy="2175116"/>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endParaRPr lang="zh-CN" altLang="en-US" sz="2400" dirty="0">
              <a:solidFill>
                <a:srgbClr val="FF3300"/>
              </a:solidFill>
              <a:ea typeface="楷体_GB2312" pitchFamily="49" charset="-122"/>
            </a:endParaRPr>
          </a:p>
        </p:txBody>
      </p:sp>
      <p:sp>
        <p:nvSpPr>
          <p:cNvPr id="1631237" name="Text Box 5"/>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1238" name="Rectangle 6"/>
          <p:cNvSpPr>
            <a:spLocks noGrp="1"/>
          </p:cNvSpPr>
          <p:nvPr>
            <p:ph type="title"/>
          </p:nvPr>
        </p:nvSpPr>
        <p:spPr>
          <a:xfrm>
            <a:off x="457200" y="304800"/>
            <a:ext cx="8229600" cy="1143000"/>
          </a:xfrm>
          <a:noFill/>
          <a:ln/>
        </p:spPr>
        <p:txBody>
          <a:bodyPr/>
          <a:lstStyle/>
          <a:p>
            <a:r>
              <a:rPr lang="zh-CN" altLang="en-US"/>
              <a:t>状态图的组成要素</a:t>
            </a:r>
          </a:p>
        </p:txBody>
      </p:sp>
      <p:sp>
        <p:nvSpPr>
          <p:cNvPr id="1631239" name="Text Box 7"/>
          <p:cNvSpPr txBox="1">
            <a:spLocks noChangeArrowheads="1"/>
          </p:cNvSpPr>
          <p:nvPr/>
        </p:nvSpPr>
        <p:spPr bwMode="auto">
          <a:xfrm>
            <a:off x="762000" y="1676400"/>
            <a:ext cx="36576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组合状态</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502E17E0-DF4E-4E04-997A-1680D342A420}"/>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23</a:t>
            </a:fld>
            <a:r>
              <a:rPr lang="zh-CN" altLang="en-US" dirty="0"/>
              <a:t>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body" idx="1"/>
          </p:nvPr>
        </p:nvSpPr>
        <p:spPr>
          <a:xfrm>
            <a:off x="649288" y="2199642"/>
            <a:ext cx="7772400" cy="857250"/>
          </a:xfrm>
          <a:noFill/>
          <a:ln/>
        </p:spPr>
        <p:txBody>
          <a:bodyPr/>
          <a:lstStyle/>
          <a:p>
            <a:r>
              <a:rPr lang="zh-CN" altLang="en-US" sz="2400" dirty="0">
                <a:ea typeface="楷体_GB2312" pitchFamily="49" charset="-122"/>
              </a:rPr>
              <a:t>顺序子状态</a:t>
            </a:r>
            <a:endParaRPr lang="zh-CN" altLang="en-US" sz="2400" dirty="0">
              <a:solidFill>
                <a:srgbClr val="FF3300"/>
              </a:solidFill>
              <a:ea typeface="楷体_GB2312" pitchFamily="49" charset="-122"/>
            </a:endParaRPr>
          </a:p>
        </p:txBody>
      </p:sp>
      <p:sp>
        <p:nvSpPr>
          <p:cNvPr id="1633283" name="Rectangle 3"/>
          <p:cNvSpPr>
            <a:spLocks noChangeArrowheads="1"/>
          </p:cNvSpPr>
          <p:nvPr/>
        </p:nvSpPr>
        <p:spPr bwMode="auto">
          <a:xfrm>
            <a:off x="417025" y="2628267"/>
            <a:ext cx="5588317" cy="1298733"/>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如果转换的目的是组成状态本身，那么首先</a:t>
            </a:r>
            <a:r>
              <a:rPr lang="zh-CN" altLang="en-US" sz="2000" b="1" dirty="0">
                <a:solidFill>
                  <a:srgbClr val="FF3300"/>
                </a:solidFill>
                <a:ea typeface="楷体_GB2312" pitchFamily="49" charset="-122"/>
              </a:rPr>
              <a:t>执行组成状态的入口动作</a:t>
            </a:r>
            <a:r>
              <a:rPr lang="zh-CN" altLang="en-US" sz="2000" dirty="0">
                <a:solidFill>
                  <a:srgbClr val="FF3300"/>
                </a:solidFill>
                <a:ea typeface="楷体_GB2312" pitchFamily="49" charset="-122"/>
              </a:rPr>
              <a:t>，然后子状态进入初始状态并以此为起点开始运行。</a:t>
            </a:r>
          </a:p>
        </p:txBody>
      </p:sp>
      <p:pic>
        <p:nvPicPr>
          <p:cNvPr id="1633284" name="Picture 4"/>
          <p:cNvPicPr>
            <a:picLocks noChangeAspect="1" noChangeArrowheads="1"/>
          </p:cNvPicPr>
          <p:nvPr/>
        </p:nvPicPr>
        <p:blipFill>
          <a:blip r:embed="rId2"/>
          <a:srcRect l="4344" t="3572" r="4085" b="3999"/>
          <a:stretch>
            <a:fillRect/>
          </a:stretch>
        </p:blipFill>
        <p:spPr bwMode="auto">
          <a:xfrm>
            <a:off x="5776742" y="20320"/>
            <a:ext cx="3328365" cy="5008880"/>
          </a:xfrm>
          <a:prstGeom prst="rect">
            <a:avLst/>
          </a:prstGeom>
          <a:noFill/>
          <a:ln w="9525">
            <a:noFill/>
            <a:miter lim="800000"/>
            <a:headEnd/>
            <a:tailEnd/>
          </a:ln>
        </p:spPr>
      </p:pic>
      <p:sp>
        <p:nvSpPr>
          <p:cNvPr id="1633285" name="Text Box 5"/>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3286" name="Rectangle 6"/>
          <p:cNvSpPr>
            <a:spLocks noGrp="1"/>
          </p:cNvSpPr>
          <p:nvPr>
            <p:ph type="title"/>
          </p:nvPr>
        </p:nvSpPr>
        <p:spPr>
          <a:xfrm>
            <a:off x="457200" y="304800"/>
            <a:ext cx="8229600" cy="1143000"/>
          </a:xfrm>
          <a:noFill/>
          <a:ln/>
        </p:spPr>
        <p:txBody>
          <a:bodyPr/>
          <a:lstStyle/>
          <a:p>
            <a:r>
              <a:rPr lang="zh-CN" altLang="en-US"/>
              <a:t>状态图的组成要素</a:t>
            </a:r>
          </a:p>
        </p:txBody>
      </p:sp>
      <p:sp>
        <p:nvSpPr>
          <p:cNvPr id="1633287" name="Text Box 7"/>
          <p:cNvSpPr txBox="1">
            <a:spLocks noChangeArrowheads="1"/>
          </p:cNvSpPr>
          <p:nvPr/>
        </p:nvSpPr>
        <p:spPr bwMode="auto">
          <a:xfrm>
            <a:off x="762000" y="1676400"/>
            <a:ext cx="36576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组合状态</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1AC1CFEF-1439-4324-BABD-4B3B4B19285F}"/>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24</a:t>
            </a:fld>
            <a:r>
              <a:rPr lang="zh-CN" altLang="en-US" dirty="0"/>
              <a:t>页</a:t>
            </a:r>
          </a:p>
        </p:txBody>
      </p:sp>
      <p:sp>
        <p:nvSpPr>
          <p:cNvPr id="9" name="Rectangle 3">
            <a:extLst>
              <a:ext uri="{FF2B5EF4-FFF2-40B4-BE49-F238E27FC236}">
                <a16:creationId xmlns:a16="http://schemas.microsoft.com/office/drawing/2014/main" id="{0CE435E8-6F42-4F60-8372-6C8978668293}"/>
              </a:ext>
            </a:extLst>
          </p:cNvPr>
          <p:cNvSpPr>
            <a:spLocks noChangeArrowheads="1"/>
          </p:cNvSpPr>
          <p:nvPr/>
        </p:nvSpPr>
        <p:spPr bwMode="auto">
          <a:xfrm>
            <a:off x="3602616" y="5439333"/>
            <a:ext cx="4947106" cy="1151891"/>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如果转换的目的是组成状态的某一子状态，那么以</a:t>
            </a:r>
            <a:r>
              <a:rPr lang="zh-CN" altLang="en-US" sz="2000" b="1" dirty="0">
                <a:solidFill>
                  <a:srgbClr val="FF3300"/>
                </a:solidFill>
                <a:ea typeface="楷体_GB2312" pitchFamily="49" charset="-122"/>
              </a:rPr>
              <a:t>目标子状态为</a:t>
            </a:r>
            <a:r>
              <a:rPr lang="zh-CN" altLang="en-US" sz="2000" dirty="0">
                <a:solidFill>
                  <a:srgbClr val="FF3300"/>
                </a:solidFill>
                <a:ea typeface="楷体_GB2312" pitchFamily="49" charset="-122"/>
              </a:rPr>
              <a:t>起点开始运行。</a:t>
            </a:r>
          </a:p>
        </p:txBody>
      </p:sp>
      <p:grpSp>
        <p:nvGrpSpPr>
          <p:cNvPr id="10" name="Group 4">
            <a:extLst>
              <a:ext uri="{FF2B5EF4-FFF2-40B4-BE49-F238E27FC236}">
                <a16:creationId xmlns:a16="http://schemas.microsoft.com/office/drawing/2014/main" id="{D9BC98E9-978C-44D6-9B49-1D40C447B917}"/>
              </a:ext>
            </a:extLst>
          </p:cNvPr>
          <p:cNvGrpSpPr>
            <a:grpSpLocks/>
          </p:cNvGrpSpPr>
          <p:nvPr/>
        </p:nvGrpSpPr>
        <p:grpSpPr bwMode="auto">
          <a:xfrm>
            <a:off x="218292" y="3836989"/>
            <a:ext cx="3062459" cy="2971799"/>
            <a:chOff x="3494" y="1387"/>
            <a:chExt cx="2268" cy="2422"/>
          </a:xfrm>
        </p:grpSpPr>
        <p:pic>
          <p:nvPicPr>
            <p:cNvPr id="11" name="Picture 5">
              <a:extLst>
                <a:ext uri="{FF2B5EF4-FFF2-40B4-BE49-F238E27FC236}">
                  <a16:creationId xmlns:a16="http://schemas.microsoft.com/office/drawing/2014/main" id="{3A576FF6-05C8-4564-8CE2-66AA2731491B}"/>
                </a:ext>
              </a:extLst>
            </p:cNvPr>
            <p:cNvPicPr>
              <a:picLocks noChangeAspect="1" noChangeArrowheads="1"/>
            </p:cNvPicPr>
            <p:nvPr/>
          </p:nvPicPr>
          <p:blipFill>
            <a:blip r:embed="rId3"/>
            <a:srcRect/>
            <a:stretch>
              <a:fillRect/>
            </a:stretch>
          </p:blipFill>
          <p:spPr bwMode="auto">
            <a:xfrm>
              <a:off x="3494" y="1387"/>
              <a:ext cx="2268" cy="1390"/>
            </a:xfrm>
            <a:prstGeom prst="rect">
              <a:avLst/>
            </a:prstGeom>
            <a:noFill/>
            <a:ln w="9525">
              <a:noFill/>
              <a:miter lim="800000"/>
              <a:headEnd/>
              <a:tailEnd/>
            </a:ln>
          </p:spPr>
        </p:pic>
        <p:grpSp>
          <p:nvGrpSpPr>
            <p:cNvPr id="12" name="Group 6">
              <a:extLst>
                <a:ext uri="{FF2B5EF4-FFF2-40B4-BE49-F238E27FC236}">
                  <a16:creationId xmlns:a16="http://schemas.microsoft.com/office/drawing/2014/main" id="{F766F2E0-1D00-416A-AB7F-450109FD216E}"/>
                </a:ext>
              </a:extLst>
            </p:cNvPr>
            <p:cNvGrpSpPr>
              <a:grpSpLocks/>
            </p:cNvGrpSpPr>
            <p:nvPr/>
          </p:nvGrpSpPr>
          <p:grpSpPr bwMode="auto">
            <a:xfrm>
              <a:off x="3835" y="2750"/>
              <a:ext cx="1404" cy="1059"/>
              <a:chOff x="3835" y="2750"/>
              <a:chExt cx="1404" cy="1059"/>
            </a:xfrm>
          </p:grpSpPr>
          <p:sp>
            <p:nvSpPr>
              <p:cNvPr id="13" name="AutoShape 7">
                <a:extLst>
                  <a:ext uri="{FF2B5EF4-FFF2-40B4-BE49-F238E27FC236}">
                    <a16:creationId xmlns:a16="http://schemas.microsoft.com/office/drawing/2014/main" id="{766A5FD6-F8A1-4AE7-9C7B-B3F091A61FCE}"/>
                  </a:ext>
                </a:extLst>
              </p:cNvPr>
              <p:cNvSpPr>
                <a:spLocks noChangeArrowheads="1"/>
              </p:cNvSpPr>
              <p:nvPr/>
            </p:nvSpPr>
            <p:spPr bwMode="auto">
              <a:xfrm>
                <a:off x="4422" y="3521"/>
                <a:ext cx="288" cy="288"/>
              </a:xfrm>
              <a:prstGeom prst="flowChartConnector">
                <a:avLst/>
              </a:prstGeom>
              <a:solidFill>
                <a:schemeClr val="accent1"/>
              </a:solidFill>
              <a:ln w="9525">
                <a:solidFill>
                  <a:schemeClr val="tx1"/>
                </a:solidFill>
                <a:round/>
                <a:headEnd/>
                <a:tailEnd/>
              </a:ln>
              <a:effectLst/>
            </p:spPr>
            <p:txBody>
              <a:bodyPr wrap="none" anchor="ctr"/>
              <a:lstStyle/>
              <a:p>
                <a:endParaRPr lang="zh-CN" altLang="en-US" sz="1000"/>
              </a:p>
            </p:txBody>
          </p:sp>
          <p:sp>
            <p:nvSpPr>
              <p:cNvPr id="14" name="Line 8">
                <a:extLst>
                  <a:ext uri="{FF2B5EF4-FFF2-40B4-BE49-F238E27FC236}">
                    <a16:creationId xmlns:a16="http://schemas.microsoft.com/office/drawing/2014/main" id="{2133BABE-6A78-4FF5-AA8E-390094989CE9}"/>
                  </a:ext>
                </a:extLst>
              </p:cNvPr>
              <p:cNvSpPr>
                <a:spLocks noChangeShapeType="1"/>
              </p:cNvSpPr>
              <p:nvPr/>
            </p:nvSpPr>
            <p:spPr bwMode="auto">
              <a:xfrm flipH="1" flipV="1">
                <a:off x="4105" y="2750"/>
                <a:ext cx="317" cy="771"/>
              </a:xfrm>
              <a:prstGeom prst="line">
                <a:avLst/>
              </a:prstGeom>
              <a:noFill/>
              <a:ln w="9525">
                <a:solidFill>
                  <a:schemeClr val="tx1"/>
                </a:solidFill>
                <a:round/>
                <a:headEnd/>
                <a:tailEnd type="triangle" w="med" len="med"/>
              </a:ln>
              <a:effectLst/>
            </p:spPr>
            <p:txBody>
              <a:bodyPr wrap="none"/>
              <a:lstStyle/>
              <a:p>
                <a:endParaRPr lang="zh-CN" altLang="en-US" sz="1000"/>
              </a:p>
            </p:txBody>
          </p:sp>
          <p:sp>
            <p:nvSpPr>
              <p:cNvPr id="15" name="Line 9">
                <a:extLst>
                  <a:ext uri="{FF2B5EF4-FFF2-40B4-BE49-F238E27FC236}">
                    <a16:creationId xmlns:a16="http://schemas.microsoft.com/office/drawing/2014/main" id="{F3DAB280-B1CA-463B-8FF7-55152C8EDE6A}"/>
                  </a:ext>
                </a:extLst>
              </p:cNvPr>
              <p:cNvSpPr>
                <a:spLocks noChangeShapeType="1"/>
              </p:cNvSpPr>
              <p:nvPr/>
            </p:nvSpPr>
            <p:spPr bwMode="auto">
              <a:xfrm flipV="1">
                <a:off x="4694" y="2795"/>
                <a:ext cx="317" cy="726"/>
              </a:xfrm>
              <a:prstGeom prst="line">
                <a:avLst/>
              </a:prstGeom>
              <a:noFill/>
              <a:ln w="9525">
                <a:solidFill>
                  <a:schemeClr val="tx1"/>
                </a:solidFill>
                <a:round/>
                <a:headEnd/>
                <a:tailEnd type="triangle" w="med" len="med"/>
              </a:ln>
              <a:effectLst/>
            </p:spPr>
            <p:txBody>
              <a:bodyPr wrap="none"/>
              <a:lstStyle/>
              <a:p>
                <a:endParaRPr lang="zh-CN" altLang="en-US" sz="1000"/>
              </a:p>
            </p:txBody>
          </p:sp>
          <p:sp>
            <p:nvSpPr>
              <p:cNvPr id="16" name="Text Box 10">
                <a:extLst>
                  <a:ext uri="{FF2B5EF4-FFF2-40B4-BE49-F238E27FC236}">
                    <a16:creationId xmlns:a16="http://schemas.microsoft.com/office/drawing/2014/main" id="{71A2DD5D-7CA1-49B9-8ADB-936CDB6C4B6F}"/>
                  </a:ext>
                </a:extLst>
              </p:cNvPr>
              <p:cNvSpPr txBox="1">
                <a:spLocks noChangeArrowheads="1"/>
              </p:cNvSpPr>
              <p:nvPr/>
            </p:nvSpPr>
            <p:spPr bwMode="auto">
              <a:xfrm>
                <a:off x="3835" y="2931"/>
                <a:ext cx="347" cy="817"/>
              </a:xfrm>
              <a:prstGeom prst="rect">
                <a:avLst/>
              </a:prstGeom>
              <a:noFill/>
              <a:ln w="9525">
                <a:noFill/>
                <a:miter lim="800000"/>
                <a:headEnd/>
                <a:tailEnd/>
              </a:ln>
              <a:effectLst/>
            </p:spPr>
            <p:txBody>
              <a:bodyPr vert="eaVert">
                <a:spAutoFit/>
              </a:bodyPr>
              <a:lstStyle/>
              <a:p>
                <a:pPr latinLnBrk="1">
                  <a:spcBef>
                    <a:spcPct val="50000"/>
                  </a:spcBef>
                </a:pPr>
                <a:r>
                  <a:rPr kumimoji="1" lang="zh-CN" altLang="en-US" sz="1000" dirty="0">
                    <a:latin typeface="굴림" pitchFamily="34" charset="-127"/>
                    <a:ea typeface="굴림" pitchFamily="34" charset="-127"/>
                  </a:rPr>
                  <a:t>按下后退键</a:t>
                </a:r>
              </a:p>
            </p:txBody>
          </p:sp>
          <p:sp>
            <p:nvSpPr>
              <p:cNvPr id="17" name="Text Box 11">
                <a:extLst>
                  <a:ext uri="{FF2B5EF4-FFF2-40B4-BE49-F238E27FC236}">
                    <a16:creationId xmlns:a16="http://schemas.microsoft.com/office/drawing/2014/main" id="{38110B06-6735-4CCF-895E-894B71C07A4E}"/>
                  </a:ext>
                </a:extLst>
              </p:cNvPr>
              <p:cNvSpPr txBox="1">
                <a:spLocks noChangeArrowheads="1"/>
              </p:cNvSpPr>
              <p:nvPr/>
            </p:nvSpPr>
            <p:spPr bwMode="auto">
              <a:xfrm>
                <a:off x="4892" y="2931"/>
                <a:ext cx="347" cy="817"/>
              </a:xfrm>
              <a:prstGeom prst="rect">
                <a:avLst/>
              </a:prstGeom>
              <a:noFill/>
              <a:ln w="9525">
                <a:noFill/>
                <a:miter lim="800000"/>
                <a:headEnd/>
                <a:tailEnd/>
              </a:ln>
              <a:effectLst/>
            </p:spPr>
            <p:txBody>
              <a:bodyPr vert="eaVert">
                <a:spAutoFit/>
              </a:bodyPr>
              <a:lstStyle/>
              <a:p>
                <a:pPr latinLnBrk="1">
                  <a:spcBef>
                    <a:spcPct val="50000"/>
                  </a:spcBef>
                </a:pPr>
                <a:r>
                  <a:rPr kumimoji="1" lang="zh-CN" altLang="en-US" sz="1000">
                    <a:latin typeface="굴림" pitchFamily="34" charset="-127"/>
                    <a:ea typeface="굴림" pitchFamily="34" charset="-127"/>
                  </a:rPr>
                  <a:t>按下播放键</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3284"/>
                                        </p:tgtEl>
                                        <p:attrNameLst>
                                          <p:attrName>style.visibility</p:attrName>
                                        </p:attrNameLst>
                                      </p:cBhvr>
                                      <p:to>
                                        <p:strVal val="visible"/>
                                      </p:to>
                                    </p:set>
                                    <p:animEffect transition="in" filter="wipe(up)">
                                      <p:cBhvr>
                                        <p:cTn id="7" dur="500"/>
                                        <p:tgtEl>
                                          <p:spTgt spid="1633284"/>
                                        </p:tgtEl>
                                      </p:cBhvr>
                                    </p:animEffect>
                                  </p:childTnLst>
                                  <p:subTnLst>
                                    <p:set>
                                      <p:cBhvr override="childStyle">
                                        <p:cTn dur="1" fill="hold" display="0" masterRel="nextClick" afterEffect="1"/>
                                        <p:tgtEl>
                                          <p:spTgt spid="16332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body" idx="1"/>
          </p:nvPr>
        </p:nvSpPr>
        <p:spPr>
          <a:xfrm>
            <a:off x="577850" y="2362200"/>
            <a:ext cx="7994650" cy="765175"/>
          </a:xfrm>
          <a:noFill/>
          <a:ln/>
        </p:spPr>
        <p:txBody>
          <a:bodyPr/>
          <a:lstStyle/>
          <a:p>
            <a:r>
              <a:rPr lang="zh-CN" altLang="en-US" sz="3000">
                <a:ea typeface="楷体_GB2312" pitchFamily="49" charset="-122"/>
              </a:rPr>
              <a:t>并发子状态</a:t>
            </a:r>
            <a:endParaRPr lang="zh-CN" altLang="en-US" sz="3000">
              <a:solidFill>
                <a:srgbClr val="FF3300"/>
              </a:solidFill>
              <a:ea typeface="楷体_GB2312" pitchFamily="49" charset="-122"/>
            </a:endParaRPr>
          </a:p>
        </p:txBody>
      </p:sp>
      <p:sp>
        <p:nvSpPr>
          <p:cNvPr id="1635331" name="Rectangle 3"/>
          <p:cNvSpPr>
            <a:spLocks noChangeArrowheads="1"/>
          </p:cNvSpPr>
          <p:nvPr/>
        </p:nvSpPr>
        <p:spPr bwMode="auto">
          <a:xfrm>
            <a:off x="755650" y="2895600"/>
            <a:ext cx="7200900" cy="1190625"/>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sz="2500">
                <a:solidFill>
                  <a:srgbClr val="FF3300"/>
                </a:solidFill>
                <a:ea typeface="楷体_GB2312" pitchFamily="49" charset="-122"/>
              </a:rPr>
              <a:t>若组合状态有两个或者多个并发的子状态机，此时称组成状态的子状态为并发子状态。</a:t>
            </a:r>
          </a:p>
        </p:txBody>
      </p:sp>
      <p:pic>
        <p:nvPicPr>
          <p:cNvPr id="1635332" name="Picture 4"/>
          <p:cNvPicPr>
            <a:picLocks noChangeAspect="1" noChangeArrowheads="1"/>
          </p:cNvPicPr>
          <p:nvPr/>
        </p:nvPicPr>
        <p:blipFill>
          <a:blip r:embed="rId2"/>
          <a:srcRect l="2826" r="4684" b="4082"/>
          <a:stretch>
            <a:fillRect/>
          </a:stretch>
        </p:blipFill>
        <p:spPr bwMode="auto">
          <a:xfrm>
            <a:off x="2339975" y="3810000"/>
            <a:ext cx="4464050" cy="2724150"/>
          </a:xfrm>
          <a:prstGeom prst="rect">
            <a:avLst/>
          </a:prstGeom>
          <a:noFill/>
          <a:ln w="9525">
            <a:noFill/>
            <a:miter lim="800000"/>
            <a:headEnd/>
            <a:tailEnd/>
          </a:ln>
        </p:spPr>
      </p:pic>
      <p:sp>
        <p:nvSpPr>
          <p:cNvPr id="1635333" name="Text Box 5"/>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5334" name="Rectangle 6"/>
          <p:cNvSpPr>
            <a:spLocks/>
          </p:cNvSpPr>
          <p:nvPr/>
        </p:nvSpPr>
        <p:spPr bwMode="auto">
          <a:xfrm>
            <a:off x="381000" y="304800"/>
            <a:ext cx="8229600" cy="1143000"/>
          </a:xfrm>
          <a:prstGeom prst="rect">
            <a:avLst/>
          </a:prstGeom>
          <a:noFill/>
          <a:ln w="9525">
            <a:noFill/>
            <a:miter lim="800000"/>
            <a:headEnd/>
            <a:tailEnd/>
          </a:ln>
        </p:spPr>
        <p:txBody>
          <a:bodyPr anchor="ctr"/>
          <a:lstStyle/>
          <a:p>
            <a:r>
              <a:rPr lang="zh-CN" altLang="en-US" sz="3800">
                <a:solidFill>
                  <a:schemeClr val="tx2"/>
                </a:solidFill>
                <a:ea typeface="宋体" pitchFamily="2" charset="-122"/>
              </a:rPr>
              <a:t>状态图的组成要素</a:t>
            </a:r>
          </a:p>
        </p:txBody>
      </p:sp>
      <p:sp>
        <p:nvSpPr>
          <p:cNvPr id="1635335" name="Text Box 7"/>
          <p:cNvSpPr txBox="1">
            <a:spLocks noChangeArrowheads="1"/>
          </p:cNvSpPr>
          <p:nvPr/>
        </p:nvSpPr>
        <p:spPr bwMode="auto">
          <a:xfrm>
            <a:off x="762000" y="1676400"/>
            <a:ext cx="3657600" cy="519113"/>
          </a:xfrm>
          <a:prstGeom prst="rect">
            <a:avLst/>
          </a:prstGeom>
          <a:solidFill>
            <a:srgbClr val="FFDF79"/>
          </a:solidFill>
          <a:ln w="9525">
            <a:noFill/>
            <a:miter lim="800000"/>
            <a:headEnd/>
            <a:tailEnd/>
          </a:ln>
          <a:effectLst/>
        </p:spPr>
        <p:txBody>
          <a:bodyPr>
            <a:spAutoFit/>
          </a:bodyPr>
          <a:lstStyle/>
          <a:p>
            <a:pPr>
              <a:spcBef>
                <a:spcPct val="50000"/>
              </a:spcBef>
            </a:pPr>
            <a:r>
              <a:rPr lang="en-US" altLang="zh-CN" sz="2800" b="1">
                <a:effectLst>
                  <a:outerShdw blurRad="38100" dist="38100" dir="2700000" algn="tl">
                    <a:srgbClr val="FFFFFF"/>
                  </a:outerShdw>
                </a:effectLst>
                <a:latin typeface="黑体" pitchFamily="2" charset="-122"/>
                <a:ea typeface="黑体" pitchFamily="2" charset="-122"/>
              </a:rPr>
              <a:t>UML</a:t>
            </a:r>
            <a:r>
              <a:rPr lang="zh-CN" altLang="en-US" sz="2800" b="1">
                <a:effectLst>
                  <a:outerShdw blurRad="38100" dist="38100" dir="2700000" algn="tl">
                    <a:srgbClr val="FFFFFF"/>
                  </a:outerShdw>
                </a:effectLst>
                <a:latin typeface="黑体" pitchFamily="2" charset="-122"/>
                <a:ea typeface="黑体" pitchFamily="2" charset="-122"/>
              </a:rPr>
              <a:t>表示</a:t>
            </a:r>
            <a:r>
              <a:rPr lang="en-US" altLang="zh-CN" sz="2800" b="1">
                <a:effectLst>
                  <a:outerShdw blurRad="38100" dist="38100" dir="2700000" algn="tl">
                    <a:srgbClr val="FFFFFF"/>
                  </a:outerShdw>
                </a:effectLst>
                <a:latin typeface="Times New Roman"/>
                <a:ea typeface="黑体" pitchFamily="2" charset="-122"/>
              </a:rPr>
              <a:t>——</a:t>
            </a:r>
            <a:r>
              <a:rPr lang="zh-CN" altLang="en-US" sz="2800" b="1">
                <a:effectLst>
                  <a:outerShdw blurRad="38100" dist="38100" dir="2700000" algn="tl">
                    <a:srgbClr val="FFFFFF"/>
                  </a:outerShdw>
                </a:effectLst>
                <a:latin typeface="黑体" pitchFamily="2" charset="-122"/>
                <a:ea typeface="黑体" pitchFamily="2" charset="-122"/>
              </a:rPr>
              <a:t>组合状态</a:t>
            </a:r>
            <a:r>
              <a:rPr lang="zh-CN" altLang="en-US" sz="2800" b="1" i="1">
                <a:solidFill>
                  <a:srgbClr val="FFCCFF"/>
                </a:solidFill>
                <a:effectLst>
                  <a:outerShdw blurRad="38100" dist="38100" dir="2700000" algn="tl">
                    <a:srgbClr val="000000"/>
                  </a:outerShdw>
                </a:effectLst>
                <a:latin typeface="黑体" pitchFamily="2" charset="-122"/>
                <a:ea typeface="黑体" pitchFamily="2" charset="-122"/>
              </a:rPr>
              <a:t> </a:t>
            </a:r>
          </a:p>
        </p:txBody>
      </p:sp>
      <p:sp>
        <p:nvSpPr>
          <p:cNvPr id="2" name="灯片编号占位符 1">
            <a:extLst>
              <a:ext uri="{FF2B5EF4-FFF2-40B4-BE49-F238E27FC236}">
                <a16:creationId xmlns:a16="http://schemas.microsoft.com/office/drawing/2014/main" id="{7B7C79E6-9FCC-4C6D-8367-A15B63AC148B}"/>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25</a:t>
            </a:fld>
            <a:r>
              <a:rPr lang="zh-CN" altLang="en-US" dirty="0"/>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body" idx="1"/>
          </p:nvPr>
        </p:nvSpPr>
        <p:spPr>
          <a:xfrm>
            <a:off x="644525" y="1112837"/>
            <a:ext cx="7772400" cy="857250"/>
          </a:xfrm>
          <a:noFill/>
          <a:ln/>
        </p:spPr>
        <p:txBody>
          <a:bodyPr/>
          <a:lstStyle/>
          <a:p>
            <a:r>
              <a:rPr lang="zh-CN" altLang="en-US" sz="3000" dirty="0">
                <a:ea typeface="楷体_GB2312" pitchFamily="49" charset="-122"/>
              </a:rPr>
              <a:t>顺序子状态与并发子状态的区别</a:t>
            </a:r>
            <a:endParaRPr lang="zh-CN" altLang="en-US" sz="3000" dirty="0">
              <a:solidFill>
                <a:srgbClr val="FF3300"/>
              </a:solidFill>
              <a:ea typeface="楷体_GB2312" pitchFamily="49" charset="-122"/>
            </a:endParaRPr>
          </a:p>
        </p:txBody>
      </p:sp>
      <p:pic>
        <p:nvPicPr>
          <p:cNvPr id="1636355" name="Picture 3"/>
          <p:cNvPicPr>
            <a:picLocks noChangeAspect="1" noChangeArrowheads="1"/>
          </p:cNvPicPr>
          <p:nvPr/>
        </p:nvPicPr>
        <p:blipFill>
          <a:blip r:embed="rId2"/>
          <a:srcRect l="4344" t="3572" r="4085" b="3999"/>
          <a:stretch>
            <a:fillRect/>
          </a:stretch>
        </p:blipFill>
        <p:spPr bwMode="auto">
          <a:xfrm>
            <a:off x="934831" y="1828800"/>
            <a:ext cx="3221243" cy="4848974"/>
          </a:xfrm>
          <a:prstGeom prst="rect">
            <a:avLst/>
          </a:prstGeom>
          <a:noFill/>
          <a:ln w="9525">
            <a:noFill/>
            <a:miter lim="800000"/>
            <a:headEnd/>
            <a:tailEnd/>
          </a:ln>
        </p:spPr>
      </p:pic>
      <p:pic>
        <p:nvPicPr>
          <p:cNvPr id="1636356" name="Picture 4"/>
          <p:cNvPicPr>
            <a:picLocks noChangeAspect="1" noChangeArrowheads="1"/>
          </p:cNvPicPr>
          <p:nvPr/>
        </p:nvPicPr>
        <p:blipFill>
          <a:blip r:embed="rId3"/>
          <a:srcRect l="2826" r="4684" b="4082"/>
          <a:stretch>
            <a:fillRect/>
          </a:stretch>
        </p:blipFill>
        <p:spPr bwMode="auto">
          <a:xfrm>
            <a:off x="4876800" y="2133600"/>
            <a:ext cx="4013200" cy="2449513"/>
          </a:xfrm>
          <a:prstGeom prst="rect">
            <a:avLst/>
          </a:prstGeom>
          <a:noFill/>
          <a:ln w="9525">
            <a:noFill/>
            <a:miter lim="800000"/>
            <a:headEnd/>
            <a:tailEnd/>
          </a:ln>
        </p:spPr>
      </p:pic>
      <p:sp>
        <p:nvSpPr>
          <p:cNvPr id="1636357" name="Text Box 5"/>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6358" name="Rectangle 6"/>
          <p:cNvSpPr>
            <a:spLocks/>
          </p:cNvSpPr>
          <p:nvPr/>
        </p:nvSpPr>
        <p:spPr bwMode="auto">
          <a:xfrm>
            <a:off x="381000" y="304800"/>
            <a:ext cx="8229600" cy="1143000"/>
          </a:xfrm>
          <a:prstGeom prst="rect">
            <a:avLst/>
          </a:prstGeom>
          <a:noFill/>
          <a:ln w="9525">
            <a:noFill/>
            <a:miter lim="800000"/>
            <a:headEnd/>
            <a:tailEnd/>
          </a:ln>
        </p:spPr>
        <p:txBody>
          <a:bodyPr anchor="ctr"/>
          <a:lstStyle/>
          <a:p>
            <a:r>
              <a:rPr lang="zh-CN" altLang="en-US" sz="3800">
                <a:solidFill>
                  <a:schemeClr val="tx2"/>
                </a:solidFill>
                <a:ea typeface="宋体" pitchFamily="2" charset="-122"/>
              </a:rPr>
              <a:t>状态图的组成要素</a:t>
            </a:r>
          </a:p>
        </p:txBody>
      </p:sp>
      <p:sp>
        <p:nvSpPr>
          <p:cNvPr id="2" name="灯片编号占位符 1">
            <a:extLst>
              <a:ext uri="{FF2B5EF4-FFF2-40B4-BE49-F238E27FC236}">
                <a16:creationId xmlns:a16="http://schemas.microsoft.com/office/drawing/2014/main" id="{00100392-AE24-465D-ACF9-979C73A6B3ED}"/>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26</a:t>
            </a:fld>
            <a:r>
              <a:rPr lang="zh-CN" altLang="en-US" dirty="0"/>
              <a:t>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9" name="Rectangle 3"/>
          <p:cNvSpPr>
            <a:spLocks noChangeArrowheads="1"/>
          </p:cNvSpPr>
          <p:nvPr/>
        </p:nvSpPr>
        <p:spPr bwMode="auto">
          <a:xfrm>
            <a:off x="70167" y="3661264"/>
            <a:ext cx="5187633" cy="1748936"/>
          </a:xfrm>
          <a:prstGeom prst="rect">
            <a:avLst/>
          </a:prstGeom>
          <a:noFill/>
          <a:ln w="9525">
            <a:noFill/>
            <a:miter lim="800000"/>
            <a:headEnd/>
            <a:tailEnd/>
          </a:ln>
        </p:spPr>
        <p:txBody>
          <a:bodyPr/>
          <a:lstStyle/>
          <a:p>
            <a:pPr marL="285750"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顺序子状态中各个状态间的转换</a:t>
            </a:r>
            <a:br>
              <a:rPr lang="en-US" altLang="zh-CN" sz="2000" dirty="0">
                <a:solidFill>
                  <a:srgbClr val="FF3300"/>
                </a:solidFill>
                <a:ea typeface="楷体_GB2312" pitchFamily="49" charset="-122"/>
              </a:rPr>
            </a:br>
            <a:r>
              <a:rPr lang="zh-CN" altLang="en-US" sz="2000" dirty="0">
                <a:solidFill>
                  <a:srgbClr val="FF3300"/>
                </a:solidFill>
                <a:ea typeface="楷体_GB2312" pitchFamily="49" charset="-122"/>
              </a:rPr>
              <a:t>是有一定先后顺序的，</a:t>
            </a:r>
            <a:br>
              <a:rPr lang="en-US" altLang="zh-CN" sz="2000" dirty="0">
                <a:solidFill>
                  <a:srgbClr val="FF3300"/>
                </a:solidFill>
                <a:ea typeface="楷体_GB2312" pitchFamily="49" charset="-122"/>
              </a:rPr>
            </a:br>
            <a:r>
              <a:rPr lang="zh-CN" altLang="en-US" sz="2000" dirty="0">
                <a:solidFill>
                  <a:srgbClr val="FF3300"/>
                </a:solidFill>
                <a:ea typeface="楷体_GB2312" pitchFamily="49" charset="-122"/>
              </a:rPr>
              <a:t>即需要按步骤执行。</a:t>
            </a:r>
          </a:p>
          <a:p>
            <a:pPr marL="285750"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并发子状态</a:t>
            </a:r>
            <a:endParaRPr lang="en-US" altLang="zh-CN" sz="2000" dirty="0">
              <a:solidFill>
                <a:srgbClr val="FF3300"/>
              </a:solidFill>
              <a:ea typeface="楷体_GB2312" pitchFamily="49" charset="-122"/>
            </a:endParaRPr>
          </a:p>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同一层次给出两个或多个顺序子状态，</a:t>
            </a:r>
            <a:br>
              <a:rPr lang="en-US" altLang="zh-CN" sz="2000" dirty="0">
                <a:solidFill>
                  <a:srgbClr val="FF3300"/>
                </a:solidFill>
                <a:ea typeface="楷体_GB2312" pitchFamily="49" charset="-122"/>
              </a:rPr>
            </a:br>
            <a:r>
              <a:rPr lang="zh-CN" altLang="en-US" sz="2000" dirty="0">
                <a:solidFill>
                  <a:srgbClr val="FF3300"/>
                </a:solidFill>
                <a:ea typeface="楷体_GB2312" pitchFamily="49" charset="-122"/>
              </a:rPr>
              <a:t>对象处于同一层次中来自</a:t>
            </a:r>
            <a:br>
              <a:rPr lang="en-US" altLang="zh-CN" sz="2000" dirty="0">
                <a:solidFill>
                  <a:srgbClr val="FF3300"/>
                </a:solidFill>
                <a:ea typeface="楷体_GB2312" pitchFamily="49" charset="-122"/>
              </a:rPr>
            </a:br>
            <a:r>
              <a:rPr lang="zh-CN" altLang="en-US" sz="2000" dirty="0">
                <a:solidFill>
                  <a:srgbClr val="FF3300"/>
                </a:solidFill>
                <a:ea typeface="楷体_GB2312" pitchFamily="49" charset="-122"/>
              </a:rPr>
              <a:t>每个并发子状态的一个时序状态中。</a:t>
            </a:r>
          </a:p>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可以用于对并发线程的状态进行建模。</a:t>
            </a:r>
          </a:p>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是从不同的角度描述一个状态。</a:t>
            </a:r>
          </a:p>
        </p:txBody>
      </p:sp>
      <p:sp>
        <p:nvSpPr>
          <p:cNvPr id="1637380" name="Text Box 4"/>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7381" name="Rectangle 5"/>
          <p:cNvSpPr>
            <a:spLocks/>
          </p:cNvSpPr>
          <p:nvPr/>
        </p:nvSpPr>
        <p:spPr bwMode="auto">
          <a:xfrm>
            <a:off x="271386" y="136890"/>
            <a:ext cx="5029200" cy="1143000"/>
          </a:xfrm>
          <a:prstGeom prst="rect">
            <a:avLst/>
          </a:prstGeom>
          <a:noFill/>
          <a:ln w="9525">
            <a:noFill/>
            <a:miter lim="800000"/>
            <a:headEnd/>
            <a:tailEnd/>
          </a:ln>
        </p:spPr>
        <p:txBody>
          <a:bodyPr anchor="ctr"/>
          <a:lstStyle/>
          <a:p>
            <a:r>
              <a:rPr lang="zh-CN" altLang="en-US" sz="3800" dirty="0">
                <a:solidFill>
                  <a:schemeClr val="tx2"/>
                </a:solidFill>
                <a:ea typeface="宋体" pitchFamily="2" charset="-122"/>
              </a:rPr>
              <a:t>状态图的组成要素</a:t>
            </a:r>
            <a:br>
              <a:rPr lang="en-US" altLang="zh-CN" sz="3800" dirty="0">
                <a:solidFill>
                  <a:schemeClr val="tx2"/>
                </a:solidFill>
                <a:ea typeface="宋体" pitchFamily="2" charset="-122"/>
              </a:rPr>
            </a:br>
            <a:r>
              <a:rPr lang="en-US" altLang="zh-CN" sz="3800" dirty="0">
                <a:solidFill>
                  <a:schemeClr val="tx2"/>
                </a:solidFill>
                <a:ea typeface="宋体" pitchFamily="2" charset="-122"/>
              </a:rPr>
              <a:t>      -</a:t>
            </a:r>
            <a:r>
              <a:rPr lang="zh-CN" altLang="en-US" sz="2000" dirty="0">
                <a:ea typeface="楷体_GB2312" pitchFamily="49" charset="-122"/>
              </a:rPr>
              <a:t>顺序子状态与并发子状态的区别</a:t>
            </a:r>
            <a:endParaRPr lang="zh-CN" altLang="en-US" sz="4000" dirty="0">
              <a:solidFill>
                <a:srgbClr val="FF3300"/>
              </a:solidFill>
              <a:ea typeface="楷体_GB2312" pitchFamily="49" charset="-122"/>
            </a:endParaRPr>
          </a:p>
        </p:txBody>
      </p:sp>
      <p:sp>
        <p:nvSpPr>
          <p:cNvPr id="2" name="灯片编号占位符 1">
            <a:extLst>
              <a:ext uri="{FF2B5EF4-FFF2-40B4-BE49-F238E27FC236}">
                <a16:creationId xmlns:a16="http://schemas.microsoft.com/office/drawing/2014/main" id="{4C276D0D-F256-4D29-BB60-C463590C4985}"/>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27</a:t>
            </a:fld>
            <a:r>
              <a:rPr lang="zh-CN" altLang="en-US" dirty="0"/>
              <a:t>页</a:t>
            </a:r>
          </a:p>
        </p:txBody>
      </p:sp>
      <p:pic>
        <p:nvPicPr>
          <p:cNvPr id="7" name="Picture 3">
            <a:extLst>
              <a:ext uri="{FF2B5EF4-FFF2-40B4-BE49-F238E27FC236}">
                <a16:creationId xmlns:a16="http://schemas.microsoft.com/office/drawing/2014/main" id="{4F7FCFC4-7927-45F6-B570-F87D1AE834FE}"/>
              </a:ext>
            </a:extLst>
          </p:cNvPr>
          <p:cNvPicPr>
            <a:picLocks noChangeAspect="1" noChangeArrowheads="1"/>
          </p:cNvPicPr>
          <p:nvPr/>
        </p:nvPicPr>
        <p:blipFill>
          <a:blip r:embed="rId2"/>
          <a:srcRect l="4344" t="3572" r="4085" b="3999"/>
          <a:stretch>
            <a:fillRect/>
          </a:stretch>
        </p:blipFill>
        <p:spPr bwMode="auto">
          <a:xfrm>
            <a:off x="4845784" y="-9607"/>
            <a:ext cx="4258529" cy="6410408"/>
          </a:xfrm>
          <a:prstGeom prst="rect">
            <a:avLst/>
          </a:prstGeom>
          <a:noFill/>
          <a:ln w="9525">
            <a:noFill/>
            <a:miter lim="800000"/>
            <a:headEnd/>
            <a:tailEnd/>
          </a:ln>
        </p:spPr>
      </p:pic>
      <p:pic>
        <p:nvPicPr>
          <p:cNvPr id="8" name="Picture 4">
            <a:extLst>
              <a:ext uri="{FF2B5EF4-FFF2-40B4-BE49-F238E27FC236}">
                <a16:creationId xmlns:a16="http://schemas.microsoft.com/office/drawing/2014/main" id="{76934786-8C0C-43CB-BA6B-56CC203D1893}"/>
              </a:ext>
            </a:extLst>
          </p:cNvPr>
          <p:cNvPicPr>
            <a:picLocks noChangeAspect="1" noChangeArrowheads="1"/>
          </p:cNvPicPr>
          <p:nvPr/>
        </p:nvPicPr>
        <p:blipFill>
          <a:blip r:embed="rId3"/>
          <a:srcRect l="2826" r="4684" b="4082"/>
          <a:stretch>
            <a:fillRect/>
          </a:stretch>
        </p:blipFill>
        <p:spPr bwMode="auto">
          <a:xfrm>
            <a:off x="981998" y="1447800"/>
            <a:ext cx="3370776" cy="2057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body" idx="1"/>
          </p:nvPr>
        </p:nvSpPr>
        <p:spPr>
          <a:xfrm>
            <a:off x="574675" y="813990"/>
            <a:ext cx="7994650" cy="765175"/>
          </a:xfrm>
          <a:noFill/>
          <a:ln/>
        </p:spPr>
        <p:txBody>
          <a:bodyPr/>
          <a:lstStyle/>
          <a:p>
            <a:r>
              <a:rPr lang="zh-CN" altLang="en-US" sz="3000">
                <a:ea typeface="楷体_GB2312" pitchFamily="49" charset="-122"/>
              </a:rPr>
              <a:t>历史状态</a:t>
            </a:r>
            <a:endParaRPr lang="zh-CN" altLang="en-US" sz="3000">
              <a:solidFill>
                <a:srgbClr val="FF3300"/>
              </a:solidFill>
              <a:ea typeface="楷体_GB2312" pitchFamily="49" charset="-122"/>
            </a:endParaRPr>
          </a:p>
        </p:txBody>
      </p:sp>
      <p:sp>
        <p:nvSpPr>
          <p:cNvPr id="1639427" name="Rectangle 3"/>
          <p:cNvSpPr>
            <a:spLocks noChangeArrowheads="1"/>
          </p:cNvSpPr>
          <p:nvPr/>
        </p:nvSpPr>
        <p:spPr bwMode="auto">
          <a:xfrm>
            <a:off x="223837" y="1329927"/>
            <a:ext cx="8812213" cy="3789362"/>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有些情况下，当离开一个组成状态重新进入此状态时不希望从它的子初始状态开始执行，而是希望直接进入上次离开组成状态时的最后一个子状态。</a:t>
            </a:r>
          </a:p>
          <a:p>
            <a:pPr marL="742950" lvl="1" indent="-285750">
              <a:spcBef>
                <a:spcPct val="20000"/>
              </a:spcBef>
              <a:buClr>
                <a:schemeClr val="accent1"/>
              </a:buClr>
              <a:buFont typeface="Wingdings" pitchFamily="2" charset="2"/>
              <a:buChar char="¡"/>
            </a:pPr>
            <a:r>
              <a:rPr lang="zh-CN" altLang="en-US" sz="2000" dirty="0">
                <a:solidFill>
                  <a:srgbClr val="FF3300"/>
                </a:solidFill>
                <a:ea typeface="楷体_GB2312" pitchFamily="49" charset="-122"/>
              </a:rPr>
              <a:t>在这种情况下就要用到历史状态。</a:t>
            </a:r>
          </a:p>
        </p:txBody>
      </p:sp>
      <p:sp>
        <p:nvSpPr>
          <p:cNvPr id="1639430" name="Text Box 6"/>
          <p:cNvSpPr txBox="1">
            <a:spLocks noChangeArrowheads="1"/>
          </p:cNvSpPr>
          <p:nvPr/>
        </p:nvSpPr>
        <p:spPr bwMode="auto">
          <a:xfrm>
            <a:off x="14288" y="1916113"/>
            <a:ext cx="671512" cy="1665287"/>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en-US" altLang="zh-CN" sz="3200" b="1">
                <a:solidFill>
                  <a:srgbClr val="A50021"/>
                </a:solidFill>
                <a:latin typeface="楷体_GB2312" pitchFamily="49" charset="-122"/>
                <a:ea typeface="楷体_GB2312" pitchFamily="49" charset="-122"/>
              </a:rPr>
              <a:t>1 </a:t>
            </a:r>
            <a:r>
              <a:rPr kumimoji="1" lang="zh-CN" altLang="en-US" sz="3200" b="1">
                <a:solidFill>
                  <a:srgbClr val="A50021"/>
                </a:solidFill>
                <a:latin typeface="楷体_GB2312" pitchFamily="49" charset="-122"/>
                <a:ea typeface="楷体_GB2312" pitchFamily="49" charset="-122"/>
              </a:rPr>
              <a:t>状态 </a:t>
            </a:r>
          </a:p>
        </p:txBody>
      </p:sp>
      <p:sp>
        <p:nvSpPr>
          <p:cNvPr id="1639431" name="Rectangle 7"/>
          <p:cNvSpPr>
            <a:spLocks/>
          </p:cNvSpPr>
          <p:nvPr/>
        </p:nvSpPr>
        <p:spPr bwMode="auto">
          <a:xfrm>
            <a:off x="381000" y="-76200"/>
            <a:ext cx="8229600" cy="1143000"/>
          </a:xfrm>
          <a:prstGeom prst="rect">
            <a:avLst/>
          </a:prstGeom>
          <a:noFill/>
          <a:ln w="9525">
            <a:noFill/>
            <a:miter lim="800000"/>
            <a:headEnd/>
            <a:tailEnd/>
          </a:ln>
        </p:spPr>
        <p:txBody>
          <a:bodyPr anchor="ctr"/>
          <a:lstStyle/>
          <a:p>
            <a:r>
              <a:rPr lang="zh-CN" altLang="en-US" sz="3800">
                <a:solidFill>
                  <a:schemeClr val="tx2"/>
                </a:solidFill>
                <a:ea typeface="宋体" pitchFamily="2" charset="-122"/>
              </a:rPr>
              <a:t>状态图的组成要素</a:t>
            </a:r>
          </a:p>
        </p:txBody>
      </p:sp>
      <p:sp>
        <p:nvSpPr>
          <p:cNvPr id="2" name="灯片编号占位符 1">
            <a:extLst>
              <a:ext uri="{FF2B5EF4-FFF2-40B4-BE49-F238E27FC236}">
                <a16:creationId xmlns:a16="http://schemas.microsoft.com/office/drawing/2014/main" id="{DC540DDC-D711-4CD7-B609-20DF285DD429}"/>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28</a:t>
            </a:fld>
            <a:r>
              <a:rPr lang="zh-CN" altLang="en-US" dirty="0"/>
              <a:t>页</a:t>
            </a:r>
          </a:p>
        </p:txBody>
      </p:sp>
      <p:pic>
        <p:nvPicPr>
          <p:cNvPr id="10" name="Picture 3">
            <a:extLst>
              <a:ext uri="{FF2B5EF4-FFF2-40B4-BE49-F238E27FC236}">
                <a16:creationId xmlns:a16="http://schemas.microsoft.com/office/drawing/2014/main" id="{9C9C405F-396F-4F9D-AAB8-D748211B0967}"/>
              </a:ext>
            </a:extLst>
          </p:cNvPr>
          <p:cNvPicPr>
            <a:picLocks noChangeAspect="1" noChangeArrowheads="1"/>
          </p:cNvPicPr>
          <p:nvPr/>
        </p:nvPicPr>
        <p:blipFill>
          <a:blip r:embed="rId2"/>
          <a:srcRect l="3206" t="3180" r="12212" b="3055"/>
          <a:stretch>
            <a:fillRect/>
          </a:stretch>
        </p:blipFill>
        <p:spPr bwMode="auto">
          <a:xfrm>
            <a:off x="685800" y="2819400"/>
            <a:ext cx="6910300" cy="390762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ChangeArrowheads="1"/>
          </p:cNvSpPr>
          <p:nvPr/>
        </p:nvSpPr>
        <p:spPr bwMode="auto">
          <a:xfrm>
            <a:off x="323850" y="1700213"/>
            <a:ext cx="3743325" cy="42830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500">
                <a:latin typeface="Lucida Sans Unicode" pitchFamily="34" charset="0"/>
                <a:ea typeface="楷体_GB2312" pitchFamily="49" charset="-122"/>
              </a:rPr>
              <a:t>在</a:t>
            </a:r>
            <a:r>
              <a:rPr lang="en-US" altLang="zh-CN" sz="2500">
                <a:latin typeface="Lucida Sans Unicode" pitchFamily="34" charset="0"/>
                <a:ea typeface="楷体_GB2312" pitchFamily="49" charset="-122"/>
              </a:rPr>
              <a:t>Rational Rose</a:t>
            </a:r>
            <a:r>
              <a:rPr lang="zh-CN" altLang="en-US" sz="2500">
                <a:latin typeface="Lucida Sans Unicode" pitchFamily="34" charset="0"/>
                <a:ea typeface="楷体_GB2312" pitchFamily="49" charset="-122"/>
              </a:rPr>
              <a:t>中，可以为每个类创建一个或者多个状态图类的转换和状态都可以在状态图中体现。首先，展开“</a:t>
            </a:r>
            <a:r>
              <a:rPr lang="en-US" altLang="zh-CN" sz="2500">
                <a:latin typeface="Lucida Sans Unicode" pitchFamily="34" charset="0"/>
                <a:ea typeface="楷体_GB2312" pitchFamily="49" charset="-122"/>
              </a:rPr>
              <a:t>Logic View”</a:t>
            </a:r>
            <a:r>
              <a:rPr lang="zh-CN" altLang="en-US" sz="2500">
                <a:latin typeface="Lucida Sans Unicode" pitchFamily="34" charset="0"/>
                <a:ea typeface="楷体_GB2312" pitchFamily="49" charset="-122"/>
              </a:rPr>
              <a:t>菜单项，然后在“</a:t>
            </a:r>
            <a:r>
              <a:rPr lang="en-US" altLang="zh-CN" sz="2500">
                <a:latin typeface="Lucida Sans Unicode" pitchFamily="34" charset="0"/>
                <a:ea typeface="楷体_GB2312" pitchFamily="49" charset="-122"/>
              </a:rPr>
              <a:t>Logic View”</a:t>
            </a:r>
            <a:r>
              <a:rPr lang="zh-CN" altLang="en-US" sz="2500">
                <a:latin typeface="Lucida Sans Unicode" pitchFamily="34" charset="0"/>
                <a:ea typeface="楷体_GB2312" pitchFamily="49" charset="-122"/>
              </a:rPr>
              <a:t>图标上单击鼠标右键，在弹出的菜单中选择“</a:t>
            </a:r>
            <a:r>
              <a:rPr lang="en-US" altLang="zh-CN" sz="2500">
                <a:latin typeface="Lucida Sans Unicode" pitchFamily="34" charset="0"/>
                <a:ea typeface="楷体_GB2312" pitchFamily="49" charset="-122"/>
              </a:rPr>
              <a:t>New”</a:t>
            </a:r>
            <a:r>
              <a:rPr lang="zh-CN" altLang="en-US" sz="2500">
                <a:latin typeface="Lucida Sans Unicode" pitchFamily="34" charset="0"/>
                <a:ea typeface="楷体_GB2312" pitchFamily="49" charset="-122"/>
              </a:rPr>
              <a:t>下的“</a:t>
            </a:r>
            <a:r>
              <a:rPr lang="en-US" altLang="zh-CN" sz="2500">
                <a:latin typeface="Lucida Sans Unicode" pitchFamily="34" charset="0"/>
                <a:ea typeface="楷体_GB2312" pitchFamily="49" charset="-122"/>
              </a:rPr>
              <a:t>Statechart Diagram”</a:t>
            </a:r>
            <a:r>
              <a:rPr lang="zh-CN" altLang="en-US" sz="2500">
                <a:latin typeface="Lucida Sans Unicode" pitchFamily="34" charset="0"/>
                <a:ea typeface="楷体_GB2312" pitchFamily="49" charset="-122"/>
              </a:rPr>
              <a:t>选项建立新的状态图。</a:t>
            </a:r>
            <a:r>
              <a:rPr kumimoji="1" lang="zh-CN" altLang="en-US" sz="2000">
                <a:solidFill>
                  <a:srgbClr val="FFCCFF"/>
                </a:solidFill>
                <a:latin typeface="黑体" pitchFamily="2" charset="-122"/>
                <a:ea typeface="黑体" pitchFamily="2" charset="-122"/>
              </a:rPr>
              <a:t> </a:t>
            </a:r>
          </a:p>
        </p:txBody>
      </p:sp>
      <p:sp>
        <p:nvSpPr>
          <p:cNvPr id="1600515" name="Text Box 3"/>
          <p:cNvSpPr txBox="1">
            <a:spLocks noChangeArrowheads="1"/>
          </p:cNvSpPr>
          <p:nvPr/>
        </p:nvSpPr>
        <p:spPr bwMode="auto">
          <a:xfrm>
            <a:off x="838200" y="609600"/>
            <a:ext cx="3352800" cy="579438"/>
          </a:xfrm>
          <a:prstGeom prst="rect">
            <a:avLst/>
          </a:prstGeom>
          <a:solidFill>
            <a:srgbClr val="CCFFFF"/>
          </a:solidFill>
          <a:ln w="9525" algn="ctr">
            <a:noFill/>
            <a:miter lim="800000"/>
            <a:headEnd/>
            <a:tailEnd/>
          </a:ln>
          <a:effectLst/>
        </p:spPr>
        <p:txBody>
          <a:bodyPr>
            <a:spAutoFit/>
          </a:bodyPr>
          <a:lstStyle/>
          <a:p>
            <a:pPr>
              <a:spcBef>
                <a:spcPct val="50000"/>
              </a:spcBef>
            </a:pPr>
            <a:r>
              <a:rPr lang="zh-CN" altLang="en-US" sz="3200" b="1">
                <a:solidFill>
                  <a:srgbClr val="A50021"/>
                </a:solidFill>
                <a:effectLst>
                  <a:outerShdw blurRad="38100" dist="38100" dir="2700000" algn="tl">
                    <a:srgbClr val="000000"/>
                  </a:outerShdw>
                </a:effectLst>
                <a:latin typeface="宋体" pitchFamily="2" charset="-122"/>
                <a:ea typeface="宋体" pitchFamily="2" charset="-122"/>
              </a:rPr>
              <a:t>创建状态图</a:t>
            </a:r>
          </a:p>
        </p:txBody>
      </p:sp>
      <p:pic>
        <p:nvPicPr>
          <p:cNvPr id="1600516" name="Picture 4"/>
          <p:cNvPicPr>
            <a:picLocks noChangeAspect="1" noChangeArrowheads="1"/>
          </p:cNvPicPr>
          <p:nvPr/>
        </p:nvPicPr>
        <p:blipFill>
          <a:blip r:embed="rId2"/>
          <a:srcRect/>
          <a:stretch>
            <a:fillRect/>
          </a:stretch>
        </p:blipFill>
        <p:spPr bwMode="auto">
          <a:xfrm>
            <a:off x="4140200" y="1773238"/>
            <a:ext cx="4608513" cy="4494212"/>
          </a:xfrm>
          <a:prstGeom prst="rect">
            <a:avLst/>
          </a:prstGeom>
          <a:noFill/>
        </p:spPr>
      </p:pic>
      <p:sp>
        <p:nvSpPr>
          <p:cNvPr id="2" name="灯片编号占位符 1">
            <a:extLst>
              <a:ext uri="{FF2B5EF4-FFF2-40B4-BE49-F238E27FC236}">
                <a16:creationId xmlns:a16="http://schemas.microsoft.com/office/drawing/2014/main" id="{773946C6-726F-496B-AE74-CF371D724B42}"/>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29</a:t>
            </a:fld>
            <a:r>
              <a:rPr lang="zh-CN" altLang="en-US" dirty="0"/>
              <a:t>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dirty="0"/>
              <a:t>第</a:t>
            </a:r>
            <a:fld id="{A10F2A04-1B94-4AC2-8446-1EFCAE4EE76A}" type="slidenum">
              <a:rPr lang="zh-CN" altLang="en-US" smtClean="0"/>
              <a:pPr>
                <a:defRPr/>
              </a:pPr>
              <a:t>3</a:t>
            </a:fld>
            <a:r>
              <a:rPr lang="zh-CN" altLang="en-US" dirty="0"/>
              <a:t>页</a:t>
            </a:r>
          </a:p>
        </p:txBody>
      </p:sp>
      <p:sp>
        <p:nvSpPr>
          <p:cNvPr id="5124" name="Text Box 2"/>
          <p:cNvSpPr txBox="1">
            <a:spLocks noChangeArrowheads="1"/>
          </p:cNvSpPr>
          <p:nvPr/>
        </p:nvSpPr>
        <p:spPr bwMode="auto">
          <a:xfrm>
            <a:off x="1676400" y="1905000"/>
            <a:ext cx="5867400" cy="2123658"/>
          </a:xfrm>
          <a:prstGeom prst="rect">
            <a:avLst/>
          </a:prstGeom>
          <a:noFill/>
          <a:ln w="9525" algn="ctr">
            <a:noFill/>
            <a:miter lim="800000"/>
            <a:headEnd/>
            <a:tailEnd/>
          </a:ln>
        </p:spPr>
        <p:txBody>
          <a:bodyPr>
            <a:spAutoFit/>
          </a:bodyPr>
          <a:lstStyle/>
          <a:p>
            <a:pPr>
              <a:spcBef>
                <a:spcPct val="50000"/>
              </a:spcBef>
            </a:pPr>
            <a:r>
              <a:rPr lang="zh-CN" altLang="en-US" sz="24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b="1" dirty="0">
                <a:latin typeface="楷体_GB2312" pitchFamily="49" charset="-122"/>
                <a:ea typeface="楷体_GB2312" pitchFamily="49" charset="-122"/>
              </a:rPr>
              <a:t>何谓状态图</a:t>
            </a:r>
          </a:p>
          <a:p>
            <a:pPr lvl="2">
              <a:spcBef>
                <a:spcPct val="50000"/>
              </a:spcBef>
              <a:buFont typeface="Wingdings" pitchFamily="2" charset="2"/>
              <a:buChar char="l"/>
            </a:pPr>
            <a:r>
              <a:rPr lang="zh-CN" altLang="en-US" b="1" dirty="0">
                <a:latin typeface="楷体_GB2312" pitchFamily="49" charset="-122"/>
                <a:ea typeface="楷体_GB2312" pitchFamily="49" charset="-122"/>
              </a:rPr>
              <a:t>构成状态图的元素</a:t>
            </a:r>
          </a:p>
          <a:p>
            <a:pPr lvl="2">
              <a:spcBef>
                <a:spcPct val="50000"/>
              </a:spcBef>
              <a:buFont typeface="Wingdings" pitchFamily="2" charset="2"/>
              <a:buChar char="l"/>
            </a:pPr>
            <a:r>
              <a:rPr lang="zh-CN" altLang="en-US" b="1" dirty="0">
                <a:latin typeface="楷体_GB2312" pitchFamily="49" charset="-122"/>
                <a:ea typeface="楷体_GB2312" pitchFamily="49" charset="-122"/>
              </a:rPr>
              <a:t>使用</a:t>
            </a:r>
            <a:r>
              <a:rPr lang="en-US" altLang="zh-CN" b="1" dirty="0">
                <a:latin typeface="楷体_GB2312" pitchFamily="49" charset="-122"/>
                <a:ea typeface="楷体_GB2312" pitchFamily="49" charset="-122"/>
              </a:rPr>
              <a:t>Rose</a:t>
            </a:r>
            <a:r>
              <a:rPr lang="zh-CN" altLang="en-US" b="1" dirty="0">
                <a:latin typeface="楷体_GB2312" pitchFamily="49" charset="-122"/>
                <a:ea typeface="楷体_GB2312" pitchFamily="49" charset="-122"/>
              </a:rPr>
              <a:t>创建状态图</a:t>
            </a:r>
          </a:p>
          <a:p>
            <a:pPr lvl="2">
              <a:spcBef>
                <a:spcPct val="50000"/>
              </a:spcBef>
              <a:buFont typeface="Wingdings" pitchFamily="2" charset="2"/>
              <a:buChar char="l"/>
            </a:pPr>
            <a:r>
              <a:rPr lang="zh-CN" altLang="en-US" b="1" dirty="0">
                <a:latin typeface="楷体_GB2312" pitchFamily="49" charset="-122"/>
                <a:ea typeface="楷体_GB2312" pitchFamily="49" charset="-122"/>
              </a:rPr>
              <a:t>创建项目中的状态图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ChangeArrowheads="1"/>
          </p:cNvSpPr>
          <p:nvPr/>
        </p:nvSpPr>
        <p:spPr bwMode="auto">
          <a:xfrm>
            <a:off x="1052513" y="561975"/>
            <a:ext cx="2216150" cy="1066800"/>
          </a:xfrm>
          <a:prstGeom prst="rect">
            <a:avLst/>
          </a:prstGeom>
          <a:noFill/>
          <a:ln w="9525" algn="ctr">
            <a:noFill/>
            <a:miter lim="800000"/>
            <a:headEnd/>
            <a:tailEnd/>
          </a:ln>
          <a:effectLst/>
        </p:spPr>
        <p:txBody>
          <a:bodyPr wrap="none" anchor="ctr">
            <a:spAutoFit/>
          </a:bodyPr>
          <a:lstStyle/>
          <a:p>
            <a:endParaRPr lang="zh-CN" altLang="en-US" sz="3200" b="1">
              <a:solidFill>
                <a:srgbClr val="800000"/>
              </a:solidFill>
              <a:latin typeface="宋体" pitchFamily="2" charset="-122"/>
              <a:ea typeface="宋体" pitchFamily="2" charset="-122"/>
            </a:endParaRPr>
          </a:p>
          <a:p>
            <a:r>
              <a:rPr lang="zh-CN" altLang="en-US" sz="3200">
                <a:latin typeface="隶书" pitchFamily="49" charset="-122"/>
                <a:ea typeface="隶书" pitchFamily="49" charset="-122"/>
              </a:rPr>
              <a:t>创建状态图</a:t>
            </a:r>
          </a:p>
        </p:txBody>
      </p:sp>
      <p:pic>
        <p:nvPicPr>
          <p:cNvPr id="1601539" name="图片 24"/>
          <p:cNvPicPr>
            <a:picLocks noChangeAspect="1" noChangeArrowheads="1"/>
          </p:cNvPicPr>
          <p:nvPr/>
        </p:nvPicPr>
        <p:blipFill>
          <a:blip r:embed="rId2"/>
          <a:srcRect/>
          <a:stretch>
            <a:fillRect/>
          </a:stretch>
        </p:blipFill>
        <p:spPr bwMode="auto">
          <a:xfrm>
            <a:off x="5181600" y="152401"/>
            <a:ext cx="3897280" cy="3785236"/>
          </a:xfrm>
          <a:prstGeom prst="rect">
            <a:avLst/>
          </a:prstGeom>
          <a:noFill/>
          <a:ln w="9525">
            <a:noFill/>
            <a:miter lim="800000"/>
            <a:headEnd/>
            <a:tailEnd/>
          </a:ln>
        </p:spPr>
      </p:pic>
      <p:pic>
        <p:nvPicPr>
          <p:cNvPr id="1601540" name="图片 25"/>
          <p:cNvPicPr>
            <a:picLocks noChangeAspect="1" noChangeArrowheads="1"/>
          </p:cNvPicPr>
          <p:nvPr/>
        </p:nvPicPr>
        <p:blipFill>
          <a:blip r:embed="rId3"/>
          <a:srcRect/>
          <a:stretch>
            <a:fillRect/>
          </a:stretch>
        </p:blipFill>
        <p:spPr bwMode="auto">
          <a:xfrm>
            <a:off x="395288" y="1773238"/>
            <a:ext cx="3716337" cy="5084762"/>
          </a:xfrm>
          <a:prstGeom prst="rect">
            <a:avLst/>
          </a:prstGeom>
          <a:noFill/>
          <a:ln w="9525">
            <a:noFill/>
            <a:miter lim="800000"/>
            <a:headEnd/>
            <a:tailEnd/>
          </a:ln>
        </p:spPr>
      </p:pic>
      <p:pic>
        <p:nvPicPr>
          <p:cNvPr id="1601541" name="图片 26"/>
          <p:cNvPicPr>
            <a:picLocks noChangeAspect="1" noChangeArrowheads="1"/>
          </p:cNvPicPr>
          <p:nvPr/>
        </p:nvPicPr>
        <p:blipFill>
          <a:blip r:embed="rId4"/>
          <a:srcRect/>
          <a:stretch>
            <a:fillRect/>
          </a:stretch>
        </p:blipFill>
        <p:spPr bwMode="auto">
          <a:xfrm>
            <a:off x="4211638" y="3716338"/>
            <a:ext cx="4105275" cy="293052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4298E3D0-348C-4B43-B67A-F4E1B4FE9B2A}"/>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30</a:t>
            </a:fld>
            <a:r>
              <a:rPr lang="zh-CN" altLang="en-US" dirty="0"/>
              <a:t>页</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Text Box 2"/>
          <p:cNvSpPr txBox="1">
            <a:spLocks noChangeArrowheads="1"/>
          </p:cNvSpPr>
          <p:nvPr/>
        </p:nvSpPr>
        <p:spPr bwMode="auto">
          <a:xfrm>
            <a:off x="468313" y="908050"/>
            <a:ext cx="8280400" cy="2528888"/>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创建初始和终止状态</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初始状态和终止状态是状态图中的两个特殊状态。初始状态代表着状态图的起点，终止状态代表着状态图的终点。</a:t>
            </a:r>
          </a:p>
        </p:txBody>
      </p:sp>
      <p:pic>
        <p:nvPicPr>
          <p:cNvPr id="1602563" name="图片 69"/>
          <p:cNvPicPr>
            <a:picLocks noChangeAspect="1" noChangeArrowheads="1"/>
          </p:cNvPicPr>
          <p:nvPr/>
        </p:nvPicPr>
        <p:blipFill>
          <a:blip r:embed="rId2">
            <a:clrChange>
              <a:clrFrom>
                <a:srgbClr val="FFFFFF"/>
              </a:clrFrom>
              <a:clrTo>
                <a:srgbClr val="FFFFFF">
                  <a:alpha val="0"/>
                </a:srgbClr>
              </a:clrTo>
            </a:clrChange>
          </a:blip>
          <a:srcRect t="24231" b="19435"/>
          <a:stretch>
            <a:fillRect/>
          </a:stretch>
        </p:blipFill>
        <p:spPr bwMode="auto">
          <a:xfrm>
            <a:off x="827088" y="3933825"/>
            <a:ext cx="6696075" cy="72707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352E986F-24DE-431B-9BFC-F11F3CCED853}"/>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31</a:t>
            </a:fld>
            <a:r>
              <a:rPr lang="zh-CN" altLang="en-US" dirty="0"/>
              <a:t>页</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Text Box 2"/>
          <p:cNvSpPr txBox="1">
            <a:spLocks noChangeArrowheads="1"/>
          </p:cNvSpPr>
          <p:nvPr/>
        </p:nvSpPr>
        <p:spPr bwMode="auto">
          <a:xfrm>
            <a:off x="611188" y="981075"/>
            <a:ext cx="7848600" cy="2528888"/>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创建状态</a:t>
            </a:r>
          </a:p>
          <a:p>
            <a:endParaRPr lang="zh-CN" altLang="en-US" sz="3200">
              <a:latin typeface="隶书" pitchFamily="49" charset="-122"/>
              <a:ea typeface="隶书" pitchFamily="49" charset="-122"/>
            </a:endParaRPr>
          </a:p>
          <a:p>
            <a:r>
              <a:rPr lang="zh-CN" altLang="en-US" sz="3200">
                <a:latin typeface="隶书" pitchFamily="49" charset="-122"/>
                <a:ea typeface="隶书" pitchFamily="49" charset="-122"/>
              </a:rPr>
              <a:t>创建状态的步骤可以分为：创建新状态、修改新状态名称、增加入口和出口动作、内部转换</a:t>
            </a:r>
            <a:endParaRPr lang="en-US" altLang="zh-CN" sz="3200">
              <a:latin typeface="隶书" pitchFamily="49" charset="-122"/>
              <a:ea typeface="隶书" pitchFamily="49" charset="-122"/>
            </a:endParaRPr>
          </a:p>
        </p:txBody>
      </p:sp>
      <p:sp>
        <p:nvSpPr>
          <p:cNvPr id="2" name="灯片编号占位符 1">
            <a:extLst>
              <a:ext uri="{FF2B5EF4-FFF2-40B4-BE49-F238E27FC236}">
                <a16:creationId xmlns:a16="http://schemas.microsoft.com/office/drawing/2014/main" id="{A45FE65D-962F-40CE-9480-B3F4308421BF}"/>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32</a:t>
            </a:fld>
            <a:r>
              <a:rPr lang="zh-CN" altLang="en-US" dirty="0"/>
              <a:t>页</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Text Box 2"/>
          <p:cNvSpPr txBox="1">
            <a:spLocks noChangeArrowheads="1"/>
          </p:cNvSpPr>
          <p:nvPr/>
        </p:nvSpPr>
        <p:spPr bwMode="auto">
          <a:xfrm>
            <a:off x="611188" y="971550"/>
            <a:ext cx="7777162" cy="2528888"/>
          </a:xfrm>
          <a:prstGeom prst="rect">
            <a:avLst/>
          </a:prstGeom>
          <a:noFill/>
          <a:ln w="9525" algn="ctr">
            <a:noFill/>
            <a:miter lim="800000"/>
            <a:headEnd/>
            <a:tailEnd/>
          </a:ln>
          <a:effectLst/>
        </p:spPr>
        <p:txBody>
          <a:bodyPr>
            <a:spAutoFit/>
          </a:bodyPr>
          <a:lstStyle/>
          <a:p>
            <a:pPr marL="342900" indent="-342900">
              <a:buFontTx/>
              <a:buAutoNum type="arabicPeriod"/>
            </a:pPr>
            <a:r>
              <a:rPr lang="zh-CN" altLang="en-US" sz="3200" b="1">
                <a:latin typeface="宋体" pitchFamily="2" charset="-122"/>
                <a:ea typeface="宋体" pitchFamily="2" charset="-122"/>
              </a:rPr>
              <a:t>创建新状态</a:t>
            </a:r>
          </a:p>
          <a:p>
            <a:pPr marL="342900" indent="-342900">
              <a:buFontTx/>
              <a:buAutoNum type="arabicPeriod"/>
            </a:pPr>
            <a:endParaRPr lang="zh-CN" altLang="en-US" sz="3200" b="1">
              <a:latin typeface="宋体" pitchFamily="2" charset="-122"/>
              <a:ea typeface="宋体" pitchFamily="2" charset="-122"/>
            </a:endParaRPr>
          </a:p>
          <a:p>
            <a:pPr marL="342900" indent="-342900"/>
            <a:endParaRPr lang="zh-CN" altLang="en-US" sz="3200" b="1">
              <a:latin typeface="宋体" pitchFamily="2" charset="-122"/>
              <a:ea typeface="宋体" pitchFamily="2" charset="-122"/>
            </a:endParaRPr>
          </a:p>
          <a:p>
            <a:pPr marL="342900" indent="-342900"/>
            <a:r>
              <a:rPr lang="zh-CN" altLang="en-US" sz="3200">
                <a:latin typeface="隶书" pitchFamily="49" charset="-122"/>
                <a:ea typeface="隶书" pitchFamily="49" charset="-122"/>
              </a:rPr>
              <a:t>单击状态图工具栏中的</a:t>
            </a:r>
            <a:r>
              <a:rPr lang="en-US" altLang="zh-CN" sz="3200">
                <a:solidFill>
                  <a:srgbClr val="FF3300"/>
                </a:solidFill>
                <a:latin typeface="隶书" pitchFamily="49" charset="-122"/>
                <a:ea typeface="隶书" pitchFamily="49" charset="-122"/>
              </a:rPr>
              <a:t>state</a:t>
            </a:r>
            <a:r>
              <a:rPr lang="zh-CN" altLang="en-US" sz="3200">
                <a:latin typeface="隶书" pitchFamily="49" charset="-122"/>
                <a:ea typeface="隶书" pitchFamily="49" charset="-122"/>
              </a:rPr>
              <a:t>图标，然后在绘制区域单击鼠标左键。</a:t>
            </a:r>
          </a:p>
        </p:txBody>
      </p:sp>
      <p:pic>
        <p:nvPicPr>
          <p:cNvPr id="1604611" name="图片 68"/>
          <p:cNvPicPr>
            <a:picLocks noChangeAspect="1" noChangeArrowheads="1"/>
          </p:cNvPicPr>
          <p:nvPr/>
        </p:nvPicPr>
        <p:blipFill>
          <a:blip r:embed="rId2">
            <a:clrChange>
              <a:clrFrom>
                <a:srgbClr val="FFFFFF"/>
              </a:clrFrom>
              <a:clrTo>
                <a:srgbClr val="FFFFFF">
                  <a:alpha val="0"/>
                </a:srgbClr>
              </a:clrTo>
            </a:clrChange>
          </a:blip>
          <a:srcRect b="10442"/>
          <a:stretch>
            <a:fillRect/>
          </a:stretch>
        </p:blipFill>
        <p:spPr bwMode="auto">
          <a:xfrm>
            <a:off x="2916238" y="3698875"/>
            <a:ext cx="3311525" cy="1601788"/>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FAC88551-E9B1-4CDF-BAE7-0FDE0E6367E3}"/>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33</a:t>
            </a:fld>
            <a:r>
              <a:rPr lang="zh-CN" altLang="en-US" dirty="0"/>
              <a:t>页</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Text Box 2"/>
          <p:cNvSpPr txBox="1">
            <a:spLocks noChangeArrowheads="1"/>
          </p:cNvSpPr>
          <p:nvPr/>
        </p:nvSpPr>
        <p:spPr bwMode="auto">
          <a:xfrm>
            <a:off x="323850" y="404813"/>
            <a:ext cx="3313113" cy="5940425"/>
          </a:xfrm>
          <a:prstGeom prst="rect">
            <a:avLst/>
          </a:prstGeom>
          <a:noFill/>
          <a:ln w="9525" algn="ctr">
            <a:noFill/>
            <a:miter lim="800000"/>
            <a:headEnd/>
            <a:tailEnd/>
          </a:ln>
          <a:effectLst/>
        </p:spPr>
        <p:txBody>
          <a:bodyPr>
            <a:spAutoFit/>
          </a:bodyPr>
          <a:lstStyle/>
          <a:p>
            <a:r>
              <a:rPr lang="en-US" altLang="zh-CN" sz="3200" b="1">
                <a:latin typeface="宋体" pitchFamily="2" charset="-122"/>
                <a:ea typeface="宋体" pitchFamily="2" charset="-122"/>
              </a:rPr>
              <a:t>2. </a:t>
            </a:r>
            <a:r>
              <a:rPr lang="zh-CN" altLang="en-US" sz="3200" b="1">
                <a:latin typeface="宋体" pitchFamily="2" charset="-122"/>
                <a:ea typeface="宋体" pitchFamily="2" charset="-122"/>
              </a:rPr>
              <a:t>修改新状态名称</a:t>
            </a:r>
          </a:p>
          <a:p>
            <a:r>
              <a:rPr lang="zh-CN" altLang="en-US" sz="3200">
                <a:latin typeface="隶书" pitchFamily="49" charset="-122"/>
                <a:ea typeface="隶书" pitchFamily="49" charset="-122"/>
              </a:rPr>
              <a:t>创建新的状态后可以修改状态的属性信息。双击状态图标，在弹出对话框的</a:t>
            </a:r>
            <a:r>
              <a:rPr lang="en-US" altLang="zh-CN" sz="3200">
                <a:latin typeface="隶书" pitchFamily="49" charset="-122"/>
                <a:ea typeface="隶书" pitchFamily="49" charset="-122"/>
              </a:rPr>
              <a:t>General</a:t>
            </a:r>
            <a:r>
              <a:rPr lang="zh-CN" altLang="en-US" sz="3200">
                <a:latin typeface="隶书" pitchFamily="49" charset="-122"/>
                <a:ea typeface="隶书" pitchFamily="49" charset="-122"/>
              </a:rPr>
              <a:t>选项卡里进行名称</a:t>
            </a:r>
            <a:r>
              <a:rPr lang="en-US" altLang="zh-CN" sz="3200">
                <a:latin typeface="隶书" pitchFamily="49" charset="-122"/>
                <a:ea typeface="隶书" pitchFamily="49" charset="-122"/>
              </a:rPr>
              <a:t>Name</a:t>
            </a:r>
            <a:r>
              <a:rPr lang="zh-CN" altLang="en-US" sz="3200">
                <a:latin typeface="隶书" pitchFamily="49" charset="-122"/>
                <a:ea typeface="隶书" pitchFamily="49" charset="-122"/>
              </a:rPr>
              <a:t>和文档说明</a:t>
            </a:r>
            <a:r>
              <a:rPr lang="en-US" altLang="zh-CN" sz="3200">
                <a:latin typeface="隶书" pitchFamily="49" charset="-122"/>
                <a:ea typeface="隶书" pitchFamily="49" charset="-122"/>
              </a:rPr>
              <a:t>Documentation</a:t>
            </a:r>
            <a:r>
              <a:rPr lang="zh-CN" altLang="en-US" sz="3200">
                <a:latin typeface="隶书" pitchFamily="49" charset="-122"/>
                <a:ea typeface="隶书" pitchFamily="49" charset="-122"/>
              </a:rPr>
              <a:t>等属性的设置。</a:t>
            </a:r>
          </a:p>
        </p:txBody>
      </p:sp>
      <p:pic>
        <p:nvPicPr>
          <p:cNvPr id="1605635" name="图片 70"/>
          <p:cNvPicPr>
            <a:picLocks noChangeAspect="1" noChangeArrowheads="1"/>
          </p:cNvPicPr>
          <p:nvPr/>
        </p:nvPicPr>
        <p:blipFill>
          <a:blip r:embed="rId2"/>
          <a:srcRect/>
          <a:stretch>
            <a:fillRect/>
          </a:stretch>
        </p:blipFill>
        <p:spPr bwMode="auto">
          <a:xfrm>
            <a:off x="3995738" y="692150"/>
            <a:ext cx="4983162" cy="5545138"/>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6B334634-61D4-4FA9-91FF-7FD8E75C3D70}"/>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34</a:t>
            </a:fld>
            <a:r>
              <a:rPr lang="zh-CN" altLang="en-US" dirty="0"/>
              <a:t>页</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Text Box 2"/>
          <p:cNvSpPr txBox="1">
            <a:spLocks noChangeArrowheads="1"/>
          </p:cNvSpPr>
          <p:nvPr/>
        </p:nvSpPr>
        <p:spPr bwMode="auto">
          <a:xfrm>
            <a:off x="0" y="260350"/>
            <a:ext cx="9144000" cy="2287588"/>
          </a:xfrm>
          <a:prstGeom prst="rect">
            <a:avLst/>
          </a:prstGeom>
          <a:noFill/>
          <a:ln w="9525" algn="ctr">
            <a:noFill/>
            <a:miter lim="800000"/>
            <a:headEnd/>
            <a:tailEnd/>
          </a:ln>
          <a:effectLst/>
        </p:spPr>
        <p:txBody>
          <a:bodyPr>
            <a:spAutoFit/>
          </a:bodyPr>
          <a:lstStyle/>
          <a:p>
            <a:r>
              <a:rPr lang="en-US" altLang="zh-CN" sz="3200" b="1">
                <a:latin typeface="宋体" pitchFamily="2" charset="-122"/>
                <a:ea typeface="宋体" pitchFamily="2" charset="-122"/>
              </a:rPr>
              <a:t>3. </a:t>
            </a:r>
            <a:r>
              <a:rPr lang="zh-CN" altLang="en-US" sz="3200" b="1">
                <a:latin typeface="宋体" pitchFamily="2" charset="-122"/>
                <a:ea typeface="宋体" pitchFamily="2" charset="-122"/>
              </a:rPr>
              <a:t>增加入口和出口动作</a:t>
            </a:r>
          </a:p>
          <a:p>
            <a:r>
              <a:rPr lang="zh-CN" altLang="en-US" sz="2800">
                <a:latin typeface="隶书" pitchFamily="49" charset="-122"/>
                <a:ea typeface="隶书" pitchFamily="49" charset="-122"/>
              </a:rPr>
              <a:t>在状态属性设置对话框中打开</a:t>
            </a:r>
            <a:r>
              <a:rPr lang="en-US" altLang="zh-CN" sz="2800">
                <a:latin typeface="隶书" pitchFamily="49" charset="-122"/>
                <a:ea typeface="隶书" pitchFamily="49" charset="-122"/>
              </a:rPr>
              <a:t>Actions</a:t>
            </a:r>
            <a:r>
              <a:rPr lang="zh-CN" altLang="en-US" sz="2800">
                <a:latin typeface="隶书" pitchFamily="49" charset="-122"/>
                <a:ea typeface="隶书" pitchFamily="49" charset="-122"/>
              </a:rPr>
              <a:t>选项卡，在空白处单击鼠标右键，在弹出的快捷菜单中选择</a:t>
            </a:r>
            <a:r>
              <a:rPr lang="en-US" altLang="zh-CN" sz="2800">
                <a:latin typeface="隶书" pitchFamily="49" charset="-122"/>
                <a:ea typeface="隶书" pitchFamily="49" charset="-122"/>
              </a:rPr>
              <a:t>Insert</a:t>
            </a:r>
            <a:r>
              <a:rPr lang="zh-CN" altLang="en-US" sz="2800">
                <a:latin typeface="隶书" pitchFamily="49" charset="-122"/>
                <a:ea typeface="隶书" pitchFamily="49" charset="-122"/>
              </a:rPr>
              <a:t>命令，双击出现的动作类型</a:t>
            </a:r>
            <a:r>
              <a:rPr lang="en-US" altLang="zh-CN" sz="2800">
                <a:latin typeface="隶书" pitchFamily="49" charset="-122"/>
                <a:ea typeface="隶书" pitchFamily="49" charset="-122"/>
              </a:rPr>
              <a:t>Entry</a:t>
            </a:r>
            <a:r>
              <a:rPr lang="zh-CN" altLang="en-US" sz="2800">
                <a:latin typeface="隶书" pitchFamily="49" charset="-122"/>
                <a:ea typeface="隶书" pitchFamily="49" charset="-122"/>
              </a:rPr>
              <a:t>，在弹出对话框的</a:t>
            </a:r>
            <a:r>
              <a:rPr lang="en-US" altLang="zh-CN" sz="2800">
                <a:latin typeface="隶书" pitchFamily="49" charset="-122"/>
                <a:ea typeface="隶书" pitchFamily="49" charset="-122"/>
              </a:rPr>
              <a:t>When</a:t>
            </a:r>
            <a:r>
              <a:rPr lang="zh-CN" altLang="en-US" sz="2800">
                <a:latin typeface="隶书" pitchFamily="49" charset="-122"/>
                <a:ea typeface="隶书" pitchFamily="49" charset="-122"/>
              </a:rPr>
              <a:t>下拉列表中选择</a:t>
            </a:r>
            <a:r>
              <a:rPr lang="en-US" altLang="zh-CN" sz="2800">
                <a:latin typeface="隶书" pitchFamily="49" charset="-122"/>
                <a:ea typeface="隶书" pitchFamily="49" charset="-122"/>
              </a:rPr>
              <a:t>On Entry</a:t>
            </a:r>
            <a:r>
              <a:rPr lang="zh-CN" altLang="en-US" sz="2800">
                <a:latin typeface="隶书" pitchFamily="49" charset="-122"/>
                <a:ea typeface="隶书" pitchFamily="49" charset="-122"/>
              </a:rPr>
              <a:t>选项，在</a:t>
            </a:r>
            <a:r>
              <a:rPr lang="en-US" altLang="zh-CN" sz="2800">
                <a:latin typeface="隶书" pitchFamily="49" charset="-122"/>
                <a:ea typeface="隶书" pitchFamily="49" charset="-122"/>
              </a:rPr>
              <a:t>Name</a:t>
            </a:r>
            <a:r>
              <a:rPr lang="zh-CN" altLang="en-US" sz="2800">
                <a:latin typeface="隶书" pitchFamily="49" charset="-122"/>
                <a:ea typeface="隶书" pitchFamily="49" charset="-122"/>
              </a:rPr>
              <a:t>文本框中添加动作的名称。</a:t>
            </a:r>
          </a:p>
        </p:txBody>
      </p:sp>
      <p:pic>
        <p:nvPicPr>
          <p:cNvPr id="1606659" name="图片 71"/>
          <p:cNvPicPr>
            <a:picLocks noChangeAspect="1" noChangeArrowheads="1"/>
          </p:cNvPicPr>
          <p:nvPr/>
        </p:nvPicPr>
        <p:blipFill>
          <a:blip r:embed="rId2"/>
          <a:srcRect/>
          <a:stretch>
            <a:fillRect/>
          </a:stretch>
        </p:blipFill>
        <p:spPr bwMode="auto">
          <a:xfrm>
            <a:off x="47625" y="2565400"/>
            <a:ext cx="3578225" cy="3887788"/>
          </a:xfrm>
          <a:prstGeom prst="rect">
            <a:avLst/>
          </a:prstGeom>
          <a:noFill/>
          <a:ln w="9525">
            <a:noFill/>
            <a:miter lim="800000"/>
            <a:headEnd/>
            <a:tailEnd/>
          </a:ln>
        </p:spPr>
      </p:pic>
      <p:pic>
        <p:nvPicPr>
          <p:cNvPr id="1606660" name="图片 73"/>
          <p:cNvPicPr>
            <a:picLocks noChangeAspect="1" noChangeArrowheads="1"/>
          </p:cNvPicPr>
          <p:nvPr/>
        </p:nvPicPr>
        <p:blipFill>
          <a:blip r:embed="rId3"/>
          <a:srcRect/>
          <a:stretch>
            <a:fillRect/>
          </a:stretch>
        </p:blipFill>
        <p:spPr bwMode="auto">
          <a:xfrm>
            <a:off x="5446713" y="2708275"/>
            <a:ext cx="3575050" cy="3889375"/>
          </a:xfrm>
          <a:prstGeom prst="rect">
            <a:avLst/>
          </a:prstGeom>
          <a:noFill/>
          <a:ln w="9525">
            <a:noFill/>
            <a:miter lim="800000"/>
            <a:headEnd/>
            <a:tailEnd/>
          </a:ln>
        </p:spPr>
      </p:pic>
      <p:pic>
        <p:nvPicPr>
          <p:cNvPr id="1606661" name="图片 7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35375" y="2852738"/>
            <a:ext cx="1728788" cy="923925"/>
          </a:xfrm>
          <a:prstGeom prst="rect">
            <a:avLst/>
          </a:prstGeom>
          <a:noFill/>
          <a:ln w="9525">
            <a:noFill/>
            <a:miter lim="800000"/>
            <a:headEnd/>
            <a:tailEnd/>
          </a:ln>
        </p:spPr>
      </p:pic>
      <p:pic>
        <p:nvPicPr>
          <p:cNvPr id="1606662" name="图片 7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635375" y="4868863"/>
            <a:ext cx="1800225" cy="938212"/>
          </a:xfrm>
          <a:prstGeom prst="rect">
            <a:avLst/>
          </a:prstGeom>
          <a:noFill/>
          <a:ln w="9525">
            <a:noFill/>
            <a:miter lim="800000"/>
            <a:headEnd/>
            <a:tailEnd/>
          </a:ln>
        </p:spPr>
      </p:pic>
      <p:sp>
        <p:nvSpPr>
          <p:cNvPr id="1606663" name="Line 7"/>
          <p:cNvSpPr>
            <a:spLocks noChangeShapeType="1"/>
          </p:cNvSpPr>
          <p:nvPr/>
        </p:nvSpPr>
        <p:spPr bwMode="auto">
          <a:xfrm flipV="1">
            <a:off x="3492500" y="3357563"/>
            <a:ext cx="431800" cy="358775"/>
          </a:xfrm>
          <a:prstGeom prst="line">
            <a:avLst/>
          </a:prstGeom>
          <a:noFill/>
          <a:ln w="57150">
            <a:solidFill>
              <a:srgbClr val="000000"/>
            </a:solidFill>
            <a:round/>
            <a:headEnd/>
            <a:tailEnd type="triangle" w="med" len="med"/>
          </a:ln>
          <a:effectLst/>
        </p:spPr>
        <p:txBody>
          <a:bodyPr/>
          <a:lstStyle/>
          <a:p>
            <a:endParaRPr lang="zh-CN" altLang="en-US"/>
          </a:p>
        </p:txBody>
      </p:sp>
      <p:sp>
        <p:nvSpPr>
          <p:cNvPr id="1606664" name="Line 8"/>
          <p:cNvSpPr>
            <a:spLocks noChangeShapeType="1"/>
          </p:cNvSpPr>
          <p:nvPr/>
        </p:nvSpPr>
        <p:spPr bwMode="auto">
          <a:xfrm flipH="1">
            <a:off x="5219700" y="5157788"/>
            <a:ext cx="431800" cy="287337"/>
          </a:xfrm>
          <a:prstGeom prst="line">
            <a:avLst/>
          </a:prstGeom>
          <a:noFill/>
          <a:ln w="57150">
            <a:solidFill>
              <a:srgbClr val="000000"/>
            </a:solidFill>
            <a:round/>
            <a:headEnd/>
            <a:tailEnd type="triangle" w="med" len="med"/>
          </a:ln>
          <a:effectLst/>
        </p:spPr>
        <p:txBody>
          <a:bodyPr/>
          <a:lstStyle/>
          <a:p>
            <a:endParaRPr lang="zh-CN" altLang="en-US"/>
          </a:p>
        </p:txBody>
      </p:sp>
      <p:sp>
        <p:nvSpPr>
          <p:cNvPr id="2" name="灯片编号占位符 1">
            <a:extLst>
              <a:ext uri="{FF2B5EF4-FFF2-40B4-BE49-F238E27FC236}">
                <a16:creationId xmlns:a16="http://schemas.microsoft.com/office/drawing/2014/main" id="{4014FECE-D6B3-461D-9183-224BB3EC401A}"/>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35</a:t>
            </a:fld>
            <a:r>
              <a:rPr lang="zh-CN" altLang="en-US" dirty="0"/>
              <a:t>页</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Text Box 2"/>
          <p:cNvSpPr txBox="1">
            <a:spLocks noChangeArrowheads="1"/>
          </p:cNvSpPr>
          <p:nvPr/>
        </p:nvSpPr>
        <p:spPr bwMode="auto">
          <a:xfrm>
            <a:off x="539750" y="836613"/>
            <a:ext cx="7848600" cy="2041525"/>
          </a:xfrm>
          <a:prstGeom prst="rect">
            <a:avLst/>
          </a:prstGeom>
          <a:noFill/>
          <a:ln w="9525" algn="ctr">
            <a:noFill/>
            <a:miter lim="800000"/>
            <a:headEnd/>
            <a:tailEnd/>
          </a:ln>
          <a:effectLst/>
        </p:spPr>
        <p:txBody>
          <a:bodyPr>
            <a:spAutoFit/>
          </a:bodyPr>
          <a:lstStyle/>
          <a:p>
            <a:r>
              <a:rPr lang="en-US" altLang="zh-CN" sz="3200" b="1">
                <a:latin typeface="宋体" pitchFamily="2" charset="-122"/>
                <a:ea typeface="宋体" pitchFamily="2" charset="-122"/>
              </a:rPr>
              <a:t>4. </a:t>
            </a:r>
            <a:r>
              <a:rPr lang="zh-CN" altLang="en-US" sz="3200" b="1">
                <a:latin typeface="宋体" pitchFamily="2" charset="-122"/>
                <a:ea typeface="宋体" pitchFamily="2" charset="-122"/>
              </a:rPr>
              <a:t>增加内部转换（活动）</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增加活动与增加入口动作和出口动作类似，区别是在</a:t>
            </a:r>
            <a:r>
              <a:rPr lang="en-US" altLang="zh-CN" sz="3200">
                <a:latin typeface="隶书" pitchFamily="49" charset="-122"/>
                <a:ea typeface="隶书" pitchFamily="49" charset="-122"/>
              </a:rPr>
              <a:t>When</a:t>
            </a:r>
            <a:r>
              <a:rPr lang="zh-CN" altLang="en-US" sz="3200">
                <a:latin typeface="隶书" pitchFamily="49" charset="-122"/>
                <a:ea typeface="隶书" pitchFamily="49" charset="-122"/>
              </a:rPr>
              <a:t>下拉列表中选择</a:t>
            </a:r>
            <a:r>
              <a:rPr lang="en-US" altLang="zh-CN" sz="3200">
                <a:latin typeface="隶书" pitchFamily="49" charset="-122"/>
                <a:ea typeface="隶书" pitchFamily="49" charset="-122"/>
              </a:rPr>
              <a:t>Do</a:t>
            </a:r>
            <a:r>
              <a:rPr lang="zh-CN" altLang="en-US" sz="3200">
                <a:latin typeface="隶书" pitchFamily="49" charset="-122"/>
                <a:ea typeface="隶书" pitchFamily="49" charset="-122"/>
              </a:rPr>
              <a:t>选项。</a:t>
            </a:r>
          </a:p>
        </p:txBody>
      </p:sp>
      <p:pic>
        <p:nvPicPr>
          <p:cNvPr id="1607683" name="图片 7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03350" y="3128963"/>
            <a:ext cx="6121400" cy="246062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C4158DA6-181D-4A69-B6E7-67B25F75E8B6}"/>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36</a:t>
            </a:fld>
            <a:r>
              <a:rPr lang="zh-CN" altLang="en-US" dirty="0"/>
              <a:t>页</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Text Box 2"/>
          <p:cNvSpPr txBox="1">
            <a:spLocks noChangeArrowheads="1"/>
          </p:cNvSpPr>
          <p:nvPr/>
        </p:nvSpPr>
        <p:spPr bwMode="auto">
          <a:xfrm>
            <a:off x="611188" y="908050"/>
            <a:ext cx="7705725" cy="2528888"/>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创建状态之间的转换</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转换是两个状态之间的一种关系，代表了一种状态到另一种状态的过渡，在</a:t>
            </a:r>
            <a:r>
              <a:rPr lang="en-US" altLang="zh-CN" sz="3200">
                <a:latin typeface="隶书" pitchFamily="49" charset="-122"/>
                <a:ea typeface="隶书" pitchFamily="49" charset="-122"/>
              </a:rPr>
              <a:t>UML</a:t>
            </a:r>
            <a:r>
              <a:rPr lang="zh-CN" altLang="en-US" sz="3200">
                <a:latin typeface="隶书" pitchFamily="49" charset="-122"/>
                <a:ea typeface="隶书" pitchFamily="49" charset="-122"/>
              </a:rPr>
              <a:t>中转换用一条带箭头的直线表示。</a:t>
            </a:r>
          </a:p>
        </p:txBody>
      </p:sp>
      <p:pic>
        <p:nvPicPr>
          <p:cNvPr id="1608707" name="图片 7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9750" y="3860800"/>
            <a:ext cx="7993063" cy="1157288"/>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6EA366BB-D311-45A8-89B2-7384928598C9}"/>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37</a:t>
            </a:fld>
            <a:r>
              <a:rPr lang="zh-CN" altLang="en-US" dirty="0"/>
              <a:t>页</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0" name="Text Box 2"/>
          <p:cNvSpPr txBox="1">
            <a:spLocks noChangeArrowheads="1"/>
          </p:cNvSpPr>
          <p:nvPr/>
        </p:nvSpPr>
        <p:spPr bwMode="auto">
          <a:xfrm>
            <a:off x="179388" y="692150"/>
            <a:ext cx="4248150" cy="4478338"/>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创建事件</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双击转换图标，在弹出对话框的</a:t>
            </a:r>
            <a:r>
              <a:rPr lang="en-US" altLang="zh-CN" sz="3200">
                <a:latin typeface="隶书" pitchFamily="49" charset="-122"/>
                <a:ea typeface="隶书" pitchFamily="49" charset="-122"/>
              </a:rPr>
              <a:t>General</a:t>
            </a:r>
            <a:r>
              <a:rPr lang="zh-CN" altLang="en-US" sz="3200">
                <a:latin typeface="隶书" pitchFamily="49" charset="-122"/>
                <a:ea typeface="隶书" pitchFamily="49" charset="-122"/>
              </a:rPr>
              <a:t>选项卡里增加事件即可。在</a:t>
            </a:r>
            <a:r>
              <a:rPr lang="en-US" altLang="zh-CN" sz="3200">
                <a:latin typeface="隶书" pitchFamily="49" charset="-122"/>
                <a:ea typeface="隶书" pitchFamily="49" charset="-122"/>
              </a:rPr>
              <a:t>Event</a:t>
            </a:r>
            <a:r>
              <a:rPr lang="zh-CN" altLang="en-US" sz="3200">
                <a:latin typeface="隶书" pitchFamily="49" charset="-122"/>
                <a:ea typeface="隶书" pitchFamily="49" charset="-122"/>
              </a:rPr>
              <a:t>文本框中添加触发转换的事件，在</a:t>
            </a:r>
            <a:r>
              <a:rPr lang="en-US" altLang="zh-CN" sz="3200">
                <a:latin typeface="隶书" pitchFamily="49" charset="-122"/>
                <a:ea typeface="隶书" pitchFamily="49" charset="-122"/>
              </a:rPr>
              <a:t>Arguments</a:t>
            </a:r>
            <a:r>
              <a:rPr lang="zh-CN" altLang="en-US" sz="3200">
                <a:latin typeface="隶书" pitchFamily="49" charset="-122"/>
                <a:ea typeface="隶书" pitchFamily="49" charset="-122"/>
              </a:rPr>
              <a:t>文本框中添加事件的参数。</a:t>
            </a:r>
          </a:p>
        </p:txBody>
      </p:sp>
      <p:sp>
        <p:nvSpPr>
          <p:cNvPr id="1609731" name="Rectangle 3"/>
          <p:cNvSpPr>
            <a:spLocks noChangeArrowheads="1"/>
          </p:cNvSpPr>
          <p:nvPr/>
        </p:nvSpPr>
        <p:spPr bwMode="auto">
          <a:xfrm>
            <a:off x="7678738" y="5138738"/>
            <a:ext cx="9144000" cy="0"/>
          </a:xfrm>
          <a:prstGeom prst="rect">
            <a:avLst/>
          </a:prstGeom>
          <a:noFill/>
          <a:ln w="9525" algn="ctr">
            <a:noFill/>
            <a:miter lim="800000"/>
            <a:headEnd/>
            <a:tailEnd/>
          </a:ln>
          <a:effectLst/>
        </p:spPr>
        <p:txBody>
          <a:bodyPr wrap="none" anchor="ctr">
            <a:spAutoFit/>
          </a:bodyPr>
          <a:lstStyle/>
          <a:p>
            <a:endParaRPr lang="zh-CN" altLang="en-US"/>
          </a:p>
        </p:txBody>
      </p:sp>
      <p:pic>
        <p:nvPicPr>
          <p:cNvPr id="1609732" name="图片 79"/>
          <p:cNvPicPr>
            <a:picLocks noChangeAspect="1" noChangeArrowheads="1"/>
          </p:cNvPicPr>
          <p:nvPr/>
        </p:nvPicPr>
        <p:blipFill>
          <a:blip r:embed="rId2"/>
          <a:srcRect/>
          <a:stretch>
            <a:fillRect/>
          </a:stretch>
        </p:blipFill>
        <p:spPr bwMode="auto">
          <a:xfrm>
            <a:off x="4500563" y="836613"/>
            <a:ext cx="3787775" cy="4122737"/>
          </a:xfrm>
          <a:prstGeom prst="rect">
            <a:avLst/>
          </a:prstGeom>
          <a:noFill/>
        </p:spPr>
      </p:pic>
      <p:pic>
        <p:nvPicPr>
          <p:cNvPr id="1609733" name="图片 7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9388" y="5300663"/>
            <a:ext cx="8461375" cy="1217612"/>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B5430658-486F-4199-96EA-7B7DF3173079}"/>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38</a:t>
            </a:fld>
            <a:r>
              <a:rPr lang="zh-CN" altLang="en-US" dirty="0"/>
              <a:t>页</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Text Box 2"/>
          <p:cNvSpPr txBox="1">
            <a:spLocks noChangeArrowheads="1"/>
          </p:cNvSpPr>
          <p:nvPr/>
        </p:nvSpPr>
        <p:spPr bwMode="auto">
          <a:xfrm>
            <a:off x="611188" y="692150"/>
            <a:ext cx="2663825" cy="4478338"/>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创建动作</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双击转换的图标，在弹出的对话框中打开</a:t>
            </a:r>
            <a:r>
              <a:rPr lang="en-US" altLang="zh-CN" sz="3200">
                <a:latin typeface="隶书" pitchFamily="49" charset="-122"/>
                <a:ea typeface="隶书" pitchFamily="49" charset="-122"/>
              </a:rPr>
              <a:t>Detail</a:t>
            </a:r>
            <a:r>
              <a:rPr lang="zh-CN" altLang="en-US" sz="3200">
                <a:latin typeface="隶书" pitchFamily="49" charset="-122"/>
                <a:ea typeface="隶书" pitchFamily="49" charset="-122"/>
              </a:rPr>
              <a:t>选项卡，在</a:t>
            </a:r>
            <a:r>
              <a:rPr lang="en-US" altLang="zh-CN" sz="3200">
                <a:latin typeface="隶书" pitchFamily="49" charset="-122"/>
                <a:ea typeface="隶书" pitchFamily="49" charset="-122"/>
              </a:rPr>
              <a:t>Action</a:t>
            </a:r>
            <a:r>
              <a:rPr lang="zh-CN" altLang="en-US" sz="3200">
                <a:latin typeface="隶书" pitchFamily="49" charset="-122"/>
                <a:ea typeface="隶书" pitchFamily="49" charset="-122"/>
              </a:rPr>
              <a:t>文本框中添加要发生的动作。</a:t>
            </a:r>
          </a:p>
        </p:txBody>
      </p:sp>
      <p:pic>
        <p:nvPicPr>
          <p:cNvPr id="1610755" name="图片 80"/>
          <p:cNvPicPr>
            <a:picLocks noChangeAspect="1" noChangeArrowheads="1"/>
          </p:cNvPicPr>
          <p:nvPr/>
        </p:nvPicPr>
        <p:blipFill>
          <a:blip r:embed="rId2"/>
          <a:srcRect/>
          <a:stretch>
            <a:fillRect/>
          </a:stretch>
        </p:blipFill>
        <p:spPr bwMode="auto">
          <a:xfrm>
            <a:off x="3563938" y="260350"/>
            <a:ext cx="4902200" cy="5329238"/>
          </a:xfrm>
          <a:prstGeom prst="rect">
            <a:avLst/>
          </a:prstGeom>
          <a:noFill/>
          <a:ln w="9525">
            <a:noFill/>
            <a:miter lim="800000"/>
            <a:headEnd/>
            <a:tailEnd/>
          </a:ln>
        </p:spPr>
      </p:pic>
      <p:pic>
        <p:nvPicPr>
          <p:cNvPr id="1610756" name="图片 8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9750" y="5661025"/>
            <a:ext cx="7056438" cy="900113"/>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1EF2C693-8083-4723-9D33-97637B76CB7A}"/>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39</a:t>
            </a:fld>
            <a:r>
              <a:rPr lang="zh-CN" altLang="en-US" dirty="0"/>
              <a:t>页</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body" idx="1"/>
          </p:nvPr>
        </p:nvSpPr>
        <p:spPr>
          <a:xfrm>
            <a:off x="484188" y="989780"/>
            <a:ext cx="8031162" cy="4168775"/>
          </a:xfrm>
        </p:spPr>
        <p:txBody>
          <a:bodyPr/>
          <a:lstStyle/>
          <a:p>
            <a:r>
              <a:rPr lang="zh-CN" altLang="en-US" sz="2800" dirty="0">
                <a:latin typeface="楷体_GB2312" pitchFamily="49" charset="-122"/>
                <a:ea typeface="楷体_GB2312" pitchFamily="49" charset="-122"/>
              </a:rPr>
              <a:t>状态图通过建立</a:t>
            </a:r>
            <a:r>
              <a:rPr lang="zh-CN" altLang="en-US" sz="2800" dirty="0">
                <a:solidFill>
                  <a:srgbClr val="FF3300"/>
                </a:solidFill>
                <a:latin typeface="楷体_GB2312" pitchFamily="49" charset="-122"/>
                <a:ea typeface="楷体_GB2312" pitchFamily="49" charset="-122"/>
              </a:rPr>
              <a:t>类对象的生命周期模型</a:t>
            </a:r>
            <a:r>
              <a:rPr lang="zh-CN" altLang="en-US" sz="2800" dirty="0">
                <a:latin typeface="楷体_GB2312" pitchFamily="49" charset="-122"/>
                <a:ea typeface="楷体_GB2312" pitchFamily="49" charset="-122"/>
              </a:rPr>
              <a:t>来描述对象随时间变化的动态行为。</a:t>
            </a:r>
          </a:p>
          <a:p>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endParaRPr lang="en-US" altLang="zh-CN" sz="2800" dirty="0">
              <a:latin typeface="楷体_GB2312" pitchFamily="49" charset="-122"/>
              <a:ea typeface="楷体_GB2312" pitchFamily="49" charset="-122"/>
            </a:endParaRPr>
          </a:p>
          <a:p>
            <a:pPr marL="0" indent="0">
              <a:buNone/>
            </a:pPr>
            <a:endParaRPr lang="en-US" altLang="zh-CN" sz="2800" dirty="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从对象状态变化的角度描述系统的动态行为。</a:t>
            </a:r>
          </a:p>
        </p:txBody>
      </p:sp>
      <p:sp>
        <p:nvSpPr>
          <p:cNvPr id="1567747" name="Rectangle 3"/>
          <p:cNvSpPr>
            <a:spLocks noGrp="1"/>
          </p:cNvSpPr>
          <p:nvPr>
            <p:ph type="title"/>
          </p:nvPr>
        </p:nvSpPr>
        <p:spPr>
          <a:xfrm>
            <a:off x="304800" y="73793"/>
            <a:ext cx="8229600" cy="868362"/>
          </a:xfrm>
          <a:noFill/>
          <a:ln/>
        </p:spPr>
        <p:txBody>
          <a:bodyPr/>
          <a:lstStyle/>
          <a:p>
            <a:r>
              <a:rPr lang="zh-CN" altLang="en-US" sz="4200">
                <a:latin typeface="黑体" pitchFamily="2" charset="-122"/>
                <a:ea typeface="黑体" pitchFamily="2" charset="-122"/>
              </a:rPr>
              <a:t>何谓状态图</a:t>
            </a:r>
          </a:p>
        </p:txBody>
      </p:sp>
      <p:pic>
        <p:nvPicPr>
          <p:cNvPr id="1567748" name="Picture 4"/>
          <p:cNvPicPr>
            <a:picLocks noChangeAspect="1" noChangeArrowheads="1"/>
          </p:cNvPicPr>
          <p:nvPr/>
        </p:nvPicPr>
        <p:blipFill>
          <a:blip r:embed="rId2"/>
          <a:srcRect l="3021" r="4193"/>
          <a:stretch>
            <a:fillRect/>
          </a:stretch>
        </p:blipFill>
        <p:spPr bwMode="auto">
          <a:xfrm>
            <a:off x="628650" y="1828800"/>
            <a:ext cx="7974012" cy="429516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2A74DDD9-CC67-4D22-A2DE-24F3CC2C5492}"/>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4</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7746">
                                            <p:txEl>
                                              <p:pRg st="0" end="0"/>
                                            </p:txEl>
                                          </p:spTgt>
                                        </p:tgtEl>
                                        <p:attrNameLst>
                                          <p:attrName>style.visibility</p:attrName>
                                        </p:attrNameLst>
                                      </p:cBhvr>
                                      <p:to>
                                        <p:strVal val="visible"/>
                                      </p:to>
                                    </p:set>
                                    <p:animEffect transition="in" filter="blinds(horizontal)">
                                      <p:cBhvr>
                                        <p:cTn id="7" dur="500"/>
                                        <p:tgtEl>
                                          <p:spTgt spid="1567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67746">
                                            <p:txEl>
                                              <p:pRg st="9" end="9"/>
                                            </p:txEl>
                                          </p:spTgt>
                                        </p:tgtEl>
                                        <p:attrNameLst>
                                          <p:attrName>style.visibility</p:attrName>
                                        </p:attrNameLst>
                                      </p:cBhvr>
                                      <p:to>
                                        <p:strVal val="visible"/>
                                      </p:to>
                                    </p:set>
                                    <p:anim calcmode="lin" valueType="num">
                                      <p:cBhvr additive="base">
                                        <p:cTn id="12" dur="500" fill="hold"/>
                                        <p:tgtEl>
                                          <p:spTgt spid="1567746">
                                            <p:txEl>
                                              <p:pRg st="9" end="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677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567748"/>
                                        </p:tgtEl>
                                        <p:attrNameLst>
                                          <p:attrName>style.visibility</p:attrName>
                                        </p:attrNameLst>
                                      </p:cBhvr>
                                      <p:to>
                                        <p:strVal val="visible"/>
                                      </p:to>
                                    </p:set>
                                    <p:animEffect transition="in" filter="slide(fromBottom)">
                                      <p:cBhvr>
                                        <p:cTn id="18" dur="500"/>
                                        <p:tgtEl>
                                          <p:spTgt spid="1567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778" name="Text Box 2"/>
          <p:cNvSpPr txBox="1">
            <a:spLocks noChangeArrowheads="1"/>
          </p:cNvSpPr>
          <p:nvPr/>
        </p:nvSpPr>
        <p:spPr bwMode="auto">
          <a:xfrm>
            <a:off x="468313" y="836613"/>
            <a:ext cx="8135937" cy="2528887"/>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创建监护条件</a:t>
            </a:r>
          </a:p>
          <a:p>
            <a:endParaRPr lang="zh-CN" altLang="en-US" sz="3200" b="1">
              <a:latin typeface="宋体" pitchFamily="2" charset="-122"/>
              <a:ea typeface="宋体" pitchFamily="2" charset="-122"/>
            </a:endParaRPr>
          </a:p>
          <a:p>
            <a:r>
              <a:rPr lang="zh-CN" altLang="en-US" sz="3200">
                <a:latin typeface="隶书" pitchFamily="49" charset="-122"/>
                <a:ea typeface="隶书" pitchFamily="49" charset="-122"/>
              </a:rPr>
              <a:t>双击转换的图标，在弹出的对话框中打开</a:t>
            </a:r>
            <a:r>
              <a:rPr lang="en-US" altLang="zh-CN" sz="3200">
                <a:latin typeface="隶书" pitchFamily="49" charset="-122"/>
                <a:ea typeface="隶书" pitchFamily="49" charset="-122"/>
              </a:rPr>
              <a:t>Detail</a:t>
            </a:r>
            <a:r>
              <a:rPr lang="zh-CN" altLang="en-US" sz="3200">
                <a:latin typeface="隶书" pitchFamily="49" charset="-122"/>
                <a:ea typeface="隶书" pitchFamily="49" charset="-122"/>
              </a:rPr>
              <a:t>选项卡，在</a:t>
            </a:r>
            <a:r>
              <a:rPr lang="en-US" altLang="zh-CN" sz="3200">
                <a:latin typeface="隶书" pitchFamily="49" charset="-122"/>
                <a:ea typeface="隶书" pitchFamily="49" charset="-122"/>
              </a:rPr>
              <a:t>Guard Condition</a:t>
            </a:r>
            <a:r>
              <a:rPr lang="zh-CN" altLang="en-US" sz="3200">
                <a:latin typeface="隶书" pitchFamily="49" charset="-122"/>
                <a:ea typeface="隶书" pitchFamily="49" charset="-122"/>
              </a:rPr>
              <a:t>文本框中添加监护条件。</a:t>
            </a:r>
          </a:p>
        </p:txBody>
      </p:sp>
      <p:pic>
        <p:nvPicPr>
          <p:cNvPr id="1611779" name="图片 8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1188" y="3789363"/>
            <a:ext cx="7632700" cy="827087"/>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C0D71F29-1F41-4BCA-8830-2F6237E6ADA5}"/>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40</a:t>
            </a:fld>
            <a:r>
              <a:rPr lang="zh-CN" altLang="en-US" dirty="0"/>
              <a:t>页</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Text Box 2"/>
          <p:cNvSpPr txBox="1">
            <a:spLocks noChangeArrowheads="1"/>
          </p:cNvSpPr>
          <p:nvPr/>
        </p:nvSpPr>
        <p:spPr bwMode="auto">
          <a:xfrm>
            <a:off x="152400" y="1831975"/>
            <a:ext cx="8991600" cy="3354765"/>
          </a:xfrm>
          <a:prstGeom prst="rect">
            <a:avLst/>
          </a:prstGeom>
          <a:noFill/>
          <a:ln w="9525" algn="ctr">
            <a:noFill/>
            <a:miter lim="800000"/>
            <a:headEnd/>
            <a:tailEnd/>
          </a:ln>
          <a:effectLst/>
        </p:spPr>
        <p:txBody>
          <a:bodyPr wrap="square">
            <a:spAutoFit/>
          </a:bodyPr>
          <a:lstStyle/>
          <a:p>
            <a:r>
              <a:rPr lang="zh-CN" altLang="en-US" sz="3600" dirty="0">
                <a:latin typeface="隶书" pitchFamily="49" charset="-122"/>
                <a:ea typeface="隶书" pitchFamily="49" charset="-122"/>
              </a:rPr>
              <a:t>创建一个状态图的步骤如下：</a:t>
            </a:r>
          </a:p>
          <a:p>
            <a:endParaRPr lang="zh-CN" altLang="en-US" sz="3600" dirty="0">
              <a:latin typeface="隶书" pitchFamily="49" charset="-122"/>
              <a:ea typeface="隶书" pitchFamily="49" charset="-122"/>
            </a:endParaRPr>
          </a:p>
          <a:p>
            <a:pPr latinLnBrk="1"/>
            <a:r>
              <a:rPr kumimoji="1" lang="zh-CN" altLang="en-US" sz="2800"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）识别一个要对其生命周期进行描述的</a:t>
            </a:r>
            <a:r>
              <a:rPr kumimoji="1" lang="zh-CN" altLang="en-US" sz="2800" b="1" dirty="0">
                <a:solidFill>
                  <a:srgbClr val="FF0000"/>
                </a:solidFill>
                <a:latin typeface="楷体_GB2312" pitchFamily="49" charset="-122"/>
                <a:ea typeface="楷体_GB2312" pitchFamily="49" charset="-122"/>
              </a:rPr>
              <a:t>类</a:t>
            </a:r>
          </a:p>
          <a:p>
            <a:pPr latinLnBrk="1"/>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）确定类对象可能存在的</a:t>
            </a:r>
            <a:r>
              <a:rPr kumimoji="1" lang="zh-CN" altLang="en-US" sz="2800" b="1" dirty="0">
                <a:solidFill>
                  <a:srgbClr val="FF0000"/>
                </a:solidFill>
                <a:latin typeface="楷体_GB2312" pitchFamily="49" charset="-122"/>
                <a:ea typeface="楷体_GB2312" pitchFamily="49" charset="-122"/>
              </a:rPr>
              <a:t>状态</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状态建模</a:t>
            </a:r>
          </a:p>
          <a:p>
            <a:pPr latinLnBrk="1"/>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3</a:t>
            </a:r>
            <a:r>
              <a:rPr kumimoji="1" lang="zh-CN" altLang="en-US" sz="2800" b="1" dirty="0">
                <a:latin typeface="楷体_GB2312" pitchFamily="49" charset="-122"/>
                <a:ea typeface="楷体_GB2312" pitchFamily="49" charset="-122"/>
              </a:rPr>
              <a:t>）确定可能存在的</a:t>
            </a:r>
            <a:r>
              <a:rPr kumimoji="1" lang="zh-CN" altLang="en-US" sz="2800" b="1" dirty="0">
                <a:solidFill>
                  <a:srgbClr val="FF0000"/>
                </a:solidFill>
                <a:latin typeface="楷体_GB2312" pitchFamily="49" charset="-122"/>
                <a:ea typeface="楷体_GB2312" pitchFamily="49" charset="-122"/>
              </a:rPr>
              <a:t>事件</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事件建模</a:t>
            </a:r>
          </a:p>
          <a:p>
            <a:pPr latinLnBrk="1"/>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4</a:t>
            </a:r>
            <a:r>
              <a:rPr kumimoji="1" lang="zh-CN" altLang="en-US" sz="2800" b="1" dirty="0">
                <a:latin typeface="楷体_GB2312" pitchFamily="49" charset="-122"/>
                <a:ea typeface="楷体_GB2312" pitchFamily="49" charset="-122"/>
              </a:rPr>
              <a:t>）确定转换激活时，相应执行的</a:t>
            </a:r>
            <a:r>
              <a:rPr kumimoji="1" lang="zh-CN" altLang="en-US" sz="2800" b="1" dirty="0">
                <a:solidFill>
                  <a:srgbClr val="FF0000"/>
                </a:solidFill>
                <a:latin typeface="楷体_GB2312" pitchFamily="49" charset="-122"/>
                <a:ea typeface="楷体_GB2312" pitchFamily="49" charset="-122"/>
              </a:rPr>
              <a:t>动作</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动作建模</a:t>
            </a:r>
          </a:p>
          <a:p>
            <a:pPr latinLnBrk="1"/>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5</a:t>
            </a:r>
            <a:r>
              <a:rPr kumimoji="1" lang="zh-CN" altLang="en-US" sz="2800" b="1" dirty="0">
                <a:latin typeface="楷体_GB2312" pitchFamily="49" charset="-122"/>
                <a:ea typeface="楷体_GB2312" pitchFamily="49" charset="-122"/>
              </a:rPr>
              <a:t>）对建模结果进行精化和细化</a:t>
            </a:r>
          </a:p>
        </p:txBody>
      </p:sp>
      <p:sp>
        <p:nvSpPr>
          <p:cNvPr id="1614851" name="Rectangle 3"/>
          <p:cNvSpPr>
            <a:spLocks noChangeArrowheads="1"/>
          </p:cNvSpPr>
          <p:nvPr/>
        </p:nvSpPr>
        <p:spPr bwMode="auto">
          <a:xfrm>
            <a:off x="1582738" y="285750"/>
            <a:ext cx="6589712" cy="857250"/>
          </a:xfrm>
          <a:prstGeom prst="rect">
            <a:avLst/>
          </a:prstGeom>
          <a:noFill/>
          <a:ln w="9525">
            <a:noFill/>
            <a:miter lim="800000"/>
            <a:headEnd/>
            <a:tailEnd/>
          </a:ln>
          <a:effectLst/>
        </p:spPr>
        <p:txBody>
          <a:bodyPr anchor="ctr"/>
          <a:lstStyle/>
          <a:p>
            <a:r>
              <a:rPr lang="zh-CN" altLang="en-US" sz="4200" b="1">
                <a:solidFill>
                  <a:srgbClr val="800000"/>
                </a:solidFill>
                <a:ea typeface="宋体" pitchFamily="2" charset="-122"/>
              </a:rPr>
              <a:t>状态图的创建示例</a:t>
            </a:r>
          </a:p>
        </p:txBody>
      </p:sp>
      <p:sp>
        <p:nvSpPr>
          <p:cNvPr id="2" name="灯片编号占位符 1">
            <a:extLst>
              <a:ext uri="{FF2B5EF4-FFF2-40B4-BE49-F238E27FC236}">
                <a16:creationId xmlns:a16="http://schemas.microsoft.com/office/drawing/2014/main" id="{10B1A491-5B6E-4AAE-8F63-C42DA69A8FDD}"/>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41</a:t>
            </a:fld>
            <a:r>
              <a:rPr lang="zh-CN" altLang="en-US" dirty="0"/>
              <a:t>页</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Text Box 2"/>
          <p:cNvSpPr txBox="1">
            <a:spLocks noChangeArrowheads="1"/>
          </p:cNvSpPr>
          <p:nvPr/>
        </p:nvSpPr>
        <p:spPr bwMode="auto">
          <a:xfrm>
            <a:off x="611188" y="1844675"/>
            <a:ext cx="7632700" cy="3990975"/>
          </a:xfrm>
          <a:prstGeom prst="rect">
            <a:avLst/>
          </a:prstGeom>
          <a:noFill/>
          <a:ln w="9525" algn="ctr">
            <a:noFill/>
            <a:miter lim="800000"/>
            <a:headEnd/>
            <a:tailEnd/>
          </a:ln>
          <a:effectLst/>
        </p:spPr>
        <p:txBody>
          <a:bodyPr>
            <a:spAutoFit/>
          </a:bodyPr>
          <a:lstStyle/>
          <a:p>
            <a:r>
              <a:rPr lang="zh-CN" altLang="en-US" sz="3200" b="1">
                <a:latin typeface="宋体" pitchFamily="2" charset="-122"/>
                <a:ea typeface="宋体" pitchFamily="2" charset="-122"/>
              </a:rPr>
              <a:t>标识建模实体</a:t>
            </a:r>
          </a:p>
          <a:p>
            <a:endParaRPr lang="zh-CN" altLang="en-US" sz="3200">
              <a:latin typeface="隶书" pitchFamily="49" charset="-122"/>
              <a:ea typeface="隶书" pitchFamily="49" charset="-122"/>
            </a:endParaRPr>
          </a:p>
          <a:p>
            <a:r>
              <a:rPr lang="zh-CN" altLang="en-US" sz="3200">
                <a:latin typeface="隶书" pitchFamily="49" charset="-122"/>
                <a:ea typeface="隶书" pitchFamily="49" charset="-122"/>
              </a:rPr>
              <a:t>一般来说，不需要给所有的类都创建状态图，只有具有</a:t>
            </a:r>
            <a:r>
              <a:rPr lang="zh-CN" altLang="en-US" sz="3200">
                <a:solidFill>
                  <a:schemeClr val="hlink"/>
                </a:solidFill>
                <a:latin typeface="隶书" pitchFamily="49" charset="-122"/>
                <a:ea typeface="隶书" pitchFamily="49" charset="-122"/>
              </a:rPr>
              <a:t>重要动态行为的类</a:t>
            </a:r>
            <a:r>
              <a:rPr lang="zh-CN" altLang="en-US" sz="3200">
                <a:latin typeface="隶书" pitchFamily="49" charset="-122"/>
                <a:ea typeface="隶书" pitchFamily="49" charset="-122"/>
              </a:rPr>
              <a:t>才需要。</a:t>
            </a:r>
          </a:p>
          <a:p>
            <a:endParaRPr lang="zh-CN" altLang="en-US" sz="3200">
              <a:latin typeface="隶书" pitchFamily="49" charset="-122"/>
              <a:ea typeface="隶书" pitchFamily="49" charset="-122"/>
            </a:endParaRPr>
          </a:p>
          <a:p>
            <a:r>
              <a:rPr lang="zh-CN" altLang="en-US" sz="3200">
                <a:latin typeface="隶书" pitchFamily="49" charset="-122"/>
                <a:ea typeface="隶书" pitchFamily="49" charset="-122"/>
              </a:rPr>
              <a:t>例子：学生选课</a:t>
            </a:r>
            <a:r>
              <a:rPr lang="en-US" altLang="zh-CN" sz="3200">
                <a:latin typeface="隶书" pitchFamily="49" charset="-122"/>
                <a:ea typeface="隶书" pitchFamily="49" charset="-122"/>
              </a:rPr>
              <a:t>---</a:t>
            </a:r>
            <a:r>
              <a:rPr lang="zh-CN" altLang="en-US" sz="3200">
                <a:latin typeface="隶书" pitchFamily="49" charset="-122"/>
                <a:ea typeface="隶书" pitchFamily="49" charset="-122"/>
              </a:rPr>
              <a:t>建模的实体是学生账号。</a:t>
            </a:r>
          </a:p>
          <a:p>
            <a:endParaRPr lang="zh-CN" altLang="en-US" sz="3200">
              <a:latin typeface="隶书" pitchFamily="49" charset="-122"/>
              <a:ea typeface="隶书" pitchFamily="49" charset="-122"/>
            </a:endParaRPr>
          </a:p>
        </p:txBody>
      </p:sp>
      <p:sp>
        <p:nvSpPr>
          <p:cNvPr id="2" name="灯片编号占位符 1">
            <a:extLst>
              <a:ext uri="{FF2B5EF4-FFF2-40B4-BE49-F238E27FC236}">
                <a16:creationId xmlns:a16="http://schemas.microsoft.com/office/drawing/2014/main" id="{8D1026E8-6935-4E4D-B050-8D621663C545}"/>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42</a:t>
            </a:fld>
            <a:r>
              <a:rPr lang="zh-CN" altLang="en-US" dirty="0"/>
              <a:t>页</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Text Box 2"/>
          <p:cNvSpPr txBox="1">
            <a:spLocks noChangeArrowheads="1"/>
          </p:cNvSpPr>
          <p:nvPr/>
        </p:nvSpPr>
        <p:spPr bwMode="auto">
          <a:xfrm>
            <a:off x="539750" y="549275"/>
            <a:ext cx="3600450" cy="5397500"/>
          </a:xfrm>
          <a:prstGeom prst="rect">
            <a:avLst/>
          </a:prstGeom>
          <a:noFill/>
          <a:ln w="9525" algn="ctr">
            <a:noFill/>
            <a:miter lim="800000"/>
            <a:headEnd/>
            <a:tailEnd/>
          </a:ln>
          <a:effectLst/>
        </p:spPr>
        <p:txBody>
          <a:bodyPr>
            <a:spAutoFit/>
          </a:bodyPr>
          <a:lstStyle/>
          <a:p>
            <a:r>
              <a:rPr lang="zh-CN" altLang="en-US" sz="3200" b="1" dirty="0">
                <a:latin typeface="宋体" pitchFamily="2" charset="-122"/>
                <a:ea typeface="宋体" pitchFamily="2" charset="-122"/>
              </a:rPr>
              <a:t>标识实体的各种状态</a:t>
            </a:r>
          </a:p>
          <a:p>
            <a:endParaRPr lang="zh-CN" altLang="en-US" sz="3200" b="1" dirty="0">
              <a:latin typeface="宋体" pitchFamily="2" charset="-122"/>
              <a:ea typeface="宋体" pitchFamily="2" charset="-122"/>
            </a:endParaRPr>
          </a:p>
          <a:p>
            <a:r>
              <a:rPr lang="zh-CN" altLang="en-US" sz="2800" dirty="0">
                <a:latin typeface="隶书" pitchFamily="49" charset="-122"/>
                <a:ea typeface="隶书" pitchFamily="49" charset="-122"/>
              </a:rPr>
              <a:t>对于一个学生账号来说，它的状态主要包括以下几种：</a:t>
            </a:r>
          </a:p>
          <a:p>
            <a:endParaRPr lang="zh-CN" altLang="en-US" sz="2800" dirty="0">
              <a:latin typeface="隶书" pitchFamily="49" charset="-122"/>
              <a:ea typeface="隶书" pitchFamily="49" charset="-122"/>
            </a:endParaRPr>
          </a:p>
          <a:p>
            <a:pPr>
              <a:buClr>
                <a:srgbClr val="996600"/>
              </a:buClr>
              <a:buFont typeface="Wingdings" pitchFamily="2" charset="2"/>
              <a:buChar char="l"/>
            </a:pPr>
            <a:r>
              <a:rPr lang="zh-CN" altLang="en-US" sz="2800" dirty="0">
                <a:latin typeface="隶书" pitchFamily="49" charset="-122"/>
                <a:ea typeface="隶书" pitchFamily="49" charset="-122"/>
              </a:rPr>
              <a:t>初始状态。</a:t>
            </a:r>
          </a:p>
          <a:p>
            <a:pPr>
              <a:buClr>
                <a:srgbClr val="996600"/>
              </a:buClr>
              <a:buFont typeface="Wingdings" pitchFamily="2" charset="2"/>
              <a:buChar char="l"/>
            </a:pPr>
            <a:r>
              <a:rPr lang="zh-CN" altLang="en-US" sz="2800" dirty="0">
                <a:latin typeface="隶书" pitchFamily="49" charset="-122"/>
                <a:ea typeface="隶书" pitchFamily="49" charset="-122"/>
              </a:rPr>
              <a:t>终止状态。</a:t>
            </a:r>
          </a:p>
          <a:p>
            <a:pPr>
              <a:buClr>
                <a:srgbClr val="996600"/>
              </a:buClr>
              <a:buFont typeface="Wingdings" pitchFamily="2" charset="2"/>
              <a:buChar char="l"/>
            </a:pPr>
            <a:r>
              <a:rPr lang="zh-CN" altLang="en-US" sz="2800" dirty="0">
                <a:latin typeface="隶书" pitchFamily="49" charset="-122"/>
                <a:ea typeface="隶书" pitchFamily="49" charset="-122"/>
              </a:rPr>
              <a:t>可选课状态。</a:t>
            </a:r>
          </a:p>
          <a:p>
            <a:pPr>
              <a:buClr>
                <a:srgbClr val="996600"/>
              </a:buClr>
              <a:buFont typeface="Wingdings" pitchFamily="2" charset="2"/>
              <a:buChar char="l"/>
            </a:pPr>
            <a:r>
              <a:rPr lang="zh-CN" altLang="en-US" sz="2800" dirty="0">
                <a:latin typeface="隶书" pitchFamily="49" charset="-122"/>
                <a:ea typeface="隶书" pitchFamily="49" charset="-122"/>
              </a:rPr>
              <a:t>不可选课状态。</a:t>
            </a:r>
          </a:p>
          <a:p>
            <a:pPr>
              <a:buClr>
                <a:srgbClr val="996600"/>
              </a:buClr>
              <a:buFont typeface="Wingdings" pitchFamily="2" charset="2"/>
              <a:buChar char="l"/>
            </a:pPr>
            <a:r>
              <a:rPr lang="zh-CN" altLang="en-US" sz="2800" dirty="0">
                <a:latin typeface="隶书" pitchFamily="49" charset="-122"/>
                <a:ea typeface="隶书" pitchFamily="49" charset="-122"/>
              </a:rPr>
              <a:t>账号被删除状态。</a:t>
            </a:r>
          </a:p>
        </p:txBody>
      </p:sp>
      <p:pic>
        <p:nvPicPr>
          <p:cNvPr id="1616899" name="图片 1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24960" y="1447800"/>
            <a:ext cx="4859338" cy="3884613"/>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69535C1E-E555-4050-8610-F2BA50A3FC25}"/>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43</a:t>
            </a:fld>
            <a:r>
              <a:rPr lang="zh-CN" altLang="en-US" dirty="0"/>
              <a:t>页</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Text Box 2"/>
          <p:cNvSpPr txBox="1">
            <a:spLocks noChangeArrowheads="1"/>
          </p:cNvSpPr>
          <p:nvPr/>
        </p:nvSpPr>
        <p:spPr bwMode="auto">
          <a:xfrm>
            <a:off x="323850" y="404813"/>
            <a:ext cx="3333750" cy="5016758"/>
          </a:xfrm>
          <a:prstGeom prst="rect">
            <a:avLst/>
          </a:prstGeom>
          <a:noFill/>
          <a:ln w="9525" algn="ctr">
            <a:noFill/>
            <a:miter lim="800000"/>
            <a:headEnd/>
            <a:tailEnd/>
          </a:ln>
          <a:effectLst/>
        </p:spPr>
        <p:txBody>
          <a:bodyPr wrap="square">
            <a:spAutoFit/>
          </a:bodyPr>
          <a:lstStyle/>
          <a:p>
            <a:r>
              <a:rPr lang="zh-CN" altLang="en-US" sz="3200" b="1" dirty="0">
                <a:latin typeface="宋体" pitchFamily="2" charset="-122"/>
                <a:ea typeface="宋体" pitchFamily="2" charset="-122"/>
              </a:rPr>
              <a:t>标识相关事件并创建状态图</a:t>
            </a:r>
          </a:p>
          <a:p>
            <a:endParaRPr lang="zh-CN" altLang="en-US" sz="3200" dirty="0">
              <a:latin typeface="隶书" pitchFamily="49" charset="-122"/>
              <a:ea typeface="隶书" pitchFamily="49" charset="-122"/>
            </a:endParaRPr>
          </a:p>
          <a:p>
            <a:r>
              <a:rPr lang="zh-CN" altLang="en-US" sz="3200" dirty="0">
                <a:latin typeface="隶书" pitchFamily="49" charset="-122"/>
                <a:ea typeface="隶书" pitchFamily="49" charset="-122"/>
              </a:rPr>
              <a:t>当确定了需要建模的实体并找出了实体的初始状态、终止状态以及其他相关状态后，就可以着手创建状态图。</a:t>
            </a:r>
          </a:p>
        </p:txBody>
      </p:sp>
      <p:pic>
        <p:nvPicPr>
          <p:cNvPr id="1617923" name="图片 1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48038" y="836613"/>
            <a:ext cx="5508625" cy="5186362"/>
          </a:xfrm>
          <a:prstGeom prst="rect">
            <a:avLst/>
          </a:prstGeom>
          <a:noFill/>
          <a:ln w="9525">
            <a:noFill/>
            <a:miter lim="800000"/>
            <a:headEnd/>
            <a:tailEnd/>
          </a:ln>
        </p:spPr>
      </p:pic>
      <p:sp>
        <p:nvSpPr>
          <p:cNvPr id="1617924" name="Text Box 4"/>
          <p:cNvSpPr txBox="1">
            <a:spLocks noChangeArrowheads="1"/>
          </p:cNvSpPr>
          <p:nvPr/>
        </p:nvSpPr>
        <p:spPr bwMode="auto">
          <a:xfrm>
            <a:off x="3563938" y="4076700"/>
            <a:ext cx="1512887" cy="1554163"/>
          </a:xfrm>
          <a:prstGeom prst="rect">
            <a:avLst/>
          </a:prstGeom>
          <a:noFill/>
          <a:ln w="9525" algn="ctr">
            <a:noFill/>
            <a:miter lim="800000"/>
            <a:headEnd/>
            <a:tailEnd/>
          </a:ln>
          <a:effectLst/>
        </p:spPr>
        <p:txBody>
          <a:bodyPr>
            <a:spAutoFit/>
          </a:bodyPr>
          <a:lstStyle/>
          <a:p>
            <a:pPr>
              <a:spcBef>
                <a:spcPct val="50000"/>
              </a:spcBef>
            </a:pPr>
            <a:r>
              <a:rPr lang="zh-CN" altLang="en-US" sz="3200">
                <a:solidFill>
                  <a:schemeClr val="hlink"/>
                </a:solidFill>
                <a:latin typeface="隶书" pitchFamily="49" charset="-122"/>
                <a:ea typeface="隶书" pitchFamily="49" charset="-122"/>
              </a:rPr>
              <a:t>找相关事件和转换</a:t>
            </a:r>
          </a:p>
        </p:txBody>
      </p:sp>
      <p:sp>
        <p:nvSpPr>
          <p:cNvPr id="2" name="灯片编号占位符 1">
            <a:extLst>
              <a:ext uri="{FF2B5EF4-FFF2-40B4-BE49-F238E27FC236}">
                <a16:creationId xmlns:a16="http://schemas.microsoft.com/office/drawing/2014/main" id="{B787BFA0-13BD-4A67-97B7-40AFE10DA6EA}"/>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44</a:t>
            </a:fld>
            <a:r>
              <a:rPr lang="zh-CN" altLang="en-US" dirty="0"/>
              <a:t>页</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7" name="Rectangle 3"/>
          <p:cNvSpPr>
            <a:spLocks noChangeArrowheads="1"/>
          </p:cNvSpPr>
          <p:nvPr/>
        </p:nvSpPr>
        <p:spPr bwMode="auto">
          <a:xfrm>
            <a:off x="611188" y="1628775"/>
            <a:ext cx="8281987" cy="1693349"/>
          </a:xfrm>
          <a:prstGeom prst="rect">
            <a:avLst/>
          </a:prstGeom>
          <a:noFill/>
          <a:ln w="9525">
            <a:noFill/>
            <a:miter lim="800000"/>
            <a:headEnd/>
            <a:tailEnd/>
          </a:ln>
          <a:effectLst/>
        </p:spPr>
        <p:txBody>
          <a:bodyPr>
            <a:spAutoFit/>
          </a:bodyPr>
          <a:lstStyle/>
          <a:p>
            <a:pPr>
              <a:lnSpc>
                <a:spcPct val="130000"/>
              </a:lnSpc>
            </a:pPr>
            <a:r>
              <a:rPr kumimoji="1" lang="zh-CN" altLang="en-US" sz="2800" b="1" dirty="0">
                <a:latin typeface="宋体" pitchFamily="2" charset="-122"/>
                <a:ea typeface="宋体" pitchFamily="2" charset="-122"/>
              </a:rPr>
              <a:t>练习： 银行卡状态图</a:t>
            </a:r>
          </a:p>
          <a:p>
            <a:pPr>
              <a:lnSpc>
                <a:spcPct val="130000"/>
              </a:lnSpc>
            </a:pPr>
            <a:r>
              <a:rPr kumimoji="1" lang="zh-CN" altLang="en-US" sz="2800" b="1" dirty="0">
                <a:latin typeface="宋体" pitchFamily="2" charset="-122"/>
                <a:ea typeface="宋体" pitchFamily="2" charset="-122"/>
              </a:rPr>
              <a:t>    创建一个状态图来描述银行卡从最初制造到顾客使用的各种状态过程。</a:t>
            </a:r>
          </a:p>
        </p:txBody>
      </p:sp>
      <p:sp>
        <p:nvSpPr>
          <p:cNvPr id="2" name="灯片编号占位符 1">
            <a:extLst>
              <a:ext uri="{FF2B5EF4-FFF2-40B4-BE49-F238E27FC236}">
                <a16:creationId xmlns:a16="http://schemas.microsoft.com/office/drawing/2014/main" id="{8B622F54-A675-4013-B2C4-9AF6CCD5E511}"/>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45</a:t>
            </a:fld>
            <a:r>
              <a:rPr lang="zh-CN" altLang="en-US" dirty="0"/>
              <a:t>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1" name="Rectangle 3"/>
          <p:cNvSpPr>
            <a:spLocks noGrp="1" noChangeArrowheads="1"/>
          </p:cNvSpPr>
          <p:nvPr>
            <p:ph type="body" idx="1"/>
          </p:nvPr>
        </p:nvSpPr>
        <p:spPr/>
        <p:txBody>
          <a:bodyPr/>
          <a:lstStyle/>
          <a:p>
            <a:endParaRPr lang="zh-CN" altLang="en-US"/>
          </a:p>
        </p:txBody>
      </p:sp>
      <p:pic>
        <p:nvPicPr>
          <p:cNvPr id="1619972" name="Picture 4"/>
          <p:cNvPicPr>
            <a:picLocks noChangeAspect="1" noChangeArrowheads="1"/>
          </p:cNvPicPr>
          <p:nvPr/>
        </p:nvPicPr>
        <p:blipFill>
          <a:blip r:embed="rId2"/>
          <a:srcRect/>
          <a:stretch>
            <a:fillRect/>
          </a:stretch>
        </p:blipFill>
        <p:spPr bwMode="auto">
          <a:xfrm>
            <a:off x="49270" y="1371600"/>
            <a:ext cx="8859015" cy="5362575"/>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8B2CF3F4-7C12-476D-9624-72CA9AFC15B2}"/>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46</a:t>
            </a:fld>
            <a:r>
              <a:rPr lang="zh-CN" altLang="en-US" dirty="0"/>
              <a:t>页</a:t>
            </a:r>
          </a:p>
        </p:txBody>
      </p:sp>
      <p:sp>
        <p:nvSpPr>
          <p:cNvPr id="6" name="Rectangle 3">
            <a:extLst>
              <a:ext uri="{FF2B5EF4-FFF2-40B4-BE49-F238E27FC236}">
                <a16:creationId xmlns:a16="http://schemas.microsoft.com/office/drawing/2014/main" id="{9B9A0646-3998-4E26-9B8A-307C27BAF2A3}"/>
              </a:ext>
            </a:extLst>
          </p:cNvPr>
          <p:cNvSpPr>
            <a:spLocks noChangeArrowheads="1"/>
          </p:cNvSpPr>
          <p:nvPr/>
        </p:nvSpPr>
        <p:spPr bwMode="auto">
          <a:xfrm>
            <a:off x="304800" y="0"/>
            <a:ext cx="8839200" cy="995850"/>
          </a:xfrm>
          <a:prstGeom prst="rect">
            <a:avLst/>
          </a:prstGeom>
          <a:noFill/>
          <a:ln w="9525">
            <a:noFill/>
            <a:miter lim="800000"/>
            <a:headEnd/>
            <a:tailEnd/>
          </a:ln>
          <a:effectLst/>
        </p:spPr>
        <p:txBody>
          <a:bodyPr wrap="square">
            <a:spAutoFit/>
          </a:bodyPr>
          <a:lstStyle/>
          <a:p>
            <a:pPr>
              <a:lnSpc>
                <a:spcPct val="130000"/>
              </a:lnSpc>
            </a:pPr>
            <a:r>
              <a:rPr kumimoji="1" lang="zh-CN" altLang="en-US" sz="2800" b="1" dirty="0">
                <a:latin typeface="宋体" pitchFamily="2" charset="-122"/>
                <a:ea typeface="宋体" pitchFamily="2" charset="-122"/>
              </a:rPr>
              <a:t>练习： 银行卡状态图</a:t>
            </a:r>
          </a:p>
          <a:p>
            <a:pPr>
              <a:lnSpc>
                <a:spcPct val="130000"/>
              </a:lnSpc>
            </a:pPr>
            <a:r>
              <a:rPr kumimoji="1" lang="zh-CN" altLang="en-US" sz="2000" b="1" dirty="0">
                <a:latin typeface="宋体" pitchFamily="2" charset="-122"/>
                <a:ea typeface="宋体" pitchFamily="2" charset="-122"/>
              </a:rPr>
              <a:t>    创建一个状态图来描述银行卡从最初制造到顾客使用的各种状态过程。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9" name="Rectangle 3"/>
          <p:cNvSpPr>
            <a:spLocks noChangeArrowheads="1"/>
          </p:cNvSpPr>
          <p:nvPr/>
        </p:nvSpPr>
        <p:spPr bwMode="auto">
          <a:xfrm>
            <a:off x="76200" y="609601"/>
            <a:ext cx="9067800" cy="3373809"/>
          </a:xfrm>
          <a:prstGeom prst="rect">
            <a:avLst/>
          </a:prstGeom>
          <a:noFill/>
          <a:ln w="9525">
            <a:noFill/>
            <a:miter lim="800000"/>
            <a:headEnd/>
            <a:tailEnd/>
          </a:ln>
          <a:effectLst/>
        </p:spPr>
        <p:txBody>
          <a:bodyPr wrap="square">
            <a:spAutoFit/>
          </a:bodyPr>
          <a:lstStyle/>
          <a:p>
            <a:pPr>
              <a:lnSpc>
                <a:spcPct val="130000"/>
              </a:lnSpc>
            </a:pPr>
            <a:r>
              <a:rPr kumimoji="1" lang="zh-CN" altLang="en-US" sz="2800" b="1" dirty="0">
                <a:latin typeface="宋体" pitchFamily="2" charset="-122"/>
                <a:ea typeface="宋体" pitchFamily="2" charset="-122"/>
              </a:rPr>
              <a:t>练习： 建模航班状态图</a:t>
            </a:r>
          </a:p>
          <a:p>
            <a:pPr>
              <a:lnSpc>
                <a:spcPct val="130000"/>
              </a:lnSpc>
            </a:pPr>
            <a:r>
              <a:rPr kumimoji="1" lang="zh-CN" altLang="en-US" sz="2800" b="1" dirty="0">
                <a:latin typeface="宋体" pitchFamily="2" charset="-122"/>
                <a:ea typeface="宋体" pitchFamily="2" charset="-122"/>
              </a:rPr>
              <a:t>    创建一个状态图来描述航班如何从</a:t>
            </a:r>
            <a:r>
              <a:rPr kumimoji="1" lang="zh-CN" altLang="en-US" sz="2800" b="1" dirty="0">
                <a:solidFill>
                  <a:srgbClr val="FF0000"/>
                </a:solidFill>
                <a:latin typeface="宋体" pitchFamily="2" charset="-122"/>
                <a:ea typeface="宋体" pitchFamily="2" charset="-122"/>
              </a:rPr>
              <a:t>提出申请、制定航班计划、售票、起飞、飞行</a:t>
            </a:r>
            <a:r>
              <a:rPr kumimoji="1" lang="zh-CN" altLang="en-US" sz="2800" b="1" dirty="0">
                <a:latin typeface="宋体" pitchFamily="2" charset="-122"/>
                <a:ea typeface="宋体" pitchFamily="2" charset="-122"/>
              </a:rPr>
              <a:t>、到</a:t>
            </a:r>
            <a:r>
              <a:rPr kumimoji="1" lang="zh-CN" altLang="en-US" sz="2800" b="1" dirty="0">
                <a:solidFill>
                  <a:srgbClr val="FF0000"/>
                </a:solidFill>
                <a:latin typeface="宋体" pitchFamily="2" charset="-122"/>
                <a:ea typeface="宋体" pitchFamily="2" charset="-122"/>
              </a:rPr>
              <a:t>着陆</a:t>
            </a:r>
            <a:r>
              <a:rPr kumimoji="1" lang="zh-CN" altLang="en-US" sz="2800" b="1" dirty="0">
                <a:latin typeface="宋体" pitchFamily="2" charset="-122"/>
                <a:ea typeface="宋体" pitchFamily="2" charset="-122"/>
              </a:rPr>
              <a:t>的状态过程。练习步骤；</a:t>
            </a:r>
          </a:p>
          <a:p>
            <a:pPr>
              <a:lnSpc>
                <a:spcPct val="130000"/>
              </a:lnSpc>
            </a:pPr>
            <a:r>
              <a:rPr kumimoji="1" lang="zh-CN" altLang="en-US" sz="2800" b="1" dirty="0">
                <a:latin typeface="宋体" pitchFamily="2" charset="-122"/>
                <a:ea typeface="宋体" pitchFamily="2" charset="-122"/>
              </a:rPr>
              <a:t>    </a:t>
            </a:r>
            <a:r>
              <a:rPr kumimoji="1" lang="en-US" altLang="zh-CN" sz="2800" b="1" dirty="0">
                <a:latin typeface="宋体" pitchFamily="2" charset="-122"/>
                <a:ea typeface="宋体" pitchFamily="2" charset="-122"/>
              </a:rPr>
              <a:t>1</a:t>
            </a:r>
            <a:r>
              <a:rPr kumimoji="1" lang="zh-CN" altLang="en-US" sz="2800" b="1" dirty="0">
                <a:latin typeface="宋体" pitchFamily="2" charset="-122"/>
                <a:ea typeface="宋体" pitchFamily="2" charset="-122"/>
              </a:rPr>
              <a:t>）标识出要建模的实体。</a:t>
            </a:r>
          </a:p>
          <a:p>
            <a:pPr>
              <a:lnSpc>
                <a:spcPct val="130000"/>
              </a:lnSpc>
            </a:pPr>
            <a:r>
              <a:rPr kumimoji="1" lang="zh-CN" altLang="en-US" sz="2800" b="1" dirty="0">
                <a:latin typeface="宋体" pitchFamily="2" charset="-122"/>
                <a:ea typeface="宋体" pitchFamily="2" charset="-122"/>
              </a:rPr>
              <a:t>    </a:t>
            </a:r>
            <a:r>
              <a:rPr kumimoji="1" lang="en-US" altLang="zh-CN" sz="2800" b="1" dirty="0">
                <a:latin typeface="宋体" pitchFamily="2" charset="-122"/>
                <a:ea typeface="宋体" pitchFamily="2" charset="-122"/>
              </a:rPr>
              <a:t>2</a:t>
            </a:r>
            <a:r>
              <a:rPr kumimoji="1" lang="zh-CN" altLang="en-US" sz="2800" b="1" dirty="0">
                <a:latin typeface="宋体" pitchFamily="2" charset="-122"/>
                <a:ea typeface="宋体" pitchFamily="2" charset="-122"/>
              </a:rPr>
              <a:t>）标识出实体的状态。</a:t>
            </a:r>
          </a:p>
        </p:txBody>
      </p:sp>
      <p:sp>
        <p:nvSpPr>
          <p:cNvPr id="2" name="灯片编号占位符 1">
            <a:extLst>
              <a:ext uri="{FF2B5EF4-FFF2-40B4-BE49-F238E27FC236}">
                <a16:creationId xmlns:a16="http://schemas.microsoft.com/office/drawing/2014/main" id="{0F556C38-D111-491D-AEF0-584F8D8FD904}"/>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47</a:t>
            </a:fld>
            <a:r>
              <a:rPr lang="zh-CN" altLang="en-US" dirty="0"/>
              <a:t>页</a:t>
            </a:r>
          </a:p>
        </p:txBody>
      </p:sp>
    </p:spTree>
    <p:extLst>
      <p:ext uri="{BB962C8B-B14F-4D97-AF65-F5344CB8AC3E}">
        <p14:creationId xmlns:p14="http://schemas.microsoft.com/office/powerpoint/2010/main" val="1952729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3523" name="Picture 3"/>
          <p:cNvPicPr>
            <a:picLocks noChangeAspect="1" noChangeArrowheads="1"/>
          </p:cNvPicPr>
          <p:nvPr/>
        </p:nvPicPr>
        <p:blipFill>
          <a:blip r:embed="rId3"/>
          <a:srcRect/>
          <a:stretch>
            <a:fillRect/>
          </a:stretch>
        </p:blipFill>
        <p:spPr bwMode="auto">
          <a:xfrm>
            <a:off x="228600" y="533400"/>
            <a:ext cx="8625840" cy="663111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3053E749-64C3-4E59-AFEA-88E796C424B2}"/>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48</a:t>
            </a:fld>
            <a:r>
              <a:rPr lang="zh-CN" altLang="en-US" dirty="0"/>
              <a:t>页</a:t>
            </a:r>
          </a:p>
        </p:txBody>
      </p:sp>
      <p:sp>
        <p:nvSpPr>
          <p:cNvPr id="6" name="文本框 5">
            <a:extLst>
              <a:ext uri="{FF2B5EF4-FFF2-40B4-BE49-F238E27FC236}">
                <a16:creationId xmlns:a16="http://schemas.microsoft.com/office/drawing/2014/main" id="{15216263-1E0E-4ABF-883E-009DF0AC56EB}"/>
              </a:ext>
            </a:extLst>
          </p:cNvPr>
          <p:cNvSpPr txBox="1"/>
          <p:nvPr/>
        </p:nvSpPr>
        <p:spPr>
          <a:xfrm>
            <a:off x="0" y="76200"/>
            <a:ext cx="9067800" cy="400110"/>
          </a:xfrm>
          <a:prstGeom prst="rect">
            <a:avLst/>
          </a:prstGeom>
          <a:noFill/>
        </p:spPr>
        <p:txBody>
          <a:bodyPr wrap="square">
            <a:spAutoFit/>
          </a:bodyPr>
          <a:lstStyle/>
          <a:p>
            <a:r>
              <a:rPr kumimoji="1" lang="zh-CN" altLang="en-US" sz="2000" b="1" dirty="0">
                <a:latin typeface="宋体" pitchFamily="2" charset="-122"/>
                <a:ea typeface="宋体" pitchFamily="2" charset="-122"/>
              </a:rPr>
              <a:t>描述航班从</a:t>
            </a:r>
            <a:r>
              <a:rPr kumimoji="1" lang="zh-CN" altLang="en-US" sz="2000" b="1" dirty="0">
                <a:solidFill>
                  <a:srgbClr val="FF0000"/>
                </a:solidFill>
                <a:latin typeface="宋体" pitchFamily="2" charset="-122"/>
                <a:ea typeface="宋体" pitchFamily="2" charset="-122"/>
              </a:rPr>
              <a:t>提出申请、制定航班计划、售票、起飞、飞行</a:t>
            </a:r>
            <a:r>
              <a:rPr kumimoji="1" lang="zh-CN" altLang="en-US" sz="2000" b="1" dirty="0">
                <a:latin typeface="宋体" pitchFamily="2" charset="-122"/>
                <a:ea typeface="宋体" pitchFamily="2" charset="-122"/>
              </a:rPr>
              <a:t>、到</a:t>
            </a:r>
            <a:r>
              <a:rPr kumimoji="1" lang="zh-CN" altLang="en-US" sz="2000" b="1" dirty="0">
                <a:solidFill>
                  <a:srgbClr val="FF0000"/>
                </a:solidFill>
                <a:latin typeface="宋体" pitchFamily="2" charset="-122"/>
                <a:ea typeface="宋体" pitchFamily="2" charset="-122"/>
              </a:rPr>
              <a:t>着陆</a:t>
            </a:r>
            <a:r>
              <a:rPr kumimoji="1" lang="zh-CN" altLang="en-US" sz="2000" b="1" dirty="0">
                <a:latin typeface="宋体" pitchFamily="2" charset="-122"/>
                <a:ea typeface="宋体" pitchFamily="2" charset="-122"/>
              </a:rPr>
              <a:t>的状态过程</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9" name="Rectangle 3"/>
          <p:cNvSpPr>
            <a:spLocks noChangeArrowheads="1"/>
          </p:cNvSpPr>
          <p:nvPr/>
        </p:nvSpPr>
        <p:spPr bwMode="auto">
          <a:xfrm>
            <a:off x="76200" y="609601"/>
            <a:ext cx="9067800" cy="2270814"/>
          </a:xfrm>
          <a:prstGeom prst="rect">
            <a:avLst/>
          </a:prstGeom>
          <a:noFill/>
          <a:ln w="9525">
            <a:noFill/>
            <a:miter lim="800000"/>
            <a:headEnd/>
            <a:tailEnd/>
          </a:ln>
          <a:effectLst/>
        </p:spPr>
        <p:txBody>
          <a:bodyPr wrap="square">
            <a:spAutoFit/>
          </a:bodyPr>
          <a:lstStyle/>
          <a:p>
            <a:pPr>
              <a:lnSpc>
                <a:spcPct val="130000"/>
              </a:lnSpc>
            </a:pPr>
            <a:r>
              <a:rPr kumimoji="1" lang="zh-CN" altLang="en-US" sz="2800" b="1" dirty="0">
                <a:latin typeface="宋体" pitchFamily="2" charset="-122"/>
              </a:rPr>
              <a:t>完成本课程所述状态图，项目文件分别存为：</a:t>
            </a:r>
            <a:endParaRPr kumimoji="1" lang="en-US" altLang="zh-CN" sz="2800" b="1" dirty="0">
              <a:latin typeface="宋体" pitchFamily="2" charset="-122"/>
            </a:endParaRPr>
          </a:p>
          <a:p>
            <a:pPr marL="457200" indent="-457200">
              <a:lnSpc>
                <a:spcPct val="130000"/>
              </a:lnSpc>
              <a:buFont typeface="Arial" panose="020B0604020202020204" pitchFamily="34" charset="0"/>
              <a:buChar char="•"/>
            </a:pPr>
            <a:r>
              <a:rPr lang="en-US" altLang="zh-CN" sz="2800" dirty="0"/>
              <a:t>Ch08_</a:t>
            </a:r>
            <a:r>
              <a:rPr lang="zh-CN" altLang="en-US" sz="2800" dirty="0"/>
              <a:t>学生选课状态图 </a:t>
            </a:r>
            <a:r>
              <a:rPr lang="en-US" altLang="zh-CN" sz="2800" dirty="0"/>
              <a:t>_</a:t>
            </a:r>
            <a:r>
              <a:rPr lang="zh-CN" altLang="en-US" sz="2800" dirty="0"/>
              <a:t>学号</a:t>
            </a:r>
            <a:r>
              <a:rPr lang="en-US" altLang="zh-CN" sz="2800" dirty="0"/>
              <a:t>_</a:t>
            </a:r>
            <a:r>
              <a:rPr lang="zh-CN" altLang="en-US" sz="2800" dirty="0"/>
              <a:t>姓名</a:t>
            </a:r>
            <a:r>
              <a:rPr lang="en-US" altLang="zh-CN" sz="2800" dirty="0"/>
              <a:t>.mdl</a:t>
            </a:r>
          </a:p>
          <a:p>
            <a:pPr marL="457200" indent="-457200">
              <a:lnSpc>
                <a:spcPct val="130000"/>
              </a:lnSpc>
              <a:buFont typeface="Arial" panose="020B0604020202020204" pitchFamily="34" charset="0"/>
              <a:buChar char="•"/>
            </a:pPr>
            <a:r>
              <a:rPr lang="en-US" altLang="zh-CN" sz="2800" dirty="0"/>
              <a:t>Ch08_</a:t>
            </a:r>
            <a:r>
              <a:rPr lang="zh-CN" altLang="en-US" sz="2800" dirty="0"/>
              <a:t>银行卡状态图</a:t>
            </a:r>
            <a:r>
              <a:rPr lang="en-US" altLang="zh-CN" sz="2800" dirty="0"/>
              <a:t>_</a:t>
            </a:r>
            <a:r>
              <a:rPr lang="zh-CN" altLang="en-US" sz="2800" dirty="0"/>
              <a:t>学号</a:t>
            </a:r>
            <a:r>
              <a:rPr lang="en-US" altLang="zh-CN" sz="2800" dirty="0"/>
              <a:t>_</a:t>
            </a:r>
            <a:r>
              <a:rPr lang="zh-CN" altLang="en-US" sz="2800" dirty="0"/>
              <a:t>姓名</a:t>
            </a:r>
            <a:r>
              <a:rPr lang="en-US" altLang="zh-CN" sz="2800" dirty="0"/>
              <a:t>.mdl</a:t>
            </a:r>
          </a:p>
          <a:p>
            <a:pPr marL="457200" indent="-457200">
              <a:lnSpc>
                <a:spcPct val="130000"/>
              </a:lnSpc>
              <a:buFont typeface="Arial" panose="020B0604020202020204" pitchFamily="34" charset="0"/>
              <a:buChar char="•"/>
            </a:pPr>
            <a:r>
              <a:rPr lang="en-US" altLang="zh-CN" sz="2800" dirty="0"/>
              <a:t>Ch08_</a:t>
            </a:r>
            <a:r>
              <a:rPr lang="zh-CN" altLang="en-US" sz="2800" dirty="0"/>
              <a:t>航班状态图 </a:t>
            </a:r>
            <a:r>
              <a:rPr lang="en-US" altLang="zh-CN" sz="2800" dirty="0"/>
              <a:t>_</a:t>
            </a:r>
            <a:r>
              <a:rPr lang="zh-CN" altLang="en-US" sz="2800" dirty="0"/>
              <a:t>学号</a:t>
            </a:r>
            <a:r>
              <a:rPr lang="en-US" altLang="zh-CN" sz="2800" dirty="0"/>
              <a:t>_</a:t>
            </a:r>
            <a:r>
              <a:rPr lang="zh-CN" altLang="en-US" sz="2800" dirty="0"/>
              <a:t>姓名</a:t>
            </a:r>
            <a:r>
              <a:rPr lang="en-US" altLang="zh-CN" sz="2800" dirty="0"/>
              <a:t>.mdl 【</a:t>
            </a:r>
            <a:r>
              <a:rPr lang="zh-CN" altLang="en-US" sz="2800" dirty="0"/>
              <a:t>选做</a:t>
            </a:r>
            <a:r>
              <a:rPr lang="en-US" altLang="zh-CN" sz="2800" dirty="0"/>
              <a:t>】</a:t>
            </a:r>
          </a:p>
        </p:txBody>
      </p:sp>
      <p:sp>
        <p:nvSpPr>
          <p:cNvPr id="2" name="灯片编号占位符 1">
            <a:extLst>
              <a:ext uri="{FF2B5EF4-FFF2-40B4-BE49-F238E27FC236}">
                <a16:creationId xmlns:a16="http://schemas.microsoft.com/office/drawing/2014/main" id="{0F556C38-D111-491D-AEF0-584F8D8FD904}"/>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49</a:t>
            </a:fld>
            <a:r>
              <a:rPr lang="zh-CN" altLang="en-US" dirty="0"/>
              <a:t>页</a:t>
            </a:r>
          </a:p>
        </p:txBody>
      </p:sp>
    </p:spTree>
    <p:extLst>
      <p:ext uri="{BB962C8B-B14F-4D97-AF65-F5344CB8AC3E}">
        <p14:creationId xmlns:p14="http://schemas.microsoft.com/office/powerpoint/2010/main" val="285830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title"/>
          </p:nvPr>
        </p:nvSpPr>
        <p:spPr/>
        <p:txBody>
          <a:bodyPr/>
          <a:lstStyle/>
          <a:p>
            <a:r>
              <a:rPr lang="zh-CN" altLang="en-US" sz="4200">
                <a:latin typeface="黑体" pitchFamily="2" charset="-122"/>
                <a:ea typeface="黑体" pitchFamily="2" charset="-122"/>
              </a:rPr>
              <a:t>何谓状态图</a:t>
            </a:r>
          </a:p>
        </p:txBody>
      </p:sp>
      <p:sp>
        <p:nvSpPr>
          <p:cNvPr id="1566723" name="Rectangle 3"/>
          <p:cNvSpPr>
            <a:spLocks noChangeArrowheads="1"/>
          </p:cNvSpPr>
          <p:nvPr/>
        </p:nvSpPr>
        <p:spPr bwMode="auto">
          <a:xfrm>
            <a:off x="684213" y="1700213"/>
            <a:ext cx="8135937" cy="2016125"/>
          </a:xfrm>
          <a:prstGeom prst="rect">
            <a:avLst/>
          </a:prstGeom>
          <a:noFill/>
          <a:ln w="9525">
            <a:noFill/>
            <a:miter lim="800000"/>
            <a:headEnd/>
            <a:tailEnd/>
          </a:ln>
        </p:spPr>
        <p:txBody>
          <a:bodyPr/>
          <a:lstStyle/>
          <a:p>
            <a:pPr marL="342900"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日常生活中，事物状态的变化无处不在</a:t>
            </a:r>
          </a:p>
          <a:p>
            <a:pPr marL="342900"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面向对象分析与设计中，</a:t>
            </a:r>
            <a:endParaRPr lang="en-US" altLang="zh-CN" sz="2800" dirty="0">
              <a:latin typeface="楷体_GB2312" pitchFamily="49" charset="-122"/>
              <a:ea typeface="楷体_GB2312" pitchFamily="49" charset="-122"/>
            </a:endParaRPr>
          </a:p>
          <a:p>
            <a:pPr marL="800100" lvl="1"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对象的状态、</a:t>
            </a:r>
            <a:endParaRPr lang="en-US" altLang="zh-CN" sz="2800" dirty="0">
              <a:latin typeface="楷体_GB2312" pitchFamily="49" charset="-122"/>
              <a:ea typeface="楷体_GB2312" pitchFamily="49" charset="-122"/>
            </a:endParaRPr>
          </a:p>
          <a:p>
            <a:pPr marL="800100" lvl="1"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状态的转换、</a:t>
            </a:r>
            <a:endParaRPr lang="en-US" altLang="zh-CN" sz="2800" dirty="0">
              <a:latin typeface="楷体_GB2312" pitchFamily="49" charset="-122"/>
              <a:ea typeface="楷体_GB2312" pitchFamily="49" charset="-122"/>
            </a:endParaRPr>
          </a:p>
          <a:p>
            <a:pPr marL="800100" lvl="1"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触发状态转换的事件、</a:t>
            </a:r>
            <a:endParaRPr lang="en-US" altLang="zh-CN" sz="2800" dirty="0">
              <a:latin typeface="楷体_GB2312" pitchFamily="49" charset="-122"/>
              <a:ea typeface="楷体_GB2312" pitchFamily="49" charset="-122"/>
            </a:endParaRPr>
          </a:p>
          <a:p>
            <a:pPr marL="800100" lvl="1" indent="-342900">
              <a:spcBef>
                <a:spcPct val="20000"/>
              </a:spcBef>
              <a:spcAft>
                <a:spcPct val="20000"/>
              </a:spcAft>
              <a:buClr>
                <a:srgbClr val="FF0000"/>
              </a:buClr>
              <a:buFont typeface="Wingdings" pitchFamily="2" charset="2"/>
              <a:buChar char="p"/>
            </a:pPr>
            <a:r>
              <a:rPr lang="zh-CN" altLang="en-US" sz="2800" dirty="0">
                <a:latin typeface="楷体_GB2312" pitchFamily="49" charset="-122"/>
                <a:ea typeface="楷体_GB2312" pitchFamily="49" charset="-122"/>
              </a:rPr>
              <a:t>对象对事件的响应</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即事件的行为</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等都可以用状态图来描述</a:t>
            </a:r>
          </a:p>
        </p:txBody>
      </p:sp>
      <p:sp>
        <p:nvSpPr>
          <p:cNvPr id="2" name="灯片编号占位符 1">
            <a:extLst>
              <a:ext uri="{FF2B5EF4-FFF2-40B4-BE49-F238E27FC236}">
                <a16:creationId xmlns:a16="http://schemas.microsoft.com/office/drawing/2014/main" id="{6D6171F1-2ED8-4A96-BC27-53941B4246B7}"/>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5</a:t>
            </a:fld>
            <a:r>
              <a:rPr lang="zh-CN" altLang="en-US" dirty="0"/>
              <a:t>页</a:t>
            </a:r>
          </a:p>
        </p:txBody>
      </p:sp>
      <p:pic>
        <p:nvPicPr>
          <p:cNvPr id="5" name="Picture 4">
            <a:extLst>
              <a:ext uri="{FF2B5EF4-FFF2-40B4-BE49-F238E27FC236}">
                <a16:creationId xmlns:a16="http://schemas.microsoft.com/office/drawing/2014/main" id="{07C51664-A005-49A5-8051-E20DA350D647}"/>
              </a:ext>
            </a:extLst>
          </p:cNvPr>
          <p:cNvPicPr>
            <a:picLocks noChangeAspect="1" noChangeArrowheads="1"/>
          </p:cNvPicPr>
          <p:nvPr/>
        </p:nvPicPr>
        <p:blipFill>
          <a:blip r:embed="rId2"/>
          <a:srcRect l="3021" r="4193"/>
          <a:stretch>
            <a:fillRect/>
          </a:stretch>
        </p:blipFill>
        <p:spPr bwMode="auto">
          <a:xfrm>
            <a:off x="5565458" y="0"/>
            <a:ext cx="3573462" cy="192482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66723">
                                            <p:txEl>
                                              <p:pRg st="0" end="0"/>
                                            </p:txEl>
                                          </p:spTgt>
                                        </p:tgtEl>
                                        <p:attrNameLst>
                                          <p:attrName>style.visibility</p:attrName>
                                        </p:attrNameLst>
                                      </p:cBhvr>
                                      <p:to>
                                        <p:strVal val="visible"/>
                                      </p:to>
                                    </p:set>
                                    <p:animEffect transition="in" filter="checkerboard(across)">
                                      <p:cBhvr>
                                        <p:cTn id="7" dur="500"/>
                                        <p:tgtEl>
                                          <p:spTgt spid="1566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66723">
                                            <p:txEl>
                                              <p:pRg st="1" end="1"/>
                                            </p:txEl>
                                          </p:spTgt>
                                        </p:tgtEl>
                                        <p:attrNameLst>
                                          <p:attrName>style.visibility</p:attrName>
                                        </p:attrNameLst>
                                      </p:cBhvr>
                                      <p:to>
                                        <p:strVal val="visible"/>
                                      </p:to>
                                    </p:set>
                                    <p:animEffect transition="in" filter="checkerboard(across)">
                                      <p:cBhvr>
                                        <p:cTn id="12" dur="500"/>
                                        <p:tgtEl>
                                          <p:spTgt spid="1566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66723">
                                            <p:txEl>
                                              <p:pRg st="2" end="2"/>
                                            </p:txEl>
                                          </p:spTgt>
                                        </p:tgtEl>
                                        <p:attrNameLst>
                                          <p:attrName>style.visibility</p:attrName>
                                        </p:attrNameLst>
                                      </p:cBhvr>
                                      <p:to>
                                        <p:strVal val="visible"/>
                                      </p:to>
                                    </p:set>
                                    <p:animEffect transition="in" filter="checkerboard(across)">
                                      <p:cBhvr>
                                        <p:cTn id="17" dur="500"/>
                                        <p:tgtEl>
                                          <p:spTgt spid="1566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66723">
                                            <p:txEl>
                                              <p:pRg st="3" end="3"/>
                                            </p:txEl>
                                          </p:spTgt>
                                        </p:tgtEl>
                                        <p:attrNameLst>
                                          <p:attrName>style.visibility</p:attrName>
                                        </p:attrNameLst>
                                      </p:cBhvr>
                                      <p:to>
                                        <p:strVal val="visible"/>
                                      </p:to>
                                    </p:set>
                                    <p:animEffect transition="in" filter="checkerboard(across)">
                                      <p:cBhvr>
                                        <p:cTn id="22" dur="500"/>
                                        <p:tgtEl>
                                          <p:spTgt spid="1566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66723">
                                            <p:txEl>
                                              <p:pRg st="4" end="4"/>
                                            </p:txEl>
                                          </p:spTgt>
                                        </p:tgtEl>
                                        <p:attrNameLst>
                                          <p:attrName>style.visibility</p:attrName>
                                        </p:attrNameLst>
                                      </p:cBhvr>
                                      <p:to>
                                        <p:strVal val="visible"/>
                                      </p:to>
                                    </p:set>
                                    <p:animEffect transition="in" filter="checkerboard(across)">
                                      <p:cBhvr>
                                        <p:cTn id="27" dur="500"/>
                                        <p:tgtEl>
                                          <p:spTgt spid="1566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66723">
                                            <p:txEl>
                                              <p:pRg st="5" end="5"/>
                                            </p:txEl>
                                          </p:spTgt>
                                        </p:tgtEl>
                                        <p:attrNameLst>
                                          <p:attrName>style.visibility</p:attrName>
                                        </p:attrNameLst>
                                      </p:cBhvr>
                                      <p:to>
                                        <p:strVal val="visible"/>
                                      </p:to>
                                    </p:set>
                                    <p:animEffect transition="in" filter="checkerboard(across)">
                                      <p:cBhvr>
                                        <p:cTn id="32" dur="500"/>
                                        <p:tgtEl>
                                          <p:spTgt spid="1566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title"/>
          </p:nvPr>
        </p:nvSpPr>
        <p:spPr/>
        <p:txBody>
          <a:bodyPr/>
          <a:lstStyle/>
          <a:p>
            <a:r>
              <a:rPr lang="zh-CN" altLang="en-US" sz="4200">
                <a:latin typeface="黑体" pitchFamily="2" charset="-122"/>
                <a:ea typeface="黑体" pitchFamily="2" charset="-122"/>
              </a:rPr>
              <a:t>何谓状态图</a:t>
            </a:r>
          </a:p>
        </p:txBody>
      </p:sp>
      <p:sp>
        <p:nvSpPr>
          <p:cNvPr id="1568771" name="Rectangle 3"/>
          <p:cNvSpPr>
            <a:spLocks noGrp="1" noChangeArrowheads="1"/>
          </p:cNvSpPr>
          <p:nvPr>
            <p:ph type="body" idx="1"/>
          </p:nvPr>
        </p:nvSpPr>
        <p:spPr>
          <a:xfrm>
            <a:off x="684213" y="1700213"/>
            <a:ext cx="8064500" cy="3816350"/>
          </a:xfrm>
        </p:spPr>
        <p:txBody>
          <a:bodyPr/>
          <a:lstStyle/>
          <a:p>
            <a:r>
              <a:rPr lang="zh-CN" altLang="en-US" sz="2800" dirty="0">
                <a:solidFill>
                  <a:srgbClr val="FF3300"/>
                </a:solidFill>
                <a:latin typeface="楷体_GB2312" pitchFamily="49" charset="-122"/>
                <a:ea typeface="楷体_GB2312" pitchFamily="49" charset="-122"/>
              </a:rPr>
              <a:t>状态图（</a:t>
            </a:r>
            <a:r>
              <a:rPr lang="en-US" altLang="zh-CN" sz="2800" dirty="0" err="1">
                <a:solidFill>
                  <a:srgbClr val="FF3300"/>
                </a:solidFill>
                <a:latin typeface="楷体_GB2312" pitchFamily="49" charset="-122"/>
                <a:ea typeface="楷体_GB2312" pitchFamily="49" charset="-122"/>
              </a:rPr>
              <a:t>statechart</a:t>
            </a:r>
            <a:r>
              <a:rPr lang="en-US" altLang="zh-CN" sz="2800" dirty="0">
                <a:solidFill>
                  <a:srgbClr val="FF3300"/>
                </a:solidFill>
                <a:latin typeface="楷体_GB2312" pitchFamily="49" charset="-122"/>
                <a:ea typeface="楷体_GB2312" pitchFamily="49" charset="-122"/>
              </a:rPr>
              <a:t> diagram</a:t>
            </a:r>
            <a:r>
              <a:rPr lang="zh-CN" altLang="en-US" sz="2800" dirty="0">
                <a:solidFill>
                  <a:srgbClr val="FF330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用来描述一个特定的对象所有可能的状态，以及由于各种事件的发生而引起状态之间的转移和变化。</a:t>
            </a:r>
          </a:p>
        </p:txBody>
      </p:sp>
      <p:pic>
        <p:nvPicPr>
          <p:cNvPr id="1568772" name="Picture 4"/>
          <p:cNvPicPr>
            <a:picLocks noChangeAspect="1" noChangeArrowheads="1"/>
          </p:cNvPicPr>
          <p:nvPr/>
        </p:nvPicPr>
        <p:blipFill>
          <a:blip r:embed="rId2"/>
          <a:srcRect/>
          <a:stretch>
            <a:fillRect/>
          </a:stretch>
        </p:blipFill>
        <p:spPr bwMode="auto">
          <a:xfrm>
            <a:off x="305004" y="3619500"/>
            <a:ext cx="8731046" cy="1219200"/>
          </a:xfrm>
          <a:prstGeom prst="rect">
            <a:avLst/>
          </a:prstGeom>
          <a:noFill/>
          <a:ln w="9525" algn="ctr">
            <a:noFill/>
            <a:miter lim="800000"/>
            <a:headEnd/>
            <a:tailEnd/>
          </a:ln>
          <a:effectLst/>
        </p:spPr>
      </p:pic>
      <p:sp>
        <p:nvSpPr>
          <p:cNvPr id="1568773" name="Rectangle 5"/>
          <p:cNvSpPr>
            <a:spLocks noChangeArrowheads="1"/>
          </p:cNvSpPr>
          <p:nvPr/>
        </p:nvSpPr>
        <p:spPr bwMode="auto">
          <a:xfrm>
            <a:off x="552450" y="5516563"/>
            <a:ext cx="7772400" cy="647700"/>
          </a:xfrm>
          <a:prstGeom prst="rect">
            <a:avLst/>
          </a:prstGeom>
          <a:noFill/>
          <a:ln w="9525">
            <a:noFill/>
            <a:miter lim="800000"/>
            <a:headEnd/>
            <a:tailEnd/>
          </a:ln>
        </p:spPr>
        <p:txBody>
          <a:bodyPr/>
          <a:lstStyle/>
          <a:p>
            <a:pPr marL="342900" indent="-342900" algn="ctr">
              <a:spcBef>
                <a:spcPct val="20000"/>
              </a:spcBef>
              <a:buClr>
                <a:schemeClr val="accent1"/>
              </a:buClr>
              <a:buFont typeface="Wingdings" pitchFamily="2" charset="2"/>
              <a:buNone/>
            </a:pPr>
            <a:r>
              <a:rPr lang="zh-CN" altLang="en-US" sz="2300">
                <a:solidFill>
                  <a:srgbClr val="2B166E"/>
                </a:solidFill>
                <a:latin typeface="黑体" pitchFamily="2" charset="-122"/>
                <a:ea typeface="黑体" pitchFamily="2" charset="-122"/>
              </a:rPr>
              <a:t>一个机器的状态图</a:t>
            </a:r>
          </a:p>
        </p:txBody>
      </p:sp>
      <p:sp>
        <p:nvSpPr>
          <p:cNvPr id="2" name="灯片编号占位符 1">
            <a:extLst>
              <a:ext uri="{FF2B5EF4-FFF2-40B4-BE49-F238E27FC236}">
                <a16:creationId xmlns:a16="http://schemas.microsoft.com/office/drawing/2014/main" id="{56C6FB82-2195-409E-A1DE-A005828B5057}"/>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6</a:t>
            </a:fld>
            <a:r>
              <a:rPr lang="zh-CN" altLang="en-US" dirty="0"/>
              <a:t>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224524" y="49212"/>
            <a:ext cx="8229600" cy="868362"/>
          </a:xfrm>
        </p:spPr>
        <p:txBody>
          <a:bodyPr/>
          <a:lstStyle/>
          <a:p>
            <a:r>
              <a:rPr lang="zh-CN" altLang="en-US" sz="4200"/>
              <a:t>状态图的组成要素</a:t>
            </a:r>
          </a:p>
        </p:txBody>
      </p:sp>
      <p:sp>
        <p:nvSpPr>
          <p:cNvPr id="1571843" name="Rectangle 3"/>
          <p:cNvSpPr>
            <a:spLocks noGrp="1" noChangeArrowheads="1"/>
          </p:cNvSpPr>
          <p:nvPr>
            <p:ph type="body" idx="1"/>
          </p:nvPr>
        </p:nvSpPr>
        <p:spPr>
          <a:xfrm>
            <a:off x="510274" y="930351"/>
            <a:ext cx="8328926" cy="593649"/>
          </a:xfrm>
          <a:noFill/>
          <a:ln/>
        </p:spPr>
        <p:txBody>
          <a:bodyPr/>
          <a:lstStyle/>
          <a:p>
            <a:pPr marL="92075" indent="-92075">
              <a:spcBef>
                <a:spcPct val="0"/>
              </a:spcBef>
              <a:buClrTx/>
              <a:buFontTx/>
              <a:buNone/>
            </a:pPr>
            <a:r>
              <a:rPr lang="zh-CN" altLang="en-US" sz="2400" dirty="0">
                <a:solidFill>
                  <a:srgbClr val="FF9966"/>
                </a:solidFill>
                <a:latin typeface="楷体_GB2312" pitchFamily="49" charset="-122"/>
                <a:ea typeface="楷体_GB2312" pitchFamily="49" charset="-122"/>
              </a:rPr>
              <a:t>状态图</a:t>
            </a:r>
            <a:r>
              <a:rPr lang="zh-CN" altLang="en-US" sz="2400" dirty="0">
                <a:latin typeface="楷体_GB2312" pitchFamily="49" charset="-122"/>
                <a:ea typeface="楷体_GB2312" pitchFamily="49" charset="-122"/>
              </a:rPr>
              <a:t>由初始状态、终止状态、状态、转换、判定等组成：</a:t>
            </a:r>
          </a:p>
        </p:txBody>
      </p:sp>
      <p:pic>
        <p:nvPicPr>
          <p:cNvPr id="1571844" name="Picture 4"/>
          <p:cNvPicPr>
            <a:picLocks noChangeAspect="1" noChangeArrowheads="1"/>
          </p:cNvPicPr>
          <p:nvPr/>
        </p:nvPicPr>
        <p:blipFill>
          <a:blip r:embed="rId2"/>
          <a:srcRect l="4395" t="3406" r="4649" b="5304"/>
          <a:stretch>
            <a:fillRect/>
          </a:stretch>
        </p:blipFill>
        <p:spPr bwMode="auto">
          <a:xfrm>
            <a:off x="1524000" y="1299186"/>
            <a:ext cx="6629400" cy="5558814"/>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1BABDA60-4BE2-4522-A3E9-BE058644BB48}"/>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7</a:t>
            </a:fld>
            <a:r>
              <a:rPr lang="zh-CN" altLang="en-US" dirty="0"/>
              <a:t>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title"/>
          </p:nvPr>
        </p:nvSpPr>
        <p:spPr>
          <a:xfrm>
            <a:off x="274637" y="-11112"/>
            <a:ext cx="8229600" cy="868362"/>
          </a:xfrm>
        </p:spPr>
        <p:txBody>
          <a:bodyPr/>
          <a:lstStyle/>
          <a:p>
            <a:r>
              <a:rPr lang="zh-CN" altLang="en-US" sz="4200" dirty="0"/>
              <a:t>状态图</a:t>
            </a:r>
            <a:r>
              <a:rPr lang="en-US" altLang="zh-CN" sz="4200" dirty="0"/>
              <a:t>——</a:t>
            </a:r>
            <a:r>
              <a:rPr lang="zh-CN" altLang="en-US" sz="4200" dirty="0"/>
              <a:t>初始状态</a:t>
            </a:r>
            <a:r>
              <a:rPr lang="en-US" altLang="zh-CN" sz="4200" dirty="0"/>
              <a:t>,</a:t>
            </a:r>
            <a:r>
              <a:rPr lang="zh-CN" altLang="en-US" sz="4200" dirty="0"/>
              <a:t>终止状态</a:t>
            </a:r>
          </a:p>
        </p:txBody>
      </p:sp>
      <p:sp>
        <p:nvSpPr>
          <p:cNvPr id="1572867" name="Rectangle 3"/>
          <p:cNvSpPr>
            <a:spLocks noGrp="1" noChangeArrowheads="1"/>
          </p:cNvSpPr>
          <p:nvPr>
            <p:ph type="body" idx="1"/>
          </p:nvPr>
        </p:nvSpPr>
        <p:spPr>
          <a:xfrm>
            <a:off x="0" y="1789906"/>
            <a:ext cx="3840163" cy="3278187"/>
          </a:xfrm>
          <a:noFill/>
          <a:ln/>
        </p:spPr>
        <p:txBody>
          <a:bodyPr/>
          <a:lstStyle/>
          <a:p>
            <a:r>
              <a:rPr lang="zh-CN" altLang="en-US" sz="2400" dirty="0">
                <a:ea typeface="楷体_GB2312" pitchFamily="49" charset="-122"/>
              </a:rPr>
              <a:t>每个状态图都应该有一个初始状态，此状态代表状态图的起始位置。</a:t>
            </a:r>
          </a:p>
          <a:p>
            <a:r>
              <a:rPr lang="zh-CN" altLang="en-US" sz="2400" dirty="0">
                <a:ea typeface="楷体_GB2312" pitchFamily="49" charset="-122"/>
              </a:rPr>
              <a:t>初始状态只能作为转换的源，而不能作为转换的目标。</a:t>
            </a:r>
          </a:p>
          <a:p>
            <a:r>
              <a:rPr lang="zh-CN" altLang="en-US" sz="2400" dirty="0">
                <a:ea typeface="楷体_GB2312" pitchFamily="49" charset="-122"/>
              </a:rPr>
              <a:t>起始状态用一个实心的圆表示。</a:t>
            </a:r>
            <a:endParaRPr lang="en-US" altLang="zh-CN" sz="2400" dirty="0">
              <a:ea typeface="楷体_GB2312" pitchFamily="49" charset="-122"/>
            </a:endParaRPr>
          </a:p>
        </p:txBody>
      </p:sp>
      <p:sp>
        <p:nvSpPr>
          <p:cNvPr id="2" name="灯片编号占位符 1">
            <a:extLst>
              <a:ext uri="{FF2B5EF4-FFF2-40B4-BE49-F238E27FC236}">
                <a16:creationId xmlns:a16="http://schemas.microsoft.com/office/drawing/2014/main" id="{C741E9BD-C3EF-456D-844E-B450988229E7}"/>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8</a:t>
            </a:fld>
            <a:r>
              <a:rPr lang="zh-CN" altLang="en-US" dirty="0"/>
              <a:t>页</a:t>
            </a:r>
          </a:p>
        </p:txBody>
      </p:sp>
      <p:pic>
        <p:nvPicPr>
          <p:cNvPr id="8" name="Picture 4">
            <a:extLst>
              <a:ext uri="{FF2B5EF4-FFF2-40B4-BE49-F238E27FC236}">
                <a16:creationId xmlns:a16="http://schemas.microsoft.com/office/drawing/2014/main" id="{DB5187A0-C4FB-4D40-B32C-29E77C069497}"/>
              </a:ext>
            </a:extLst>
          </p:cNvPr>
          <p:cNvPicPr>
            <a:picLocks noChangeAspect="1" noChangeArrowheads="1"/>
          </p:cNvPicPr>
          <p:nvPr/>
        </p:nvPicPr>
        <p:blipFill>
          <a:blip r:embed="rId2"/>
          <a:srcRect l="4395" t="3406" r="4649" b="5304"/>
          <a:stretch>
            <a:fillRect/>
          </a:stretch>
        </p:blipFill>
        <p:spPr bwMode="auto">
          <a:xfrm>
            <a:off x="3674393" y="762000"/>
            <a:ext cx="5361657" cy="4495800"/>
          </a:xfrm>
          <a:prstGeom prst="rect">
            <a:avLst/>
          </a:prstGeom>
          <a:noFill/>
          <a:ln w="9525">
            <a:noFill/>
            <a:miter lim="800000"/>
            <a:headEnd/>
            <a:tailEnd/>
          </a:ln>
        </p:spPr>
      </p:pic>
      <p:sp>
        <p:nvSpPr>
          <p:cNvPr id="9" name="Rectangle 3">
            <a:extLst>
              <a:ext uri="{FF2B5EF4-FFF2-40B4-BE49-F238E27FC236}">
                <a16:creationId xmlns:a16="http://schemas.microsoft.com/office/drawing/2014/main" id="{AB33C91D-3895-4310-A022-684B5E4028FA}"/>
              </a:ext>
            </a:extLst>
          </p:cNvPr>
          <p:cNvSpPr txBox="1">
            <a:spLocks noChangeArrowheads="1"/>
          </p:cNvSpPr>
          <p:nvPr/>
        </p:nvSpPr>
        <p:spPr bwMode="auto">
          <a:xfrm>
            <a:off x="46037" y="5353049"/>
            <a:ext cx="8458200" cy="1504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400" kern="0" dirty="0">
                <a:ea typeface="楷体_GB2312" pitchFamily="49" charset="-122"/>
              </a:rPr>
              <a:t>终止状态是模型元素的最后状态，是一个状态图的终止点。</a:t>
            </a:r>
            <a:endParaRPr lang="en-US" altLang="zh-CN" sz="2400" kern="0" dirty="0">
              <a:ea typeface="楷体_GB2312" pitchFamily="49" charset="-122"/>
            </a:endParaRPr>
          </a:p>
          <a:p>
            <a:r>
              <a:rPr lang="zh-CN" altLang="en-US" sz="2400" kern="0" dirty="0">
                <a:ea typeface="楷体_GB2312" pitchFamily="49" charset="-122"/>
              </a:rPr>
              <a:t>终止状态只能作为转换的目标，而不能作为转换的源。</a:t>
            </a:r>
          </a:p>
          <a:p>
            <a:r>
              <a:rPr lang="zh-CN" altLang="en-US" sz="2400" kern="0" dirty="0">
                <a:ea typeface="楷体_GB2312" pitchFamily="49" charset="-122"/>
              </a:rPr>
              <a:t>终止状态用一个含有实心圆的空心圆表示。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title"/>
          </p:nvPr>
        </p:nvSpPr>
        <p:spPr/>
        <p:txBody>
          <a:bodyPr/>
          <a:lstStyle/>
          <a:p>
            <a:r>
              <a:rPr lang="zh-CN" altLang="en-US" sz="4200"/>
              <a:t>状态图的组成要素</a:t>
            </a:r>
          </a:p>
        </p:txBody>
      </p:sp>
      <p:sp>
        <p:nvSpPr>
          <p:cNvPr id="1574915" name="Rectangle 3"/>
          <p:cNvSpPr>
            <a:spLocks noChangeArrowheads="1"/>
          </p:cNvSpPr>
          <p:nvPr/>
        </p:nvSpPr>
        <p:spPr bwMode="auto">
          <a:xfrm>
            <a:off x="1536700" y="1741861"/>
            <a:ext cx="7620000" cy="2246769"/>
          </a:xfrm>
          <a:prstGeom prst="rect">
            <a:avLst/>
          </a:prstGeom>
          <a:noFill/>
          <a:ln w="9525" algn="ctr">
            <a:noFill/>
            <a:miter lim="800000"/>
            <a:headEnd/>
            <a:tailEnd/>
          </a:ln>
          <a:effectLst/>
        </p:spPr>
        <p:txBody>
          <a:bodyPr>
            <a:spAutoFit/>
          </a:bodyPr>
          <a:lstStyle/>
          <a:p>
            <a:r>
              <a:rPr lang="zh-CN" altLang="en-US" sz="2800" dirty="0">
                <a:latin typeface="楷体_GB2312" pitchFamily="49" charset="-122"/>
                <a:ea typeface="楷体_GB2312" pitchFamily="49" charset="-122"/>
              </a:rPr>
              <a:t>状态指的是对象在其生命周期中的一种状况，处于某个特定状态中的对象必然会</a:t>
            </a:r>
            <a:endParaRPr lang="en-US" altLang="zh-CN" sz="2800" dirty="0">
              <a:latin typeface="楷体_GB2312" pitchFamily="49" charset="-122"/>
              <a:ea typeface="楷体_GB2312" pitchFamily="49" charset="-122"/>
            </a:endParaRPr>
          </a:p>
          <a:p>
            <a:pPr marL="457200" indent="-457200">
              <a:buFont typeface="Arial" panose="020B0604020202020204" pitchFamily="34" charset="0"/>
              <a:buChar char="•"/>
            </a:pPr>
            <a:r>
              <a:rPr lang="zh-CN" altLang="en-US" sz="2800" dirty="0">
                <a:latin typeface="楷体_GB2312" pitchFamily="49" charset="-122"/>
                <a:ea typeface="楷体_GB2312" pitchFamily="49" charset="-122"/>
              </a:rPr>
              <a:t>满足某些条件、</a:t>
            </a:r>
            <a:endParaRPr lang="en-US" altLang="zh-CN" sz="2800" dirty="0">
              <a:latin typeface="楷体_GB2312" pitchFamily="49" charset="-122"/>
              <a:ea typeface="楷体_GB2312" pitchFamily="49" charset="-122"/>
            </a:endParaRPr>
          </a:p>
          <a:p>
            <a:pPr marL="457200" indent="-457200">
              <a:buFont typeface="Arial" panose="020B0604020202020204" pitchFamily="34" charset="0"/>
              <a:buChar char="•"/>
            </a:pPr>
            <a:r>
              <a:rPr lang="zh-CN" altLang="en-US" sz="2800" dirty="0">
                <a:latin typeface="楷体_GB2312" pitchFamily="49" charset="-122"/>
                <a:ea typeface="楷体_GB2312" pitchFamily="49" charset="-122"/>
              </a:rPr>
              <a:t>执行某些动作</a:t>
            </a:r>
            <a:endParaRPr lang="en-US" altLang="zh-CN" sz="2800" dirty="0">
              <a:latin typeface="楷体_GB2312" pitchFamily="49" charset="-122"/>
              <a:ea typeface="楷体_GB2312" pitchFamily="49" charset="-122"/>
            </a:endParaRPr>
          </a:p>
          <a:p>
            <a:pPr marL="457200" indent="-457200">
              <a:buFont typeface="Arial" panose="020B0604020202020204" pitchFamily="34" charset="0"/>
              <a:buChar char="•"/>
            </a:pPr>
            <a:r>
              <a:rPr lang="zh-CN" altLang="en-US" sz="2800" dirty="0">
                <a:latin typeface="楷体_GB2312" pitchFamily="49" charset="-122"/>
                <a:ea typeface="楷体_GB2312" pitchFamily="49" charset="-122"/>
              </a:rPr>
              <a:t>等待某些事件。</a:t>
            </a:r>
          </a:p>
        </p:txBody>
      </p:sp>
      <p:sp>
        <p:nvSpPr>
          <p:cNvPr id="1574916" name="Text Box 4"/>
          <p:cNvSpPr txBox="1">
            <a:spLocks noChangeArrowheads="1"/>
          </p:cNvSpPr>
          <p:nvPr/>
        </p:nvSpPr>
        <p:spPr bwMode="auto">
          <a:xfrm>
            <a:off x="304800" y="2057400"/>
            <a:ext cx="3352800" cy="579438"/>
          </a:xfrm>
          <a:prstGeom prst="rect">
            <a:avLst/>
          </a:prstGeom>
          <a:noFill/>
          <a:ln w="9525">
            <a:noFill/>
            <a:miter lim="800000"/>
            <a:headEnd/>
            <a:tailEnd/>
          </a:ln>
          <a:effectLst/>
        </p:spPr>
        <p:txBody>
          <a:bodyPr>
            <a:spAutoFit/>
          </a:bodyPr>
          <a:lstStyle/>
          <a:p>
            <a:pPr>
              <a:spcBef>
                <a:spcPct val="50000"/>
              </a:spcBef>
            </a:pPr>
            <a:r>
              <a:rPr lang="zh-CN" altLang="en-US" sz="3200">
                <a:solidFill>
                  <a:srgbClr val="0C01A1"/>
                </a:solidFill>
                <a:ea typeface="宋体" pitchFamily="2" charset="-122"/>
              </a:rPr>
              <a:t>状态</a:t>
            </a:r>
          </a:p>
        </p:txBody>
      </p:sp>
      <p:sp>
        <p:nvSpPr>
          <p:cNvPr id="2" name="灯片编号占位符 1">
            <a:extLst>
              <a:ext uri="{FF2B5EF4-FFF2-40B4-BE49-F238E27FC236}">
                <a16:creationId xmlns:a16="http://schemas.microsoft.com/office/drawing/2014/main" id="{366C5AEB-395D-443D-9FA2-3D13F01268CC}"/>
              </a:ext>
            </a:extLst>
          </p:cNvPr>
          <p:cNvSpPr>
            <a:spLocks noGrp="1"/>
          </p:cNvSpPr>
          <p:nvPr>
            <p:ph type="sldNum" sz="quarter" idx="10"/>
          </p:nvPr>
        </p:nvSpPr>
        <p:spPr/>
        <p:txBody>
          <a:bodyPr/>
          <a:lstStyle/>
          <a:p>
            <a:pPr>
              <a:defRPr/>
            </a:pPr>
            <a:r>
              <a:rPr lang="zh-CN" altLang="en-US"/>
              <a:t>第</a:t>
            </a:r>
            <a:fld id="{DB104E92-F170-4D50-9CC3-BB11A8C67F53}" type="slidenum">
              <a:rPr lang="zh-CN" altLang="en-US" smtClean="0"/>
              <a:pPr>
                <a:defRPr/>
              </a:pPr>
              <a:t>9</a:t>
            </a:fld>
            <a:r>
              <a:rPr lang="zh-CN" altLang="en-US" dirty="0"/>
              <a:t>页</a:t>
            </a:r>
          </a:p>
        </p:txBody>
      </p:sp>
      <p:sp>
        <p:nvSpPr>
          <p:cNvPr id="6" name="Rectangle 3">
            <a:extLst>
              <a:ext uri="{FF2B5EF4-FFF2-40B4-BE49-F238E27FC236}">
                <a16:creationId xmlns:a16="http://schemas.microsoft.com/office/drawing/2014/main" id="{113A885D-A6B3-4727-9BD0-6B25CD17427D}"/>
              </a:ext>
            </a:extLst>
          </p:cNvPr>
          <p:cNvSpPr>
            <a:spLocks noChangeArrowheads="1"/>
          </p:cNvSpPr>
          <p:nvPr/>
        </p:nvSpPr>
        <p:spPr bwMode="auto">
          <a:xfrm>
            <a:off x="381000" y="4101716"/>
            <a:ext cx="8458200" cy="1200329"/>
          </a:xfrm>
          <a:prstGeom prst="rect">
            <a:avLst/>
          </a:prstGeom>
          <a:noFill/>
          <a:ln w="9525" algn="ctr">
            <a:noFill/>
            <a:miter lim="800000"/>
            <a:headEnd/>
            <a:tailEnd/>
          </a:ln>
          <a:effectLst/>
        </p:spPr>
        <p:txBody>
          <a:bodyPr wrap="square">
            <a:spAutoFit/>
          </a:bodyPr>
          <a:lstStyle/>
          <a:p>
            <a:pPr>
              <a:buClr>
                <a:srgbClr val="FF9966"/>
              </a:buClr>
              <a:buSzPct val="70000"/>
              <a:buFont typeface="Wingdings" pitchFamily="2" charset="2"/>
              <a:buChar char="p"/>
            </a:pPr>
            <a:r>
              <a:rPr lang="zh-CN" altLang="en-US" sz="2400" dirty="0">
                <a:latin typeface="楷体_GB2312" pitchFamily="49" charset="-122"/>
                <a:ea typeface="楷体_GB2312" pitchFamily="49" charset="-122"/>
              </a:rPr>
              <a:t> 状态用于对实体在其生命周期中的各种状况进行建模，一个实体总是在有限的一段时间内保持一个状态。</a:t>
            </a:r>
          </a:p>
          <a:p>
            <a:pPr>
              <a:buClr>
                <a:srgbClr val="FF9966"/>
              </a:buClr>
              <a:buSzPct val="70000"/>
              <a:buFont typeface="Wingdings" pitchFamily="2" charset="2"/>
              <a:buChar char="p"/>
            </a:pPr>
            <a:r>
              <a:rPr lang="zh-CN" altLang="en-US" sz="2400" dirty="0">
                <a:latin typeface="楷体_GB2312" pitchFamily="49" charset="-122"/>
                <a:ea typeface="楷体_GB2312" pitchFamily="49" charset="-122"/>
              </a:rPr>
              <a:t> 状态描述了一个类对象生命期中的一个时间段</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或时刻</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p:txBody>
      </p:sp>
      <p:pic>
        <p:nvPicPr>
          <p:cNvPr id="7" name="Picture 4">
            <a:extLst>
              <a:ext uri="{FF2B5EF4-FFF2-40B4-BE49-F238E27FC236}">
                <a16:creationId xmlns:a16="http://schemas.microsoft.com/office/drawing/2014/main" id="{83A6E239-34BF-46FB-996D-906BD1AE4E11}"/>
              </a:ext>
            </a:extLst>
          </p:cNvPr>
          <p:cNvPicPr>
            <a:picLocks noChangeAspect="1" noChangeArrowheads="1"/>
          </p:cNvPicPr>
          <p:nvPr/>
        </p:nvPicPr>
        <p:blipFill>
          <a:blip r:embed="rId2"/>
          <a:srcRect/>
          <a:stretch>
            <a:fillRect/>
          </a:stretch>
        </p:blipFill>
        <p:spPr bwMode="auto">
          <a:xfrm>
            <a:off x="2667000" y="5186363"/>
            <a:ext cx="3384550" cy="16716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3691</TotalTime>
  <Words>2533</Words>
  <Application>Microsoft Office PowerPoint</Application>
  <PresentationFormat>全屏显示(4:3)</PresentationFormat>
  <Paragraphs>290</Paragraphs>
  <Slides>49</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굴림</vt:lpstr>
      <vt:lpstr>华文行楷</vt:lpstr>
      <vt:lpstr>宋体</vt:lpstr>
      <vt:lpstr>楷体_GB2312</vt:lpstr>
      <vt:lpstr>隶书</vt:lpstr>
      <vt:lpstr>黑体</vt:lpstr>
      <vt:lpstr>Arial</vt:lpstr>
      <vt:lpstr>Calibri</vt:lpstr>
      <vt:lpstr>Lucida Sans Unicode</vt:lpstr>
      <vt:lpstr>Times New Roman</vt:lpstr>
      <vt:lpstr>Wingdings</vt:lpstr>
      <vt:lpstr>UML面向对象设计与分析教程</vt:lpstr>
      <vt:lpstr>第8章 动态分析与状态图</vt:lpstr>
      <vt:lpstr>本章概述</vt:lpstr>
      <vt:lpstr>PowerPoint 演示文稿</vt:lpstr>
      <vt:lpstr>何谓状态图</vt:lpstr>
      <vt:lpstr>何谓状态图</vt:lpstr>
      <vt:lpstr>何谓状态图</vt:lpstr>
      <vt:lpstr>状态图的组成要素</vt:lpstr>
      <vt:lpstr>状态图——初始状态,终止状态</vt:lpstr>
      <vt:lpstr>状态图的组成要素</vt:lpstr>
      <vt:lpstr>状态图的组成要素</vt:lpstr>
      <vt:lpstr>状态图的组成要素</vt:lpstr>
      <vt:lpstr>状态图的组成要素</vt:lpstr>
      <vt:lpstr>状态图的组成要素</vt:lpstr>
      <vt:lpstr>PowerPoint 演示文稿</vt:lpstr>
      <vt:lpstr>PowerPoint 演示文稿</vt:lpstr>
      <vt:lpstr>事件</vt:lpstr>
      <vt:lpstr>监护条件</vt:lpstr>
      <vt:lpstr>监护条件</vt:lpstr>
      <vt:lpstr>动作</vt:lpstr>
      <vt:lpstr>状态图的组成要素</vt:lpstr>
      <vt:lpstr>状态图的组成要素</vt:lpstr>
      <vt:lpstr>状态图的组成要素</vt:lpstr>
      <vt:lpstr>状态图的组成要素</vt:lpstr>
      <vt:lpstr>状态图的组成要素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415</cp:revision>
  <dcterms:created xsi:type="dcterms:W3CDTF">2007-03-24T22:53:15Z</dcterms:created>
  <dcterms:modified xsi:type="dcterms:W3CDTF">2021-05-07T10:14:26Z</dcterms:modified>
</cp:coreProperties>
</file>