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38"/>
  </p:notesMasterIdLst>
  <p:handoutMasterIdLst>
    <p:handoutMasterId r:id="rId39"/>
  </p:handoutMasterIdLst>
  <p:sldIdLst>
    <p:sldId id="368" r:id="rId2"/>
    <p:sldId id="375" r:id="rId3"/>
    <p:sldId id="378" r:id="rId4"/>
    <p:sldId id="380" r:id="rId5"/>
    <p:sldId id="385" r:id="rId6"/>
    <p:sldId id="388" r:id="rId7"/>
    <p:sldId id="391" r:id="rId8"/>
    <p:sldId id="396" r:id="rId9"/>
    <p:sldId id="430" r:id="rId10"/>
    <p:sldId id="431" r:id="rId11"/>
    <p:sldId id="399" r:id="rId12"/>
    <p:sldId id="403" r:id="rId13"/>
    <p:sldId id="404" r:id="rId14"/>
    <p:sldId id="407" r:id="rId15"/>
    <p:sldId id="409" r:id="rId16"/>
    <p:sldId id="410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25" r:id="rId30"/>
    <p:sldId id="426" r:id="rId31"/>
    <p:sldId id="429" r:id="rId32"/>
    <p:sldId id="446" r:id="rId33"/>
    <p:sldId id="447" r:id="rId34"/>
    <p:sldId id="449" r:id="rId35"/>
    <p:sldId id="451" r:id="rId36"/>
    <p:sldId id="448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0C01A1"/>
    <a:srgbClr val="FFDF7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14" autoAdjust="0"/>
  </p:normalViewPr>
  <p:slideViewPr>
    <p:cSldViewPr>
      <p:cViewPr varScale="1">
        <p:scale>
          <a:sx n="142" d="100"/>
          <a:sy n="142" d="100"/>
        </p:scale>
        <p:origin x="2340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C0824DF-7701-4791-B52D-3E5DA8B657E0}" type="datetimeFigureOut">
              <a:rPr lang="zh-CN" altLang="en-US"/>
              <a:pPr>
                <a:defRPr/>
              </a:pPr>
              <a:t>2021/5/13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E1741EF-529D-4EDA-909A-69A7CD332B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349B80E1-D0B5-434B-A483-B31BB5AFC01A}" type="datetimeFigureOut">
              <a:rPr lang="en-US" altLang="zh-CN"/>
              <a:pPr>
                <a:defRPr/>
              </a:pPr>
              <a:t>5/13/2021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8B7E268D-4B37-4C0A-B0F9-E45118C9CD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E268D-4B37-4C0A-B0F9-E45118C9CDD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84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流程图</a:t>
            </a:r>
            <a:r>
              <a:rPr lang="zh-CN" altLang="en-US" sz="1200" dirty="0">
                <a:latin typeface="楷体_GB2312" pitchFamily="49" charset="-122"/>
                <a:ea typeface="楷体_GB2312" pitchFamily="49" charset="-122"/>
              </a:rPr>
              <a:t>着重描述处理过程，</a:t>
            </a:r>
            <a:endParaRPr lang="en-US" altLang="zh-CN" sz="12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1200" dirty="0">
                <a:latin typeface="楷体_GB2312" pitchFamily="49" charset="-122"/>
                <a:ea typeface="楷体_GB2312" pitchFamily="49" charset="-122"/>
              </a:rPr>
              <a:t>主要控制结构是顺序、分支和循环，</a:t>
            </a:r>
            <a:r>
              <a:rPr lang="en-US" altLang="zh-CN" sz="1200" dirty="0">
                <a:latin typeface="楷体_GB2312" pitchFamily="49" charset="-122"/>
                <a:ea typeface="楷体_GB2312" pitchFamily="49" charset="-122"/>
              </a:rPr>
              <a:t>	</a:t>
            </a:r>
          </a:p>
          <a:p>
            <a:pPr>
              <a:lnSpc>
                <a:spcPts val="3200"/>
              </a:lnSpc>
            </a:pPr>
            <a:r>
              <a:rPr lang="zh-CN" altLang="en-US" sz="1200" dirty="0">
                <a:latin typeface="楷体_GB2312" pitchFamily="49" charset="-122"/>
                <a:ea typeface="楷体_GB2312" pitchFamily="49" charset="-122"/>
              </a:rPr>
              <a:t>处理过程之间有严格的顺序和时间关系。</a:t>
            </a:r>
          </a:p>
          <a:p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E268D-4B37-4C0A-B0F9-E45118C9CDD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899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8210B-68D6-438A-9EF4-F286F4DE20A4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6342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4293A6B8-280E-4F39-98F2-54AA49703FD7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5ABE1396-356C-4277-9CB9-573F24F5B7F4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3" y="760413"/>
            <a:ext cx="2090737" cy="5365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760413"/>
            <a:ext cx="6119813" cy="5365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AD0B2F48-1A22-4D1A-AED9-FB5B91D692D1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760413"/>
            <a:ext cx="8229600" cy="8683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844675"/>
            <a:ext cx="8229600" cy="4281488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27D140D9-351E-47E8-BE4C-26C9340A054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B0743202-A30D-47BD-8445-91573D1A0D1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34B6C2E6-3C0D-4420-B5EB-7A8C79E8FE7B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44675"/>
            <a:ext cx="4038600" cy="4281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38600" cy="4281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FCD55176-CF94-4AC7-84A2-7B9C061EC9D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459B150D-2DEF-4958-8433-4B04892AF3B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383B80C4-9C43-46D9-AB7E-993E62FDB8DC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3EA6FB2A-DEFE-4538-ABDC-9901A685B2A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629AD5C9-FFC4-4F79-9D33-FCDB48BAB479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D96BAED1-B1C6-46EF-9ECD-B99648D89FC9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 descr="浅色横线"/>
          <p:cNvSpPr>
            <a:spLocks noChangeArrowheads="1"/>
          </p:cNvSpPr>
          <p:nvPr/>
        </p:nvSpPr>
        <p:spPr bwMode="auto">
          <a:xfrm>
            <a:off x="0" y="692150"/>
            <a:ext cx="9144000" cy="1008063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60413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44675"/>
            <a:ext cx="8229600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67475"/>
            <a:ext cx="21336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B658807E-5989-484D-8278-AF74C3BB25F7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►"/>
        <a:defRPr sz="2800" b="1">
          <a:solidFill>
            <a:srgbClr val="0066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0F65C966-CFA6-4D1D-8967-60EE5860F28B}" type="slidenum">
              <a:rPr lang="zh-CN" altLang="en-US" smtClean="0"/>
              <a:pPr>
                <a:defRPr/>
              </a:pPr>
              <a:t>1</a:t>
            </a:fld>
            <a:r>
              <a:rPr lang="zh-CN" altLang="en-US" dirty="0"/>
              <a:t>页</a:t>
            </a:r>
          </a:p>
        </p:txBody>
      </p:sp>
      <p:sp>
        <p:nvSpPr>
          <p:cNvPr id="2051" name="Rectangle 8" descr="浅色横线"/>
          <p:cNvSpPr>
            <a:spLocks noChangeArrowheads="1"/>
          </p:cNvSpPr>
          <p:nvPr/>
        </p:nvSpPr>
        <p:spPr bwMode="auto">
          <a:xfrm>
            <a:off x="0" y="2708275"/>
            <a:ext cx="9144000" cy="2592388"/>
          </a:xfrm>
          <a:prstGeom prst="rect">
            <a:avLst/>
          </a:prstGeom>
          <a:pattFill prst="ltHorz">
            <a:fgClr>
              <a:srgbClr val="66CC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549275"/>
            <a:ext cx="8642350" cy="1254125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9 </a:t>
            </a:r>
            <a:r>
              <a:rPr lang="zh-CN" altLang="en-US" dirty="0"/>
              <a:t>章 动态分析与活动图</a:t>
            </a:r>
          </a:p>
        </p:txBody>
      </p:sp>
      <p:sp>
        <p:nvSpPr>
          <p:cNvPr id="2053" name="Text Box 9"/>
          <p:cNvSpPr txBox="1">
            <a:spLocks noChangeArrowheads="1"/>
          </p:cNvSpPr>
          <p:nvPr/>
        </p:nvSpPr>
        <p:spPr bwMode="auto">
          <a:xfrm>
            <a:off x="1219200" y="2514600"/>
            <a:ext cx="490855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0000CC"/>
                </a:solidFill>
                <a:ea typeface="华文隶书" pitchFamily="2" charset="-122"/>
              </a:rPr>
              <a:t>什么是活动图</a:t>
            </a:r>
          </a:p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0000CC"/>
                </a:solidFill>
                <a:ea typeface="华文隶书" pitchFamily="2" charset="-122"/>
              </a:rPr>
              <a:t>活动图的组成元素</a:t>
            </a:r>
          </a:p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0000CC"/>
                </a:solidFill>
                <a:ea typeface="华文隶书" pitchFamily="2" charset="-122"/>
              </a:rPr>
              <a:t>使用</a:t>
            </a:r>
            <a:r>
              <a:rPr lang="en-US" altLang="zh-CN" sz="3600" dirty="0">
                <a:solidFill>
                  <a:srgbClr val="0000CC"/>
                </a:solidFill>
                <a:ea typeface="华文隶书" pitchFamily="2" charset="-122"/>
              </a:rPr>
              <a:t>Rose</a:t>
            </a:r>
            <a:r>
              <a:rPr lang="zh-CN" altLang="en-US" sz="3600" dirty="0">
                <a:solidFill>
                  <a:srgbClr val="0000CC"/>
                </a:solidFill>
                <a:ea typeface="华文隶书" pitchFamily="2" charset="-122"/>
              </a:rPr>
              <a:t>创建活动图</a:t>
            </a:r>
          </a:p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0000CC"/>
                </a:solidFill>
                <a:ea typeface="华文隶书" pitchFamily="2" charset="-122"/>
              </a:rPr>
              <a:t>案例分析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5">
            <a:extLst>
              <a:ext uri="{FF2B5EF4-FFF2-40B4-BE49-F238E27FC236}">
                <a16:creationId xmlns:a16="http://schemas.microsoft.com/office/drawing/2014/main" id="{2B4AE04F-1A24-4082-900C-B7BA62BB9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91" y="4068489"/>
            <a:ext cx="5338129" cy="1570311"/>
          </a:xfrm>
          <a:prstGeom prst="rect">
            <a:avLst/>
          </a:prstGeom>
          <a:noFill/>
        </p:spPr>
      </p:pic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 dirty="0"/>
              <a:t>活动图的组成元素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175F6E-5AB0-4CA1-8D78-681CE04D177A}"/>
              </a:ext>
            </a:extLst>
          </p:cNvPr>
          <p:cNvGrpSpPr/>
          <p:nvPr/>
        </p:nvGrpSpPr>
        <p:grpSpPr>
          <a:xfrm>
            <a:off x="5562600" y="2006553"/>
            <a:ext cx="3352800" cy="4191000"/>
            <a:chOff x="4452057" y="838200"/>
            <a:chExt cx="4053768" cy="5734050"/>
          </a:xfrm>
        </p:grpSpPr>
        <p:pic>
          <p:nvPicPr>
            <p:cNvPr id="9" name="Picture 5">
              <a:extLst>
                <a:ext uri="{FF2B5EF4-FFF2-40B4-BE49-F238E27FC236}">
                  <a16:creationId xmlns:a16="http://schemas.microsoft.com/office/drawing/2014/main" id="{9B544466-5455-4C9A-8647-B33963B60E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 l="5278" t="5907" r="11200" b="5676"/>
            <a:stretch>
              <a:fillRect/>
            </a:stretch>
          </p:blipFill>
          <p:spPr bwMode="auto">
            <a:xfrm>
              <a:off x="4495800" y="838200"/>
              <a:ext cx="4010025" cy="5734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2DA6AB43-1C37-426E-862A-35C2797C3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2103" y="886995"/>
              <a:ext cx="1368425" cy="431800"/>
            </a:xfrm>
            <a:prstGeom prst="wedgeRoundRectCallout">
              <a:avLst>
                <a:gd name="adj1" fmla="val -67868"/>
                <a:gd name="adj2" fmla="val -20910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1400" b="1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活动起点</a:t>
              </a: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3F7BE8F7-7902-4730-90B4-B158FB1FE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3663" y="1489641"/>
              <a:ext cx="792162" cy="431800"/>
            </a:xfrm>
            <a:prstGeom prst="wedgeRoundRectCallout">
              <a:avLst>
                <a:gd name="adj1" fmla="val -96415"/>
                <a:gd name="adj2" fmla="val -29804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14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活动</a:t>
              </a:r>
            </a:p>
          </p:txBody>
        </p:sp>
        <p:sp>
          <p:nvSpPr>
            <p:cNvPr id="12" name="AutoShape 8">
              <a:extLst>
                <a:ext uri="{FF2B5EF4-FFF2-40B4-BE49-F238E27FC236}">
                  <a16:creationId xmlns:a16="http://schemas.microsoft.com/office/drawing/2014/main" id="{B236D44A-C190-4F2E-A281-F880935F2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6199" y="1774824"/>
              <a:ext cx="792163" cy="431800"/>
            </a:xfrm>
            <a:prstGeom prst="wedgeRoundRectCallout">
              <a:avLst>
                <a:gd name="adj1" fmla="val 99076"/>
                <a:gd name="adj2" fmla="val 24590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1400" b="1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分叉</a:t>
              </a:r>
            </a:p>
          </p:txBody>
        </p:sp>
        <p:sp>
          <p:nvSpPr>
            <p:cNvPr id="13" name="AutoShape 9">
              <a:extLst>
                <a:ext uri="{FF2B5EF4-FFF2-40B4-BE49-F238E27FC236}">
                  <a16:creationId xmlns:a16="http://schemas.microsoft.com/office/drawing/2014/main" id="{18E10EEA-380A-4323-9036-0F128700E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8381" y="5514513"/>
              <a:ext cx="828674" cy="431800"/>
            </a:xfrm>
            <a:prstGeom prst="wedgeRoundRectCallout">
              <a:avLst>
                <a:gd name="adj1" fmla="val 85990"/>
                <a:gd name="adj2" fmla="val -129280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14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汇合</a:t>
              </a:r>
            </a:p>
          </p:txBody>
        </p:sp>
        <p:sp>
          <p:nvSpPr>
            <p:cNvPr id="14" name="AutoShape 10">
              <a:extLst>
                <a:ext uri="{FF2B5EF4-FFF2-40B4-BE49-F238E27FC236}">
                  <a16:creationId xmlns:a16="http://schemas.microsoft.com/office/drawing/2014/main" id="{26136FDA-7AED-40C5-B438-8122FF0AE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2103" y="6034957"/>
              <a:ext cx="1368425" cy="431800"/>
            </a:xfrm>
            <a:prstGeom prst="wedgeRoundRectCallout">
              <a:avLst>
                <a:gd name="adj1" fmla="val -63126"/>
                <a:gd name="adj2" fmla="val 28801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1400" b="1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活动终点</a:t>
              </a:r>
            </a:p>
          </p:txBody>
        </p:sp>
        <p:sp>
          <p:nvSpPr>
            <p:cNvPr id="15" name="AutoShape 11">
              <a:extLst>
                <a:ext uri="{FF2B5EF4-FFF2-40B4-BE49-F238E27FC236}">
                  <a16:creationId xmlns:a16="http://schemas.microsoft.com/office/drawing/2014/main" id="{06DAFD64-2E5E-414B-8EBE-2AC436E0C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057" y="2787297"/>
              <a:ext cx="792163" cy="431800"/>
            </a:xfrm>
            <a:prstGeom prst="wedgeRoundRectCallout">
              <a:avLst>
                <a:gd name="adj1" fmla="val 89816"/>
                <a:gd name="adj2" fmla="val 5524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14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分支</a:t>
              </a:r>
            </a:p>
          </p:txBody>
        </p:sp>
        <p:sp>
          <p:nvSpPr>
            <p:cNvPr id="16" name="AutoShape 12">
              <a:extLst>
                <a:ext uri="{FF2B5EF4-FFF2-40B4-BE49-F238E27FC236}">
                  <a16:creationId xmlns:a16="http://schemas.microsoft.com/office/drawing/2014/main" id="{6FA62CB7-B99F-4B19-90BC-84510AC82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2299" y="4857429"/>
              <a:ext cx="792163" cy="431800"/>
            </a:xfrm>
            <a:prstGeom prst="wedgeRoundRectCallout">
              <a:avLst>
                <a:gd name="adj1" fmla="val 47927"/>
                <a:gd name="adj2" fmla="val -90165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14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合并</a:t>
              </a:r>
            </a:p>
          </p:txBody>
        </p:sp>
        <p:sp>
          <p:nvSpPr>
            <p:cNvPr id="17" name="AutoShape 13">
              <a:extLst>
                <a:ext uri="{FF2B5EF4-FFF2-40B4-BE49-F238E27FC236}">
                  <a16:creationId xmlns:a16="http://schemas.microsoft.com/office/drawing/2014/main" id="{9607EDE1-147B-432D-9FE8-4E70937D2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1148887"/>
              <a:ext cx="1249363" cy="431800"/>
            </a:xfrm>
            <a:prstGeom prst="wedgeRoundRectCallout">
              <a:avLst>
                <a:gd name="adj1" fmla="val 86400"/>
                <a:gd name="adj2" fmla="val 46533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14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动作流</a:t>
              </a:r>
            </a:p>
          </p:txBody>
        </p:sp>
      </p:grpSp>
      <p:sp>
        <p:nvSpPr>
          <p:cNvPr id="18" name="Rectangle 3">
            <a:extLst>
              <a:ext uri="{FF2B5EF4-FFF2-40B4-BE49-F238E27FC236}">
                <a16:creationId xmlns:a16="http://schemas.microsoft.com/office/drawing/2014/main" id="{5E849BDA-311E-445C-80ED-D467A479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13" y="2006553"/>
            <a:ext cx="407977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l"/>
              <a:defRPr sz="3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►"/>
              <a:defRPr sz="2800" b="1">
                <a:solidFill>
                  <a:srgbClr val="0066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800" kern="0" dirty="0">
                <a:solidFill>
                  <a:srgbClr val="FF3300"/>
                </a:solidFill>
                <a:ea typeface="楷体_GB2312" pitchFamily="49" charset="-122"/>
              </a:rPr>
              <a:t>分叉与汇合</a:t>
            </a:r>
            <a:endParaRPr lang="zh-CN" altLang="en-US" sz="2000" kern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B5CA58ED-3AFA-426F-B23F-B575DBFCB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09" y="2560591"/>
            <a:ext cx="4219180" cy="859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分叉和汇合都使用加粗的水平（或者竖直）线段表示。</a:t>
            </a:r>
          </a:p>
        </p:txBody>
      </p:sp>
    </p:spTree>
    <p:extLst>
      <p:ext uri="{BB962C8B-B14F-4D97-AF65-F5344CB8AC3E}">
        <p14:creationId xmlns:p14="http://schemas.microsoft.com/office/powerpoint/2010/main" val="382169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803B4D2-A62F-45B5-9C5C-149AC75C9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60549"/>
            <a:ext cx="4540250" cy="6797452"/>
          </a:xfrm>
          <a:prstGeom prst="rect">
            <a:avLst/>
          </a:prstGeom>
        </p:spPr>
      </p:pic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/>
              <a:t>活动图的组成元素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773238"/>
            <a:ext cx="7994650" cy="8429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3000">
                <a:solidFill>
                  <a:srgbClr val="FF3300"/>
                </a:solidFill>
                <a:ea typeface="楷体_GB2312" pitchFamily="49" charset="-122"/>
              </a:rPr>
              <a:t>分叉与汇合</a:t>
            </a:r>
            <a:endParaRPr lang="zh-CN" altLang="en-US" sz="3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71493" name="Rectangle 5"/>
          <p:cNvSpPr>
            <a:spLocks noChangeArrowheads="1"/>
          </p:cNvSpPr>
          <p:nvPr/>
        </p:nvSpPr>
        <p:spPr bwMode="auto">
          <a:xfrm>
            <a:off x="1" y="2408759"/>
            <a:ext cx="5181599" cy="406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分叉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用于将动作流分多个并发运行的分支，而</a:t>
            </a:r>
            <a:r>
              <a:rPr lang="zh-CN" altLang="en-US" sz="2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汇合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则用于同步这些并发分支。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分叉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可以用来描述并发线程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汇合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代表多个并发控制流同步发生，当所有的控制流都达到汇合点后，控制才能继续往下进行。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如果一个处理在其他处理之前到达了联结，它将会</a:t>
            </a:r>
            <a:r>
              <a:rPr lang="zh-CN" altLang="en-US" sz="22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等待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，直到所有的处理都准备好之后才会向联结传递控制权。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每个汇合可以有两个或多个输入转换和一个输出转换。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/>
              <a:t>活动图的组成元素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FE49F7A-5E10-45BC-8463-B6D71A34B9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B0743202-A30D-47BD-8445-91573D1A0D10}" type="slidenum">
              <a:rPr lang="zh-CN" altLang="en-US" smtClean="0"/>
              <a:pPr>
                <a:defRPr/>
              </a:pPr>
              <a:t>12</a:t>
            </a:fld>
            <a:r>
              <a:rPr lang="zh-CN" altLang="en-US" dirty="0"/>
              <a:t>页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333497B-6AA7-449D-BBDC-F603D3B56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080" y="4495800"/>
            <a:ext cx="5444782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603623-630C-4E93-BA70-4407B8F76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473" y="1766887"/>
            <a:ext cx="3400528" cy="5091113"/>
          </a:xfrm>
          <a:prstGeom prst="rect">
            <a:avLst/>
          </a:prstGeom>
        </p:spPr>
      </p:pic>
      <p:sp>
        <p:nvSpPr>
          <p:cNvPr id="147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70088"/>
            <a:ext cx="5772150" cy="1992312"/>
          </a:xfrm>
        </p:spPr>
        <p:txBody>
          <a:bodyPr/>
          <a:lstStyle/>
          <a:p>
            <a:pPr marL="0" indent="0">
              <a:lnSpc>
                <a:spcPts val="32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区分合并与汇合</a:t>
            </a:r>
            <a:endParaRPr lang="zh-CN" altLang="en-US" sz="2400" dirty="0">
              <a:solidFill>
                <a:srgbClr val="FF3300"/>
              </a:solidFill>
              <a:ea typeface="楷体_GB2312" pitchFamily="49" charset="-122"/>
            </a:endParaRPr>
          </a:p>
          <a:p>
            <a:pPr marL="0" indent="0">
              <a:lnSpc>
                <a:spcPts val="32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1900" dirty="0">
                <a:latin typeface="楷体_GB2312" pitchFamily="49" charset="-122"/>
                <a:ea typeface="楷体_GB2312" pitchFamily="49" charset="-122"/>
              </a:rPr>
              <a:t> 合并结合了两个以上的控制路径，在任何执行中每次只走一条，不同路径之间是</a:t>
            </a:r>
            <a:r>
              <a:rPr lang="zh-CN" altLang="en-US" sz="19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互斥</a:t>
            </a:r>
            <a:r>
              <a:rPr lang="zh-CN" altLang="en-US" sz="1900" dirty="0">
                <a:latin typeface="楷体_GB2312" pitchFamily="49" charset="-122"/>
                <a:ea typeface="楷体_GB2312" pitchFamily="49" charset="-122"/>
              </a:rPr>
              <a:t>关系。</a:t>
            </a:r>
          </a:p>
          <a:p>
            <a:pPr marL="0" indent="0">
              <a:lnSpc>
                <a:spcPts val="32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1900" dirty="0">
                <a:latin typeface="楷体_GB2312" pitchFamily="49" charset="-122"/>
                <a:ea typeface="楷体_GB2312" pitchFamily="49" charset="-122"/>
              </a:rPr>
              <a:t> 汇合结合了两条或者两条以上的</a:t>
            </a:r>
            <a:r>
              <a:rPr lang="zh-CN" altLang="en-US" sz="19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并行</a:t>
            </a:r>
            <a:r>
              <a:rPr lang="zh-CN" altLang="en-US" sz="1900" dirty="0">
                <a:latin typeface="楷体_GB2312" pitchFamily="49" charset="-122"/>
                <a:ea typeface="楷体_GB2312" pitchFamily="49" charset="-122"/>
              </a:rPr>
              <a:t>控制路径，在执行过程中，所有路径都要走过，先到的控制流要等其他路径的控制流到达后才能继续运行。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457200"/>
            <a:ext cx="2673350" cy="868362"/>
          </a:xfrm>
        </p:spPr>
        <p:txBody>
          <a:bodyPr/>
          <a:lstStyle/>
          <a:p>
            <a:r>
              <a:rPr lang="zh-CN" altLang="en-US" sz="4200" dirty="0"/>
              <a:t>活动图的组成元素</a:t>
            </a:r>
          </a:p>
        </p:txBody>
      </p:sp>
      <p:sp>
        <p:nvSpPr>
          <p:cNvPr id="147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71663"/>
            <a:ext cx="7994650" cy="8397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3000">
                <a:solidFill>
                  <a:srgbClr val="FF3300"/>
                </a:solidFill>
                <a:ea typeface="楷体_GB2312" pitchFamily="49" charset="-122"/>
              </a:rPr>
              <a:t>对象流</a:t>
            </a:r>
          </a:p>
        </p:txBody>
      </p:sp>
      <p:sp>
        <p:nvSpPr>
          <p:cNvPr id="1476612" name="Rectangle 4"/>
          <p:cNvSpPr>
            <a:spLocks noChangeArrowheads="1"/>
          </p:cNvSpPr>
          <p:nvPr/>
        </p:nvSpPr>
        <p:spPr bwMode="auto">
          <a:xfrm>
            <a:off x="85725" y="2578100"/>
            <a:ext cx="3419475" cy="37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活动图对象流表示输入和输出对象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动作状态或者活动状态与对象之间的依赖关系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在活动图中，对象流用带有箭头的虚线表示。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如果箭头从动作状态出发指向对象，则表示动作对对象施加了一定的影响。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476613" name="Picture 5"/>
          <p:cNvPicPr>
            <a:picLocks noChangeAspect="1" noChangeArrowheads="1"/>
          </p:cNvPicPr>
          <p:nvPr/>
        </p:nvPicPr>
        <p:blipFill>
          <a:blip r:embed="rId2"/>
          <a:srcRect l="12004" t="4567" r="3835" b="5292"/>
          <a:stretch>
            <a:fillRect/>
          </a:stretch>
        </p:blipFill>
        <p:spPr bwMode="auto">
          <a:xfrm>
            <a:off x="3419475" y="-4662"/>
            <a:ext cx="5724526" cy="69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/>
              <a:t>活动图的组成元素</a:t>
            </a:r>
          </a:p>
        </p:txBody>
      </p:sp>
      <p:sp>
        <p:nvSpPr>
          <p:cNvPr id="148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62150"/>
            <a:ext cx="7994650" cy="8397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3000">
                <a:solidFill>
                  <a:srgbClr val="FF3300"/>
                </a:solidFill>
                <a:ea typeface="楷体_GB2312" pitchFamily="49" charset="-122"/>
              </a:rPr>
              <a:t>泳道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2089BC-A0A9-46BF-BD8A-269358AD81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B0743202-A30D-47BD-8445-91573D1A0D10}" type="slidenum">
              <a:rPr lang="zh-CN" altLang="en-US" smtClean="0"/>
              <a:pPr>
                <a:defRPr/>
              </a:pPr>
              <a:t>14</a:t>
            </a:fld>
            <a:r>
              <a:rPr lang="zh-CN" altLang="en-US" dirty="0"/>
              <a:t>页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056D5AB-3382-4755-839E-6D571B136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7603" y="1628774"/>
            <a:ext cx="5870838" cy="4619625"/>
          </a:xfrm>
          <a:prstGeom prst="rect">
            <a:avLst/>
          </a:prstGeom>
          <a:noFill/>
        </p:spPr>
      </p:pic>
      <p:sp>
        <p:nvSpPr>
          <p:cNvPr id="1482756" name="Rectangle 4"/>
          <p:cNvSpPr>
            <a:spLocks noChangeArrowheads="1"/>
          </p:cNvSpPr>
          <p:nvPr/>
        </p:nvSpPr>
        <p:spPr bwMode="auto">
          <a:xfrm>
            <a:off x="228600" y="2590800"/>
            <a:ext cx="320039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将活动按职责化分为若干组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用垂直实线绘出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在泳道上方可以给出泳道的名字，负责泳道内的全部活动。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在包含泳道的活动图中，每个活动只能明确地属于一个泳道。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02" name="Picture 2"/>
          <p:cNvPicPr>
            <a:picLocks noChangeAspect="1" noChangeArrowheads="1"/>
          </p:cNvPicPr>
          <p:nvPr/>
        </p:nvPicPr>
        <p:blipFill>
          <a:blip r:embed="rId2"/>
          <a:srcRect l="4510" t="6323" r="55571" b="5806"/>
          <a:stretch>
            <a:fillRect/>
          </a:stretch>
        </p:blipFill>
        <p:spPr bwMode="auto">
          <a:xfrm>
            <a:off x="3426147" y="2449513"/>
            <a:ext cx="1350641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03" name="AutoShape 3"/>
          <p:cNvSpPr>
            <a:spLocks noChangeArrowheads="1"/>
          </p:cNvSpPr>
          <p:nvPr/>
        </p:nvSpPr>
        <p:spPr bwMode="auto">
          <a:xfrm>
            <a:off x="3352800" y="4652962"/>
            <a:ext cx="1452563" cy="681037"/>
          </a:xfrm>
          <a:prstGeom prst="roundRect">
            <a:avLst>
              <a:gd name="adj" fmla="val 16667"/>
            </a:avLst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/>
              <a:t>活动的分解</a:t>
            </a:r>
          </a:p>
        </p:txBody>
      </p:sp>
      <p:sp>
        <p:nvSpPr>
          <p:cNvPr id="1484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700213"/>
            <a:ext cx="7772400" cy="5040312"/>
          </a:xfrm>
        </p:spPr>
        <p:txBody>
          <a:bodyPr/>
          <a:lstStyle/>
          <a:p>
            <a:r>
              <a:rPr lang="zh-CN" altLang="en-US" sz="2300" dirty="0">
                <a:latin typeface="楷体_GB2312" pitchFamily="49" charset="-122"/>
                <a:ea typeface="楷体_GB2312" pitchFamily="49" charset="-122"/>
              </a:rPr>
              <a:t>一个活动可以分为若干个动作或子活动，这些动作和子活动本身又可以组成一个活动图。</a:t>
            </a:r>
            <a:endParaRPr lang="en-US" altLang="zh-CN" sz="230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300" dirty="0">
                <a:latin typeface="楷体_GB2312" pitchFamily="49" charset="-122"/>
                <a:ea typeface="楷体_GB2312" pitchFamily="49" charset="-122"/>
              </a:rPr>
              <a:t>图书馆购书过程</a:t>
            </a:r>
          </a:p>
        </p:txBody>
      </p:sp>
      <p:pic>
        <p:nvPicPr>
          <p:cNvPr id="1484806" name="Picture 6"/>
          <p:cNvPicPr>
            <a:picLocks noChangeAspect="1" noChangeArrowheads="1"/>
          </p:cNvPicPr>
          <p:nvPr/>
        </p:nvPicPr>
        <p:blipFill>
          <a:blip r:embed="rId3"/>
          <a:srcRect l="5217" t="10698" r="28734" b="6645"/>
          <a:stretch>
            <a:fillRect/>
          </a:stretch>
        </p:blipFill>
        <p:spPr bwMode="auto">
          <a:xfrm>
            <a:off x="6569075" y="4224655"/>
            <a:ext cx="2360612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07" name="AutoShape 7"/>
          <p:cNvSpPr>
            <a:spLocks noChangeArrowheads="1"/>
          </p:cNvSpPr>
          <p:nvPr/>
        </p:nvSpPr>
        <p:spPr bwMode="auto">
          <a:xfrm>
            <a:off x="6456362" y="4167505"/>
            <a:ext cx="2536825" cy="2446338"/>
          </a:xfrm>
          <a:prstGeom prst="wedgeRoundRectCallout">
            <a:avLst>
              <a:gd name="adj1" fmla="val -112317"/>
              <a:gd name="adj2" fmla="val -19475"/>
              <a:gd name="adj3" fmla="val 16667"/>
            </a:avLst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kumimoji="1"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84808" name="AutoShape 8"/>
          <p:cNvSpPr>
            <a:spLocks noChangeArrowheads="1"/>
          </p:cNvSpPr>
          <p:nvPr/>
        </p:nvSpPr>
        <p:spPr bwMode="auto">
          <a:xfrm>
            <a:off x="5186363" y="2506663"/>
            <a:ext cx="3024187" cy="719137"/>
          </a:xfrm>
          <a:prstGeom prst="wedgeRoundRectCallout">
            <a:avLst>
              <a:gd name="adj1" fmla="val -63563"/>
              <a:gd name="adj2" fmla="val 169869"/>
              <a:gd name="adj3" fmla="val 16667"/>
            </a:avLst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kumimoji="1" lang="zh-CN" altLang="en-US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不含内嵌活动或动作的活动称之为</a:t>
            </a:r>
            <a:r>
              <a:rPr kumimoji="1" lang="zh-CN" altLang="en-US" sz="2000" b="1">
                <a:solidFill>
                  <a:srgbClr val="0C01A1"/>
                </a:solidFill>
                <a:latin typeface="楷体_GB2312" pitchFamily="49" charset="-122"/>
                <a:ea typeface="楷体_GB2312" pitchFamily="49" charset="-122"/>
              </a:rPr>
              <a:t>简单活动</a:t>
            </a:r>
          </a:p>
        </p:txBody>
      </p:sp>
      <p:sp>
        <p:nvSpPr>
          <p:cNvPr id="1484809" name="AutoShape 9"/>
          <p:cNvSpPr>
            <a:spLocks noChangeArrowheads="1"/>
          </p:cNvSpPr>
          <p:nvPr/>
        </p:nvSpPr>
        <p:spPr bwMode="auto">
          <a:xfrm>
            <a:off x="280670" y="4224655"/>
            <a:ext cx="2160588" cy="1109345"/>
          </a:xfrm>
          <a:prstGeom prst="wedgeRoundRectCallout">
            <a:avLst>
              <a:gd name="adj1" fmla="val 90251"/>
              <a:gd name="adj2" fmla="val 17606"/>
              <a:gd name="adj3" fmla="val 16667"/>
            </a:avLst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kumimoji="1"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嵌套了若干活动或动作的活动称之为</a:t>
            </a:r>
            <a:r>
              <a:rPr kumimoji="1" lang="zh-CN" altLang="en-US" sz="2000" b="1" dirty="0">
                <a:solidFill>
                  <a:srgbClr val="0C01A1"/>
                </a:solidFill>
                <a:latin typeface="楷体_GB2312" pitchFamily="49" charset="-122"/>
                <a:ea typeface="楷体_GB2312" pitchFamily="49" charset="-122"/>
              </a:rPr>
              <a:t>组合活动</a:t>
            </a:r>
            <a:endParaRPr kumimoji="1" lang="zh-CN" altLang="en-US" sz="20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/>
              <a:t>活动的分解</a:t>
            </a:r>
          </a:p>
        </p:txBody>
      </p:sp>
      <p:pic>
        <p:nvPicPr>
          <p:cNvPr id="14858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744" y="2590800"/>
            <a:ext cx="8148796" cy="3962400"/>
          </a:xfrm>
          <a:prstGeom prst="rect">
            <a:avLst/>
          </a:prstGeom>
          <a:noFill/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00A0CD-CA5E-4418-AFAB-89CE2BC9B3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B0743202-A30D-47BD-8445-91573D1A0D10}" type="slidenum">
              <a:rPr lang="zh-CN" altLang="en-US" smtClean="0"/>
              <a:pPr>
                <a:defRPr/>
              </a:pPr>
              <a:t>16</a:t>
            </a:fld>
            <a:r>
              <a:rPr lang="zh-CN" altLang="en-US" dirty="0"/>
              <a:t>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E2A2D8-0222-4E49-9290-8524A36A8C74}"/>
              </a:ext>
            </a:extLst>
          </p:cNvPr>
          <p:cNvSpPr txBox="1"/>
          <p:nvPr/>
        </p:nvSpPr>
        <p:spPr>
          <a:xfrm>
            <a:off x="323850" y="20574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网上购物收款过程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810" name="Text Box 2"/>
          <p:cNvSpPr txBox="1">
            <a:spLocks noChangeArrowheads="1"/>
          </p:cNvSpPr>
          <p:nvPr/>
        </p:nvSpPr>
        <p:spPr bwMode="auto">
          <a:xfrm>
            <a:off x="250825" y="1125538"/>
            <a:ext cx="4249738" cy="528637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三、使用</a:t>
            </a:r>
            <a:r>
              <a:rPr lang="en-US" altLang="zh-CN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ROSE</a:t>
            </a:r>
            <a:r>
              <a:rPr lang="zh-CN" altLang="en-US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创建活动图</a:t>
            </a:r>
          </a:p>
        </p:txBody>
      </p:sp>
      <p:sp>
        <p:nvSpPr>
          <p:cNvPr id="1527811" name="Rectangle 3"/>
          <p:cNvSpPr>
            <a:spLocks noChangeArrowheads="1"/>
          </p:cNvSpPr>
          <p:nvPr/>
        </p:nvSpPr>
        <p:spPr bwMode="auto">
          <a:xfrm>
            <a:off x="395288" y="1844675"/>
            <a:ext cx="1966912" cy="3286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000">
                <a:solidFill>
                  <a:srgbClr val="FFCCFF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要创建活动图，首先展开</a:t>
            </a:r>
            <a:r>
              <a:rPr lang="zh-CN" altLang="en-US" sz="1900"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sz="1900">
                <a:latin typeface="楷体_GB2312" pitchFamily="49" charset="-122"/>
                <a:ea typeface="楷体_GB2312" pitchFamily="49" charset="-122"/>
              </a:rPr>
              <a:t>Logic View</a:t>
            </a:r>
            <a:r>
              <a:rPr lang="en-US" altLang="zh-CN" sz="1900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菜单项，然后在</a:t>
            </a:r>
            <a:r>
              <a:rPr lang="zh-CN" altLang="en-US" sz="1900"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sz="1900">
                <a:latin typeface="楷体_GB2312" pitchFamily="49" charset="-122"/>
                <a:ea typeface="楷体_GB2312" pitchFamily="49" charset="-122"/>
              </a:rPr>
              <a:t>Logic View</a:t>
            </a:r>
            <a:r>
              <a:rPr lang="en-US" altLang="zh-CN" sz="1900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图标上单击鼠标右键，在弹出的菜单中选择</a:t>
            </a:r>
            <a:r>
              <a:rPr lang="zh-CN" altLang="en-US" sz="1900"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sz="1900">
                <a:latin typeface="楷体_GB2312" pitchFamily="49" charset="-122"/>
                <a:ea typeface="楷体_GB2312" pitchFamily="49" charset="-122"/>
              </a:rPr>
              <a:t>New</a:t>
            </a:r>
            <a:r>
              <a:rPr lang="en-US" altLang="zh-CN" sz="1900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下的</a:t>
            </a:r>
            <a:r>
              <a:rPr lang="zh-CN" altLang="en-US" sz="1900"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sz="1900">
                <a:latin typeface="楷体_GB2312" pitchFamily="49" charset="-122"/>
                <a:ea typeface="楷体_GB2312" pitchFamily="49" charset="-122"/>
              </a:rPr>
              <a:t>Activity Diagram</a:t>
            </a:r>
            <a:r>
              <a:rPr lang="en-US" altLang="zh-CN" sz="1900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选项建立新的活动图。</a:t>
            </a:r>
          </a:p>
        </p:txBody>
      </p:sp>
      <p:sp>
        <p:nvSpPr>
          <p:cNvPr id="1527812" name="Text Box 4"/>
          <p:cNvSpPr txBox="1">
            <a:spLocks noChangeArrowheads="1"/>
          </p:cNvSpPr>
          <p:nvPr/>
        </p:nvSpPr>
        <p:spPr bwMode="auto">
          <a:xfrm>
            <a:off x="5003800" y="1196975"/>
            <a:ext cx="2305050" cy="45720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、创建活动图</a:t>
            </a:r>
          </a:p>
        </p:txBody>
      </p:sp>
      <p:pic>
        <p:nvPicPr>
          <p:cNvPr id="152781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209800"/>
            <a:ext cx="4537075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633BAAD-FE64-4E87-A34E-DB3F03872E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B0743202-A30D-47BD-8445-91573D1A0D10}" type="slidenum">
              <a:rPr lang="zh-CN" altLang="en-US" smtClean="0"/>
              <a:pPr>
                <a:defRPr/>
              </a:pPr>
              <a:t>17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834" name="Text Box 2"/>
          <p:cNvSpPr txBox="1">
            <a:spLocks noChangeArrowheads="1"/>
          </p:cNvSpPr>
          <p:nvPr/>
        </p:nvSpPr>
        <p:spPr bwMode="auto">
          <a:xfrm>
            <a:off x="250825" y="1125538"/>
            <a:ext cx="4249738" cy="528637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三、使用</a:t>
            </a:r>
            <a:r>
              <a:rPr lang="en-US" altLang="zh-CN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ROSE</a:t>
            </a:r>
            <a:r>
              <a:rPr lang="zh-CN" altLang="en-US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创建活动图</a:t>
            </a:r>
          </a:p>
        </p:txBody>
      </p:sp>
      <p:sp>
        <p:nvSpPr>
          <p:cNvPr id="1528835" name="Rectangle 3"/>
          <p:cNvSpPr>
            <a:spLocks noChangeArrowheads="1"/>
          </p:cNvSpPr>
          <p:nvPr/>
        </p:nvSpPr>
        <p:spPr bwMode="auto">
          <a:xfrm>
            <a:off x="395288" y="1844675"/>
            <a:ext cx="8280400" cy="974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000">
                <a:solidFill>
                  <a:srgbClr val="FFCCFF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选择之后，</a:t>
            </a:r>
            <a:r>
              <a:rPr lang="en-US" altLang="zh-CN" sz="1900">
                <a:latin typeface="楷体_GB2312" pitchFamily="49" charset="-122"/>
                <a:ea typeface="楷体_GB2312" pitchFamily="49" charset="-122"/>
              </a:rPr>
              <a:t>Rose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sz="1900"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sz="1900">
                <a:latin typeface="楷体_GB2312" pitchFamily="49" charset="-122"/>
                <a:ea typeface="楷体_GB2312" pitchFamily="49" charset="-122"/>
              </a:rPr>
              <a:t>Logic View</a:t>
            </a:r>
            <a:r>
              <a:rPr lang="en-US" altLang="zh-CN" sz="1900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目录下创建</a:t>
            </a:r>
            <a:r>
              <a:rPr lang="zh-CN" altLang="en-US" sz="1900"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sz="1900">
                <a:latin typeface="楷体_GB2312" pitchFamily="49" charset="-122"/>
                <a:ea typeface="楷体_GB2312" pitchFamily="49" charset="-122"/>
              </a:rPr>
              <a:t>State/Activity Model</a:t>
            </a:r>
            <a:r>
              <a:rPr lang="en-US" altLang="zh-CN" sz="1900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子目录，目录下是新建的活动图</a:t>
            </a:r>
            <a:r>
              <a:rPr lang="zh-CN" altLang="en-US" sz="1900"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sz="1900">
                <a:latin typeface="楷体_GB2312" pitchFamily="49" charset="-122"/>
                <a:ea typeface="楷体_GB2312" pitchFamily="49" charset="-122"/>
              </a:rPr>
              <a:t>New Diagram</a:t>
            </a:r>
            <a:r>
              <a:rPr lang="en-US" altLang="zh-CN" sz="1900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，右键单击活动图图标，在弹出菜单中选择</a:t>
            </a:r>
            <a:r>
              <a:rPr lang="zh-CN" altLang="en-US" sz="1900"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sz="1900">
                <a:latin typeface="楷体_GB2312" pitchFamily="49" charset="-122"/>
                <a:ea typeface="楷体_GB2312" pitchFamily="49" charset="-122"/>
              </a:rPr>
              <a:t>Rename</a:t>
            </a:r>
            <a:r>
              <a:rPr lang="en-US" altLang="zh-CN" sz="1900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来修改新创建的活动图名字。 </a:t>
            </a:r>
          </a:p>
        </p:txBody>
      </p:sp>
      <p:sp>
        <p:nvSpPr>
          <p:cNvPr id="1528836" name="Text Box 4"/>
          <p:cNvSpPr txBox="1">
            <a:spLocks noChangeArrowheads="1"/>
          </p:cNvSpPr>
          <p:nvPr/>
        </p:nvSpPr>
        <p:spPr bwMode="auto">
          <a:xfrm>
            <a:off x="5003800" y="1196975"/>
            <a:ext cx="2305050" cy="45720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、创建活动图</a:t>
            </a:r>
          </a:p>
        </p:txBody>
      </p:sp>
      <p:pic>
        <p:nvPicPr>
          <p:cNvPr id="152883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2781300"/>
            <a:ext cx="3094037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374F8C0-8F6A-4DD6-ADC7-D927415873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B0743202-A30D-47BD-8445-91573D1A0D10}" type="slidenum">
              <a:rPr lang="zh-CN" altLang="en-US" smtClean="0"/>
              <a:pPr>
                <a:defRPr/>
              </a:pPr>
              <a:t>18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858" name="Text Box 2"/>
          <p:cNvSpPr txBox="1">
            <a:spLocks noChangeArrowheads="1"/>
          </p:cNvSpPr>
          <p:nvPr/>
        </p:nvSpPr>
        <p:spPr bwMode="auto">
          <a:xfrm>
            <a:off x="250825" y="1125538"/>
            <a:ext cx="4249738" cy="528637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三、使用</a:t>
            </a:r>
            <a:r>
              <a:rPr lang="en-US" altLang="zh-CN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ROSE</a:t>
            </a:r>
            <a:r>
              <a:rPr lang="zh-CN" altLang="en-US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创建活动图</a:t>
            </a:r>
          </a:p>
        </p:txBody>
      </p:sp>
      <p:sp>
        <p:nvSpPr>
          <p:cNvPr id="1529859" name="Rectangle 3"/>
          <p:cNvSpPr>
            <a:spLocks noChangeArrowheads="1"/>
          </p:cNvSpPr>
          <p:nvPr/>
        </p:nvSpPr>
        <p:spPr bwMode="auto">
          <a:xfrm>
            <a:off x="395288" y="1844675"/>
            <a:ext cx="1966912" cy="155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000">
                <a:solidFill>
                  <a:srgbClr val="FFCCFF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在活动图建立以后，双击活动图图标，会出现活动图绘制区域 </a:t>
            </a:r>
          </a:p>
        </p:txBody>
      </p:sp>
      <p:sp>
        <p:nvSpPr>
          <p:cNvPr id="1529860" name="Text Box 4"/>
          <p:cNvSpPr txBox="1">
            <a:spLocks noChangeArrowheads="1"/>
          </p:cNvSpPr>
          <p:nvPr/>
        </p:nvSpPr>
        <p:spPr bwMode="auto">
          <a:xfrm>
            <a:off x="5003800" y="1196975"/>
            <a:ext cx="2305050" cy="45720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、创建活动图</a:t>
            </a:r>
          </a:p>
        </p:txBody>
      </p:sp>
      <p:pic>
        <p:nvPicPr>
          <p:cNvPr id="15298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828800"/>
            <a:ext cx="5183188" cy="46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1E91985-A393-4BA8-ADC1-2E01134A44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B0743202-A30D-47BD-8445-91573D1A0D10}" type="slidenum">
              <a:rPr lang="zh-CN" altLang="en-US" smtClean="0"/>
              <a:pPr>
                <a:defRPr/>
              </a:pPr>
              <a:t>19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97BA1A9-1788-4884-A1A1-A8810EA8D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27095"/>
            <a:ext cx="4495801" cy="6730906"/>
          </a:xfrm>
          <a:prstGeom prst="rect">
            <a:avLst/>
          </a:prstGeom>
        </p:spPr>
      </p:pic>
      <p:sp>
        <p:nvSpPr>
          <p:cNvPr id="144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7931150" cy="4032250"/>
          </a:xfrm>
        </p:spPr>
        <p:txBody>
          <a:bodyPr/>
          <a:lstStyle/>
          <a:p>
            <a:pPr>
              <a:lnSpc>
                <a:spcPts val="3200"/>
              </a:lnSpc>
              <a:buFont typeface="Wingdings" pitchFamily="2" charset="2"/>
              <a:buNone/>
            </a:pPr>
            <a:endParaRPr lang="zh-CN" altLang="en-US" sz="260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活动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是某件事情正在进行的状态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 lvl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现实生活中</a:t>
            </a:r>
            <a:br>
              <a:rPr lang="en-US" altLang="zh-CN" sz="2400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正在进行的</a:t>
            </a:r>
            <a:br>
              <a:rPr lang="en-US" altLang="zh-CN" sz="2400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某一项工作，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软件系统</a:t>
            </a:r>
            <a:br>
              <a:rPr lang="en-US" altLang="zh-CN" sz="2400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某个类对象</a:t>
            </a:r>
            <a:br>
              <a:rPr lang="en-US" altLang="zh-CN" sz="2400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的一个操作</a:t>
            </a:r>
          </a:p>
          <a:p>
            <a:pPr>
              <a:lnSpc>
                <a:spcPts val="32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活动图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描述</a:t>
            </a:r>
            <a:br>
              <a:rPr lang="en-US" altLang="zh-CN" sz="2800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活动的顺序，</a:t>
            </a:r>
            <a:br>
              <a:rPr lang="en-US" altLang="zh-CN" sz="2800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展现从一个活动到</a:t>
            </a:r>
            <a:br>
              <a:rPr lang="en-US" altLang="zh-CN" sz="2800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另一个活动的</a:t>
            </a:r>
            <a:br>
              <a:rPr lang="en-US" altLang="zh-CN" sz="2800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控制流。</a:t>
            </a:r>
          </a:p>
        </p:txBody>
      </p:sp>
      <p:sp>
        <p:nvSpPr>
          <p:cNvPr id="144896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0"/>
            <a:ext cx="8229600" cy="868362"/>
          </a:xfrm>
          <a:noFill/>
          <a:ln/>
        </p:spPr>
        <p:txBody>
          <a:bodyPr/>
          <a:lstStyle/>
          <a:p>
            <a:r>
              <a:rPr lang="zh-CN" altLang="en-US" sz="4200" dirty="0"/>
              <a:t>什么是活动图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882" name="Text Box 2"/>
          <p:cNvSpPr txBox="1">
            <a:spLocks noChangeArrowheads="1"/>
          </p:cNvSpPr>
          <p:nvPr/>
        </p:nvSpPr>
        <p:spPr bwMode="auto">
          <a:xfrm>
            <a:off x="250825" y="1125538"/>
            <a:ext cx="4249738" cy="528637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三、使用</a:t>
            </a:r>
            <a:r>
              <a:rPr lang="en-US" altLang="zh-CN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ROSE</a:t>
            </a:r>
            <a:r>
              <a:rPr lang="zh-CN" altLang="en-US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创建活动图</a:t>
            </a:r>
          </a:p>
        </p:txBody>
      </p:sp>
      <p:sp>
        <p:nvSpPr>
          <p:cNvPr id="1530883" name="Rectangle 3"/>
          <p:cNvSpPr>
            <a:spLocks noChangeArrowheads="1"/>
          </p:cNvSpPr>
          <p:nvPr/>
        </p:nvSpPr>
        <p:spPr bwMode="auto">
          <a:xfrm>
            <a:off x="395288" y="1844675"/>
            <a:ext cx="8280400" cy="1263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000">
                <a:solidFill>
                  <a:srgbClr val="FFCCFF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活动图有初始和终止状态。初始状态在活动图中用实心圆表示，终止状态在活动图中用含有实心圆的空心圆表示。鼠标左键点击活动图工具栏中初始状态图标，然后在绘制区域要绘制的地方单击鼠标左键就可以创建初始状态。终止状态的创建方法和初始状态相同。 </a:t>
            </a:r>
          </a:p>
        </p:txBody>
      </p:sp>
      <p:sp>
        <p:nvSpPr>
          <p:cNvPr id="1530884" name="Text Box 4"/>
          <p:cNvSpPr txBox="1">
            <a:spLocks noChangeArrowheads="1"/>
          </p:cNvSpPr>
          <p:nvPr/>
        </p:nvSpPr>
        <p:spPr bwMode="auto">
          <a:xfrm>
            <a:off x="5003800" y="1196975"/>
            <a:ext cx="3816350" cy="45720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、创建初始和终止状态</a:t>
            </a:r>
          </a:p>
        </p:txBody>
      </p:sp>
      <p:pic>
        <p:nvPicPr>
          <p:cNvPr id="15308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3573463"/>
            <a:ext cx="7632700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C87A09-A08A-44D8-8F2C-9B1C551E71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B0743202-A30D-47BD-8445-91573D1A0D10}" type="slidenum">
              <a:rPr lang="zh-CN" altLang="en-US" smtClean="0"/>
              <a:pPr>
                <a:defRPr/>
              </a:pPr>
              <a:t>20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906" name="Text Box 2"/>
          <p:cNvSpPr txBox="1">
            <a:spLocks noChangeArrowheads="1"/>
          </p:cNvSpPr>
          <p:nvPr/>
        </p:nvSpPr>
        <p:spPr bwMode="auto">
          <a:xfrm>
            <a:off x="250825" y="1125538"/>
            <a:ext cx="4249738" cy="528637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三、使用</a:t>
            </a:r>
            <a:r>
              <a:rPr lang="en-US" altLang="zh-CN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ROSE</a:t>
            </a:r>
            <a:r>
              <a:rPr lang="zh-CN" altLang="en-US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创建活动图</a:t>
            </a:r>
          </a:p>
        </p:txBody>
      </p:sp>
      <p:sp>
        <p:nvSpPr>
          <p:cNvPr id="1531907" name="Rectangle 3"/>
          <p:cNvSpPr>
            <a:spLocks noChangeArrowheads="1"/>
          </p:cNvSpPr>
          <p:nvPr/>
        </p:nvSpPr>
        <p:spPr bwMode="auto">
          <a:xfrm>
            <a:off x="395288" y="1844675"/>
            <a:ext cx="8280400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000">
                <a:solidFill>
                  <a:srgbClr val="FFCCFF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要创建动作状态，首先点击活动图工具栏中的</a:t>
            </a:r>
            <a:r>
              <a:rPr lang="zh-CN" altLang="en-US" sz="1900"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sz="1900">
                <a:latin typeface="楷体_GB2312" pitchFamily="49" charset="-122"/>
                <a:ea typeface="楷体_GB2312" pitchFamily="49" charset="-122"/>
              </a:rPr>
              <a:t>Activity</a:t>
            </a:r>
            <a:r>
              <a:rPr lang="en-US" altLang="zh-CN" sz="1900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图标，然后在绘制区域要绘制动作状态的地方单击鼠标左键。 </a:t>
            </a:r>
          </a:p>
        </p:txBody>
      </p:sp>
      <p:sp>
        <p:nvSpPr>
          <p:cNvPr id="1531908" name="Text Box 4"/>
          <p:cNvSpPr txBox="1">
            <a:spLocks noChangeArrowheads="1"/>
          </p:cNvSpPr>
          <p:nvPr/>
        </p:nvSpPr>
        <p:spPr bwMode="auto">
          <a:xfrm>
            <a:off x="5003800" y="1196975"/>
            <a:ext cx="3816350" cy="45720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、创建动作状态</a:t>
            </a:r>
          </a:p>
        </p:txBody>
      </p:sp>
      <p:pic>
        <p:nvPicPr>
          <p:cNvPr id="15319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2565400"/>
            <a:ext cx="2663825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1910" name="Rectangle 6"/>
          <p:cNvSpPr>
            <a:spLocks noChangeArrowheads="1"/>
          </p:cNvSpPr>
          <p:nvPr/>
        </p:nvSpPr>
        <p:spPr bwMode="auto">
          <a:xfrm>
            <a:off x="395288" y="3644900"/>
            <a:ext cx="4537075" cy="1263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000">
                <a:solidFill>
                  <a:srgbClr val="FFCCFF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修改动作状态的属性信息。首先双击动作状态图标，在弹出的对话框</a:t>
            </a:r>
            <a:r>
              <a:rPr lang="zh-CN" altLang="en-US" sz="1900"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sz="1900">
                <a:latin typeface="楷体_GB2312" pitchFamily="49" charset="-122"/>
                <a:ea typeface="楷体_GB2312" pitchFamily="49" charset="-122"/>
              </a:rPr>
              <a:t>General</a:t>
            </a:r>
            <a:r>
              <a:rPr lang="en-US" altLang="zh-CN" sz="1900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选项卡里进行如名称</a:t>
            </a:r>
            <a:r>
              <a:rPr lang="zh-CN" altLang="en-US" sz="1900"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sz="1900">
                <a:latin typeface="楷体_GB2312" pitchFamily="49" charset="-122"/>
                <a:ea typeface="楷体_GB2312" pitchFamily="49" charset="-122"/>
              </a:rPr>
              <a:t>Name</a:t>
            </a:r>
            <a:r>
              <a:rPr lang="en-US" altLang="zh-CN" sz="1900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和文档说明</a:t>
            </a:r>
            <a:r>
              <a:rPr lang="zh-CN" altLang="en-US" sz="1900"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sz="1900">
                <a:latin typeface="楷体_GB2312" pitchFamily="49" charset="-122"/>
                <a:ea typeface="楷体_GB2312" pitchFamily="49" charset="-122"/>
              </a:rPr>
              <a:t>Documentation</a:t>
            </a:r>
            <a:r>
              <a:rPr lang="en-US" altLang="zh-CN" sz="1900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等属性的设置。 </a:t>
            </a:r>
          </a:p>
        </p:txBody>
      </p:sp>
      <p:pic>
        <p:nvPicPr>
          <p:cNvPr id="153191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9338" y="2636838"/>
            <a:ext cx="36957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40DBF2-DAF9-48E6-A602-A542647366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B0743202-A30D-47BD-8445-91573D1A0D10}" type="slidenum">
              <a:rPr lang="zh-CN" altLang="en-US" smtClean="0"/>
              <a:pPr>
                <a:defRPr/>
              </a:pPr>
              <a:t>21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930" name="Text Box 2"/>
          <p:cNvSpPr txBox="1">
            <a:spLocks noChangeArrowheads="1"/>
          </p:cNvSpPr>
          <p:nvPr/>
        </p:nvSpPr>
        <p:spPr bwMode="auto">
          <a:xfrm>
            <a:off x="250825" y="1125538"/>
            <a:ext cx="4249738" cy="528637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三、使用</a:t>
            </a:r>
            <a:r>
              <a:rPr lang="en-US" altLang="zh-CN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ROSE</a:t>
            </a:r>
            <a:r>
              <a:rPr lang="zh-CN" altLang="en-US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创建活动图</a:t>
            </a:r>
          </a:p>
        </p:txBody>
      </p:sp>
      <p:sp>
        <p:nvSpPr>
          <p:cNvPr id="1532931" name="Rectangle 3"/>
          <p:cNvSpPr>
            <a:spLocks noChangeArrowheads="1"/>
          </p:cNvSpPr>
          <p:nvPr/>
        </p:nvSpPr>
        <p:spPr bwMode="auto">
          <a:xfrm>
            <a:off x="468313" y="1773238"/>
            <a:ext cx="8280400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000">
                <a:solidFill>
                  <a:srgbClr val="FFCCFF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用鼠标左键双击活动图图标，在弹出的对话框中选择</a:t>
            </a:r>
            <a:r>
              <a:rPr lang="zh-CN" altLang="en-US" sz="1900"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sz="1900">
                <a:latin typeface="楷体_GB2312" pitchFamily="49" charset="-122"/>
                <a:ea typeface="楷体_GB2312" pitchFamily="49" charset="-122"/>
              </a:rPr>
              <a:t>Action</a:t>
            </a:r>
            <a:r>
              <a:rPr lang="en-US" altLang="zh-CN" sz="1900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选项卡。然后在空白处单击鼠标右键，在弹出的右键菜单中选择</a:t>
            </a:r>
            <a:r>
              <a:rPr lang="zh-CN" altLang="en-US" sz="1900"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sz="1900">
                <a:latin typeface="楷体_GB2312" pitchFamily="49" charset="-122"/>
                <a:ea typeface="楷体_GB2312" pitchFamily="49" charset="-122"/>
              </a:rPr>
              <a:t>Insert</a:t>
            </a:r>
            <a:r>
              <a:rPr lang="en-US" altLang="zh-CN" sz="1900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菜单项。</a:t>
            </a:r>
          </a:p>
        </p:txBody>
      </p:sp>
      <p:sp>
        <p:nvSpPr>
          <p:cNvPr id="1532932" name="Text Box 4"/>
          <p:cNvSpPr txBox="1">
            <a:spLocks noChangeArrowheads="1"/>
          </p:cNvSpPr>
          <p:nvPr/>
        </p:nvSpPr>
        <p:spPr bwMode="auto">
          <a:xfrm>
            <a:off x="5003800" y="1196975"/>
            <a:ext cx="3816350" cy="45720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、创建活动状态</a:t>
            </a:r>
          </a:p>
        </p:txBody>
      </p:sp>
      <p:pic>
        <p:nvPicPr>
          <p:cNvPr id="15329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2565400"/>
            <a:ext cx="3763963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3F127E5-7BAA-400A-AFCD-B79710E466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B0743202-A30D-47BD-8445-91573D1A0D10}" type="slidenum">
              <a:rPr lang="zh-CN" altLang="en-US" smtClean="0"/>
              <a:pPr>
                <a:defRPr/>
              </a:pPr>
              <a:t>22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954" name="Text Box 2"/>
          <p:cNvSpPr txBox="1">
            <a:spLocks noChangeArrowheads="1"/>
          </p:cNvSpPr>
          <p:nvPr/>
        </p:nvSpPr>
        <p:spPr bwMode="auto">
          <a:xfrm>
            <a:off x="250825" y="1125538"/>
            <a:ext cx="4249738" cy="528637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三、使用</a:t>
            </a:r>
            <a:r>
              <a:rPr lang="en-US" altLang="zh-CN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ROSE</a:t>
            </a:r>
            <a:r>
              <a:rPr lang="zh-CN" altLang="en-US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创建活动图</a:t>
            </a:r>
          </a:p>
        </p:txBody>
      </p:sp>
      <p:sp>
        <p:nvSpPr>
          <p:cNvPr id="1533955" name="Rectangle 3"/>
          <p:cNvSpPr>
            <a:spLocks noChangeArrowheads="1"/>
          </p:cNvSpPr>
          <p:nvPr/>
        </p:nvSpPr>
        <p:spPr bwMode="auto">
          <a:xfrm>
            <a:off x="609600" y="1905000"/>
            <a:ext cx="3859213" cy="2419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000">
                <a:solidFill>
                  <a:srgbClr val="FFCCFF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接下来双击列表中出现的默认动作</a:t>
            </a:r>
            <a:r>
              <a:rPr lang="zh-CN" altLang="en-US" sz="1900"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sz="1900">
                <a:latin typeface="楷体_GB2312" pitchFamily="49" charset="-122"/>
                <a:ea typeface="楷体_GB2312" pitchFamily="49" charset="-122"/>
              </a:rPr>
              <a:t>Entry/</a:t>
            </a:r>
            <a:r>
              <a:rPr lang="en-US" altLang="zh-CN" sz="1900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，在弹出的对话框的</a:t>
            </a:r>
            <a:r>
              <a:rPr lang="zh-CN" altLang="en-US" sz="1900"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sz="1900">
                <a:latin typeface="楷体_GB2312" pitchFamily="49" charset="-122"/>
                <a:ea typeface="楷体_GB2312" pitchFamily="49" charset="-122"/>
              </a:rPr>
              <a:t>When</a:t>
            </a:r>
            <a:r>
              <a:rPr lang="en-US" altLang="zh-CN" sz="1900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选项下拉列表中有</a:t>
            </a:r>
            <a:r>
              <a:rPr lang="zh-CN" altLang="en-US" sz="1900"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sz="1900">
                <a:latin typeface="楷体_GB2312" pitchFamily="49" charset="-122"/>
                <a:ea typeface="楷体_GB2312" pitchFamily="49" charset="-122"/>
              </a:rPr>
              <a:t>ON entry</a:t>
            </a:r>
            <a:r>
              <a:rPr lang="en-US" altLang="zh-CN" sz="1900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1900"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sz="1900">
                <a:latin typeface="楷体_GB2312" pitchFamily="49" charset="-122"/>
                <a:ea typeface="楷体_GB2312" pitchFamily="49" charset="-122"/>
              </a:rPr>
              <a:t>On Exit</a:t>
            </a:r>
            <a:r>
              <a:rPr lang="en-US" altLang="zh-CN" sz="1900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1900"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sz="1900">
                <a:latin typeface="楷体_GB2312" pitchFamily="49" charset="-122"/>
                <a:ea typeface="楷体_GB2312" pitchFamily="49" charset="-122"/>
              </a:rPr>
              <a:t>Do</a:t>
            </a:r>
            <a:r>
              <a:rPr lang="en-US" altLang="zh-CN" sz="1900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1900"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sz="1900">
                <a:latin typeface="楷体_GB2312" pitchFamily="49" charset="-122"/>
                <a:ea typeface="楷体_GB2312" pitchFamily="49" charset="-122"/>
              </a:rPr>
              <a:t>On Event</a:t>
            </a:r>
            <a:r>
              <a:rPr lang="en-US" altLang="zh-CN" sz="1900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等动作选项。用户可以根据自己的需求来选择需要的动作，</a:t>
            </a:r>
            <a:r>
              <a:rPr lang="zh-CN" altLang="en-US" sz="1900"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sz="1900">
                <a:latin typeface="楷体_GB2312" pitchFamily="49" charset="-122"/>
                <a:ea typeface="楷体_GB2312" pitchFamily="49" charset="-122"/>
              </a:rPr>
              <a:t>Name</a:t>
            </a:r>
            <a:r>
              <a:rPr lang="en-US" altLang="zh-CN" sz="1900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字段要求用户输入动作的名称。</a:t>
            </a:r>
          </a:p>
        </p:txBody>
      </p:sp>
      <p:sp>
        <p:nvSpPr>
          <p:cNvPr id="1533956" name="Text Box 4"/>
          <p:cNvSpPr txBox="1">
            <a:spLocks noChangeArrowheads="1"/>
          </p:cNvSpPr>
          <p:nvPr/>
        </p:nvSpPr>
        <p:spPr bwMode="auto">
          <a:xfrm>
            <a:off x="5003800" y="1196975"/>
            <a:ext cx="3816350" cy="45720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、创建活动状态</a:t>
            </a:r>
          </a:p>
        </p:txBody>
      </p:sp>
      <p:pic>
        <p:nvPicPr>
          <p:cNvPr id="153395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6463" y="1844675"/>
            <a:ext cx="38925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D4D566-2CF5-4AC7-9022-CB5ED101A1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B0743202-A30D-47BD-8445-91573D1A0D10}" type="slidenum">
              <a:rPr lang="zh-CN" altLang="en-US" smtClean="0"/>
              <a:pPr>
                <a:defRPr/>
              </a:pPr>
              <a:t>23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78" name="Text Box 2"/>
          <p:cNvSpPr txBox="1">
            <a:spLocks noChangeArrowheads="1"/>
          </p:cNvSpPr>
          <p:nvPr/>
        </p:nvSpPr>
        <p:spPr bwMode="auto">
          <a:xfrm>
            <a:off x="250825" y="1125538"/>
            <a:ext cx="4249738" cy="528637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三、使用</a:t>
            </a:r>
            <a:r>
              <a:rPr lang="en-US" altLang="zh-CN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ROSE</a:t>
            </a:r>
            <a:r>
              <a:rPr lang="zh-CN" altLang="en-US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创建活动图</a:t>
            </a:r>
          </a:p>
        </p:txBody>
      </p:sp>
      <p:sp>
        <p:nvSpPr>
          <p:cNvPr id="1534979" name="Rectangle 3"/>
          <p:cNvSpPr>
            <a:spLocks noChangeArrowheads="1"/>
          </p:cNvSpPr>
          <p:nvPr/>
        </p:nvSpPr>
        <p:spPr bwMode="auto">
          <a:xfrm>
            <a:off x="179388" y="1773238"/>
            <a:ext cx="83534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000">
                <a:solidFill>
                  <a:srgbClr val="FFCCFF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要创建转换，首先点击工具栏中的</a:t>
            </a:r>
            <a:r>
              <a:rPr lang="zh-CN" altLang="en-US" sz="1900"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sz="1900">
                <a:latin typeface="楷体_GB2312" pitchFamily="49" charset="-122"/>
                <a:ea typeface="楷体_GB2312" pitchFamily="49" charset="-122"/>
              </a:rPr>
              <a:t>State Transition</a:t>
            </a:r>
            <a:r>
              <a:rPr lang="en-US" altLang="zh-CN" sz="1900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图标，然后在两个要转换的动作状态之间拖动鼠标。</a:t>
            </a:r>
            <a:r>
              <a:rPr kumimoji="1" lang="zh-CN" altLang="en-US" sz="2000">
                <a:solidFill>
                  <a:srgbClr val="FFCCFF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534980" name="Text Box 4"/>
          <p:cNvSpPr txBox="1">
            <a:spLocks noChangeArrowheads="1"/>
          </p:cNvSpPr>
          <p:nvPr/>
        </p:nvSpPr>
        <p:spPr bwMode="auto">
          <a:xfrm>
            <a:off x="5003800" y="1196975"/>
            <a:ext cx="2089150" cy="45720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、创建转换</a:t>
            </a:r>
          </a:p>
        </p:txBody>
      </p:sp>
      <p:pic>
        <p:nvPicPr>
          <p:cNvPr id="15349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743200"/>
            <a:ext cx="86042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D9F833-730F-43A5-8FD4-122414C5DF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B0743202-A30D-47BD-8445-91573D1A0D10}" type="slidenum">
              <a:rPr lang="zh-CN" altLang="en-US" smtClean="0"/>
              <a:pPr>
                <a:defRPr/>
              </a:pPr>
              <a:t>24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02" name="Text Box 2"/>
          <p:cNvSpPr txBox="1">
            <a:spLocks noChangeArrowheads="1"/>
          </p:cNvSpPr>
          <p:nvPr/>
        </p:nvSpPr>
        <p:spPr bwMode="auto">
          <a:xfrm>
            <a:off x="250825" y="1125538"/>
            <a:ext cx="4249738" cy="528637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三、使用</a:t>
            </a:r>
            <a:r>
              <a:rPr lang="en-US" altLang="zh-CN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ROSE</a:t>
            </a:r>
            <a:r>
              <a:rPr lang="zh-CN" altLang="en-US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创建活动图</a:t>
            </a:r>
          </a:p>
        </p:txBody>
      </p:sp>
      <p:sp>
        <p:nvSpPr>
          <p:cNvPr id="1536003" name="Rectangle 3"/>
          <p:cNvSpPr>
            <a:spLocks noChangeArrowheads="1"/>
          </p:cNvSpPr>
          <p:nvPr/>
        </p:nvSpPr>
        <p:spPr bwMode="auto">
          <a:xfrm>
            <a:off x="179388" y="1773238"/>
            <a:ext cx="8353425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000">
                <a:solidFill>
                  <a:srgbClr val="FFCCFF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创建分叉与结合，首先点击工具栏中的</a:t>
            </a:r>
            <a:r>
              <a:rPr lang="zh-CN" altLang="en-US" sz="1900"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sz="1900">
                <a:latin typeface="楷体_GB2312" pitchFamily="49" charset="-122"/>
                <a:ea typeface="楷体_GB2312" pitchFamily="49" charset="-122"/>
              </a:rPr>
              <a:t>Horizontal Synchronization</a:t>
            </a:r>
            <a:r>
              <a:rPr lang="en-US" altLang="zh-CN" sz="1900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图标按钮，在绘制区域要创建分叉与结合的地方单击鼠标左键。 </a:t>
            </a:r>
          </a:p>
        </p:txBody>
      </p:sp>
      <p:sp>
        <p:nvSpPr>
          <p:cNvPr id="1536004" name="Text Box 4"/>
          <p:cNvSpPr txBox="1">
            <a:spLocks noChangeArrowheads="1"/>
          </p:cNvSpPr>
          <p:nvPr/>
        </p:nvSpPr>
        <p:spPr bwMode="auto">
          <a:xfrm>
            <a:off x="5003800" y="1196975"/>
            <a:ext cx="2881313" cy="45720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、创建分叉与汇合</a:t>
            </a:r>
          </a:p>
        </p:txBody>
      </p:sp>
      <p:pic>
        <p:nvPicPr>
          <p:cNvPr id="153600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2420938"/>
            <a:ext cx="37338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7C8F6B-0E99-499B-8461-9A9B4645E4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B0743202-A30D-47BD-8445-91573D1A0D10}" type="slidenum">
              <a:rPr lang="zh-CN" altLang="en-US" smtClean="0"/>
              <a:pPr>
                <a:defRPr/>
              </a:pPr>
              <a:t>25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26" name="Text Box 2"/>
          <p:cNvSpPr txBox="1">
            <a:spLocks noChangeArrowheads="1"/>
          </p:cNvSpPr>
          <p:nvPr/>
        </p:nvSpPr>
        <p:spPr bwMode="auto">
          <a:xfrm>
            <a:off x="250825" y="1125538"/>
            <a:ext cx="4249738" cy="528637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三、使用</a:t>
            </a:r>
            <a:r>
              <a:rPr lang="en-US" altLang="zh-CN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ROSE</a:t>
            </a:r>
            <a:r>
              <a:rPr lang="zh-CN" altLang="en-US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创建活动图</a:t>
            </a:r>
          </a:p>
        </p:txBody>
      </p:sp>
      <p:sp>
        <p:nvSpPr>
          <p:cNvPr id="1537027" name="Rectangle 3"/>
          <p:cNvSpPr>
            <a:spLocks noChangeArrowheads="1"/>
          </p:cNvSpPr>
          <p:nvPr/>
        </p:nvSpPr>
        <p:spPr bwMode="auto">
          <a:xfrm>
            <a:off x="179388" y="1773238"/>
            <a:ext cx="8353425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000">
                <a:solidFill>
                  <a:srgbClr val="FFCCFF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首先点击工具栏中的</a:t>
            </a:r>
            <a:r>
              <a:rPr lang="zh-CN" altLang="en-US" sz="1900"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sz="1900">
                <a:latin typeface="楷体_GB2312" pitchFamily="49" charset="-122"/>
                <a:ea typeface="楷体_GB2312" pitchFamily="49" charset="-122"/>
              </a:rPr>
              <a:t>Decision</a:t>
            </a:r>
            <a:r>
              <a:rPr lang="en-US" altLang="zh-CN" sz="1900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图标按钮，然后在绘制区域要创建分支与合并的地方单击鼠标左键。  </a:t>
            </a:r>
          </a:p>
        </p:txBody>
      </p:sp>
      <p:sp>
        <p:nvSpPr>
          <p:cNvPr id="1537028" name="Text Box 4"/>
          <p:cNvSpPr txBox="1">
            <a:spLocks noChangeArrowheads="1"/>
          </p:cNvSpPr>
          <p:nvPr/>
        </p:nvSpPr>
        <p:spPr bwMode="auto">
          <a:xfrm>
            <a:off x="5003800" y="1196975"/>
            <a:ext cx="2881313" cy="45720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、创建分支与合并</a:t>
            </a:r>
          </a:p>
        </p:txBody>
      </p:sp>
      <p:pic>
        <p:nvPicPr>
          <p:cNvPr id="1537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2565400"/>
            <a:ext cx="3732212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E9C6F8-A08F-49D1-AB54-51ADE27F6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B0743202-A30D-47BD-8445-91573D1A0D10}" type="slidenum">
              <a:rPr lang="zh-CN" altLang="en-US" smtClean="0"/>
              <a:pPr>
                <a:defRPr/>
              </a:pPr>
              <a:t>26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Text Box 2"/>
          <p:cNvSpPr txBox="1">
            <a:spLocks noChangeArrowheads="1"/>
          </p:cNvSpPr>
          <p:nvPr/>
        </p:nvSpPr>
        <p:spPr bwMode="auto">
          <a:xfrm>
            <a:off x="250825" y="1125538"/>
            <a:ext cx="4249738" cy="528637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三、使用</a:t>
            </a:r>
            <a:r>
              <a:rPr lang="en-US" altLang="zh-CN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ROSE</a:t>
            </a:r>
            <a:r>
              <a:rPr lang="zh-CN" altLang="en-US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创建活动图</a:t>
            </a:r>
          </a:p>
        </p:txBody>
      </p:sp>
      <p:sp>
        <p:nvSpPr>
          <p:cNvPr id="1538051" name="Rectangle 3"/>
          <p:cNvSpPr>
            <a:spLocks noChangeArrowheads="1"/>
          </p:cNvSpPr>
          <p:nvPr/>
        </p:nvSpPr>
        <p:spPr bwMode="auto">
          <a:xfrm>
            <a:off x="179388" y="1773238"/>
            <a:ext cx="8353425" cy="1568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000">
                <a:solidFill>
                  <a:srgbClr val="FFCCFF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要创建泳道，首先点击工具栏中的</a:t>
            </a:r>
            <a:r>
              <a:rPr lang="zh-CN" altLang="en-US" sz="1900"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sz="1900">
                <a:latin typeface="楷体_GB2312" pitchFamily="49" charset="-122"/>
                <a:ea typeface="楷体_GB2312" pitchFamily="49" charset="-122"/>
              </a:rPr>
              <a:t>Swimlane</a:t>
            </a:r>
            <a:r>
              <a:rPr lang="en-US" altLang="zh-CN" sz="1900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图标按钮，然后在绘制区域点击鼠标左键，就可以创建新的泳道。 </a:t>
            </a:r>
          </a:p>
          <a:p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    接下来可以修改泳道的名字等属性。选中需要修改的泳道，单击鼠标右 键，在弹出的菜单中选择</a:t>
            </a:r>
            <a:r>
              <a:rPr lang="zh-CN" altLang="en-US" sz="1900"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sz="1900">
                <a:latin typeface="楷体_GB2312" pitchFamily="49" charset="-122"/>
                <a:ea typeface="楷体_GB2312" pitchFamily="49" charset="-122"/>
              </a:rPr>
              <a:t>Open Specification</a:t>
            </a:r>
            <a:r>
              <a:rPr lang="en-US" altLang="zh-CN" sz="1900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。弹出的对话框中的 </a:t>
            </a:r>
            <a:r>
              <a:rPr lang="zh-CN" altLang="en-US" sz="1900"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sz="1900">
                <a:latin typeface="楷体_GB2312" pitchFamily="49" charset="-122"/>
                <a:ea typeface="楷体_GB2312" pitchFamily="49" charset="-122"/>
              </a:rPr>
              <a:t>Name</a:t>
            </a:r>
            <a:r>
              <a:rPr lang="en-US" altLang="zh-CN" sz="1900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字段可以修改泳道的名字。</a:t>
            </a:r>
            <a:r>
              <a:rPr kumimoji="1" lang="zh-CN" altLang="en-US" sz="2000">
                <a:solidFill>
                  <a:srgbClr val="FFCCFF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538052" name="Text Box 4"/>
          <p:cNvSpPr txBox="1">
            <a:spLocks noChangeArrowheads="1"/>
          </p:cNvSpPr>
          <p:nvPr/>
        </p:nvSpPr>
        <p:spPr bwMode="auto">
          <a:xfrm>
            <a:off x="5003800" y="1196975"/>
            <a:ext cx="2881313" cy="45720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、创建泳道</a:t>
            </a:r>
          </a:p>
        </p:txBody>
      </p:sp>
      <p:pic>
        <p:nvPicPr>
          <p:cNvPr id="1538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3517900"/>
            <a:ext cx="1833563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8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6100" y="3141663"/>
            <a:ext cx="32480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18B221-BFD7-4BE0-A5BF-E013093FE3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B0743202-A30D-47BD-8445-91573D1A0D10}" type="slidenum">
              <a:rPr lang="zh-CN" altLang="en-US" smtClean="0"/>
              <a:pPr>
                <a:defRPr/>
              </a:pPr>
              <a:t>27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Text Box 2"/>
          <p:cNvSpPr txBox="1">
            <a:spLocks noChangeArrowheads="1"/>
          </p:cNvSpPr>
          <p:nvPr/>
        </p:nvSpPr>
        <p:spPr bwMode="auto">
          <a:xfrm>
            <a:off x="250825" y="1125538"/>
            <a:ext cx="4249738" cy="528637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三、使用</a:t>
            </a:r>
            <a:r>
              <a:rPr lang="en-US" altLang="zh-CN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ROSE</a:t>
            </a:r>
            <a:r>
              <a:rPr lang="zh-CN" altLang="en-US" sz="28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创建活动图</a:t>
            </a:r>
          </a:p>
        </p:txBody>
      </p:sp>
      <p:sp>
        <p:nvSpPr>
          <p:cNvPr id="1539075" name="Rectangle 3"/>
          <p:cNvSpPr>
            <a:spLocks noChangeArrowheads="1"/>
          </p:cNvSpPr>
          <p:nvPr/>
        </p:nvSpPr>
        <p:spPr bwMode="auto">
          <a:xfrm>
            <a:off x="179388" y="1773238"/>
            <a:ext cx="8353425" cy="2403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 对象流的状态表示活动中输入或输出的对象。对象流是将对象流状态作为输入或输出的控制流。要创建对象流，首先要创建对象流状态。</a:t>
            </a:r>
          </a:p>
          <a:p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 对象流状态的创建方法与普通对象的创建方法相同：首先单击工具栏中的</a:t>
            </a:r>
            <a:r>
              <a:rPr lang="en-US" altLang="zh-CN" sz="1900">
                <a:latin typeface="楷体_GB2312" pitchFamily="49" charset="-122"/>
                <a:ea typeface="楷体_GB2312" pitchFamily="49" charset="-122"/>
              </a:rPr>
              <a:t>Object</a:t>
            </a:r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图标按钮，在绘制区域单击鼠标左键</a:t>
            </a:r>
          </a:p>
          <a:p>
            <a:endParaRPr lang="zh-CN" altLang="en-US" sz="190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190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1900">
                <a:latin typeface="楷体_GB2312" pitchFamily="49" charset="-122"/>
                <a:ea typeface="楷体_GB2312" pitchFamily="49" charset="-122"/>
              </a:rPr>
              <a:t> 创建好对象流的状态后，就可以开始创建对象流：首先单击工具栏中的    图标，然后在活动和对象之间拖动鼠标创建对象流。</a:t>
            </a:r>
          </a:p>
        </p:txBody>
      </p:sp>
      <p:sp>
        <p:nvSpPr>
          <p:cNvPr id="1539076" name="Text Box 4"/>
          <p:cNvSpPr txBox="1">
            <a:spLocks noChangeArrowheads="1"/>
          </p:cNvSpPr>
          <p:nvPr/>
        </p:nvSpPr>
        <p:spPr bwMode="auto">
          <a:xfrm>
            <a:off x="4716463" y="1196975"/>
            <a:ext cx="4248150" cy="45720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9</a:t>
            </a:r>
            <a:r>
              <a:rPr lang="zh-CN" altLang="en-US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、创建对象流状态与对象流</a:t>
            </a:r>
          </a:p>
        </p:txBody>
      </p:sp>
      <p:pic>
        <p:nvPicPr>
          <p:cNvPr id="1539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495800"/>
            <a:ext cx="6192838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9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3505200"/>
            <a:ext cx="431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4B3D246-9DF4-4D7B-BA71-0D916DD9FF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B0743202-A30D-47BD-8445-91573D1A0D10}" type="slidenum">
              <a:rPr lang="zh-CN" altLang="en-US" smtClean="0"/>
              <a:pPr>
                <a:defRPr/>
              </a:pPr>
              <a:t>28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162" name="Text Box 2"/>
          <p:cNvSpPr txBox="1">
            <a:spLocks noChangeArrowheads="1"/>
          </p:cNvSpPr>
          <p:nvPr/>
        </p:nvSpPr>
        <p:spPr bwMode="auto">
          <a:xfrm>
            <a:off x="609600" y="1905000"/>
            <a:ext cx="7705725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创建活动图的步骤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342900" indent="-342900">
              <a:spcBef>
                <a:spcPct val="50000"/>
              </a:spcBef>
            </a:pP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buFontTx/>
              <a:buAutoNum type="circleNumDbPlain"/>
            </a:pPr>
            <a:r>
              <a:rPr lang="zh-CN" altLang="en-US" sz="1900" dirty="0">
                <a:latin typeface="楷体_GB2312" pitchFamily="49" charset="-122"/>
                <a:ea typeface="楷体_GB2312" pitchFamily="49" charset="-122"/>
              </a:rPr>
              <a:t>确定初始和终止状态，明确边界。</a:t>
            </a:r>
          </a:p>
          <a:p>
            <a:pPr marL="342900" indent="-342900">
              <a:buFontTx/>
              <a:buAutoNum type="circleNumDbPlain"/>
            </a:pPr>
            <a:r>
              <a:rPr lang="zh-CN" altLang="en-US" sz="1900" dirty="0">
                <a:latin typeface="楷体_GB2312" pitchFamily="49" charset="-122"/>
                <a:ea typeface="楷体_GB2312" pitchFamily="49" charset="-122"/>
              </a:rPr>
              <a:t>活动状态建模。找出随时间发生的动作和活动，将它们表示为动作状态或活动状态。</a:t>
            </a:r>
          </a:p>
          <a:p>
            <a:pPr marL="342900" indent="-342900">
              <a:buFontTx/>
              <a:buAutoNum type="circleNumDbPlain"/>
            </a:pPr>
            <a:r>
              <a:rPr lang="zh-CN" altLang="en-US" sz="1900" dirty="0">
                <a:latin typeface="楷体_GB2312" pitchFamily="49" charset="-122"/>
                <a:ea typeface="楷体_GB2312" pitchFamily="49" charset="-122"/>
              </a:rPr>
              <a:t>对动作流建模。对动作流建模时可以首先处理顺序动作，接着处理分支与合并等条件行为，然后处理分叉与汇合等并发行为。</a:t>
            </a:r>
          </a:p>
          <a:p>
            <a:pPr marL="342900" indent="-342900">
              <a:buFontTx/>
              <a:buAutoNum type="circleNumDbPlain"/>
            </a:pPr>
            <a:r>
              <a:rPr lang="zh-CN" altLang="en-US" sz="1900" dirty="0">
                <a:latin typeface="楷体_GB2312" pitchFamily="49" charset="-122"/>
                <a:ea typeface="楷体_GB2312" pitchFamily="49" charset="-122"/>
              </a:rPr>
              <a:t>对对象流建模。找出与工作流相关的重要对象，并将其连接到相应的动作状态和活动状态。</a:t>
            </a:r>
          </a:p>
          <a:p>
            <a:pPr marL="342900" indent="-342900">
              <a:buFontTx/>
              <a:buAutoNum type="circleNumDbPlain"/>
            </a:pPr>
            <a:r>
              <a:rPr lang="zh-CN" altLang="en-US" sz="1900" dirty="0">
                <a:latin typeface="楷体_GB2312" pitchFamily="49" charset="-122"/>
                <a:ea typeface="楷体_GB2312" pitchFamily="49" charset="-122"/>
              </a:rPr>
              <a:t>对建立的模型进行精化和细化。</a:t>
            </a:r>
          </a:p>
        </p:txBody>
      </p:sp>
      <p:sp>
        <p:nvSpPr>
          <p:cNvPr id="1500163" name="Rectangle 3"/>
          <p:cNvSpPr>
            <a:spLocks noChangeArrowheads="1"/>
          </p:cNvSpPr>
          <p:nvPr/>
        </p:nvSpPr>
        <p:spPr bwMode="auto">
          <a:xfrm>
            <a:off x="762000" y="592138"/>
            <a:ext cx="4756150" cy="77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500" b="1">
                <a:solidFill>
                  <a:schemeClr val="tx2"/>
                </a:solidFill>
                <a:latin typeface="Lucida Sans Unicode" pitchFamily="34" charset="0"/>
                <a:ea typeface="宋体" pitchFamily="2" charset="-122"/>
              </a:rPr>
              <a:t>活动图的创建示例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A25AE84-2874-4813-B2F9-68AAC932D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3EA6FB2A-DEFE-4538-ABDC-9901A685B2AE}" type="slidenum">
              <a:rPr lang="zh-CN" altLang="en-US" smtClean="0"/>
              <a:pPr>
                <a:defRPr/>
              </a:pPr>
              <a:t>29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A1FC29C5-6EFB-48FC-8F26-8738CA658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2517" y="421419"/>
            <a:ext cx="5001483" cy="6207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/>
              <a:t>什么是活动图</a:t>
            </a:r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8533"/>
            <a:ext cx="4191000" cy="4870867"/>
          </a:xfrm>
        </p:spPr>
        <p:txBody>
          <a:bodyPr/>
          <a:lstStyle/>
          <a:p>
            <a:pPr>
              <a:lnSpc>
                <a:spcPts val="32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活动图与流程图的区别</a:t>
            </a:r>
          </a:p>
          <a:p>
            <a:pPr>
              <a:lnSpc>
                <a:spcPts val="32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流程图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着重描述处理过程，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流程图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主要控制结构是顺序、分支和循环，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	</a:t>
            </a:r>
          </a:p>
          <a:p>
            <a:pPr>
              <a:lnSpc>
                <a:spcPts val="32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流程图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处理过程之间有严格的顺序和时间关系。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DF6DB3-8F4B-45D0-890F-7F83451E88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B0743202-A30D-47BD-8445-91573D1A0D10}" type="slidenum">
              <a:rPr lang="zh-CN" altLang="en-US" smtClean="0"/>
              <a:pPr>
                <a:defRPr/>
              </a:pPr>
              <a:t>3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186" name="Text Box 2"/>
          <p:cNvSpPr txBox="1">
            <a:spLocks noChangeArrowheads="1"/>
          </p:cNvSpPr>
          <p:nvPr/>
        </p:nvSpPr>
        <p:spPr bwMode="auto">
          <a:xfrm>
            <a:off x="107950" y="1905000"/>
            <a:ext cx="4235450" cy="47859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修改学生信息活动图</a:t>
            </a:r>
            <a:endParaRPr lang="en-US" altLang="zh-CN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1900" dirty="0">
                <a:latin typeface="楷体_GB2312" pitchFamily="49" charset="-122"/>
                <a:ea typeface="楷体_GB2312" pitchFamily="49" charset="-122"/>
              </a:rPr>
              <a:t>对于</a:t>
            </a:r>
            <a:r>
              <a:rPr lang="zh-CN" altLang="en-US" sz="1900" dirty="0">
                <a:latin typeface="Lucida Sans Unicode"/>
                <a:ea typeface="楷体_GB2312" pitchFamily="49" charset="-122"/>
              </a:rPr>
              <a:t>“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修改学生信息活动图</a:t>
            </a:r>
            <a:r>
              <a:rPr lang="zh-CN" altLang="en-US" sz="1900" dirty="0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sz="1900" dirty="0">
                <a:latin typeface="楷体_GB2312" pitchFamily="49" charset="-122"/>
                <a:ea typeface="楷体_GB2312" pitchFamily="49" charset="-122"/>
              </a:rPr>
              <a:t>这一事件来说，主要有三个活动：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1900" dirty="0">
                <a:latin typeface="楷体_GB2312" pitchFamily="49" charset="-122"/>
                <a:ea typeface="楷体_GB2312" pitchFamily="49" charset="-122"/>
              </a:rPr>
              <a:t>登录。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1900" dirty="0">
                <a:latin typeface="楷体_GB2312" pitchFamily="49" charset="-122"/>
                <a:ea typeface="楷体_GB2312" pitchFamily="49" charset="-122"/>
              </a:rPr>
              <a:t>查询学生信息。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1900" dirty="0">
                <a:latin typeface="楷体_GB2312" pitchFamily="49" charset="-122"/>
                <a:ea typeface="楷体_GB2312" pitchFamily="49" charset="-122"/>
              </a:rPr>
              <a:t>修改学生信息。</a:t>
            </a:r>
            <a:endParaRPr lang="en-US" altLang="zh-CN" sz="1900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确定动作流</a:t>
            </a:r>
            <a:endParaRPr lang="zh-CN" altLang="en-US" sz="1900" dirty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900" dirty="0">
                <a:latin typeface="楷体_GB2312" pitchFamily="49" charset="-122"/>
                <a:ea typeface="楷体_GB2312" pitchFamily="49" charset="-122"/>
              </a:rPr>
              <a:t>教师登录后，</a:t>
            </a:r>
            <a:endParaRPr lang="en-US" altLang="zh-CN" sz="1900" dirty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900" dirty="0">
                <a:latin typeface="楷体_GB2312" pitchFamily="49" charset="-122"/>
                <a:ea typeface="楷体_GB2312" pitchFamily="49" charset="-122"/>
              </a:rPr>
              <a:t>首先选择要查看哪位同学的信息，</a:t>
            </a:r>
            <a:endParaRPr lang="en-US" altLang="zh-CN" sz="1900" dirty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900" dirty="0">
                <a:latin typeface="楷体_GB2312" pitchFamily="49" charset="-122"/>
                <a:ea typeface="楷体_GB2312" pitchFamily="49" charset="-122"/>
              </a:rPr>
              <a:t>查看之后修改该学生的信息，</a:t>
            </a:r>
            <a:endParaRPr lang="en-US" altLang="zh-CN" sz="1900" dirty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900" dirty="0">
                <a:latin typeface="楷体_GB2312" pitchFamily="49" charset="-122"/>
                <a:ea typeface="楷体_GB2312" pitchFamily="49" charset="-122"/>
              </a:rPr>
              <a:t>修改完成后保存修改过的信息，</a:t>
            </a:r>
            <a:endParaRPr lang="en-US" altLang="zh-CN" sz="1900" dirty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900" dirty="0">
                <a:latin typeface="楷体_GB2312" pitchFamily="49" charset="-122"/>
                <a:ea typeface="楷体_GB2312" pitchFamily="49" charset="-122"/>
              </a:rPr>
              <a:t>最后退出系统。</a:t>
            </a:r>
          </a:p>
          <a:p>
            <a:pPr>
              <a:buFont typeface="Wingdings" pitchFamily="2" charset="2"/>
              <a:buChar char="l"/>
            </a:pPr>
            <a:endParaRPr lang="zh-CN" altLang="en-US" sz="19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01187" name="Rectangle 3"/>
          <p:cNvSpPr>
            <a:spLocks noChangeArrowheads="1"/>
          </p:cNvSpPr>
          <p:nvPr/>
        </p:nvSpPr>
        <p:spPr bwMode="auto">
          <a:xfrm>
            <a:off x="7837488" y="57181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01190" name="Rectangle 6"/>
          <p:cNvSpPr>
            <a:spLocks noChangeArrowheads="1"/>
          </p:cNvSpPr>
          <p:nvPr/>
        </p:nvSpPr>
        <p:spPr bwMode="auto">
          <a:xfrm>
            <a:off x="107950" y="685800"/>
            <a:ext cx="4756150" cy="77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500" b="1" dirty="0">
                <a:solidFill>
                  <a:schemeClr val="tx2"/>
                </a:solidFill>
                <a:latin typeface="Lucida Sans Unicode" pitchFamily="34" charset="0"/>
                <a:ea typeface="宋体" pitchFamily="2" charset="-122"/>
              </a:rPr>
              <a:t>活动图的创建示例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6C59C77-E087-4A9B-B8A0-AFE284B77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3EA6FB2A-DEFE-4538-ABDC-9901A685B2AE}" type="slidenum">
              <a:rPr lang="zh-CN" altLang="en-US" smtClean="0"/>
              <a:pPr>
                <a:defRPr/>
              </a:pPr>
              <a:t>30</a:t>
            </a:fld>
            <a:r>
              <a:rPr lang="zh-CN" altLang="en-US" dirty="0"/>
              <a:t>页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40A1567-D84D-472E-85C0-BA64EF240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00" y="-8048"/>
            <a:ext cx="4343401" cy="6744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2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25051"/>
            <a:ext cx="5434276" cy="6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E027A92-1B71-4122-B054-E0D5E66DAD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3EA6FB2A-DEFE-4538-ABDC-9901A685B2AE}" type="slidenum">
              <a:rPr lang="zh-CN" altLang="en-US" smtClean="0"/>
              <a:pPr>
                <a:defRPr/>
              </a:pPr>
              <a:t>31</a:t>
            </a:fld>
            <a:r>
              <a:rPr lang="zh-CN" altLang="en-US" dirty="0"/>
              <a:t>页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224772-9D49-43BC-BB16-747D3450818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905000"/>
            <a:ext cx="2819400" cy="4572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l"/>
              <a:defRPr sz="3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►"/>
              <a:defRPr sz="2800" b="1">
                <a:solidFill>
                  <a:srgbClr val="0066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600" kern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在教师登录时，系统验证教师输入的账号、密码、动态码等登录信息，</a:t>
            </a:r>
            <a:endParaRPr lang="en-US" altLang="zh-CN" sz="1600" kern="0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1600" kern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如果验证未通过，则登录失败；</a:t>
            </a:r>
            <a:endParaRPr lang="en-US" altLang="zh-CN" sz="1600" kern="0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1600" kern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如果验证通过，教师登录成功并选择需要查询的学生，</a:t>
            </a:r>
            <a:endParaRPr lang="en-US" altLang="zh-CN" sz="1600" kern="0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1600" kern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系统会显示教师选中的学生信息、</a:t>
            </a:r>
            <a:endParaRPr lang="en-US" altLang="zh-CN" sz="1600" kern="0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1600" kern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教师查看信息后，修改学生信息，修改完成后保存学生信息，</a:t>
            </a:r>
            <a:endParaRPr lang="en-US" altLang="zh-CN" sz="1600" kern="0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1600" kern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系统将修改后的信息保存到数据库。</a:t>
            </a:r>
            <a:endParaRPr lang="en-US" altLang="zh-CN" sz="1600" kern="0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1600" kern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教师退出系统，系统注销教师账号。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6A77B08-6459-452E-984E-A6870B026EE3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125051"/>
            <a:ext cx="2890520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修改学生信息活动图</a:t>
            </a:r>
            <a:endParaRPr lang="en-US" altLang="zh-CN" sz="36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600" kern="0" dirty="0"/>
              <a:t>泳道图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499" name="Rectangle 3"/>
          <p:cNvSpPr>
            <a:spLocks noChangeArrowheads="1"/>
          </p:cNvSpPr>
          <p:nvPr/>
        </p:nvSpPr>
        <p:spPr bwMode="auto">
          <a:xfrm>
            <a:off x="152400" y="1752600"/>
            <a:ext cx="9067800" cy="22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 b="1" dirty="0">
                <a:latin typeface="宋体" pitchFamily="2" charset="-122"/>
              </a:rPr>
              <a:t>上课作业</a:t>
            </a:r>
            <a:r>
              <a:rPr kumimoji="1" lang="en-US" altLang="zh-CN" sz="2800" b="1" dirty="0">
                <a:latin typeface="宋体" pitchFamily="2" charset="-122"/>
              </a:rPr>
              <a:t>: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Ch09_</a:t>
            </a:r>
            <a:r>
              <a:rPr lang="zh-CN" altLang="en-US" sz="2800" dirty="0"/>
              <a:t>修改学生信息活动图</a:t>
            </a:r>
            <a:r>
              <a:rPr lang="en-US" altLang="zh-CN" sz="2800" dirty="0"/>
              <a:t>_</a:t>
            </a:r>
            <a:r>
              <a:rPr lang="zh-CN" altLang="en-US" sz="2800" dirty="0"/>
              <a:t>学号</a:t>
            </a:r>
            <a:r>
              <a:rPr lang="en-US" altLang="zh-CN" sz="2800" dirty="0"/>
              <a:t>_</a:t>
            </a:r>
            <a:r>
              <a:rPr lang="zh-CN" altLang="en-US" sz="2800" dirty="0"/>
              <a:t>姓名</a:t>
            </a:r>
            <a:r>
              <a:rPr lang="en-US" altLang="zh-CN" sz="2800" dirty="0"/>
              <a:t>.mdl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Ch09_</a:t>
            </a:r>
            <a:r>
              <a:rPr lang="zh-CN" altLang="en-US" sz="2800" dirty="0"/>
              <a:t>图书馆借书</a:t>
            </a:r>
            <a:r>
              <a:rPr lang="en-US" altLang="zh-CN" sz="2800" dirty="0"/>
              <a:t>_</a:t>
            </a:r>
            <a:r>
              <a:rPr lang="zh-CN" altLang="en-US" sz="2800" dirty="0"/>
              <a:t>学号</a:t>
            </a:r>
            <a:r>
              <a:rPr lang="en-US" altLang="zh-CN" sz="2800" dirty="0"/>
              <a:t>_</a:t>
            </a:r>
            <a:r>
              <a:rPr lang="zh-CN" altLang="en-US" sz="2800" dirty="0"/>
              <a:t>姓名</a:t>
            </a:r>
            <a:r>
              <a:rPr lang="en-US" altLang="zh-CN" sz="2800" dirty="0"/>
              <a:t>.mdl  </a:t>
            </a:r>
            <a:br>
              <a:rPr lang="en-US" altLang="zh-CN" sz="2800" dirty="0"/>
            </a:br>
            <a:r>
              <a:rPr lang="en-US" altLang="zh-CN" sz="2800" dirty="0"/>
              <a:t>   (</a:t>
            </a:r>
            <a:r>
              <a:rPr lang="zh-CN" altLang="en-US" sz="2800" dirty="0"/>
              <a:t>书本</a:t>
            </a:r>
            <a:r>
              <a:rPr lang="en-US" altLang="zh-CN" sz="2800" dirty="0"/>
              <a:t>P218)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556C38-D111-491D-AEF0-584F8D8FD9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7DCE6866-F145-41A2-94B8-65F4495AC5D2}" type="slidenum">
              <a:rPr lang="zh-CN" altLang="en-US" smtClean="0"/>
              <a:pPr>
                <a:defRPr/>
              </a:pPr>
              <a:t>32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858304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F4BF40-BCAD-4940-9C32-AEB83438DA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9.    </a:t>
            </a:r>
            <a:fld id="{3EA6FB2A-DEFE-4538-ABDC-9901A685B2AE}" type="slidenum">
              <a:rPr lang="zh-CN" altLang="en-US" smtClean="0"/>
              <a:pPr>
                <a:defRPr/>
              </a:pPr>
              <a:t>33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2EA4C3-02EA-4994-88D9-037B549CAA39}"/>
              </a:ext>
            </a:extLst>
          </p:cNvPr>
          <p:cNvSpPr txBox="1"/>
          <p:nvPr/>
        </p:nvSpPr>
        <p:spPr>
          <a:xfrm>
            <a:off x="48260" y="162560"/>
            <a:ext cx="29235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01_标识活动图的用例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31770F-2DD0-426C-A309-D6DACA1E899C}"/>
              </a:ext>
            </a:extLst>
          </p:cNvPr>
          <p:cNvSpPr txBox="1"/>
          <p:nvPr/>
        </p:nvSpPr>
        <p:spPr>
          <a:xfrm>
            <a:off x="76200" y="3151908"/>
            <a:ext cx="2819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02_建模主路径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8218863-EC0B-4B75-9EE1-E9413B9D6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55" y="0"/>
            <a:ext cx="6256945" cy="3505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FA9D608-E827-4C55-B6FD-EA003BA52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9818"/>
            <a:ext cx="9144000" cy="317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2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710E897-1BE7-4C89-9838-0D41DA41C5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9.    </a:t>
            </a:r>
            <a:fld id="{3EA6FB2A-DEFE-4538-ABDC-9901A685B2AE}" type="slidenum">
              <a:rPr lang="zh-CN" altLang="en-US" smtClean="0"/>
              <a:pPr>
                <a:defRPr/>
              </a:pPr>
              <a:t>34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99A03E-178E-420B-BCED-4891B4FF1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399"/>
            <a:ext cx="9144000" cy="63022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806ECE-C6F1-48FC-A689-1772C1BADC70}"/>
              </a:ext>
            </a:extLst>
          </p:cNvPr>
          <p:cNvSpPr txBox="1"/>
          <p:nvPr/>
        </p:nvSpPr>
        <p:spPr>
          <a:xfrm>
            <a:off x="76200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03_建模主路径</a:t>
            </a:r>
          </a:p>
        </p:txBody>
      </p:sp>
    </p:spTree>
    <p:extLst>
      <p:ext uri="{BB962C8B-B14F-4D97-AF65-F5344CB8AC3E}">
        <p14:creationId xmlns:p14="http://schemas.microsoft.com/office/powerpoint/2010/main" val="2808323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82D2FB-E9F4-4A38-B7E0-C4FEC64142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9.    </a:t>
            </a:r>
            <a:fld id="{3EA6FB2A-DEFE-4538-ABDC-9901A685B2AE}" type="slidenum">
              <a:rPr lang="zh-CN" altLang="en-US" smtClean="0"/>
              <a:pPr>
                <a:defRPr/>
              </a:pPr>
              <a:t>35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65D10E-9B07-4574-B472-A45A8809E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64008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1C6E1A1-0921-4585-B134-3EE69D17C8FA}"/>
              </a:ext>
            </a:extLst>
          </p:cNvPr>
          <p:cNvSpPr txBox="1"/>
          <p:nvPr/>
        </p:nvSpPr>
        <p:spPr>
          <a:xfrm>
            <a:off x="76200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04_</a:t>
            </a:r>
            <a:r>
              <a:rPr lang="zh-CN" altLang="en-US" sz="2800" dirty="0"/>
              <a:t>添加泳道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2414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8BE81C7-52CC-4D12-93EA-0EFF69E76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9.    </a:t>
            </a:r>
            <a:fld id="{3EA6FB2A-DEFE-4538-ABDC-9901A685B2AE}" type="slidenum">
              <a:rPr lang="zh-CN" altLang="en-US" smtClean="0"/>
              <a:pPr>
                <a:defRPr/>
              </a:pPr>
              <a:t>36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458802-C014-44A2-8B7D-FEC89FA8F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46597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FAC2A2B-1872-4B44-8C7B-582EBF69D03D}"/>
              </a:ext>
            </a:extLst>
          </p:cNvPr>
          <p:cNvSpPr txBox="1"/>
          <p:nvPr/>
        </p:nvSpPr>
        <p:spPr>
          <a:xfrm>
            <a:off x="76200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05_</a:t>
            </a:r>
            <a:r>
              <a:rPr lang="zh-CN" altLang="en-US" sz="2800" dirty="0"/>
              <a:t>添加分解图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235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/>
              <a:t>什么是活动图</a:t>
            </a:r>
          </a:p>
        </p:txBody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769269"/>
            <a:ext cx="7421562" cy="9175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活动图与流程图的区别</a:t>
            </a:r>
          </a:p>
        </p:txBody>
      </p:sp>
      <p:sp>
        <p:nvSpPr>
          <p:cNvPr id="1452037" name="Rectangle 5"/>
          <p:cNvSpPr>
            <a:spLocks noChangeArrowheads="1"/>
          </p:cNvSpPr>
          <p:nvPr/>
        </p:nvSpPr>
        <p:spPr bwMode="auto">
          <a:xfrm>
            <a:off x="0" y="2438400"/>
            <a:ext cx="4343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55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tabLst>
                <a:tab pos="450850" algn="l"/>
              </a:tabLst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⑴ 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活动图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描述的是活动的顺序关系，它着重表现的是系统的行为，而非系统的处理过程。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355600" indent="-355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tabLst>
                <a:tab pos="450850" algn="l"/>
              </a:tabLst>
            </a:pPr>
            <a:endParaRPr lang="en-US" altLang="zh-CN" sz="1200" dirty="0">
              <a:latin typeface="楷体_GB2312" pitchFamily="49" charset="-122"/>
              <a:ea typeface="楷体_GB2312" pitchFamily="49" charset="-122"/>
            </a:endParaRPr>
          </a:p>
          <a:p>
            <a:pPr marL="355600" indent="-355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⑵ 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活动图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能够表示并发活动的情形，而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流程图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不能。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355600" indent="-355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zh-CN" altLang="en-US" sz="1200" dirty="0">
              <a:latin typeface="楷体_GB2312" pitchFamily="49" charset="-122"/>
              <a:ea typeface="楷体_GB2312" pitchFamily="49" charset="-122"/>
            </a:endParaRPr>
          </a:p>
          <a:p>
            <a:pPr marL="355600" indent="-355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⑶ 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活动图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是面向对象的，而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流程图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是面向过程的。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CBAEDE-6784-42C5-B68F-95B80CCE7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27095"/>
            <a:ext cx="4495801" cy="67309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>
            <a:extLst>
              <a:ext uri="{FF2B5EF4-FFF2-40B4-BE49-F238E27FC236}">
                <a16:creationId xmlns:a16="http://schemas.microsoft.com/office/drawing/2014/main" id="{9D120931-777E-4DBA-B0ED-CB706395C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54" y="1868956"/>
            <a:ext cx="541545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l"/>
              <a:defRPr sz="3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►"/>
              <a:defRPr sz="2800" b="1">
                <a:solidFill>
                  <a:srgbClr val="0066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tx1"/>
              </a:buClr>
              <a:buFontTx/>
              <a:buChar char="•"/>
            </a:pP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动作状态（</a:t>
            </a:r>
            <a:r>
              <a:rPr lang="en-US" altLang="zh-CN" sz="2400" kern="0" dirty="0">
                <a:latin typeface="楷体_GB2312" pitchFamily="49" charset="-122"/>
                <a:ea typeface="楷体_GB2312" pitchFamily="49" charset="-122"/>
              </a:rPr>
              <a:t>Action State</a:t>
            </a: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活动状态（</a:t>
            </a:r>
            <a:r>
              <a:rPr lang="en-US" altLang="zh-CN" sz="2400" kern="0" dirty="0">
                <a:latin typeface="楷体_GB2312" pitchFamily="49" charset="-122"/>
                <a:ea typeface="楷体_GB2312" pitchFamily="49" charset="-122"/>
              </a:rPr>
              <a:t>Activity State</a:t>
            </a: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动作流（</a:t>
            </a:r>
            <a:r>
              <a:rPr lang="en-US" altLang="zh-CN" sz="2400" kern="0" dirty="0">
                <a:latin typeface="楷体_GB2312" pitchFamily="49" charset="-122"/>
                <a:ea typeface="楷体_GB2312" pitchFamily="49" charset="-122"/>
              </a:rPr>
              <a:t>Action Flow</a:t>
            </a: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分支（</a:t>
            </a:r>
            <a:r>
              <a:rPr lang="en-US" altLang="zh-CN" sz="2400" kern="0" dirty="0">
                <a:latin typeface="楷体_GB2312" pitchFamily="49" charset="-122"/>
                <a:ea typeface="楷体_GB2312" pitchFamily="49" charset="-122"/>
              </a:rPr>
              <a:t>Branch</a:t>
            </a: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）与</a:t>
            </a:r>
            <a:br>
              <a:rPr lang="en-US" altLang="zh-CN" sz="2400" kern="0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合并（</a:t>
            </a:r>
            <a:r>
              <a:rPr lang="en-US" altLang="zh-CN" sz="2400" kern="0" dirty="0">
                <a:latin typeface="楷体_GB2312" pitchFamily="49" charset="-122"/>
                <a:ea typeface="楷体_GB2312" pitchFamily="49" charset="-122"/>
              </a:rPr>
              <a:t>Merge</a:t>
            </a: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分叉（</a:t>
            </a:r>
            <a:r>
              <a:rPr lang="en-US" altLang="zh-CN" sz="2400" kern="0" dirty="0">
                <a:latin typeface="楷体_GB2312" pitchFamily="49" charset="-122"/>
                <a:ea typeface="楷体_GB2312" pitchFamily="49" charset="-122"/>
              </a:rPr>
              <a:t>Fork</a:t>
            </a: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）</a:t>
            </a:r>
            <a:br>
              <a:rPr lang="en-US" altLang="zh-CN" sz="2400" kern="0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与汇合（</a:t>
            </a:r>
            <a:r>
              <a:rPr lang="en-US" altLang="zh-CN" sz="2400" kern="0" dirty="0">
                <a:latin typeface="楷体_GB2312" pitchFamily="49" charset="-122"/>
                <a:ea typeface="楷体_GB2312" pitchFamily="49" charset="-122"/>
              </a:rPr>
              <a:t>Join</a:t>
            </a: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泳道（</a:t>
            </a:r>
            <a:r>
              <a:rPr lang="en-US" altLang="zh-CN" sz="2400" kern="0" dirty="0">
                <a:latin typeface="楷体_GB2312" pitchFamily="49" charset="-122"/>
                <a:ea typeface="楷体_GB2312" pitchFamily="49" charset="-122"/>
              </a:rPr>
              <a:t>Swimlane</a:t>
            </a: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1524740" name="Rectangle 4"/>
          <p:cNvSpPr>
            <a:spLocks noGrp="1"/>
          </p:cNvSpPr>
          <p:nvPr>
            <p:ph type="title"/>
          </p:nvPr>
        </p:nvSpPr>
        <p:spPr>
          <a:xfrm>
            <a:off x="-3969" y="64294"/>
            <a:ext cx="8229600" cy="868362"/>
          </a:xfrm>
          <a:noFill/>
          <a:ln/>
        </p:spPr>
        <p:txBody>
          <a:bodyPr/>
          <a:lstStyle/>
          <a:p>
            <a:r>
              <a:rPr lang="zh-CN" altLang="en-US" dirty="0"/>
              <a:t>活动图的组成元素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FD4A78F-2A1D-4975-B54D-59C0BD12DE58}"/>
              </a:ext>
            </a:extLst>
          </p:cNvPr>
          <p:cNvGrpSpPr/>
          <p:nvPr/>
        </p:nvGrpSpPr>
        <p:grpSpPr>
          <a:xfrm>
            <a:off x="5180475" y="685800"/>
            <a:ext cx="3887325" cy="5886450"/>
            <a:chOff x="4452057" y="838200"/>
            <a:chExt cx="4053768" cy="5734050"/>
          </a:xfrm>
        </p:grpSpPr>
        <p:pic>
          <p:nvPicPr>
            <p:cNvPr id="1524741" name="Picture 5"/>
            <p:cNvPicPr>
              <a:picLocks noChangeAspect="1" noChangeArrowheads="1"/>
            </p:cNvPicPr>
            <p:nvPr/>
          </p:nvPicPr>
          <p:blipFill>
            <a:blip r:embed="rId2"/>
            <a:srcRect l="5278" t="5907" r="11200" b="5676"/>
            <a:stretch>
              <a:fillRect/>
            </a:stretch>
          </p:blipFill>
          <p:spPr bwMode="auto">
            <a:xfrm>
              <a:off x="4495800" y="838200"/>
              <a:ext cx="4010025" cy="5734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24742" name="AutoShape 6"/>
            <p:cNvSpPr>
              <a:spLocks noChangeArrowheads="1"/>
            </p:cNvSpPr>
            <p:nvPr/>
          </p:nvSpPr>
          <p:spPr bwMode="auto">
            <a:xfrm>
              <a:off x="7132103" y="886995"/>
              <a:ext cx="1368425" cy="431800"/>
            </a:xfrm>
            <a:prstGeom prst="wedgeRoundRectCallout">
              <a:avLst>
                <a:gd name="adj1" fmla="val -67868"/>
                <a:gd name="adj2" fmla="val -20910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2000" b="1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活动起点</a:t>
              </a:r>
            </a:p>
          </p:txBody>
        </p:sp>
        <p:sp>
          <p:nvSpPr>
            <p:cNvPr id="1524743" name="AutoShape 7"/>
            <p:cNvSpPr>
              <a:spLocks noChangeArrowheads="1"/>
            </p:cNvSpPr>
            <p:nvPr/>
          </p:nvSpPr>
          <p:spPr bwMode="auto">
            <a:xfrm>
              <a:off x="7713663" y="1489641"/>
              <a:ext cx="792162" cy="431800"/>
            </a:xfrm>
            <a:prstGeom prst="wedgeRoundRectCallout">
              <a:avLst>
                <a:gd name="adj1" fmla="val -96415"/>
                <a:gd name="adj2" fmla="val -29804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20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活动</a:t>
              </a:r>
            </a:p>
          </p:txBody>
        </p:sp>
        <p:sp>
          <p:nvSpPr>
            <p:cNvPr id="1524744" name="AutoShape 8"/>
            <p:cNvSpPr>
              <a:spLocks noChangeArrowheads="1"/>
            </p:cNvSpPr>
            <p:nvPr/>
          </p:nvSpPr>
          <p:spPr bwMode="auto">
            <a:xfrm>
              <a:off x="5156199" y="1774824"/>
              <a:ext cx="792163" cy="431800"/>
            </a:xfrm>
            <a:prstGeom prst="wedgeRoundRectCallout">
              <a:avLst>
                <a:gd name="adj1" fmla="val 99076"/>
                <a:gd name="adj2" fmla="val 24590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2000" b="1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分叉</a:t>
              </a:r>
            </a:p>
          </p:txBody>
        </p:sp>
        <p:sp>
          <p:nvSpPr>
            <p:cNvPr id="1524745" name="AutoShape 9"/>
            <p:cNvSpPr>
              <a:spLocks noChangeArrowheads="1"/>
            </p:cNvSpPr>
            <p:nvPr/>
          </p:nvSpPr>
          <p:spPr bwMode="auto">
            <a:xfrm>
              <a:off x="5228381" y="5514513"/>
              <a:ext cx="828674" cy="431800"/>
            </a:xfrm>
            <a:prstGeom prst="wedgeRoundRectCallout">
              <a:avLst>
                <a:gd name="adj1" fmla="val 85990"/>
                <a:gd name="adj2" fmla="val -129280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20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汇合</a:t>
              </a:r>
            </a:p>
          </p:txBody>
        </p:sp>
        <p:sp>
          <p:nvSpPr>
            <p:cNvPr id="1524746" name="AutoShape 10"/>
            <p:cNvSpPr>
              <a:spLocks noChangeArrowheads="1"/>
            </p:cNvSpPr>
            <p:nvPr/>
          </p:nvSpPr>
          <p:spPr bwMode="auto">
            <a:xfrm>
              <a:off x="7132103" y="6034957"/>
              <a:ext cx="1368425" cy="431800"/>
            </a:xfrm>
            <a:prstGeom prst="wedgeRoundRectCallout">
              <a:avLst>
                <a:gd name="adj1" fmla="val -63126"/>
                <a:gd name="adj2" fmla="val 28801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2000" b="1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活动终点</a:t>
              </a:r>
            </a:p>
          </p:txBody>
        </p:sp>
        <p:sp>
          <p:nvSpPr>
            <p:cNvPr id="1524747" name="AutoShape 11"/>
            <p:cNvSpPr>
              <a:spLocks noChangeArrowheads="1"/>
            </p:cNvSpPr>
            <p:nvPr/>
          </p:nvSpPr>
          <p:spPr bwMode="auto">
            <a:xfrm>
              <a:off x="4452057" y="2787297"/>
              <a:ext cx="792163" cy="431800"/>
            </a:xfrm>
            <a:prstGeom prst="wedgeRoundRectCallout">
              <a:avLst>
                <a:gd name="adj1" fmla="val 89816"/>
                <a:gd name="adj2" fmla="val 5524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20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分支</a:t>
              </a:r>
            </a:p>
          </p:txBody>
        </p:sp>
        <p:sp>
          <p:nvSpPr>
            <p:cNvPr id="1524748" name="AutoShape 12"/>
            <p:cNvSpPr>
              <a:spLocks noChangeArrowheads="1"/>
            </p:cNvSpPr>
            <p:nvPr/>
          </p:nvSpPr>
          <p:spPr bwMode="auto">
            <a:xfrm>
              <a:off x="4832299" y="4857429"/>
              <a:ext cx="792163" cy="431800"/>
            </a:xfrm>
            <a:prstGeom prst="wedgeRoundRectCallout">
              <a:avLst>
                <a:gd name="adj1" fmla="val 47927"/>
                <a:gd name="adj2" fmla="val -90165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20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合并</a:t>
              </a:r>
            </a:p>
          </p:txBody>
        </p:sp>
        <p:sp>
          <p:nvSpPr>
            <p:cNvPr id="1524749" name="AutoShape 13"/>
            <p:cNvSpPr>
              <a:spLocks noChangeArrowheads="1"/>
            </p:cNvSpPr>
            <p:nvPr/>
          </p:nvSpPr>
          <p:spPr bwMode="auto">
            <a:xfrm>
              <a:off x="4495800" y="1148887"/>
              <a:ext cx="1249363" cy="431800"/>
            </a:xfrm>
            <a:prstGeom prst="wedgeRoundRectCallout">
              <a:avLst>
                <a:gd name="adj1" fmla="val 86400"/>
                <a:gd name="adj2" fmla="val 46533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20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动作流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CC0FC610-9ACB-48D3-AAE2-AEF45A4EF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571467"/>
            <a:ext cx="3095625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6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/>
              <a:t>活动图的组成元素</a:t>
            </a:r>
          </a:p>
        </p:txBody>
      </p:sp>
      <p:sp>
        <p:nvSpPr>
          <p:cNvPr id="146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1958975"/>
            <a:ext cx="8642350" cy="2308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3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动作状态</a:t>
            </a:r>
            <a:endParaRPr lang="zh-CN" altLang="en-US" sz="3000" dirty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动作状态是指执行原子的、不可中断的动作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原子的，不可中断的，瞬时的行为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不能有入口动作和出口动作。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E507022-B5B3-4945-8762-65B72A753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B0743202-A30D-47BD-8445-91573D1A0D10}" type="slidenum">
              <a:rPr lang="zh-CN" altLang="en-US" smtClean="0"/>
              <a:pPr>
                <a:defRPr/>
              </a:pPr>
              <a:t>6</a:t>
            </a:fld>
            <a:r>
              <a:rPr lang="zh-CN" altLang="en-US" dirty="0"/>
              <a:t>页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4ECBF57-A13D-4FC6-8DC7-B4E18F80E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18" y="3886200"/>
            <a:ext cx="7994650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l"/>
              <a:defRPr sz="3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►"/>
              <a:defRPr sz="2800" b="1">
                <a:solidFill>
                  <a:srgbClr val="0066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800" kern="0" dirty="0">
                <a:solidFill>
                  <a:srgbClr val="FF3300"/>
                </a:solidFill>
                <a:ea typeface="楷体_GB2312" pitchFamily="49" charset="-122"/>
              </a:rPr>
              <a:t>活动状态</a:t>
            </a:r>
          </a:p>
          <a:p>
            <a:r>
              <a:rPr lang="zh-CN" altLang="en-US" sz="2000" kern="0" dirty="0">
                <a:latin typeface="楷体_GB2312" pitchFamily="49" charset="-122"/>
                <a:ea typeface="楷体_GB2312" pitchFamily="49" charset="-122"/>
              </a:rPr>
              <a:t>活动状态用于表达状态机中的非原子的运行。</a:t>
            </a:r>
            <a:endParaRPr lang="en-US" altLang="zh-CN" sz="2000" kern="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000" kern="0" dirty="0">
                <a:latin typeface="楷体_GB2312" pitchFamily="49" charset="-122"/>
                <a:ea typeface="楷体_GB2312" pitchFamily="49" charset="-122"/>
              </a:rPr>
              <a:t>可分解成其他子活动或动作状态</a:t>
            </a:r>
          </a:p>
          <a:p>
            <a:r>
              <a:rPr lang="zh-CN" altLang="en-US" sz="2000" kern="0" dirty="0">
                <a:latin typeface="楷体_GB2312" pitchFamily="49" charset="-122"/>
                <a:ea typeface="楷体_GB2312" pitchFamily="49" charset="-122"/>
              </a:rPr>
              <a:t>可用另一个活动图来表示。</a:t>
            </a:r>
          </a:p>
          <a:p>
            <a:r>
              <a:rPr lang="zh-CN" altLang="en-US" sz="2000" kern="0" dirty="0">
                <a:latin typeface="楷体_GB2312" pitchFamily="49" charset="-122"/>
                <a:ea typeface="楷体_GB2312" pitchFamily="49" charset="-122"/>
              </a:rPr>
              <a:t>可有入口动作和出口动作。</a:t>
            </a:r>
          </a:p>
          <a:p>
            <a:r>
              <a:rPr lang="zh-CN" altLang="en-US" sz="2000" kern="0" dirty="0">
                <a:latin typeface="楷体_GB2312" pitchFamily="49" charset="-122"/>
                <a:ea typeface="楷体_GB2312" pitchFamily="49" charset="-122"/>
              </a:rPr>
              <a:t>动作状态是活动状态的一个特例，如果某个活动状态只包括一个动作，那么它就是一个动作状态。</a:t>
            </a:r>
          </a:p>
          <a:p>
            <a:endParaRPr lang="zh-CN" altLang="en-US" sz="2800" kern="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8EA31B8-DB83-434B-8861-7156902FC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6901" y="3657601"/>
            <a:ext cx="3119000" cy="1628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/>
              <a:t>活动图的组成元素</a:t>
            </a:r>
          </a:p>
        </p:txBody>
      </p:sp>
      <p:sp>
        <p:nvSpPr>
          <p:cNvPr id="146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11019"/>
            <a:ext cx="5484812" cy="465645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FF3300"/>
                </a:solidFill>
                <a:ea typeface="楷体_GB2312" pitchFamily="49" charset="-122"/>
              </a:rPr>
              <a:t>动作流</a:t>
            </a:r>
          </a:p>
          <a:p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所有动作状态之间的转换流称之为动作流。 </a:t>
            </a:r>
          </a:p>
          <a:p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转换用带箭头的直线表示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kern="0" dirty="0">
                <a:solidFill>
                  <a:srgbClr val="FF3300"/>
                </a:solidFill>
                <a:ea typeface="楷体_GB2312" pitchFamily="49" charset="-122"/>
              </a:rPr>
              <a:t>分支与合并</a:t>
            </a:r>
          </a:p>
          <a:p>
            <a:r>
              <a:rPr lang="zh-CN" altLang="en-US" sz="2000" kern="0" dirty="0">
                <a:latin typeface="楷体_GB2312" pitchFamily="49" charset="-122"/>
                <a:ea typeface="楷体_GB2312" pitchFamily="49" charset="-122"/>
              </a:rPr>
              <a:t>分支用于表示对象类所具有的条件行为。</a:t>
            </a:r>
            <a:endParaRPr lang="en-US" altLang="zh-CN" sz="2000" kern="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无条件的动作流自动触发动作状态的转换</a:t>
            </a:r>
          </a:p>
          <a:p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有条件的动作流需要根据条件，判定动作的流向。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B65F955-768D-4622-9B3A-88CFEE0DCE60}"/>
              </a:ext>
            </a:extLst>
          </p:cNvPr>
          <p:cNvGrpSpPr/>
          <p:nvPr/>
        </p:nvGrpSpPr>
        <p:grpSpPr>
          <a:xfrm>
            <a:off x="5486400" y="1553887"/>
            <a:ext cx="3397250" cy="5163634"/>
            <a:chOff x="4452057" y="838200"/>
            <a:chExt cx="4053768" cy="5734050"/>
          </a:xfrm>
        </p:grpSpPr>
        <p:pic>
          <p:nvPicPr>
            <p:cNvPr id="8" name="Picture 5">
              <a:extLst>
                <a:ext uri="{FF2B5EF4-FFF2-40B4-BE49-F238E27FC236}">
                  <a16:creationId xmlns:a16="http://schemas.microsoft.com/office/drawing/2014/main" id="{F0CB57C6-52C2-4A98-9EA6-B716F34548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 l="5278" t="5907" r="11200" b="5676"/>
            <a:stretch>
              <a:fillRect/>
            </a:stretch>
          </p:blipFill>
          <p:spPr bwMode="auto">
            <a:xfrm>
              <a:off x="4495800" y="838200"/>
              <a:ext cx="4010025" cy="5734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51090E49-D9B0-4604-AF28-0C17BA2AE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2103" y="886995"/>
              <a:ext cx="1368425" cy="431800"/>
            </a:xfrm>
            <a:prstGeom prst="wedgeRoundRectCallout">
              <a:avLst>
                <a:gd name="adj1" fmla="val -67868"/>
                <a:gd name="adj2" fmla="val -20910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1200" b="1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活动起点</a:t>
              </a:r>
            </a:p>
          </p:txBody>
        </p:sp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F38B1B1F-B2F7-46F9-9D23-9298AB850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3663" y="1489641"/>
              <a:ext cx="792162" cy="431800"/>
            </a:xfrm>
            <a:prstGeom prst="wedgeRoundRectCallout">
              <a:avLst>
                <a:gd name="adj1" fmla="val -96415"/>
                <a:gd name="adj2" fmla="val -29804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12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活动</a:t>
              </a:r>
            </a:p>
          </p:txBody>
        </p:sp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217316D5-1BF1-4EBA-B531-EDBA874BA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6199" y="1774824"/>
              <a:ext cx="792163" cy="431800"/>
            </a:xfrm>
            <a:prstGeom prst="wedgeRoundRectCallout">
              <a:avLst>
                <a:gd name="adj1" fmla="val 99076"/>
                <a:gd name="adj2" fmla="val 24590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1200" b="1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分叉</a:t>
              </a:r>
            </a:p>
          </p:txBody>
        </p:sp>
        <p:sp>
          <p:nvSpPr>
            <p:cNvPr id="12" name="AutoShape 9">
              <a:extLst>
                <a:ext uri="{FF2B5EF4-FFF2-40B4-BE49-F238E27FC236}">
                  <a16:creationId xmlns:a16="http://schemas.microsoft.com/office/drawing/2014/main" id="{58DE8278-6486-4219-9302-8A0F07853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8381" y="5514513"/>
              <a:ext cx="828674" cy="431800"/>
            </a:xfrm>
            <a:prstGeom prst="wedgeRoundRectCallout">
              <a:avLst>
                <a:gd name="adj1" fmla="val 85990"/>
                <a:gd name="adj2" fmla="val -129280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12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汇合</a:t>
              </a:r>
            </a:p>
          </p:txBody>
        </p:sp>
        <p:sp>
          <p:nvSpPr>
            <p:cNvPr id="13" name="AutoShape 10">
              <a:extLst>
                <a:ext uri="{FF2B5EF4-FFF2-40B4-BE49-F238E27FC236}">
                  <a16:creationId xmlns:a16="http://schemas.microsoft.com/office/drawing/2014/main" id="{4A79910C-22A5-40E1-9AA8-F53B27DF6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2103" y="6034957"/>
              <a:ext cx="1368425" cy="431800"/>
            </a:xfrm>
            <a:prstGeom prst="wedgeRoundRectCallout">
              <a:avLst>
                <a:gd name="adj1" fmla="val -63126"/>
                <a:gd name="adj2" fmla="val 28801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1200" b="1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活动终点</a:t>
              </a:r>
            </a:p>
          </p:txBody>
        </p:sp>
        <p:sp>
          <p:nvSpPr>
            <p:cNvPr id="14" name="AutoShape 11">
              <a:extLst>
                <a:ext uri="{FF2B5EF4-FFF2-40B4-BE49-F238E27FC236}">
                  <a16:creationId xmlns:a16="http://schemas.microsoft.com/office/drawing/2014/main" id="{263F4E87-C6F0-459B-828F-EA2BAA20E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057" y="2787297"/>
              <a:ext cx="792163" cy="431800"/>
            </a:xfrm>
            <a:prstGeom prst="wedgeRoundRectCallout">
              <a:avLst>
                <a:gd name="adj1" fmla="val 89816"/>
                <a:gd name="adj2" fmla="val 5524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12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分支</a:t>
              </a:r>
            </a:p>
          </p:txBody>
        </p:sp>
        <p:sp>
          <p:nvSpPr>
            <p:cNvPr id="15" name="AutoShape 12">
              <a:extLst>
                <a:ext uri="{FF2B5EF4-FFF2-40B4-BE49-F238E27FC236}">
                  <a16:creationId xmlns:a16="http://schemas.microsoft.com/office/drawing/2014/main" id="{7DBA2D53-6569-482F-81AA-DC9952E27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2299" y="4857429"/>
              <a:ext cx="792163" cy="431800"/>
            </a:xfrm>
            <a:prstGeom prst="wedgeRoundRectCallout">
              <a:avLst>
                <a:gd name="adj1" fmla="val 47927"/>
                <a:gd name="adj2" fmla="val -90165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12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合并</a:t>
              </a:r>
            </a:p>
          </p:txBody>
        </p:sp>
        <p:sp>
          <p:nvSpPr>
            <p:cNvPr id="16" name="AutoShape 13">
              <a:extLst>
                <a:ext uri="{FF2B5EF4-FFF2-40B4-BE49-F238E27FC236}">
                  <a16:creationId xmlns:a16="http://schemas.microsoft.com/office/drawing/2014/main" id="{DB536356-DE84-430C-B7B3-839E4ACD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1148887"/>
              <a:ext cx="1249363" cy="431800"/>
            </a:xfrm>
            <a:prstGeom prst="wedgeRoundRectCallout">
              <a:avLst>
                <a:gd name="adj1" fmla="val 86400"/>
                <a:gd name="adj2" fmla="val 46533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12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动作流</a:t>
              </a:r>
            </a:p>
          </p:txBody>
        </p:sp>
      </p:grpSp>
      <p:pic>
        <p:nvPicPr>
          <p:cNvPr id="17" name="Picture 4">
            <a:extLst>
              <a:ext uri="{FF2B5EF4-FFF2-40B4-BE49-F238E27FC236}">
                <a16:creationId xmlns:a16="http://schemas.microsoft.com/office/drawing/2014/main" id="{BD695BA1-85E2-4267-8794-136B938F1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8073" y="5209694"/>
            <a:ext cx="1524000" cy="15078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00200"/>
            <a:ext cx="7561263" cy="857250"/>
          </a:xfrm>
        </p:spPr>
        <p:txBody>
          <a:bodyPr/>
          <a:lstStyle/>
          <a:p>
            <a:r>
              <a:rPr lang="zh-CN" altLang="en-US" sz="2700" dirty="0">
                <a:solidFill>
                  <a:srgbClr val="FF3300"/>
                </a:solidFill>
                <a:ea typeface="楷体_GB2312" pitchFamily="49" charset="-122"/>
              </a:rPr>
              <a:t>分支与合并</a:t>
            </a:r>
            <a:r>
              <a:rPr lang="en-US" altLang="zh-CN" sz="2700" dirty="0">
                <a:solidFill>
                  <a:srgbClr val="FF3300"/>
                </a:solidFill>
                <a:ea typeface="楷体_GB2312" pitchFamily="49" charset="-122"/>
              </a:rPr>
              <a:t>: </a:t>
            </a:r>
            <a:r>
              <a:rPr lang="zh-CN" altLang="en-US" sz="2700" dirty="0">
                <a:solidFill>
                  <a:srgbClr val="FF3300"/>
                </a:solidFill>
                <a:ea typeface="楷体_GB2312" pitchFamily="49" charset="-122"/>
              </a:rPr>
              <a:t>图书馆还书过程</a:t>
            </a:r>
          </a:p>
        </p:txBody>
      </p:sp>
      <p:pic>
        <p:nvPicPr>
          <p:cNvPr id="146841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2468356"/>
            <a:ext cx="9113160" cy="3921828"/>
          </a:xfrm>
          <a:noFill/>
          <a:ln/>
        </p:spPr>
      </p:pic>
      <p:sp>
        <p:nvSpPr>
          <p:cNvPr id="1468420" name="Rectangle 4"/>
          <p:cNvSpPr>
            <a:spLocks noChangeArrowheads="1"/>
          </p:cNvSpPr>
          <p:nvPr/>
        </p:nvSpPr>
        <p:spPr bwMode="auto">
          <a:xfrm>
            <a:off x="539750" y="700088"/>
            <a:ext cx="7561263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200">
                <a:solidFill>
                  <a:schemeClr val="tx2"/>
                </a:solidFill>
                <a:ea typeface="宋体" pitchFamily="2" charset="-122"/>
              </a:rPr>
              <a:t>活动图的组成元素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6AA7169-8E5D-4D67-AFDB-37086B9F7C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9.    </a:t>
            </a:r>
            <a:fld id="{B0743202-A30D-47BD-8445-91573D1A0D10}" type="slidenum">
              <a:rPr lang="zh-CN" altLang="en-US" smtClean="0"/>
              <a:pPr>
                <a:defRPr/>
              </a:pPr>
              <a:t>8</a:t>
            </a:fld>
            <a:r>
              <a:rPr lang="zh-CN" altLang="en-US" dirty="0"/>
              <a:t>页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7F6A04A-6672-410D-9DA1-463C4CACF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58" y="2196148"/>
            <a:ext cx="3357033" cy="4648200"/>
          </a:xfrm>
          <a:prstGeom prst="rect">
            <a:avLst/>
          </a:prstGeom>
        </p:spPr>
      </p:pic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 dirty="0"/>
              <a:t>活动图的组成元素</a:t>
            </a:r>
          </a:p>
        </p:txBody>
      </p:sp>
      <p:sp>
        <p:nvSpPr>
          <p:cNvPr id="1469445" name="Rectangle 5"/>
          <p:cNvSpPr>
            <a:spLocks noChangeArrowheads="1"/>
          </p:cNvSpPr>
          <p:nvPr/>
        </p:nvSpPr>
        <p:spPr bwMode="auto">
          <a:xfrm>
            <a:off x="61176" y="1548448"/>
            <a:ext cx="453819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分叉与汇合</a:t>
            </a:r>
            <a:endParaRPr lang="en-US" altLang="zh-CN" sz="26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若存在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多个并发运行的控制流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，引入了分叉与汇合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175F6E-5AB0-4CA1-8D78-681CE04D177A}"/>
              </a:ext>
            </a:extLst>
          </p:cNvPr>
          <p:cNvGrpSpPr/>
          <p:nvPr/>
        </p:nvGrpSpPr>
        <p:grpSpPr>
          <a:xfrm>
            <a:off x="5225513" y="2057400"/>
            <a:ext cx="3726530" cy="4572000"/>
            <a:chOff x="4452057" y="838200"/>
            <a:chExt cx="4053768" cy="5734050"/>
          </a:xfrm>
        </p:grpSpPr>
        <p:pic>
          <p:nvPicPr>
            <p:cNvPr id="9" name="Picture 5">
              <a:extLst>
                <a:ext uri="{FF2B5EF4-FFF2-40B4-BE49-F238E27FC236}">
                  <a16:creationId xmlns:a16="http://schemas.microsoft.com/office/drawing/2014/main" id="{9B544466-5455-4C9A-8647-B33963B60E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 l="5278" t="5907" r="11200" b="5676"/>
            <a:stretch>
              <a:fillRect/>
            </a:stretch>
          </p:blipFill>
          <p:spPr bwMode="auto">
            <a:xfrm>
              <a:off x="4495800" y="838200"/>
              <a:ext cx="4010025" cy="5734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2DA6AB43-1C37-426E-862A-35C2797C3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2103" y="886995"/>
              <a:ext cx="1368425" cy="431800"/>
            </a:xfrm>
            <a:prstGeom prst="wedgeRoundRectCallout">
              <a:avLst>
                <a:gd name="adj1" fmla="val -67868"/>
                <a:gd name="adj2" fmla="val -20910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1600" b="1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活动起点</a:t>
              </a: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3F7BE8F7-7902-4730-90B4-B158FB1FE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3663" y="1489641"/>
              <a:ext cx="792162" cy="431800"/>
            </a:xfrm>
            <a:prstGeom prst="wedgeRoundRectCallout">
              <a:avLst>
                <a:gd name="adj1" fmla="val -96415"/>
                <a:gd name="adj2" fmla="val -29804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1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活动</a:t>
              </a:r>
            </a:p>
          </p:txBody>
        </p:sp>
        <p:sp>
          <p:nvSpPr>
            <p:cNvPr id="12" name="AutoShape 8">
              <a:extLst>
                <a:ext uri="{FF2B5EF4-FFF2-40B4-BE49-F238E27FC236}">
                  <a16:creationId xmlns:a16="http://schemas.microsoft.com/office/drawing/2014/main" id="{B236D44A-C190-4F2E-A281-F880935F2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6199" y="1774824"/>
              <a:ext cx="792163" cy="431800"/>
            </a:xfrm>
            <a:prstGeom prst="wedgeRoundRectCallout">
              <a:avLst>
                <a:gd name="adj1" fmla="val 99076"/>
                <a:gd name="adj2" fmla="val 24590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1600" b="1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分叉</a:t>
              </a:r>
            </a:p>
          </p:txBody>
        </p:sp>
        <p:sp>
          <p:nvSpPr>
            <p:cNvPr id="13" name="AutoShape 9">
              <a:extLst>
                <a:ext uri="{FF2B5EF4-FFF2-40B4-BE49-F238E27FC236}">
                  <a16:creationId xmlns:a16="http://schemas.microsoft.com/office/drawing/2014/main" id="{18E10EEA-380A-4323-9036-0F128700E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8381" y="5514513"/>
              <a:ext cx="828674" cy="431800"/>
            </a:xfrm>
            <a:prstGeom prst="wedgeRoundRectCallout">
              <a:avLst>
                <a:gd name="adj1" fmla="val 85990"/>
                <a:gd name="adj2" fmla="val -129280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1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汇合</a:t>
              </a:r>
            </a:p>
          </p:txBody>
        </p:sp>
        <p:sp>
          <p:nvSpPr>
            <p:cNvPr id="14" name="AutoShape 10">
              <a:extLst>
                <a:ext uri="{FF2B5EF4-FFF2-40B4-BE49-F238E27FC236}">
                  <a16:creationId xmlns:a16="http://schemas.microsoft.com/office/drawing/2014/main" id="{26136FDA-7AED-40C5-B438-8122FF0AE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2103" y="6034957"/>
              <a:ext cx="1368425" cy="431800"/>
            </a:xfrm>
            <a:prstGeom prst="wedgeRoundRectCallout">
              <a:avLst>
                <a:gd name="adj1" fmla="val -63126"/>
                <a:gd name="adj2" fmla="val 28801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1600" b="1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活动终点</a:t>
              </a:r>
            </a:p>
          </p:txBody>
        </p:sp>
        <p:sp>
          <p:nvSpPr>
            <p:cNvPr id="15" name="AutoShape 11">
              <a:extLst>
                <a:ext uri="{FF2B5EF4-FFF2-40B4-BE49-F238E27FC236}">
                  <a16:creationId xmlns:a16="http://schemas.microsoft.com/office/drawing/2014/main" id="{06DAFD64-2E5E-414B-8EBE-2AC436E0C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057" y="2787297"/>
              <a:ext cx="792163" cy="431800"/>
            </a:xfrm>
            <a:prstGeom prst="wedgeRoundRectCallout">
              <a:avLst>
                <a:gd name="adj1" fmla="val 89816"/>
                <a:gd name="adj2" fmla="val 5524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1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分支</a:t>
              </a:r>
            </a:p>
          </p:txBody>
        </p:sp>
        <p:sp>
          <p:nvSpPr>
            <p:cNvPr id="16" name="AutoShape 12">
              <a:extLst>
                <a:ext uri="{FF2B5EF4-FFF2-40B4-BE49-F238E27FC236}">
                  <a16:creationId xmlns:a16="http://schemas.microsoft.com/office/drawing/2014/main" id="{6FA62CB7-B99F-4B19-90BC-84510AC82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2299" y="4857429"/>
              <a:ext cx="792163" cy="431800"/>
            </a:xfrm>
            <a:prstGeom prst="wedgeRoundRectCallout">
              <a:avLst>
                <a:gd name="adj1" fmla="val 47927"/>
                <a:gd name="adj2" fmla="val -90165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1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合并</a:t>
              </a:r>
            </a:p>
          </p:txBody>
        </p:sp>
        <p:sp>
          <p:nvSpPr>
            <p:cNvPr id="17" name="AutoShape 13">
              <a:extLst>
                <a:ext uri="{FF2B5EF4-FFF2-40B4-BE49-F238E27FC236}">
                  <a16:creationId xmlns:a16="http://schemas.microsoft.com/office/drawing/2014/main" id="{9607EDE1-147B-432D-9FE8-4E70937D2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1148887"/>
              <a:ext cx="1249363" cy="431800"/>
            </a:xfrm>
            <a:prstGeom prst="wedgeRoundRectCallout">
              <a:avLst>
                <a:gd name="adj1" fmla="val 86400"/>
                <a:gd name="adj2" fmla="val 46533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1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动作流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906371"/>
      </p:ext>
    </p:extLst>
  </p:cSld>
  <p:clrMapOvr>
    <a:masterClrMapping/>
  </p:clrMapOvr>
</p:sld>
</file>

<file path=ppt/theme/theme1.xml><?xml version="1.0" encoding="utf-8"?>
<a:theme xmlns:a="http://schemas.openxmlformats.org/drawingml/2006/main" name="UML面向对象设计与分析教程">
  <a:themeElements>
    <a:clrScheme name="SQL Server实用简明教程(第三版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QL Server实用简明教程(第三版)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QL Server实用简明教程(第三版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QL Server实用简明教程(第三版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QL Server实用简明教程(第三版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QL Server实用简明教程(第三版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QL Server实用简明教程(第三版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QL Server实用简明教程(第三版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L Server实用简明教程(第三版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L Server实用简明教程(第三版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L Server实用简明教程(第三版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L Server实用简明教程(第三版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L Server实用简明教程(第三版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L Server实用简明教程(第三版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3825</TotalTime>
  <Words>1996</Words>
  <Application>Microsoft Office PowerPoint</Application>
  <PresentationFormat>全屏显示(4:3)</PresentationFormat>
  <Paragraphs>234</Paragraphs>
  <Slides>36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宋体</vt:lpstr>
      <vt:lpstr>楷体_GB2312</vt:lpstr>
      <vt:lpstr>黑体</vt:lpstr>
      <vt:lpstr>Arial</vt:lpstr>
      <vt:lpstr>Calibri</vt:lpstr>
      <vt:lpstr>Lucida Sans Unicode</vt:lpstr>
      <vt:lpstr>Times New Roman</vt:lpstr>
      <vt:lpstr>Wingdings</vt:lpstr>
      <vt:lpstr>UML面向对象设计与分析教程</vt:lpstr>
      <vt:lpstr>第 9 章 动态分析与活动图</vt:lpstr>
      <vt:lpstr>什么是活动图</vt:lpstr>
      <vt:lpstr>什么是活动图</vt:lpstr>
      <vt:lpstr>什么是活动图</vt:lpstr>
      <vt:lpstr>活动图的组成元素</vt:lpstr>
      <vt:lpstr>活动图的组成元素</vt:lpstr>
      <vt:lpstr>活动图的组成元素</vt:lpstr>
      <vt:lpstr>分支与合并: 图书馆还书过程</vt:lpstr>
      <vt:lpstr>活动图的组成元素</vt:lpstr>
      <vt:lpstr>活动图的组成元素</vt:lpstr>
      <vt:lpstr>活动图的组成元素</vt:lpstr>
      <vt:lpstr>活动图的组成元素</vt:lpstr>
      <vt:lpstr>活动图的组成元素</vt:lpstr>
      <vt:lpstr>活动图的组成元素</vt:lpstr>
      <vt:lpstr>活动的分解</vt:lpstr>
      <vt:lpstr>活动的分解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xuejunxiao</dc:creator>
  <cp:lastModifiedBy>wu andy</cp:lastModifiedBy>
  <cp:revision>469</cp:revision>
  <dcterms:created xsi:type="dcterms:W3CDTF">2007-03-24T22:53:15Z</dcterms:created>
  <dcterms:modified xsi:type="dcterms:W3CDTF">2021-05-13T01:35:17Z</dcterms:modified>
</cp:coreProperties>
</file>