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 id="2147483817" r:id="rId2"/>
  </p:sldMasterIdLst>
  <p:notesMasterIdLst>
    <p:notesMasterId r:id="rId28"/>
  </p:notesMasterIdLst>
  <p:handoutMasterIdLst>
    <p:handoutMasterId r:id="rId29"/>
  </p:handoutMasterIdLst>
  <p:sldIdLst>
    <p:sldId id="368" r:id="rId3"/>
    <p:sldId id="369" r:id="rId4"/>
    <p:sldId id="371" r:id="rId5"/>
    <p:sldId id="295" r:id="rId6"/>
    <p:sldId id="375" r:id="rId7"/>
    <p:sldId id="376" r:id="rId8"/>
    <p:sldId id="377" r:id="rId9"/>
    <p:sldId id="378" r:id="rId10"/>
    <p:sldId id="381" r:id="rId11"/>
    <p:sldId id="382" r:id="rId12"/>
    <p:sldId id="383" r:id="rId13"/>
    <p:sldId id="384" r:id="rId14"/>
    <p:sldId id="385" r:id="rId15"/>
    <p:sldId id="387" r:id="rId16"/>
    <p:sldId id="389" r:id="rId17"/>
    <p:sldId id="391" r:id="rId18"/>
    <p:sldId id="392" r:id="rId19"/>
    <p:sldId id="393" r:id="rId20"/>
    <p:sldId id="394" r:id="rId21"/>
    <p:sldId id="395" r:id="rId22"/>
    <p:sldId id="396" r:id="rId23"/>
    <p:sldId id="398" r:id="rId24"/>
    <p:sldId id="399" r:id="rId25"/>
    <p:sldId id="400" r:id="rId26"/>
    <p:sldId id="446"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B2B2B2"/>
    <a:srgbClr val="0C01A1"/>
    <a:srgbClr val="FFDF7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14" autoAdjust="0"/>
  </p:normalViewPr>
  <p:slideViewPr>
    <p:cSldViewPr>
      <p:cViewPr varScale="1">
        <p:scale>
          <a:sx n="142" d="100"/>
          <a:sy n="142" d="100"/>
        </p:scale>
        <p:origin x="2340" y="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9A8F882-D416-45C1-B919-FB65A46F6A32}" type="datetimeFigureOut">
              <a:rPr lang="zh-CN" altLang="en-US"/>
              <a:pPr>
                <a:defRPr/>
              </a:pPr>
              <a:t>2021/5/17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D6C4E8A-FAE3-4860-8F35-9778D5949FAE}"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mn-ea"/>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mn-ea"/>
              </a:defRPr>
            </a:lvl1pPr>
          </a:lstStyle>
          <a:p>
            <a:pPr>
              <a:defRPr/>
            </a:pPr>
            <a:fld id="{530D5A12-2FA5-4404-97CD-03C0DC9888CA}" type="datetimeFigureOut">
              <a:rPr lang="en-US" altLang="zh-CN"/>
              <a:pPr>
                <a:defRPr/>
              </a:pPr>
              <a:t>5/17/2021</a:t>
            </a:fld>
            <a:endParaRPr lang="en-US" alt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mn-ea"/>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mn-ea"/>
              </a:defRPr>
            </a:lvl1pPr>
          </a:lstStyle>
          <a:p>
            <a:pPr>
              <a:defRPr/>
            </a:pPr>
            <a:fld id="{61450AE5-C4B1-4AF3-A303-5349C92DA01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mn-lt"/>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mn-lt"/>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mn-lt"/>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mn-lt"/>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E0C097B-77CD-4412-88C8-72E779CB7F63}" type="slidenum">
              <a:rPr lang="en-US" altLang="zh-CN"/>
              <a:pPr>
                <a:defRPr/>
              </a:pPr>
              <a:t>2</a:t>
            </a:fld>
            <a:endParaRPr lang="en-US" altLang="zh-CN"/>
          </a:p>
        </p:txBody>
      </p:sp>
      <p:sp>
        <p:nvSpPr>
          <p:cNvPr id="71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172" name="Rectangle 3"/>
          <p:cNvSpPr>
            <a:spLocks noGrp="1" noChangeArrowheads="1"/>
          </p:cNvSpPr>
          <p:nvPr>
            <p:ph type="body" idx="1"/>
          </p:nvPr>
        </p:nvSpPr>
        <p:spPr bwMode="auto">
          <a:noFill/>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p:spPr>
      </p:sp>
      <p:sp>
        <p:nvSpPr>
          <p:cNvPr id="8195" name="Notes Placeholder 2"/>
          <p:cNvSpPr>
            <a:spLocks noGrp="1"/>
          </p:cNvSpPr>
          <p:nvPr>
            <p:ph type="body" idx="1"/>
          </p:nvPr>
        </p:nvSpPr>
        <p:spPr bwMode="auto">
          <a:noFill/>
        </p:spPr>
        <p:txBody>
          <a:bodyPr/>
          <a:lstStyle/>
          <a:p>
            <a:pPr eaLnBrk="1" hangingPunct="1">
              <a:spcBef>
                <a:spcPct val="0"/>
              </a:spcBef>
            </a:pPr>
            <a:endParaRPr lang="zh-CN" altLang="zh-CN"/>
          </a:p>
        </p:txBody>
      </p:sp>
      <p:sp>
        <p:nvSpPr>
          <p:cNvPr id="8196"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93CBDFA6-A861-47C5-AC79-EF77088EA194}" type="slidenum">
              <a:rPr lang="en-US" altLang="zh-CN" sz="1200">
                <a:latin typeface="Calibri" pitchFamily="34" charset="0"/>
              </a:rPr>
              <a:pPr algn="r"/>
              <a:t>4</a:t>
            </a:fld>
            <a:endParaRPr lang="en-US" altLang="zh-CN" sz="1200">
              <a:latin typeface="Calibri" pitchFamily="34" charset="0"/>
            </a:endParaRPr>
          </a:p>
        </p:txBody>
      </p:sp>
      <p:sp>
        <p:nvSpPr>
          <p:cNvPr id="5" name="页脚占位符 4"/>
          <p:cNvSpPr>
            <a:spLocks noGrp="1"/>
          </p:cNvSpPr>
          <p:nvPr>
            <p:ph type="ftr" sz="quarter" idx="4"/>
          </p:nvPr>
        </p:nvSpPr>
        <p:spPr/>
        <p:txBody>
          <a:bodyPr/>
          <a:lstStyle/>
          <a:p>
            <a:pPr>
              <a:defRPr/>
            </a:pPr>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2610" name="Rectangle 2"/>
          <p:cNvSpPr>
            <a:spLocks noGrp="1" noRot="1" noChangeAspect="1" noTextEdit="1"/>
          </p:cNvSpPr>
          <p:nvPr>
            <p:ph type="sldImg"/>
          </p:nvPr>
        </p:nvSpPr>
        <p:spPr bwMode="auto">
          <a:noFill/>
          <a:ln>
            <a:solidFill>
              <a:srgbClr val="000000"/>
            </a:solidFill>
            <a:miter lim="800000"/>
            <a:headEnd/>
            <a:tailEnd/>
          </a:ln>
        </p:spPr>
      </p:sp>
      <p:sp>
        <p:nvSpPr>
          <p:cNvPr id="1732611" name="Rectangle 3"/>
          <p:cNvSpPr>
            <a:spLocks noGrp="1"/>
          </p:cNvSpPr>
          <p:nvPr>
            <p:ph type="body" idx="1"/>
          </p:nvPr>
        </p:nvSpPr>
        <p:spPr bwMode="auto">
          <a:noFill/>
        </p:spPr>
        <p:txBody>
          <a:bodyPr/>
          <a:lstStyle/>
          <a:p>
            <a:r>
              <a:rPr lang="zh-CN" altLang="en-US"/>
              <a:t>系统体系结构确定下来了，软件的结构就确定下来了，直接决定了软件的质量和效率，因为他决定了我们的软件有哪些部分来组成，各个部分之间有什么样的关系</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4658" name="Rectangle 2"/>
          <p:cNvSpPr>
            <a:spLocks noGrp="1" noRot="1" noChangeAspect="1" noTextEdit="1"/>
          </p:cNvSpPr>
          <p:nvPr>
            <p:ph type="sldImg"/>
          </p:nvPr>
        </p:nvSpPr>
        <p:spPr bwMode="auto">
          <a:noFill/>
          <a:ln>
            <a:solidFill>
              <a:srgbClr val="000000"/>
            </a:solidFill>
            <a:miter lim="800000"/>
            <a:headEnd/>
            <a:tailEnd/>
          </a:ln>
        </p:spPr>
      </p:sp>
      <p:sp>
        <p:nvSpPr>
          <p:cNvPr id="1734659" name="Rectangle 3"/>
          <p:cNvSpPr>
            <a:spLocks noGrp="1"/>
          </p:cNvSpPr>
          <p:nvPr>
            <p:ph type="body" idx="1"/>
          </p:nvPr>
        </p:nvSpPr>
        <p:spPr bwMode="auto">
          <a:noFill/>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页脚占位符 3"/>
          <p:cNvSpPr>
            <a:spLocks noGrp="1"/>
          </p:cNvSpPr>
          <p:nvPr>
            <p:ph type="ftr" sz="quarter" idx="4"/>
          </p:nvPr>
        </p:nvSpPr>
        <p:spPr/>
        <p:txBody>
          <a:bodyPr/>
          <a:lstStyle/>
          <a:p>
            <a:pPr>
              <a:defRPr/>
            </a:pPr>
            <a:endParaRPr lang="zh-CN" altLang="zh-CN"/>
          </a:p>
        </p:txBody>
      </p:sp>
      <p:sp>
        <p:nvSpPr>
          <p:cNvPr id="5" name="灯片编号占位符 4"/>
          <p:cNvSpPr>
            <a:spLocks noGrp="1"/>
          </p:cNvSpPr>
          <p:nvPr>
            <p:ph type="sldNum" sz="quarter" idx="5"/>
          </p:nvPr>
        </p:nvSpPr>
        <p:spPr/>
        <p:txBody>
          <a:bodyPr/>
          <a:lstStyle/>
          <a:p>
            <a:pPr>
              <a:defRPr/>
            </a:pPr>
            <a:fld id="{9CD8210B-68D6-438A-9EF4-F286F4DE20A4}" type="slidenum">
              <a:rPr lang="en-US" altLang="zh-CN" smtClean="0"/>
              <a:pPr>
                <a:defRPr/>
              </a:pPr>
              <a:t>25</a:t>
            </a:fld>
            <a:endParaRPr lang="en-US" altLang="zh-CN"/>
          </a:p>
        </p:txBody>
      </p:sp>
    </p:spTree>
    <p:extLst>
      <p:ext uri="{BB962C8B-B14F-4D97-AF65-F5344CB8AC3E}">
        <p14:creationId xmlns:p14="http://schemas.microsoft.com/office/powerpoint/2010/main" val="3376342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10.</a:t>
            </a:r>
            <a:fld id="{073BC73C-91B3-4297-8D61-1F233D6BFD48}" type="slidenum">
              <a:rPr lang="zh-CN" altLang="en-US" smtClean="0"/>
              <a:pPr>
                <a:defRPr/>
              </a:pPr>
              <a:t>‹#›</a:t>
            </a:fld>
            <a:r>
              <a:rPr lang="zh-CN" altLang="en-US" dirty="0"/>
              <a:t>页</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10.</a:t>
            </a:r>
            <a:fld id="{007DBC5C-5B63-40BD-ABEA-35A1057E0F53}" type="slidenum">
              <a:rPr lang="zh-CN" altLang="en-US" smtClean="0"/>
              <a:pPr>
                <a:defRPr/>
              </a:pPr>
              <a:t>‹#›</a:t>
            </a:fld>
            <a:r>
              <a:rPr lang="zh-CN" altLang="en-US" dirty="0"/>
              <a:t>页</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6063" y="760413"/>
            <a:ext cx="2090737" cy="53657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23850" y="760413"/>
            <a:ext cx="6119813" cy="53657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10.</a:t>
            </a:r>
            <a:fld id="{7DC23A5B-3ECC-40B1-817E-6847678DDAD9}" type="slidenum">
              <a:rPr lang="zh-CN" altLang="en-US" smtClean="0"/>
              <a:pPr>
                <a:defRPr/>
              </a:pPr>
              <a:t>‹#›</a:t>
            </a:fld>
            <a:r>
              <a:rPr lang="zh-CN" altLang="en-US" dirty="0"/>
              <a:t>页</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23850" y="760413"/>
            <a:ext cx="8229600" cy="868362"/>
          </a:xfrm>
        </p:spPr>
        <p:txBody>
          <a:bodyPr/>
          <a:lstStyle/>
          <a:p>
            <a:r>
              <a:rPr lang="zh-CN" altLang="en-US"/>
              <a:t>单击此处编辑母版标题样式</a:t>
            </a:r>
          </a:p>
        </p:txBody>
      </p:sp>
      <p:sp>
        <p:nvSpPr>
          <p:cNvPr id="3" name="表格占位符 2"/>
          <p:cNvSpPr>
            <a:spLocks noGrp="1"/>
          </p:cNvSpPr>
          <p:nvPr>
            <p:ph type="tbl" idx="1"/>
          </p:nvPr>
        </p:nvSpPr>
        <p:spPr>
          <a:xfrm>
            <a:off x="457200" y="1844675"/>
            <a:ext cx="8229600" cy="4281488"/>
          </a:xfrm>
        </p:spPr>
        <p:txBody>
          <a:bodyPr/>
          <a:lstStyle/>
          <a:p>
            <a:pPr lvl="0"/>
            <a:endParaRPr lang="zh-CN" altLang="en-US" noProof="0"/>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10.</a:t>
            </a:r>
            <a:fld id="{951526CE-969B-4AC0-BEFB-552F7451F660}" type="slidenum">
              <a:rPr lang="zh-CN" altLang="en-US" smtClean="0"/>
              <a:pPr>
                <a:defRPr/>
              </a:pPr>
              <a:t>‹#›</a:t>
            </a:fld>
            <a:r>
              <a:rPr lang="zh-CN" altLang="en-US" dirty="0"/>
              <a:t>页</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8229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 y="3941763"/>
            <a:ext cx="8229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48400"/>
            <a:ext cx="21336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p:spPr>
        <p:txBody>
          <a:bodyPr/>
          <a:lstStyle>
            <a:lvl1pPr>
              <a:defRPr/>
            </a:lvl1pPr>
          </a:lstStyle>
          <a:p>
            <a:fld id="{9FA3F100-B7A4-4098-8CF6-32A1BB4F58DF}" type="slidenum">
              <a:rPr lang="zh-CN" altLang="en-US"/>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7D1031-8F04-40C0-A33E-B8401A20202C}"/>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B0C554E4-5F52-44BF-B8B2-08C7BF843EF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B8F1E581-49D0-4A8E-A5B0-744341F6AAAB}"/>
              </a:ext>
            </a:extLst>
          </p:cNvPr>
          <p:cNvSpPr>
            <a:spLocks noGrp="1"/>
          </p:cNvSpPr>
          <p:nvPr>
            <p:ph type="dt" sz="half" idx="10"/>
          </p:nvPr>
        </p:nvSpPr>
        <p:spPr/>
        <p:txBody>
          <a:bodyPr/>
          <a:lstStyle/>
          <a:p>
            <a:endParaRPr lang="en-US"/>
          </a:p>
        </p:txBody>
      </p:sp>
      <p:sp>
        <p:nvSpPr>
          <p:cNvPr id="5" name="页脚占位符 4">
            <a:extLst>
              <a:ext uri="{FF2B5EF4-FFF2-40B4-BE49-F238E27FC236}">
                <a16:creationId xmlns:a16="http://schemas.microsoft.com/office/drawing/2014/main" id="{EE900019-3C71-4858-8ACB-9E90A5CA9BE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FC859C5-0378-4141-A588-D251216E5AE2}"/>
              </a:ext>
            </a:extLst>
          </p:cNvPr>
          <p:cNvSpPr>
            <a:spLocks noGrp="1"/>
          </p:cNvSpPr>
          <p:nvPr>
            <p:ph type="sldNum" sz="quarter" idx="12"/>
          </p:nvPr>
        </p:nvSpPr>
        <p:spPr/>
        <p:txBody>
          <a:bodyPr/>
          <a:lstStyle/>
          <a:p>
            <a:fld id="{F7303962-2412-45F7-B56E-52E784B3D08B}" type="slidenum">
              <a:rPr lang="en-US" smtClean="0"/>
              <a:t>‹#›</a:t>
            </a:fld>
            <a:endParaRPr lang="en-US"/>
          </a:p>
        </p:txBody>
      </p:sp>
    </p:spTree>
    <p:extLst>
      <p:ext uri="{BB962C8B-B14F-4D97-AF65-F5344CB8AC3E}">
        <p14:creationId xmlns:p14="http://schemas.microsoft.com/office/powerpoint/2010/main" val="570061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DCDF4C-19F1-4B95-A7DE-777D05D827D9}"/>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BE542BA8-52FB-4576-A37E-45EF0F3285E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1ED05FB-9BC2-4139-983F-59A3B7F9FD8A}"/>
              </a:ext>
            </a:extLst>
          </p:cNvPr>
          <p:cNvSpPr>
            <a:spLocks noGrp="1"/>
          </p:cNvSpPr>
          <p:nvPr>
            <p:ph type="dt" sz="half" idx="10"/>
          </p:nvPr>
        </p:nvSpPr>
        <p:spPr/>
        <p:txBody>
          <a:bodyPr/>
          <a:lstStyle/>
          <a:p>
            <a:endParaRPr lang="en-US"/>
          </a:p>
        </p:txBody>
      </p:sp>
      <p:sp>
        <p:nvSpPr>
          <p:cNvPr id="5" name="页脚占位符 4">
            <a:extLst>
              <a:ext uri="{FF2B5EF4-FFF2-40B4-BE49-F238E27FC236}">
                <a16:creationId xmlns:a16="http://schemas.microsoft.com/office/drawing/2014/main" id="{4C629D0F-8175-46A3-BCAA-C91387772E2A}"/>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C90DCF3A-CAE7-4DA0-8E90-11B4A907EAB5}"/>
              </a:ext>
            </a:extLst>
          </p:cNvPr>
          <p:cNvSpPr>
            <a:spLocks noGrp="1"/>
          </p:cNvSpPr>
          <p:nvPr>
            <p:ph type="sldNum" sz="quarter" idx="12"/>
          </p:nvPr>
        </p:nvSpPr>
        <p:spPr/>
        <p:txBody>
          <a:bodyPr/>
          <a:lstStyle/>
          <a:p>
            <a:fld id="{F7303962-2412-45F7-B56E-52E784B3D08B}" type="slidenum">
              <a:rPr lang="en-US" smtClean="0"/>
              <a:t>‹#›</a:t>
            </a:fld>
            <a:endParaRPr lang="en-US"/>
          </a:p>
        </p:txBody>
      </p:sp>
    </p:spTree>
    <p:extLst>
      <p:ext uri="{BB962C8B-B14F-4D97-AF65-F5344CB8AC3E}">
        <p14:creationId xmlns:p14="http://schemas.microsoft.com/office/powerpoint/2010/main" val="2557587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CED543-BC98-487D-8B43-37934A75C5DD}"/>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2245F44D-921A-416F-B3C8-BFF280C3A760}"/>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33EF491-B547-4581-AB4C-283DBAE7A153}"/>
              </a:ext>
            </a:extLst>
          </p:cNvPr>
          <p:cNvSpPr>
            <a:spLocks noGrp="1"/>
          </p:cNvSpPr>
          <p:nvPr>
            <p:ph type="dt" sz="half" idx="10"/>
          </p:nvPr>
        </p:nvSpPr>
        <p:spPr/>
        <p:txBody>
          <a:bodyPr/>
          <a:lstStyle/>
          <a:p>
            <a:endParaRPr lang="en-US"/>
          </a:p>
        </p:txBody>
      </p:sp>
      <p:sp>
        <p:nvSpPr>
          <p:cNvPr id="5" name="页脚占位符 4">
            <a:extLst>
              <a:ext uri="{FF2B5EF4-FFF2-40B4-BE49-F238E27FC236}">
                <a16:creationId xmlns:a16="http://schemas.microsoft.com/office/drawing/2014/main" id="{31EC8FCA-4789-4D7E-B8FF-73B11EFDAC72}"/>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4A366399-398F-4521-AA88-FC62067903BF}"/>
              </a:ext>
            </a:extLst>
          </p:cNvPr>
          <p:cNvSpPr>
            <a:spLocks noGrp="1"/>
          </p:cNvSpPr>
          <p:nvPr>
            <p:ph type="sldNum" sz="quarter" idx="12"/>
          </p:nvPr>
        </p:nvSpPr>
        <p:spPr/>
        <p:txBody>
          <a:bodyPr/>
          <a:lstStyle/>
          <a:p>
            <a:fld id="{F7303962-2412-45F7-B56E-52E784B3D08B}" type="slidenum">
              <a:rPr lang="en-US" smtClean="0"/>
              <a:t>‹#›</a:t>
            </a:fld>
            <a:endParaRPr lang="en-US"/>
          </a:p>
        </p:txBody>
      </p:sp>
    </p:spTree>
    <p:extLst>
      <p:ext uri="{BB962C8B-B14F-4D97-AF65-F5344CB8AC3E}">
        <p14:creationId xmlns:p14="http://schemas.microsoft.com/office/powerpoint/2010/main" val="22517562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1F4026-F7BB-4C64-A76A-562FA90AF5D5}"/>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13469F91-345B-4D26-A5CC-55A4F48FF3E5}"/>
              </a:ext>
            </a:extLst>
          </p:cNvPr>
          <p:cNvSpPr>
            <a:spLocks noGrp="1"/>
          </p:cNvSpPr>
          <p:nvPr>
            <p:ph sz="half" idx="1"/>
          </p:nvPr>
        </p:nvSpPr>
        <p:spPr>
          <a:xfrm>
            <a:off x="62865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内容占位符 3">
            <a:extLst>
              <a:ext uri="{FF2B5EF4-FFF2-40B4-BE49-F238E27FC236}">
                <a16:creationId xmlns:a16="http://schemas.microsoft.com/office/drawing/2014/main" id="{F1D664C6-89D1-4458-BF7D-54CD43C353B8}"/>
              </a:ext>
            </a:extLst>
          </p:cNvPr>
          <p:cNvSpPr>
            <a:spLocks noGrp="1"/>
          </p:cNvSpPr>
          <p:nvPr>
            <p:ph sz="half" idx="2"/>
          </p:nvPr>
        </p:nvSpPr>
        <p:spPr>
          <a:xfrm>
            <a:off x="464820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56C20B0B-3ADC-4AB2-A675-978C983CB2D6}"/>
              </a:ext>
            </a:extLst>
          </p:cNvPr>
          <p:cNvSpPr>
            <a:spLocks noGrp="1"/>
          </p:cNvSpPr>
          <p:nvPr>
            <p:ph type="dt" sz="half" idx="10"/>
          </p:nvPr>
        </p:nvSpPr>
        <p:spPr/>
        <p:txBody>
          <a:bodyPr/>
          <a:lstStyle/>
          <a:p>
            <a:endParaRPr lang="en-US"/>
          </a:p>
        </p:txBody>
      </p:sp>
      <p:sp>
        <p:nvSpPr>
          <p:cNvPr id="6" name="页脚占位符 5">
            <a:extLst>
              <a:ext uri="{FF2B5EF4-FFF2-40B4-BE49-F238E27FC236}">
                <a16:creationId xmlns:a16="http://schemas.microsoft.com/office/drawing/2014/main" id="{30D79515-A92B-47B5-BD6F-029488B8C5C0}"/>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07DF2A6C-DEF9-448E-A516-3D446EE2C0F8}"/>
              </a:ext>
            </a:extLst>
          </p:cNvPr>
          <p:cNvSpPr>
            <a:spLocks noGrp="1"/>
          </p:cNvSpPr>
          <p:nvPr>
            <p:ph type="sldNum" sz="quarter" idx="12"/>
          </p:nvPr>
        </p:nvSpPr>
        <p:spPr/>
        <p:txBody>
          <a:bodyPr/>
          <a:lstStyle/>
          <a:p>
            <a:fld id="{F7303962-2412-45F7-B56E-52E784B3D08B}" type="slidenum">
              <a:rPr lang="en-US" smtClean="0"/>
              <a:t>‹#›</a:t>
            </a:fld>
            <a:endParaRPr lang="en-US"/>
          </a:p>
        </p:txBody>
      </p:sp>
    </p:spTree>
    <p:extLst>
      <p:ext uri="{BB962C8B-B14F-4D97-AF65-F5344CB8AC3E}">
        <p14:creationId xmlns:p14="http://schemas.microsoft.com/office/powerpoint/2010/main" val="25296535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069FF-5F2C-4D41-8EC8-6ACBCC787BA9}"/>
              </a:ext>
            </a:extLst>
          </p:cNvPr>
          <p:cNvSpPr>
            <a:spLocks noGrp="1"/>
          </p:cNvSpPr>
          <p:nvPr>
            <p:ph type="title"/>
          </p:nvPr>
        </p:nvSpPr>
        <p:spPr>
          <a:xfrm>
            <a:off x="630238" y="365125"/>
            <a:ext cx="78867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F90593A4-8755-48F5-B282-7F66ACEA0BE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B0D6B17-CB74-4DDE-91DD-237B91D928AE}"/>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文本占位符 4">
            <a:extLst>
              <a:ext uri="{FF2B5EF4-FFF2-40B4-BE49-F238E27FC236}">
                <a16:creationId xmlns:a16="http://schemas.microsoft.com/office/drawing/2014/main" id="{973B62FB-D8DC-49CC-B955-F7E4022B043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F3D35BE-F4A8-45C5-B549-EA90D0377322}"/>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日期占位符 6">
            <a:extLst>
              <a:ext uri="{FF2B5EF4-FFF2-40B4-BE49-F238E27FC236}">
                <a16:creationId xmlns:a16="http://schemas.microsoft.com/office/drawing/2014/main" id="{C45506B7-AB01-45FD-867C-B484247B940B}"/>
              </a:ext>
            </a:extLst>
          </p:cNvPr>
          <p:cNvSpPr>
            <a:spLocks noGrp="1"/>
          </p:cNvSpPr>
          <p:nvPr>
            <p:ph type="dt" sz="half" idx="10"/>
          </p:nvPr>
        </p:nvSpPr>
        <p:spPr/>
        <p:txBody>
          <a:bodyPr/>
          <a:lstStyle/>
          <a:p>
            <a:endParaRPr lang="en-US"/>
          </a:p>
        </p:txBody>
      </p:sp>
      <p:sp>
        <p:nvSpPr>
          <p:cNvPr id="8" name="页脚占位符 7">
            <a:extLst>
              <a:ext uri="{FF2B5EF4-FFF2-40B4-BE49-F238E27FC236}">
                <a16:creationId xmlns:a16="http://schemas.microsoft.com/office/drawing/2014/main" id="{842EF2B0-9198-4712-8A08-B3EE2558AE23}"/>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0EA2DDE0-147B-4746-94BB-B335867B5250}"/>
              </a:ext>
            </a:extLst>
          </p:cNvPr>
          <p:cNvSpPr>
            <a:spLocks noGrp="1"/>
          </p:cNvSpPr>
          <p:nvPr>
            <p:ph type="sldNum" sz="quarter" idx="12"/>
          </p:nvPr>
        </p:nvSpPr>
        <p:spPr/>
        <p:txBody>
          <a:bodyPr/>
          <a:lstStyle/>
          <a:p>
            <a:fld id="{F7303962-2412-45F7-B56E-52E784B3D08B}" type="slidenum">
              <a:rPr lang="en-US" smtClean="0"/>
              <a:t>‹#›</a:t>
            </a:fld>
            <a:endParaRPr lang="en-US"/>
          </a:p>
        </p:txBody>
      </p:sp>
    </p:spTree>
    <p:extLst>
      <p:ext uri="{BB962C8B-B14F-4D97-AF65-F5344CB8AC3E}">
        <p14:creationId xmlns:p14="http://schemas.microsoft.com/office/powerpoint/2010/main" val="14082181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AA031A-AADF-4B6E-9C49-7FC6535823F6}"/>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5F35DD75-03BA-4406-AAB5-90EC416196BB}"/>
              </a:ext>
            </a:extLst>
          </p:cNvPr>
          <p:cNvSpPr>
            <a:spLocks noGrp="1"/>
          </p:cNvSpPr>
          <p:nvPr>
            <p:ph type="dt" sz="half" idx="10"/>
          </p:nvPr>
        </p:nvSpPr>
        <p:spPr/>
        <p:txBody>
          <a:bodyPr/>
          <a:lstStyle/>
          <a:p>
            <a:endParaRPr lang="en-US"/>
          </a:p>
        </p:txBody>
      </p:sp>
      <p:sp>
        <p:nvSpPr>
          <p:cNvPr id="4" name="页脚占位符 3">
            <a:extLst>
              <a:ext uri="{FF2B5EF4-FFF2-40B4-BE49-F238E27FC236}">
                <a16:creationId xmlns:a16="http://schemas.microsoft.com/office/drawing/2014/main" id="{F4274012-59F3-4C40-8B3F-1A204923622E}"/>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9A697407-19C9-49AA-9014-FFA904255CD5}"/>
              </a:ext>
            </a:extLst>
          </p:cNvPr>
          <p:cNvSpPr>
            <a:spLocks noGrp="1"/>
          </p:cNvSpPr>
          <p:nvPr>
            <p:ph type="sldNum" sz="quarter" idx="12"/>
          </p:nvPr>
        </p:nvSpPr>
        <p:spPr/>
        <p:txBody>
          <a:bodyPr/>
          <a:lstStyle/>
          <a:p>
            <a:fld id="{F7303962-2412-45F7-B56E-52E784B3D08B}" type="slidenum">
              <a:rPr lang="en-US" smtClean="0"/>
              <a:t>‹#›</a:t>
            </a:fld>
            <a:endParaRPr lang="en-US"/>
          </a:p>
        </p:txBody>
      </p:sp>
    </p:spTree>
    <p:extLst>
      <p:ext uri="{BB962C8B-B14F-4D97-AF65-F5344CB8AC3E}">
        <p14:creationId xmlns:p14="http://schemas.microsoft.com/office/powerpoint/2010/main" val="1560043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10.</a:t>
            </a:r>
            <a:fld id="{CA8EE385-4FE5-4165-BB24-7F0188EFDEC8}" type="slidenum">
              <a:rPr lang="zh-CN" altLang="en-US" smtClean="0"/>
              <a:pPr>
                <a:defRPr/>
              </a:pPr>
              <a:t>‹#›</a:t>
            </a:fld>
            <a:r>
              <a:rPr lang="zh-CN" altLang="en-US" dirty="0"/>
              <a:t>页</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0957196-4ECA-453F-9C8B-ACE50492F648}"/>
              </a:ext>
            </a:extLst>
          </p:cNvPr>
          <p:cNvSpPr>
            <a:spLocks noGrp="1"/>
          </p:cNvSpPr>
          <p:nvPr>
            <p:ph type="dt" sz="half" idx="10"/>
          </p:nvPr>
        </p:nvSpPr>
        <p:spPr/>
        <p:txBody>
          <a:bodyPr/>
          <a:lstStyle/>
          <a:p>
            <a:endParaRPr lang="en-US"/>
          </a:p>
        </p:txBody>
      </p:sp>
      <p:sp>
        <p:nvSpPr>
          <p:cNvPr id="3" name="页脚占位符 2">
            <a:extLst>
              <a:ext uri="{FF2B5EF4-FFF2-40B4-BE49-F238E27FC236}">
                <a16:creationId xmlns:a16="http://schemas.microsoft.com/office/drawing/2014/main" id="{28C2DD01-FD1C-4C4E-85E3-32E801FB2B5D}"/>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317DC09E-27B3-4355-B613-2CCFF137584A}"/>
              </a:ext>
            </a:extLst>
          </p:cNvPr>
          <p:cNvSpPr>
            <a:spLocks noGrp="1"/>
          </p:cNvSpPr>
          <p:nvPr>
            <p:ph type="sldNum" sz="quarter" idx="12"/>
          </p:nvPr>
        </p:nvSpPr>
        <p:spPr/>
        <p:txBody>
          <a:bodyPr/>
          <a:lstStyle/>
          <a:p>
            <a:fld id="{F7303962-2412-45F7-B56E-52E784B3D08B}" type="slidenum">
              <a:rPr lang="en-US" smtClean="0"/>
              <a:t>‹#›</a:t>
            </a:fld>
            <a:endParaRPr lang="en-US"/>
          </a:p>
        </p:txBody>
      </p:sp>
    </p:spTree>
    <p:extLst>
      <p:ext uri="{BB962C8B-B14F-4D97-AF65-F5344CB8AC3E}">
        <p14:creationId xmlns:p14="http://schemas.microsoft.com/office/powerpoint/2010/main" val="14984204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7BA6EB-5FDA-4C58-81D5-8871325CF4B4}"/>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594CAB60-CEF7-46E0-8065-152C5D179AA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文本占位符 3">
            <a:extLst>
              <a:ext uri="{FF2B5EF4-FFF2-40B4-BE49-F238E27FC236}">
                <a16:creationId xmlns:a16="http://schemas.microsoft.com/office/drawing/2014/main" id="{E960B65D-E4AD-4B90-BE16-C52985C6DB8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D802A0A-D75E-4022-B032-6F8CF232152B}"/>
              </a:ext>
            </a:extLst>
          </p:cNvPr>
          <p:cNvSpPr>
            <a:spLocks noGrp="1"/>
          </p:cNvSpPr>
          <p:nvPr>
            <p:ph type="dt" sz="half" idx="10"/>
          </p:nvPr>
        </p:nvSpPr>
        <p:spPr/>
        <p:txBody>
          <a:bodyPr/>
          <a:lstStyle/>
          <a:p>
            <a:endParaRPr lang="en-US"/>
          </a:p>
        </p:txBody>
      </p:sp>
      <p:sp>
        <p:nvSpPr>
          <p:cNvPr id="6" name="页脚占位符 5">
            <a:extLst>
              <a:ext uri="{FF2B5EF4-FFF2-40B4-BE49-F238E27FC236}">
                <a16:creationId xmlns:a16="http://schemas.microsoft.com/office/drawing/2014/main" id="{CDE85D7B-40AB-4AC9-B8E8-139F731B3BB1}"/>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1B883094-14D0-454C-BCA1-002C40007F69}"/>
              </a:ext>
            </a:extLst>
          </p:cNvPr>
          <p:cNvSpPr>
            <a:spLocks noGrp="1"/>
          </p:cNvSpPr>
          <p:nvPr>
            <p:ph type="sldNum" sz="quarter" idx="12"/>
          </p:nvPr>
        </p:nvSpPr>
        <p:spPr/>
        <p:txBody>
          <a:bodyPr/>
          <a:lstStyle/>
          <a:p>
            <a:fld id="{F7303962-2412-45F7-B56E-52E784B3D08B}" type="slidenum">
              <a:rPr lang="en-US" smtClean="0"/>
              <a:t>‹#›</a:t>
            </a:fld>
            <a:endParaRPr lang="en-US"/>
          </a:p>
        </p:txBody>
      </p:sp>
    </p:spTree>
    <p:extLst>
      <p:ext uri="{BB962C8B-B14F-4D97-AF65-F5344CB8AC3E}">
        <p14:creationId xmlns:p14="http://schemas.microsoft.com/office/powerpoint/2010/main" val="7255423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54CCF9-5410-4117-9AB7-5401E38060C7}"/>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B669D9CA-88B8-4926-A4A5-0AA4C5E6B02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995F1E2D-9184-4D13-9703-D9367B9650E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E8F245B-660D-4308-AA96-322E2C3ADCCC}"/>
              </a:ext>
            </a:extLst>
          </p:cNvPr>
          <p:cNvSpPr>
            <a:spLocks noGrp="1"/>
          </p:cNvSpPr>
          <p:nvPr>
            <p:ph type="dt" sz="half" idx="10"/>
          </p:nvPr>
        </p:nvSpPr>
        <p:spPr/>
        <p:txBody>
          <a:bodyPr/>
          <a:lstStyle/>
          <a:p>
            <a:endParaRPr lang="en-US"/>
          </a:p>
        </p:txBody>
      </p:sp>
      <p:sp>
        <p:nvSpPr>
          <p:cNvPr id="6" name="页脚占位符 5">
            <a:extLst>
              <a:ext uri="{FF2B5EF4-FFF2-40B4-BE49-F238E27FC236}">
                <a16:creationId xmlns:a16="http://schemas.microsoft.com/office/drawing/2014/main" id="{9D719106-9227-44B5-BFBB-978813725C1E}"/>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2DF2BFA1-7691-4FB3-9116-4CA74257A3C6}"/>
              </a:ext>
            </a:extLst>
          </p:cNvPr>
          <p:cNvSpPr>
            <a:spLocks noGrp="1"/>
          </p:cNvSpPr>
          <p:nvPr>
            <p:ph type="sldNum" sz="quarter" idx="12"/>
          </p:nvPr>
        </p:nvSpPr>
        <p:spPr/>
        <p:txBody>
          <a:bodyPr/>
          <a:lstStyle/>
          <a:p>
            <a:fld id="{F7303962-2412-45F7-B56E-52E784B3D08B}" type="slidenum">
              <a:rPr lang="en-US" smtClean="0"/>
              <a:t>‹#›</a:t>
            </a:fld>
            <a:endParaRPr lang="en-US"/>
          </a:p>
        </p:txBody>
      </p:sp>
    </p:spTree>
    <p:extLst>
      <p:ext uri="{BB962C8B-B14F-4D97-AF65-F5344CB8AC3E}">
        <p14:creationId xmlns:p14="http://schemas.microsoft.com/office/powerpoint/2010/main" val="20517646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F25CB6-3EB3-4A58-9C2F-BD38EA1C812C}"/>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D7226025-1C92-4880-8545-3AD0B92CAF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09BD007D-8ECF-4A5F-8464-A82A93B56DD6}"/>
              </a:ext>
            </a:extLst>
          </p:cNvPr>
          <p:cNvSpPr>
            <a:spLocks noGrp="1"/>
          </p:cNvSpPr>
          <p:nvPr>
            <p:ph type="dt" sz="half" idx="10"/>
          </p:nvPr>
        </p:nvSpPr>
        <p:spPr/>
        <p:txBody>
          <a:bodyPr/>
          <a:lstStyle/>
          <a:p>
            <a:endParaRPr lang="en-US"/>
          </a:p>
        </p:txBody>
      </p:sp>
      <p:sp>
        <p:nvSpPr>
          <p:cNvPr id="5" name="页脚占位符 4">
            <a:extLst>
              <a:ext uri="{FF2B5EF4-FFF2-40B4-BE49-F238E27FC236}">
                <a16:creationId xmlns:a16="http://schemas.microsoft.com/office/drawing/2014/main" id="{040A47DC-CC59-44F9-A6FB-7C2AB18CFC9E}"/>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EDF1DA44-84A5-43EA-81C3-0C39866EF8C3}"/>
              </a:ext>
            </a:extLst>
          </p:cNvPr>
          <p:cNvSpPr>
            <a:spLocks noGrp="1"/>
          </p:cNvSpPr>
          <p:nvPr>
            <p:ph type="sldNum" sz="quarter" idx="12"/>
          </p:nvPr>
        </p:nvSpPr>
        <p:spPr/>
        <p:txBody>
          <a:bodyPr/>
          <a:lstStyle/>
          <a:p>
            <a:fld id="{F7303962-2412-45F7-B56E-52E784B3D08B}" type="slidenum">
              <a:rPr lang="en-US" smtClean="0"/>
              <a:t>‹#›</a:t>
            </a:fld>
            <a:endParaRPr lang="en-US"/>
          </a:p>
        </p:txBody>
      </p:sp>
    </p:spTree>
    <p:extLst>
      <p:ext uri="{BB962C8B-B14F-4D97-AF65-F5344CB8AC3E}">
        <p14:creationId xmlns:p14="http://schemas.microsoft.com/office/powerpoint/2010/main" val="13726807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5C83D9A-220E-4007-8D3E-6B28B6692E58}"/>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EB16CC60-3791-4C45-BA71-4E03DEECD110}"/>
              </a:ext>
            </a:extLst>
          </p:cNvPr>
          <p:cNvSpPr>
            <a:spLocks noGrp="1"/>
          </p:cNvSpPr>
          <p:nvPr>
            <p:ph type="body" orient="vert" idx="1"/>
          </p:nvPr>
        </p:nvSpPr>
        <p:spPr>
          <a:xfrm>
            <a:off x="628650" y="365125"/>
            <a:ext cx="57626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D7305588-EAB7-4829-827C-7532463F9733}"/>
              </a:ext>
            </a:extLst>
          </p:cNvPr>
          <p:cNvSpPr>
            <a:spLocks noGrp="1"/>
          </p:cNvSpPr>
          <p:nvPr>
            <p:ph type="dt" sz="half" idx="10"/>
          </p:nvPr>
        </p:nvSpPr>
        <p:spPr/>
        <p:txBody>
          <a:bodyPr/>
          <a:lstStyle/>
          <a:p>
            <a:endParaRPr lang="en-US"/>
          </a:p>
        </p:txBody>
      </p:sp>
      <p:sp>
        <p:nvSpPr>
          <p:cNvPr id="5" name="页脚占位符 4">
            <a:extLst>
              <a:ext uri="{FF2B5EF4-FFF2-40B4-BE49-F238E27FC236}">
                <a16:creationId xmlns:a16="http://schemas.microsoft.com/office/drawing/2014/main" id="{9EABBAEB-961F-43BE-8777-DD676033BB83}"/>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F7D9E739-51A5-4B15-BED8-E81C5E3E9F27}"/>
              </a:ext>
            </a:extLst>
          </p:cNvPr>
          <p:cNvSpPr>
            <a:spLocks noGrp="1"/>
          </p:cNvSpPr>
          <p:nvPr>
            <p:ph type="sldNum" sz="quarter" idx="12"/>
          </p:nvPr>
        </p:nvSpPr>
        <p:spPr/>
        <p:txBody>
          <a:bodyPr/>
          <a:lstStyle/>
          <a:p>
            <a:fld id="{F7303962-2412-45F7-B56E-52E784B3D08B}" type="slidenum">
              <a:rPr lang="en-US" smtClean="0"/>
              <a:t>‹#›</a:t>
            </a:fld>
            <a:endParaRPr lang="en-US"/>
          </a:p>
        </p:txBody>
      </p:sp>
    </p:spTree>
    <p:extLst>
      <p:ext uri="{BB962C8B-B14F-4D97-AF65-F5344CB8AC3E}">
        <p14:creationId xmlns:p14="http://schemas.microsoft.com/office/powerpoint/2010/main" val="2543310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10.</a:t>
            </a:r>
            <a:fld id="{CAC7E14B-1480-4888-84A5-470D8D341434}" type="slidenum">
              <a:rPr lang="zh-CN" altLang="en-US" smtClean="0"/>
              <a:pPr>
                <a:defRPr/>
              </a:pPr>
              <a:t>‹#›</a:t>
            </a:fld>
            <a:r>
              <a:rPr lang="zh-CN" altLang="en-US" dirty="0"/>
              <a:t>页</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844675"/>
            <a:ext cx="4038600" cy="4281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44675"/>
            <a:ext cx="4038600" cy="4281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10.</a:t>
            </a:r>
            <a:fld id="{ABFC7676-7D55-427E-AB44-70B94F549023}" type="slidenum">
              <a:rPr lang="zh-CN" altLang="en-US" smtClean="0"/>
              <a:pPr>
                <a:defRPr/>
              </a:pPr>
              <a:t>‹#›</a:t>
            </a:fld>
            <a:r>
              <a:rPr lang="zh-CN" altLang="en-US" dirty="0"/>
              <a:t>页</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10.</a:t>
            </a:r>
            <a:fld id="{C7CA0164-E895-4BBB-BDAF-A4F6B6EF7F90}" type="slidenum">
              <a:rPr lang="zh-CN" altLang="en-US" smtClean="0"/>
              <a:pPr>
                <a:defRPr/>
              </a:pPr>
              <a:t>‹#›</a:t>
            </a:fld>
            <a:r>
              <a:rPr lang="zh-CN" altLang="en-US" dirty="0"/>
              <a:t>页</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10.</a:t>
            </a:r>
            <a:fld id="{48A6993A-2370-4258-ABB6-FD823C83C893}" type="slidenum">
              <a:rPr lang="zh-CN" altLang="en-US" smtClean="0"/>
              <a:pPr>
                <a:defRPr/>
              </a:pPr>
              <a:t>‹#›</a:t>
            </a:fld>
            <a:r>
              <a:rPr lang="zh-CN" altLang="en-US" dirty="0"/>
              <a:t>页</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10.</a:t>
            </a:r>
            <a:fld id="{E8D5738A-F40C-422A-B1BB-B53E33AC465F}" type="slidenum">
              <a:rPr lang="zh-CN" altLang="en-US" smtClean="0"/>
              <a:pPr>
                <a:defRPr/>
              </a:pPr>
              <a:t>‹#›</a:t>
            </a:fld>
            <a:r>
              <a:rPr lang="zh-CN" altLang="en-US" dirty="0"/>
              <a:t>页</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10.</a:t>
            </a:r>
            <a:fld id="{AB895A94-ABE0-497F-AD4B-07F298675CB7}" type="slidenum">
              <a:rPr lang="zh-CN" altLang="en-US" smtClean="0"/>
              <a:pPr>
                <a:defRPr/>
              </a:pPr>
              <a:t>‹#›</a:t>
            </a:fld>
            <a:r>
              <a:rPr lang="zh-CN" altLang="en-US" dirty="0"/>
              <a:t>页</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r>
              <a:rPr lang="zh-CN" altLang="en-US" dirty="0"/>
              <a:t>第</a:t>
            </a:r>
            <a:r>
              <a:rPr lang="en-US" altLang="zh-CN" dirty="0"/>
              <a:t>10.</a:t>
            </a:r>
            <a:fld id="{FE167011-28B7-437A-9FB9-B9FDEBC5DE1F}" type="slidenum">
              <a:rPr lang="zh-CN" altLang="en-US" smtClean="0"/>
              <a:pPr>
                <a:defRPr/>
              </a:pPr>
              <a:t>‹#›</a:t>
            </a:fld>
            <a:r>
              <a:rPr lang="zh-CN" altLang="en-US" dirty="0"/>
              <a:t>页</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8" descr="浅色横线"/>
          <p:cNvSpPr>
            <a:spLocks noChangeArrowheads="1"/>
          </p:cNvSpPr>
          <p:nvPr/>
        </p:nvSpPr>
        <p:spPr bwMode="auto">
          <a:xfrm>
            <a:off x="0" y="692150"/>
            <a:ext cx="9144000" cy="1008063"/>
          </a:xfrm>
          <a:prstGeom prst="rect">
            <a:avLst/>
          </a:prstGeom>
          <a:pattFill prst="ltHorz">
            <a:fgClr>
              <a:schemeClr val="accent1"/>
            </a:fgClr>
            <a:bgClr>
              <a:schemeClr val="bg1"/>
            </a:bgClr>
          </a:pattFill>
          <a:ln w="9525">
            <a:noFill/>
            <a:miter lim="800000"/>
            <a:headEnd/>
            <a:tailEnd/>
          </a:ln>
          <a:effectLst/>
        </p:spPr>
        <p:txBody>
          <a:bodyPr wrap="none" anchor="ctr"/>
          <a:lstStyle/>
          <a:p>
            <a:pPr>
              <a:defRPr/>
            </a:pPr>
            <a:endParaRPr lang="zh-CN" altLang="en-US">
              <a:ea typeface="+mn-ea"/>
            </a:endParaRPr>
          </a:p>
        </p:txBody>
      </p:sp>
      <p:sp>
        <p:nvSpPr>
          <p:cNvPr id="1028" name="Rectangle 2"/>
          <p:cNvSpPr>
            <a:spLocks noGrp="1" noChangeArrowheads="1"/>
          </p:cNvSpPr>
          <p:nvPr>
            <p:ph type="title"/>
          </p:nvPr>
        </p:nvSpPr>
        <p:spPr bwMode="auto">
          <a:xfrm>
            <a:off x="323850" y="760413"/>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9" name="Rectangle 3"/>
          <p:cNvSpPr>
            <a:spLocks noGrp="1" noChangeArrowheads="1"/>
          </p:cNvSpPr>
          <p:nvPr>
            <p:ph type="body" idx="1"/>
          </p:nvPr>
        </p:nvSpPr>
        <p:spPr bwMode="auto">
          <a:xfrm>
            <a:off x="457200" y="1844675"/>
            <a:ext cx="8229600" cy="4281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6"/>
          <p:cNvSpPr>
            <a:spLocks noGrp="1" noChangeArrowheads="1"/>
          </p:cNvSpPr>
          <p:nvPr>
            <p:ph type="sldNum" sz="quarter" idx="4"/>
          </p:nvPr>
        </p:nvSpPr>
        <p:spPr bwMode="auto">
          <a:xfrm>
            <a:off x="6902450" y="6467475"/>
            <a:ext cx="2133600" cy="3413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mn-ea"/>
              </a:defRPr>
            </a:lvl1pPr>
          </a:lstStyle>
          <a:p>
            <a:pPr>
              <a:defRPr/>
            </a:pPr>
            <a:r>
              <a:rPr lang="zh-CN" altLang="en-US" dirty="0"/>
              <a:t>第</a:t>
            </a:r>
            <a:r>
              <a:rPr lang="en-US" altLang="zh-CN" dirty="0"/>
              <a:t>10.</a:t>
            </a:r>
            <a:fld id="{01AC196D-D815-4AC3-B675-5997625EF028}" type="slidenum">
              <a:rPr lang="zh-CN" altLang="en-US" smtClean="0"/>
              <a:pPr>
                <a:defRPr/>
              </a:pPr>
              <a:t>‹#›</a:t>
            </a:fld>
            <a:r>
              <a:rPr lang="zh-CN" altLang="en-US" dirty="0"/>
              <a:t>页</a:t>
            </a: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Lst>
  <p:hf hdr="0" ftr="0" dt="0"/>
  <p:txStyles>
    <p:titleStyle>
      <a:lvl1pPr algn="l" rtl="0" eaLnBrk="0" fontAlgn="base" hangingPunct="0">
        <a:spcBef>
          <a:spcPct val="0"/>
        </a:spcBef>
        <a:spcAft>
          <a:spcPct val="0"/>
        </a:spcAft>
        <a:defRPr sz="4400" b="1">
          <a:solidFill>
            <a:srgbClr val="FF0000"/>
          </a:solidFill>
          <a:latin typeface="+mj-lt"/>
          <a:ea typeface="+mj-ea"/>
          <a:cs typeface="+mj-cs"/>
        </a:defRPr>
      </a:lvl1pPr>
      <a:lvl2pPr algn="l" rtl="0" eaLnBrk="0" fontAlgn="base" hangingPunct="0">
        <a:spcBef>
          <a:spcPct val="0"/>
        </a:spcBef>
        <a:spcAft>
          <a:spcPct val="0"/>
        </a:spcAft>
        <a:defRPr sz="4400" b="1">
          <a:solidFill>
            <a:srgbClr val="FF0000"/>
          </a:solidFill>
          <a:latin typeface="Arial" charset="0"/>
          <a:ea typeface="宋体" pitchFamily="2" charset="-122"/>
        </a:defRPr>
      </a:lvl2pPr>
      <a:lvl3pPr algn="l" rtl="0" eaLnBrk="0" fontAlgn="base" hangingPunct="0">
        <a:spcBef>
          <a:spcPct val="0"/>
        </a:spcBef>
        <a:spcAft>
          <a:spcPct val="0"/>
        </a:spcAft>
        <a:defRPr sz="4400" b="1">
          <a:solidFill>
            <a:srgbClr val="FF0000"/>
          </a:solidFill>
          <a:latin typeface="Arial" charset="0"/>
          <a:ea typeface="宋体" pitchFamily="2" charset="-122"/>
        </a:defRPr>
      </a:lvl3pPr>
      <a:lvl4pPr algn="l" rtl="0" eaLnBrk="0" fontAlgn="base" hangingPunct="0">
        <a:spcBef>
          <a:spcPct val="0"/>
        </a:spcBef>
        <a:spcAft>
          <a:spcPct val="0"/>
        </a:spcAft>
        <a:defRPr sz="4400" b="1">
          <a:solidFill>
            <a:srgbClr val="FF0000"/>
          </a:solidFill>
          <a:latin typeface="Arial" charset="0"/>
          <a:ea typeface="宋体" pitchFamily="2" charset="-122"/>
        </a:defRPr>
      </a:lvl4pPr>
      <a:lvl5pPr algn="l" rtl="0" eaLnBrk="0" fontAlgn="base" hangingPunct="0">
        <a:spcBef>
          <a:spcPct val="0"/>
        </a:spcBef>
        <a:spcAft>
          <a:spcPct val="0"/>
        </a:spcAft>
        <a:defRPr sz="4400" b="1">
          <a:solidFill>
            <a:srgbClr val="FF0000"/>
          </a:solidFill>
          <a:latin typeface="Arial" charset="0"/>
          <a:ea typeface="宋体" pitchFamily="2" charset="-122"/>
        </a:defRPr>
      </a:lvl5pPr>
      <a:lvl6pPr marL="457200" algn="l" rtl="0" fontAlgn="base">
        <a:spcBef>
          <a:spcPct val="0"/>
        </a:spcBef>
        <a:spcAft>
          <a:spcPct val="0"/>
        </a:spcAft>
        <a:defRPr sz="4400" b="1">
          <a:solidFill>
            <a:srgbClr val="FF0000"/>
          </a:solidFill>
          <a:latin typeface="Arial" charset="0"/>
          <a:ea typeface="宋体" pitchFamily="2" charset="-122"/>
        </a:defRPr>
      </a:lvl6pPr>
      <a:lvl7pPr marL="914400" algn="l" rtl="0" fontAlgn="base">
        <a:spcBef>
          <a:spcPct val="0"/>
        </a:spcBef>
        <a:spcAft>
          <a:spcPct val="0"/>
        </a:spcAft>
        <a:defRPr sz="4400" b="1">
          <a:solidFill>
            <a:srgbClr val="FF0000"/>
          </a:solidFill>
          <a:latin typeface="Arial" charset="0"/>
          <a:ea typeface="宋体" pitchFamily="2" charset="-122"/>
        </a:defRPr>
      </a:lvl7pPr>
      <a:lvl8pPr marL="1371600" algn="l" rtl="0" fontAlgn="base">
        <a:spcBef>
          <a:spcPct val="0"/>
        </a:spcBef>
        <a:spcAft>
          <a:spcPct val="0"/>
        </a:spcAft>
        <a:defRPr sz="4400" b="1">
          <a:solidFill>
            <a:srgbClr val="FF0000"/>
          </a:solidFill>
          <a:latin typeface="Arial" charset="0"/>
          <a:ea typeface="宋体" pitchFamily="2" charset="-122"/>
        </a:defRPr>
      </a:lvl8pPr>
      <a:lvl9pPr marL="1828800" algn="l" rtl="0" fontAlgn="base">
        <a:spcBef>
          <a:spcPct val="0"/>
        </a:spcBef>
        <a:spcAft>
          <a:spcPct val="0"/>
        </a:spcAft>
        <a:defRPr sz="4400" b="1">
          <a:solidFill>
            <a:srgbClr val="FF0000"/>
          </a:solidFill>
          <a:latin typeface="Arial" charset="0"/>
          <a:ea typeface="宋体" pitchFamily="2" charset="-122"/>
        </a:defRPr>
      </a:lvl9pPr>
    </p:titleStyle>
    <p:bodyStyle>
      <a:lvl1pPr marL="342900" indent="-342900" algn="l" rtl="0" eaLnBrk="0" fontAlgn="base" hangingPunct="0">
        <a:spcBef>
          <a:spcPct val="20000"/>
        </a:spcBef>
        <a:spcAft>
          <a:spcPct val="0"/>
        </a:spcAft>
        <a:buSzPct val="75000"/>
        <a:buFont typeface="Wingdings"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a:solidFill>
            <a:srgbClr val="006600"/>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4D2C0BF-031C-4A7E-881D-CC5E4D047531}"/>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D477AB2B-EF37-46FB-A972-C340DCDFFF4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651C3845-04D7-453B-A169-1BA21631D0F9}"/>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页脚占位符 4">
            <a:extLst>
              <a:ext uri="{FF2B5EF4-FFF2-40B4-BE49-F238E27FC236}">
                <a16:creationId xmlns:a16="http://schemas.microsoft.com/office/drawing/2014/main" id="{3DA12F79-15E3-4C4B-AFBF-8E6851272CDD}"/>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6D4A22CC-2FA8-410F-BC6F-0B4CBD9BF652}"/>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303962-2412-45F7-B56E-52E784B3D08B}" type="slidenum">
              <a:rPr lang="en-US" smtClean="0"/>
              <a:t>‹#›</a:t>
            </a:fld>
            <a:endParaRPr lang="en-US"/>
          </a:p>
        </p:txBody>
      </p:sp>
    </p:spTree>
    <p:extLst>
      <p:ext uri="{BB962C8B-B14F-4D97-AF65-F5344CB8AC3E}">
        <p14:creationId xmlns:p14="http://schemas.microsoft.com/office/powerpoint/2010/main" val="2327513235"/>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pPr>
              <a:defRPr/>
            </a:pPr>
            <a:r>
              <a:rPr lang="zh-CN" altLang="en-US" dirty="0"/>
              <a:t>第</a:t>
            </a:r>
            <a:r>
              <a:rPr lang="en-US" altLang="zh-CN" dirty="0"/>
              <a:t>10.</a:t>
            </a:r>
            <a:fld id="{3058304A-BAF1-461F-8A31-52DD21D84CD0}" type="slidenum">
              <a:rPr lang="zh-CN" altLang="en-US" smtClean="0"/>
              <a:pPr>
                <a:defRPr/>
              </a:pPr>
              <a:t>1</a:t>
            </a:fld>
            <a:r>
              <a:rPr lang="zh-CN" altLang="en-US" dirty="0"/>
              <a:t>页</a:t>
            </a:r>
          </a:p>
        </p:txBody>
      </p:sp>
      <p:sp>
        <p:nvSpPr>
          <p:cNvPr id="2051" name="Rectangle 8" descr="浅色横线"/>
          <p:cNvSpPr>
            <a:spLocks noChangeArrowheads="1"/>
          </p:cNvSpPr>
          <p:nvPr/>
        </p:nvSpPr>
        <p:spPr bwMode="auto">
          <a:xfrm>
            <a:off x="0" y="2708275"/>
            <a:ext cx="9144000" cy="2592388"/>
          </a:xfrm>
          <a:prstGeom prst="rect">
            <a:avLst/>
          </a:prstGeom>
          <a:pattFill prst="ltHorz">
            <a:fgClr>
              <a:srgbClr val="66CCFF"/>
            </a:fgClr>
            <a:bgClr>
              <a:schemeClr val="bg1"/>
            </a:bgClr>
          </a:pattFill>
          <a:ln w="9525">
            <a:noFill/>
            <a:miter lim="800000"/>
            <a:headEnd/>
            <a:tailEnd/>
          </a:ln>
        </p:spPr>
        <p:txBody>
          <a:bodyPr wrap="none" anchor="ctr"/>
          <a:lstStyle/>
          <a:p>
            <a:endParaRPr lang="zh-CN" altLang="en-US"/>
          </a:p>
        </p:txBody>
      </p:sp>
      <p:sp>
        <p:nvSpPr>
          <p:cNvPr id="2052" name="Rectangle 2"/>
          <p:cNvSpPr>
            <a:spLocks noGrp="1" noChangeArrowheads="1"/>
          </p:cNvSpPr>
          <p:nvPr>
            <p:ph type="ctrTitle"/>
          </p:nvPr>
        </p:nvSpPr>
        <p:spPr>
          <a:xfrm>
            <a:off x="250825" y="549275"/>
            <a:ext cx="8642350" cy="1254125"/>
          </a:xfrm>
        </p:spPr>
        <p:txBody>
          <a:bodyPr/>
          <a:lstStyle/>
          <a:p>
            <a:pPr algn="ctr"/>
            <a:r>
              <a:rPr lang="zh-CN" altLang="en-US" dirty="0"/>
              <a:t>第</a:t>
            </a:r>
            <a:r>
              <a:rPr lang="en-US" altLang="zh-CN" dirty="0"/>
              <a:t>10</a:t>
            </a:r>
            <a:r>
              <a:rPr lang="zh-CN" altLang="en-US" dirty="0"/>
              <a:t>章 系统设计模型</a:t>
            </a:r>
          </a:p>
        </p:txBody>
      </p:sp>
      <p:sp>
        <p:nvSpPr>
          <p:cNvPr id="2053" name="Text Box 9"/>
          <p:cNvSpPr txBox="1">
            <a:spLocks noChangeArrowheads="1"/>
          </p:cNvSpPr>
          <p:nvPr/>
        </p:nvSpPr>
        <p:spPr bwMode="auto">
          <a:xfrm>
            <a:off x="1187450" y="2852738"/>
            <a:ext cx="4464050" cy="2289175"/>
          </a:xfrm>
          <a:prstGeom prst="rect">
            <a:avLst/>
          </a:prstGeom>
          <a:noFill/>
          <a:ln w="9525">
            <a:noFill/>
            <a:miter lim="800000"/>
            <a:headEnd/>
            <a:tailEnd/>
          </a:ln>
        </p:spPr>
        <p:txBody>
          <a:bodyPr>
            <a:spAutoFit/>
          </a:bodyPr>
          <a:lstStyle/>
          <a:p>
            <a:pPr>
              <a:spcBef>
                <a:spcPct val="50000"/>
              </a:spcBef>
            </a:pPr>
            <a:r>
              <a:rPr lang="zh-CN" altLang="en-US" sz="3600">
                <a:solidFill>
                  <a:srgbClr val="0000CC"/>
                </a:solidFill>
                <a:ea typeface="华文隶书" pitchFamily="2" charset="-122"/>
              </a:rPr>
              <a:t>本章概述 </a:t>
            </a:r>
          </a:p>
          <a:p>
            <a:pPr>
              <a:spcBef>
                <a:spcPct val="50000"/>
              </a:spcBef>
            </a:pPr>
            <a:r>
              <a:rPr lang="zh-CN" altLang="en-US" sz="3600">
                <a:solidFill>
                  <a:srgbClr val="0000CC"/>
                </a:solidFill>
                <a:ea typeface="华文隶书" pitchFamily="2" charset="-122"/>
              </a:rPr>
              <a:t>本章的学习目标</a:t>
            </a:r>
          </a:p>
          <a:p>
            <a:pPr>
              <a:spcBef>
                <a:spcPct val="50000"/>
              </a:spcBef>
            </a:pPr>
            <a:r>
              <a:rPr lang="zh-CN" altLang="en-US" sz="3600">
                <a:solidFill>
                  <a:srgbClr val="0000CC"/>
                </a:solidFill>
                <a:ea typeface="华文隶书" pitchFamily="2" charset="-122"/>
              </a:rPr>
              <a:t>主要内容</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02" name="Rectangle 2"/>
          <p:cNvSpPr>
            <a:spLocks noGrp="1" noChangeArrowheads="1"/>
          </p:cNvSpPr>
          <p:nvPr>
            <p:ph type="title"/>
          </p:nvPr>
        </p:nvSpPr>
        <p:spPr/>
        <p:txBody>
          <a:bodyPr/>
          <a:lstStyle/>
          <a:p>
            <a:r>
              <a:rPr lang="zh-CN" altLang="en-US"/>
              <a:t>软件系统体系结构建模</a:t>
            </a:r>
            <a:r>
              <a:rPr lang="en-US" altLang="zh-CN"/>
              <a:t>——</a:t>
            </a:r>
            <a:r>
              <a:rPr lang="zh-CN" altLang="en-US"/>
              <a:t>包图</a:t>
            </a:r>
          </a:p>
        </p:txBody>
      </p:sp>
      <p:grpSp>
        <p:nvGrpSpPr>
          <p:cNvPr id="2" name="Group 5"/>
          <p:cNvGrpSpPr>
            <a:grpSpLocks/>
          </p:cNvGrpSpPr>
          <p:nvPr/>
        </p:nvGrpSpPr>
        <p:grpSpPr bwMode="auto">
          <a:xfrm>
            <a:off x="0" y="0"/>
            <a:ext cx="9144000" cy="6858000"/>
            <a:chOff x="3434" y="7274"/>
            <a:chExt cx="5463" cy="7476"/>
          </a:xfrm>
        </p:grpSpPr>
        <p:pic>
          <p:nvPicPr>
            <p:cNvPr id="1740806" name="Picture 6"/>
            <p:cNvPicPr>
              <a:picLocks noChangeAspect="1" noChangeArrowheads="1"/>
            </p:cNvPicPr>
            <p:nvPr/>
          </p:nvPicPr>
          <p:blipFill>
            <a:blip r:embed="rId2"/>
            <a:srcRect l="23872" t="23299" r="19701" b="40459"/>
            <a:stretch>
              <a:fillRect/>
            </a:stretch>
          </p:blipFill>
          <p:spPr bwMode="auto">
            <a:xfrm>
              <a:off x="3434" y="7274"/>
              <a:ext cx="5460" cy="2652"/>
            </a:xfrm>
            <a:prstGeom prst="rect">
              <a:avLst/>
            </a:prstGeom>
            <a:noFill/>
            <a:ln w="9525">
              <a:noFill/>
              <a:miter lim="800000"/>
              <a:headEnd/>
              <a:tailEnd/>
            </a:ln>
          </p:spPr>
        </p:pic>
        <p:grpSp>
          <p:nvGrpSpPr>
            <p:cNvPr id="3" name="Group 7"/>
            <p:cNvGrpSpPr>
              <a:grpSpLocks/>
            </p:cNvGrpSpPr>
            <p:nvPr/>
          </p:nvGrpSpPr>
          <p:grpSpPr bwMode="auto">
            <a:xfrm>
              <a:off x="3434" y="9926"/>
              <a:ext cx="5463" cy="4824"/>
              <a:chOff x="3386" y="5558"/>
              <a:chExt cx="5463" cy="4824"/>
            </a:xfrm>
          </p:grpSpPr>
          <p:pic>
            <p:nvPicPr>
              <p:cNvPr id="1740808" name="Picture 8"/>
              <p:cNvPicPr>
                <a:picLocks noChangeAspect="1" noChangeArrowheads="1"/>
              </p:cNvPicPr>
              <p:nvPr/>
            </p:nvPicPr>
            <p:blipFill>
              <a:blip r:embed="rId3"/>
              <a:srcRect l="23872" t="23299" r="19701" b="32692"/>
              <a:stretch>
                <a:fillRect/>
              </a:stretch>
            </p:blipFill>
            <p:spPr bwMode="auto">
              <a:xfrm>
                <a:off x="3389" y="5558"/>
                <a:ext cx="5460" cy="3120"/>
              </a:xfrm>
              <a:prstGeom prst="rect">
                <a:avLst/>
              </a:prstGeom>
              <a:noFill/>
              <a:ln w="9525">
                <a:noFill/>
                <a:miter lim="800000"/>
                <a:headEnd/>
                <a:tailEnd/>
              </a:ln>
            </p:spPr>
          </p:pic>
          <p:pic>
            <p:nvPicPr>
              <p:cNvPr id="1740809" name="Picture 9"/>
              <p:cNvPicPr>
                <a:picLocks noChangeAspect="1" noChangeArrowheads="1"/>
              </p:cNvPicPr>
              <p:nvPr/>
            </p:nvPicPr>
            <p:blipFill>
              <a:blip r:embed="rId4"/>
              <a:srcRect l="23872" t="20711" r="19701" b="55991"/>
              <a:stretch>
                <a:fillRect/>
              </a:stretch>
            </p:blipFill>
            <p:spPr bwMode="auto">
              <a:xfrm>
                <a:off x="3386" y="8666"/>
                <a:ext cx="5460" cy="1716"/>
              </a:xfrm>
              <a:prstGeom prst="rect">
                <a:avLst/>
              </a:prstGeom>
              <a:noFill/>
              <a:ln w="9525">
                <a:noFill/>
                <a:miter lim="800000"/>
                <a:headEnd/>
                <a:tailEnd/>
              </a:ln>
            </p:spPr>
          </p:pic>
        </p:grpSp>
      </p:grpSp>
      <p:sp>
        <p:nvSpPr>
          <p:cNvPr id="1740810" name="Rectangle 10"/>
          <p:cNvSpPr>
            <a:spLocks noChangeArrowheads="1"/>
          </p:cNvSpPr>
          <p:nvPr/>
        </p:nvSpPr>
        <p:spPr bwMode="auto">
          <a:xfrm>
            <a:off x="2095499" y="0"/>
            <a:ext cx="7043479" cy="457200"/>
          </a:xfrm>
          <a:prstGeom prst="rect">
            <a:avLst/>
          </a:prstGeom>
          <a:noFill/>
          <a:ln w="9525" algn="ctr">
            <a:noFill/>
            <a:miter lim="800000"/>
            <a:headEnd/>
            <a:tailEnd/>
          </a:ln>
          <a:effectLst/>
        </p:spPr>
        <p:txBody>
          <a:bodyPr wrap="square" anchor="ctr">
            <a:spAutoFit/>
          </a:bodyPr>
          <a:lstStyle/>
          <a:p>
            <a:pPr algn="r"/>
            <a:r>
              <a:rPr kumimoji="1" lang="en-US" altLang="zh-CN" sz="2400" dirty="0">
                <a:latin typeface="华文仿宋" pitchFamily="2" charset="-122"/>
                <a:ea typeface="华文仿宋" pitchFamily="2" charset="-122"/>
              </a:rPr>
              <a:t>  </a:t>
            </a:r>
            <a:r>
              <a:rPr kumimoji="1" lang="zh-CN" altLang="en-US" sz="2400" dirty="0">
                <a:latin typeface="华文仿宋" pitchFamily="2" charset="-122"/>
                <a:ea typeface="华文仿宋" pitchFamily="2" charset="-122"/>
              </a:rPr>
              <a:t>通用三层软件（逻辑）系统体系结构</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26" name="Rectangle 2"/>
          <p:cNvSpPr>
            <a:spLocks noGrp="1" noChangeArrowheads="1"/>
          </p:cNvSpPr>
          <p:nvPr>
            <p:ph type="title"/>
          </p:nvPr>
        </p:nvSpPr>
        <p:spPr/>
        <p:txBody>
          <a:bodyPr/>
          <a:lstStyle/>
          <a:p>
            <a:r>
              <a:rPr lang="zh-CN" altLang="en-US"/>
              <a:t>软件系统体系结构建模</a:t>
            </a:r>
            <a:r>
              <a:rPr lang="en-US" altLang="zh-CN"/>
              <a:t>——</a:t>
            </a:r>
            <a:r>
              <a:rPr lang="zh-CN" altLang="en-US"/>
              <a:t>包图</a:t>
            </a:r>
          </a:p>
        </p:txBody>
      </p:sp>
      <p:sp>
        <p:nvSpPr>
          <p:cNvPr id="1741833" name="Rectangle 9"/>
          <p:cNvSpPr>
            <a:spLocks noGrp="1"/>
          </p:cNvSpPr>
          <p:nvPr>
            <p:ph type="body" idx="1"/>
          </p:nvPr>
        </p:nvSpPr>
        <p:spPr>
          <a:noFill/>
          <a:ln/>
        </p:spPr>
        <p:txBody>
          <a:bodyPr/>
          <a:lstStyle/>
          <a:p>
            <a:r>
              <a:rPr lang="zh-CN" altLang="en-US"/>
              <a:t>图中给出了一个由</a:t>
            </a:r>
            <a:r>
              <a:rPr lang="zh-CN" altLang="en-US" b="1">
                <a:solidFill>
                  <a:srgbClr val="800000"/>
                </a:solidFill>
              </a:rPr>
              <a:t>通用接口界面层</a:t>
            </a:r>
            <a:r>
              <a:rPr lang="zh-CN" altLang="en-US"/>
              <a:t>、</a:t>
            </a:r>
            <a:r>
              <a:rPr lang="zh-CN" altLang="en-US" b="1">
                <a:solidFill>
                  <a:srgbClr val="800000"/>
                </a:solidFill>
              </a:rPr>
              <a:t>系统业务对象层</a:t>
            </a:r>
            <a:r>
              <a:rPr lang="zh-CN" altLang="en-US"/>
              <a:t>和</a:t>
            </a:r>
            <a:r>
              <a:rPr lang="zh-CN" altLang="en-US" b="1">
                <a:solidFill>
                  <a:srgbClr val="800000"/>
                </a:solidFill>
              </a:rPr>
              <a:t>系统数据库层</a:t>
            </a:r>
            <a:r>
              <a:rPr lang="zh-CN" altLang="en-US"/>
              <a:t>组成的三层结构的通用软件系统体系结构，每层中有其内部的体系结构。</a:t>
            </a:r>
          </a:p>
        </p:txBody>
      </p:sp>
      <p:sp>
        <p:nvSpPr>
          <p:cNvPr id="2" name="灯片编号占位符 1">
            <a:extLst>
              <a:ext uri="{FF2B5EF4-FFF2-40B4-BE49-F238E27FC236}">
                <a16:creationId xmlns:a16="http://schemas.microsoft.com/office/drawing/2014/main" id="{38429CCC-AF32-4668-8922-A518B03806FA}"/>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11</a:t>
            </a:fld>
            <a:r>
              <a:rPr lang="zh-CN" altLang="en-US" dirty="0"/>
              <a:t>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833">
                                            <p:txEl>
                                              <p:pRg st="0" end="0"/>
                                            </p:txEl>
                                          </p:spTgt>
                                        </p:tgtEl>
                                        <p:attrNameLst>
                                          <p:attrName>style.visibility</p:attrName>
                                        </p:attrNameLst>
                                      </p:cBhvr>
                                      <p:to>
                                        <p:strVal val="visible"/>
                                      </p:to>
                                    </p:set>
                                    <p:animEffect transition="in" filter="blinds(horizontal)">
                                      <p:cBhvr>
                                        <p:cTn id="7" dur="500"/>
                                        <p:tgtEl>
                                          <p:spTgt spid="17418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850" name="Rectangle 2"/>
          <p:cNvSpPr>
            <a:spLocks noGrp="1" noChangeArrowheads="1"/>
          </p:cNvSpPr>
          <p:nvPr>
            <p:ph type="title"/>
          </p:nvPr>
        </p:nvSpPr>
        <p:spPr>
          <a:xfrm>
            <a:off x="304800" y="381000"/>
            <a:ext cx="8229600" cy="77787"/>
          </a:xfrm>
        </p:spPr>
        <p:txBody>
          <a:bodyPr/>
          <a:lstStyle/>
          <a:p>
            <a:r>
              <a:rPr lang="zh-CN" altLang="en-US" dirty="0"/>
              <a:t>软件系统体系结构建模</a:t>
            </a:r>
            <a:r>
              <a:rPr lang="en-US" altLang="zh-CN" dirty="0"/>
              <a:t>——</a:t>
            </a:r>
            <a:r>
              <a:rPr lang="zh-CN" altLang="en-US" dirty="0"/>
              <a:t>包图</a:t>
            </a:r>
          </a:p>
        </p:txBody>
      </p:sp>
      <p:sp>
        <p:nvSpPr>
          <p:cNvPr id="1742851" name="Rectangle 3"/>
          <p:cNvSpPr>
            <a:spLocks noGrp="1"/>
          </p:cNvSpPr>
          <p:nvPr>
            <p:ph type="body" idx="1"/>
          </p:nvPr>
        </p:nvSpPr>
        <p:spPr>
          <a:xfrm>
            <a:off x="457200" y="4000500"/>
            <a:ext cx="8229600" cy="2514600"/>
          </a:xfrm>
          <a:noFill/>
          <a:ln/>
        </p:spPr>
        <p:txBody>
          <a:bodyPr/>
          <a:lstStyle/>
          <a:p>
            <a:r>
              <a:rPr lang="en-US" altLang="zh-CN" sz="2800" dirty="0"/>
              <a:t>1</a:t>
            </a:r>
            <a:r>
              <a:rPr lang="zh-CN" altLang="en-US" sz="2800" dirty="0"/>
              <a:t>、</a:t>
            </a:r>
            <a:r>
              <a:rPr lang="zh-CN" altLang="en-US" sz="2800" b="1" dirty="0">
                <a:solidFill>
                  <a:srgbClr val="800000"/>
                </a:solidFill>
              </a:rPr>
              <a:t>通用接口界面层</a:t>
            </a:r>
          </a:p>
          <a:p>
            <a:pPr>
              <a:buFont typeface="Wingdings" pitchFamily="2" charset="2"/>
              <a:buNone/>
            </a:pPr>
            <a:r>
              <a:rPr lang="zh-CN" altLang="en-US" sz="2800" dirty="0"/>
              <a:t>     该层的功能是：设置连接该软件系统的运行环境（如计算机设备及使用的操作系统、采用的编程语言等）的接口界面和设置本系统用户窗口使用的接口界面以及支持系统。该层由</a:t>
            </a:r>
            <a:r>
              <a:rPr lang="zh-CN" altLang="en-US" sz="2800" dirty="0">
                <a:solidFill>
                  <a:srgbClr val="FF0000"/>
                </a:solidFill>
              </a:rPr>
              <a:t>系统接口界面类包</a:t>
            </a:r>
            <a:r>
              <a:rPr lang="zh-CN" altLang="en-US" sz="2800" dirty="0"/>
              <a:t>、</a:t>
            </a:r>
            <a:r>
              <a:rPr lang="zh-CN" altLang="en-US" sz="2800" dirty="0">
                <a:solidFill>
                  <a:srgbClr val="FF0000"/>
                </a:solidFill>
              </a:rPr>
              <a:t>用户窗口包</a:t>
            </a:r>
            <a:r>
              <a:rPr lang="zh-CN" altLang="en-US" sz="2800" dirty="0"/>
              <a:t>和</a:t>
            </a:r>
            <a:r>
              <a:rPr lang="zh-CN" altLang="en-US" sz="2800" dirty="0">
                <a:solidFill>
                  <a:srgbClr val="FF0000"/>
                </a:solidFill>
              </a:rPr>
              <a:t>备用构件库包</a:t>
            </a:r>
            <a:r>
              <a:rPr lang="zh-CN" altLang="en-US" sz="2800" dirty="0"/>
              <a:t>组成。</a:t>
            </a:r>
          </a:p>
        </p:txBody>
      </p:sp>
      <p:pic>
        <p:nvPicPr>
          <p:cNvPr id="1742852" name="Picture 4"/>
          <p:cNvPicPr>
            <a:picLocks noChangeAspect="1" noChangeArrowheads="1"/>
          </p:cNvPicPr>
          <p:nvPr/>
        </p:nvPicPr>
        <p:blipFill>
          <a:blip r:embed="rId2"/>
          <a:srcRect/>
          <a:stretch>
            <a:fillRect/>
          </a:stretch>
        </p:blipFill>
        <p:spPr bwMode="auto">
          <a:xfrm>
            <a:off x="0" y="762000"/>
            <a:ext cx="9101136" cy="3333750"/>
          </a:xfrm>
          <a:prstGeom prst="rect">
            <a:avLst/>
          </a:prstGeom>
          <a:noFill/>
        </p:spPr>
      </p:pic>
      <p:sp>
        <p:nvSpPr>
          <p:cNvPr id="2" name="灯片编号占位符 1">
            <a:extLst>
              <a:ext uri="{FF2B5EF4-FFF2-40B4-BE49-F238E27FC236}">
                <a16:creationId xmlns:a16="http://schemas.microsoft.com/office/drawing/2014/main" id="{4AACC4A5-2B55-4758-AA72-0ADFA23166AE}"/>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12</a:t>
            </a:fld>
            <a:r>
              <a:rPr lang="zh-CN" altLang="en-US" dirty="0"/>
              <a:t>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2851">
                                            <p:txEl>
                                              <p:pRg st="0" end="0"/>
                                            </p:txEl>
                                          </p:spTgt>
                                        </p:tgtEl>
                                        <p:attrNameLst>
                                          <p:attrName>style.visibility</p:attrName>
                                        </p:attrNameLst>
                                      </p:cBhvr>
                                      <p:to>
                                        <p:strVal val="visible"/>
                                      </p:to>
                                    </p:set>
                                    <p:animEffect transition="in" filter="blinds(horizontal)">
                                      <p:cBhvr>
                                        <p:cTn id="7" dur="500"/>
                                        <p:tgtEl>
                                          <p:spTgt spid="1742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2851">
                                            <p:txEl>
                                              <p:pRg st="1" end="1"/>
                                            </p:txEl>
                                          </p:spTgt>
                                        </p:tgtEl>
                                        <p:attrNameLst>
                                          <p:attrName>style.visibility</p:attrName>
                                        </p:attrNameLst>
                                      </p:cBhvr>
                                      <p:to>
                                        <p:strVal val="visible"/>
                                      </p:to>
                                    </p:set>
                                    <p:animEffect transition="in" filter="blinds(horizontal)">
                                      <p:cBhvr>
                                        <p:cTn id="12" dur="500"/>
                                        <p:tgtEl>
                                          <p:spTgt spid="17428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874" name="Rectangle 2"/>
          <p:cNvSpPr>
            <a:spLocks noGrp="1" noChangeArrowheads="1"/>
          </p:cNvSpPr>
          <p:nvPr>
            <p:ph type="title"/>
          </p:nvPr>
        </p:nvSpPr>
        <p:spPr/>
        <p:txBody>
          <a:bodyPr/>
          <a:lstStyle/>
          <a:p>
            <a:r>
              <a:rPr lang="zh-CN" altLang="en-US"/>
              <a:t>软件系统体系结构建模</a:t>
            </a:r>
            <a:r>
              <a:rPr lang="en-US" altLang="zh-CN"/>
              <a:t>——</a:t>
            </a:r>
            <a:r>
              <a:rPr lang="zh-CN" altLang="en-US"/>
              <a:t>包图</a:t>
            </a:r>
          </a:p>
        </p:txBody>
      </p:sp>
      <p:sp>
        <p:nvSpPr>
          <p:cNvPr id="1743875" name="Rectangle 3"/>
          <p:cNvSpPr>
            <a:spLocks noGrp="1"/>
          </p:cNvSpPr>
          <p:nvPr>
            <p:ph type="body" idx="1"/>
          </p:nvPr>
        </p:nvSpPr>
        <p:spPr>
          <a:noFill/>
          <a:ln/>
        </p:spPr>
        <p:txBody>
          <a:bodyPr/>
          <a:lstStyle/>
          <a:p>
            <a:r>
              <a:rPr lang="en-US" altLang="zh-CN" dirty="0"/>
              <a:t>1</a:t>
            </a:r>
            <a:r>
              <a:rPr lang="zh-CN" altLang="en-US" dirty="0"/>
              <a:t>、</a:t>
            </a:r>
            <a:r>
              <a:rPr lang="zh-CN" altLang="en-US" b="1" dirty="0">
                <a:solidFill>
                  <a:srgbClr val="800000"/>
                </a:solidFill>
              </a:rPr>
              <a:t>通用接口界面层</a:t>
            </a:r>
          </a:p>
          <a:p>
            <a:pPr>
              <a:buFont typeface="Wingdings" pitchFamily="2" charset="2"/>
              <a:buNone/>
            </a:pPr>
            <a:endParaRPr lang="zh-CN" altLang="en-US" dirty="0"/>
          </a:p>
        </p:txBody>
      </p:sp>
      <p:sp>
        <p:nvSpPr>
          <p:cNvPr id="1743876" name="Text Box 4"/>
          <p:cNvSpPr txBox="1">
            <a:spLocks noChangeArrowheads="1"/>
          </p:cNvSpPr>
          <p:nvPr/>
        </p:nvSpPr>
        <p:spPr bwMode="auto">
          <a:xfrm>
            <a:off x="685800" y="2362200"/>
            <a:ext cx="8001000" cy="4228850"/>
          </a:xfrm>
          <a:prstGeom prst="rect">
            <a:avLst/>
          </a:prstGeom>
          <a:noFill/>
          <a:ln w="9525">
            <a:noFill/>
            <a:miter lim="800000"/>
            <a:headEnd/>
            <a:tailEnd/>
          </a:ln>
          <a:effectLst/>
        </p:spPr>
        <p:txBody>
          <a:bodyPr wrap="square">
            <a:spAutoFit/>
          </a:bodyPr>
          <a:lstStyle/>
          <a:p>
            <a:pPr>
              <a:spcBef>
                <a:spcPct val="15000"/>
              </a:spcBef>
              <a:spcAft>
                <a:spcPct val="15000"/>
              </a:spcAft>
              <a:buClr>
                <a:schemeClr val="accent2"/>
              </a:buClr>
              <a:buFont typeface="Wingdings" pitchFamily="2" charset="2"/>
              <a:buChar char="þ"/>
            </a:pPr>
            <a:r>
              <a:rPr lang="zh-CN" altLang="en-US" sz="2800" dirty="0">
                <a:latin typeface="楷体_GB2312" pitchFamily="49" charset="-122"/>
                <a:ea typeface="楷体_GB2312" pitchFamily="49" charset="-122"/>
              </a:rPr>
              <a:t>系统接口界面类包：设置连接该软件系统的运行环境的接口界面类，以便使开发的软件系统与其运行环境进行无缝连接</a:t>
            </a:r>
          </a:p>
          <a:p>
            <a:pPr>
              <a:spcBef>
                <a:spcPct val="15000"/>
              </a:spcBef>
              <a:spcAft>
                <a:spcPct val="15000"/>
              </a:spcAft>
              <a:buClr>
                <a:schemeClr val="accent2"/>
              </a:buClr>
              <a:buFont typeface="Wingdings" pitchFamily="2" charset="2"/>
              <a:buChar char="þ"/>
            </a:pPr>
            <a:r>
              <a:rPr lang="zh-CN" altLang="en-US" sz="2800" dirty="0">
                <a:latin typeface="楷体_GB2312" pitchFamily="49" charset="-122"/>
                <a:ea typeface="楷体_GB2312" pitchFamily="49" charset="-122"/>
              </a:rPr>
              <a:t>用户窗口包：设置系统用户窗口使用的接口界面，用户可以通过系统用户窗口的引导，选择合适的功能，对本系统进行正确的操作</a:t>
            </a:r>
          </a:p>
          <a:p>
            <a:pPr>
              <a:spcBef>
                <a:spcPct val="15000"/>
              </a:spcBef>
              <a:spcAft>
                <a:spcPct val="15000"/>
              </a:spcAft>
              <a:buClr>
                <a:schemeClr val="accent2"/>
              </a:buClr>
              <a:buFont typeface="Wingdings" pitchFamily="2" charset="2"/>
              <a:buChar char="þ"/>
            </a:pPr>
            <a:r>
              <a:rPr lang="zh-CN" altLang="en-US" sz="2800" dirty="0">
                <a:latin typeface="楷体_GB2312" pitchFamily="49" charset="-122"/>
                <a:ea typeface="楷体_GB2312" pitchFamily="49" charset="-122"/>
              </a:rPr>
              <a:t>备用构件包：备用构件是指那些通过商业购买或在开发其他软件系统时创建成功的构件，据此组成一个备用构件库</a:t>
            </a:r>
          </a:p>
        </p:txBody>
      </p:sp>
      <p:sp>
        <p:nvSpPr>
          <p:cNvPr id="2" name="灯片编号占位符 1">
            <a:extLst>
              <a:ext uri="{FF2B5EF4-FFF2-40B4-BE49-F238E27FC236}">
                <a16:creationId xmlns:a16="http://schemas.microsoft.com/office/drawing/2014/main" id="{406947F0-1458-4AA7-BA56-48C5C8C56EFC}"/>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13</a:t>
            </a:fld>
            <a:r>
              <a:rPr lang="zh-CN" altLang="en-US" dirty="0"/>
              <a:t>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3875">
                                            <p:txEl>
                                              <p:pRg st="0" end="0"/>
                                            </p:txEl>
                                          </p:spTgt>
                                        </p:tgtEl>
                                        <p:attrNameLst>
                                          <p:attrName>style.visibility</p:attrName>
                                        </p:attrNameLst>
                                      </p:cBhvr>
                                      <p:to>
                                        <p:strVal val="visible"/>
                                      </p:to>
                                    </p:set>
                                    <p:animEffect transition="in" filter="blinds(horizontal)">
                                      <p:cBhvr>
                                        <p:cTn id="7" dur="500"/>
                                        <p:tgtEl>
                                          <p:spTgt spid="17438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743876">
                                            <p:txEl>
                                              <p:pRg st="0" end="0"/>
                                            </p:txEl>
                                          </p:spTgt>
                                        </p:tgtEl>
                                        <p:attrNameLst>
                                          <p:attrName>style.visibility</p:attrName>
                                        </p:attrNameLst>
                                      </p:cBhvr>
                                      <p:to>
                                        <p:strVal val="visible"/>
                                      </p:to>
                                    </p:set>
                                    <p:anim to="" calcmode="lin" valueType="num">
                                      <p:cBhvr>
                                        <p:cTn id="12" dur="1" fill="hold"/>
                                        <p:tgtEl>
                                          <p:spTgt spid="1743876">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743876">
                                            <p:txEl>
                                              <p:pRg st="1" end="1"/>
                                            </p:txEl>
                                          </p:spTgt>
                                        </p:tgtEl>
                                        <p:attrNameLst>
                                          <p:attrName>style.visibility</p:attrName>
                                        </p:attrNameLst>
                                      </p:cBhvr>
                                      <p:to>
                                        <p:strVal val="visible"/>
                                      </p:to>
                                    </p:set>
                                    <p:anim to="" calcmode="lin" valueType="num">
                                      <p:cBhvr>
                                        <p:cTn id="17" dur="1" fill="hold"/>
                                        <p:tgtEl>
                                          <p:spTgt spid="1743876">
                                            <p:txEl>
                                              <p:pRg st="1" end="1"/>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743876">
                                            <p:txEl>
                                              <p:pRg st="2" end="2"/>
                                            </p:txEl>
                                          </p:spTgt>
                                        </p:tgtEl>
                                        <p:attrNameLst>
                                          <p:attrName>style.visibility</p:attrName>
                                        </p:attrNameLst>
                                      </p:cBhvr>
                                      <p:to>
                                        <p:strVal val="visible"/>
                                      </p:to>
                                    </p:set>
                                    <p:anim to="" calcmode="lin" valueType="num">
                                      <p:cBhvr>
                                        <p:cTn id="22" dur="1" fill="hold"/>
                                        <p:tgtEl>
                                          <p:spTgt spid="1743876">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87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5922" name="Rectangle 2"/>
          <p:cNvSpPr>
            <a:spLocks noGrp="1" noChangeArrowheads="1"/>
          </p:cNvSpPr>
          <p:nvPr>
            <p:ph type="title"/>
          </p:nvPr>
        </p:nvSpPr>
        <p:spPr>
          <a:xfrm>
            <a:off x="323850" y="159283"/>
            <a:ext cx="8229600" cy="450317"/>
          </a:xfrm>
        </p:spPr>
        <p:txBody>
          <a:bodyPr/>
          <a:lstStyle/>
          <a:p>
            <a:r>
              <a:rPr lang="zh-CN" altLang="en-US" dirty="0"/>
              <a:t>软件系统体系结构建模</a:t>
            </a:r>
            <a:r>
              <a:rPr lang="en-US" altLang="zh-CN" dirty="0"/>
              <a:t>——</a:t>
            </a:r>
            <a:r>
              <a:rPr lang="zh-CN" altLang="en-US" dirty="0"/>
              <a:t>包图</a:t>
            </a:r>
          </a:p>
        </p:txBody>
      </p:sp>
      <p:sp>
        <p:nvSpPr>
          <p:cNvPr id="1745923" name="Rectangle 3"/>
          <p:cNvSpPr>
            <a:spLocks noGrp="1"/>
          </p:cNvSpPr>
          <p:nvPr>
            <p:ph type="body" idx="1"/>
          </p:nvPr>
        </p:nvSpPr>
        <p:spPr>
          <a:xfrm>
            <a:off x="400050" y="4495800"/>
            <a:ext cx="8153400" cy="2209800"/>
          </a:xfrm>
          <a:noFill/>
          <a:ln/>
        </p:spPr>
        <p:txBody>
          <a:bodyPr/>
          <a:lstStyle/>
          <a:p>
            <a:r>
              <a:rPr lang="en-US" altLang="zh-CN" dirty="0"/>
              <a:t>2</a:t>
            </a:r>
            <a:r>
              <a:rPr lang="zh-CN" altLang="en-US" dirty="0"/>
              <a:t>、</a:t>
            </a:r>
            <a:r>
              <a:rPr lang="zh-CN" altLang="en-US" b="1" dirty="0">
                <a:solidFill>
                  <a:srgbClr val="800000"/>
                </a:solidFill>
              </a:rPr>
              <a:t>系统业务对象层</a:t>
            </a:r>
          </a:p>
          <a:p>
            <a:pPr>
              <a:buFont typeface="Wingdings" pitchFamily="2" charset="2"/>
              <a:buNone/>
            </a:pPr>
            <a:r>
              <a:rPr lang="zh-CN" altLang="en-US" sz="2800" dirty="0"/>
              <a:t>     该层的功能是：设置用户窗口与系统各种实现具体功能服务的接口界面的连接。该层由</a:t>
            </a:r>
            <a:r>
              <a:rPr lang="zh-CN" altLang="en-US" sz="2800" dirty="0">
                <a:solidFill>
                  <a:srgbClr val="FF0000"/>
                </a:solidFill>
              </a:rPr>
              <a:t>系统服务接口界面包</a:t>
            </a:r>
            <a:r>
              <a:rPr lang="zh-CN" altLang="en-US" sz="2800" dirty="0"/>
              <a:t>、</a:t>
            </a:r>
            <a:r>
              <a:rPr lang="zh-CN" altLang="en-US" sz="2800" dirty="0">
                <a:solidFill>
                  <a:srgbClr val="FF0000"/>
                </a:solidFill>
              </a:rPr>
              <a:t>业务对象管理包</a:t>
            </a:r>
            <a:r>
              <a:rPr lang="zh-CN" altLang="en-US" sz="2800" dirty="0"/>
              <a:t>、</a:t>
            </a:r>
            <a:r>
              <a:rPr lang="zh-CN" altLang="en-US" sz="2800" dirty="0">
                <a:solidFill>
                  <a:srgbClr val="FF0000"/>
                </a:solidFill>
              </a:rPr>
              <a:t>外部业务对象包</a:t>
            </a:r>
            <a:r>
              <a:rPr lang="zh-CN" altLang="en-US" sz="2800" dirty="0"/>
              <a:t>和</a:t>
            </a:r>
            <a:r>
              <a:rPr lang="zh-CN" altLang="en-US" sz="2800" dirty="0">
                <a:solidFill>
                  <a:srgbClr val="FF0000"/>
                </a:solidFill>
              </a:rPr>
              <a:t>实际业务对象包</a:t>
            </a:r>
            <a:r>
              <a:rPr lang="zh-CN" altLang="en-US" sz="2800" dirty="0"/>
              <a:t>组成。</a:t>
            </a:r>
          </a:p>
        </p:txBody>
      </p:sp>
      <p:pic>
        <p:nvPicPr>
          <p:cNvPr id="1745925" name="Picture 5"/>
          <p:cNvPicPr>
            <a:picLocks noChangeAspect="1" noChangeArrowheads="1"/>
          </p:cNvPicPr>
          <p:nvPr/>
        </p:nvPicPr>
        <p:blipFill>
          <a:blip r:embed="rId2"/>
          <a:srcRect/>
          <a:stretch>
            <a:fillRect/>
          </a:stretch>
        </p:blipFill>
        <p:spPr bwMode="auto">
          <a:xfrm>
            <a:off x="13274" y="685800"/>
            <a:ext cx="9063862" cy="3962401"/>
          </a:xfrm>
          <a:prstGeom prst="rect">
            <a:avLst/>
          </a:prstGeom>
          <a:noFill/>
        </p:spPr>
      </p:pic>
      <p:sp>
        <p:nvSpPr>
          <p:cNvPr id="2" name="灯片编号占位符 1">
            <a:extLst>
              <a:ext uri="{FF2B5EF4-FFF2-40B4-BE49-F238E27FC236}">
                <a16:creationId xmlns:a16="http://schemas.microsoft.com/office/drawing/2014/main" id="{774F1D85-DC9A-4A6B-AD52-97830F54B7DA}"/>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14</a:t>
            </a:fld>
            <a:r>
              <a:rPr lang="zh-CN" altLang="en-US" dirty="0"/>
              <a:t>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5923">
                                            <p:txEl>
                                              <p:pRg st="0" end="0"/>
                                            </p:txEl>
                                          </p:spTgt>
                                        </p:tgtEl>
                                        <p:attrNameLst>
                                          <p:attrName>style.visibility</p:attrName>
                                        </p:attrNameLst>
                                      </p:cBhvr>
                                      <p:to>
                                        <p:strVal val="visible"/>
                                      </p:to>
                                    </p:set>
                                    <p:animEffect transition="in" filter="blinds(horizontal)">
                                      <p:cBhvr>
                                        <p:cTn id="7" dur="500"/>
                                        <p:tgtEl>
                                          <p:spTgt spid="17459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5923">
                                            <p:txEl>
                                              <p:pRg st="1" end="1"/>
                                            </p:txEl>
                                          </p:spTgt>
                                        </p:tgtEl>
                                        <p:attrNameLst>
                                          <p:attrName>style.visibility</p:attrName>
                                        </p:attrNameLst>
                                      </p:cBhvr>
                                      <p:to>
                                        <p:strVal val="visible"/>
                                      </p:to>
                                    </p:set>
                                    <p:animEffect transition="in" filter="blinds(horizontal)">
                                      <p:cBhvr>
                                        <p:cTn id="12" dur="500"/>
                                        <p:tgtEl>
                                          <p:spTgt spid="17459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8994" name="Rectangle 2"/>
          <p:cNvSpPr>
            <a:spLocks noGrp="1" noChangeArrowheads="1"/>
          </p:cNvSpPr>
          <p:nvPr>
            <p:ph type="title"/>
          </p:nvPr>
        </p:nvSpPr>
        <p:spPr>
          <a:xfrm>
            <a:off x="304800" y="205794"/>
            <a:ext cx="8229600" cy="868362"/>
          </a:xfrm>
        </p:spPr>
        <p:txBody>
          <a:bodyPr/>
          <a:lstStyle/>
          <a:p>
            <a:r>
              <a:rPr lang="zh-CN" altLang="en-US" dirty="0"/>
              <a:t>软件系统体系结构建模</a:t>
            </a:r>
            <a:r>
              <a:rPr lang="en-US" altLang="zh-CN" dirty="0"/>
              <a:t>——</a:t>
            </a:r>
            <a:r>
              <a:rPr lang="zh-CN" altLang="en-US" dirty="0"/>
              <a:t>包图</a:t>
            </a:r>
          </a:p>
        </p:txBody>
      </p:sp>
      <p:sp>
        <p:nvSpPr>
          <p:cNvPr id="1748995" name="Rectangle 3"/>
          <p:cNvSpPr>
            <a:spLocks noGrp="1"/>
          </p:cNvSpPr>
          <p:nvPr>
            <p:ph type="body" idx="1"/>
          </p:nvPr>
        </p:nvSpPr>
        <p:spPr>
          <a:xfrm>
            <a:off x="457200" y="3946525"/>
            <a:ext cx="8153400" cy="2514600"/>
          </a:xfrm>
          <a:noFill/>
          <a:ln/>
        </p:spPr>
        <p:txBody>
          <a:bodyPr/>
          <a:lstStyle/>
          <a:p>
            <a:r>
              <a:rPr lang="en-US" altLang="zh-CN" dirty="0"/>
              <a:t>3</a:t>
            </a:r>
            <a:r>
              <a:rPr lang="zh-CN" altLang="en-US" dirty="0"/>
              <a:t>、</a:t>
            </a:r>
            <a:r>
              <a:rPr lang="zh-CN" altLang="en-US" b="1" dirty="0">
                <a:solidFill>
                  <a:srgbClr val="800000"/>
                </a:solidFill>
              </a:rPr>
              <a:t>系统数据库层</a:t>
            </a:r>
          </a:p>
          <a:p>
            <a:pPr>
              <a:buFont typeface="Wingdings" pitchFamily="2" charset="2"/>
              <a:buNone/>
            </a:pPr>
            <a:r>
              <a:rPr lang="zh-CN" altLang="en-US" dirty="0"/>
              <a:t>     </a:t>
            </a:r>
            <a:r>
              <a:rPr lang="zh-CN" altLang="en-US" sz="2800" dirty="0"/>
              <a:t>该层的功能是：将能够实现系统功能的对象集作为持久对象及数据存储在磁盘中，便于系统在需要时再将这些持久对象和数据提出出来进行处理和操作。该层由</a:t>
            </a:r>
            <a:r>
              <a:rPr lang="zh-CN" altLang="en-US" sz="2800" dirty="0">
                <a:solidFill>
                  <a:srgbClr val="FF0000"/>
                </a:solidFill>
              </a:rPr>
              <a:t>持久对象及数据包</a:t>
            </a:r>
            <a:r>
              <a:rPr lang="zh-CN" altLang="en-US" sz="2800" dirty="0"/>
              <a:t>和</a:t>
            </a:r>
            <a:r>
              <a:rPr lang="en-US" altLang="zh-CN" sz="2800" dirty="0">
                <a:solidFill>
                  <a:srgbClr val="FF0000"/>
                </a:solidFill>
              </a:rPr>
              <a:t>SQL</a:t>
            </a:r>
            <a:r>
              <a:rPr lang="zh-CN" altLang="en-US" sz="2800" dirty="0">
                <a:solidFill>
                  <a:srgbClr val="FF0000"/>
                </a:solidFill>
              </a:rPr>
              <a:t>查询语言包</a:t>
            </a:r>
            <a:r>
              <a:rPr lang="zh-CN" altLang="en-US" sz="2800" dirty="0"/>
              <a:t>组成。</a:t>
            </a:r>
          </a:p>
        </p:txBody>
      </p:sp>
      <p:pic>
        <p:nvPicPr>
          <p:cNvPr id="1748997" name="Picture 5"/>
          <p:cNvPicPr>
            <a:picLocks noChangeAspect="1" noChangeArrowheads="1"/>
          </p:cNvPicPr>
          <p:nvPr/>
        </p:nvPicPr>
        <p:blipFill>
          <a:blip r:embed="rId2"/>
          <a:srcRect/>
          <a:stretch>
            <a:fillRect/>
          </a:stretch>
        </p:blipFill>
        <p:spPr bwMode="auto">
          <a:xfrm>
            <a:off x="76200" y="1517862"/>
            <a:ext cx="9067800" cy="2520737"/>
          </a:xfrm>
          <a:prstGeom prst="rect">
            <a:avLst/>
          </a:prstGeom>
          <a:noFill/>
        </p:spPr>
      </p:pic>
      <p:sp>
        <p:nvSpPr>
          <p:cNvPr id="2" name="灯片编号占位符 1">
            <a:extLst>
              <a:ext uri="{FF2B5EF4-FFF2-40B4-BE49-F238E27FC236}">
                <a16:creationId xmlns:a16="http://schemas.microsoft.com/office/drawing/2014/main" id="{69F2B520-C956-46D0-B046-760E56DAECFF}"/>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15</a:t>
            </a:fld>
            <a:r>
              <a:rPr lang="zh-CN" altLang="en-US" dirty="0"/>
              <a:t>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8995">
                                            <p:txEl>
                                              <p:pRg st="0" end="0"/>
                                            </p:txEl>
                                          </p:spTgt>
                                        </p:tgtEl>
                                        <p:attrNameLst>
                                          <p:attrName>style.visibility</p:attrName>
                                        </p:attrNameLst>
                                      </p:cBhvr>
                                      <p:to>
                                        <p:strVal val="visible"/>
                                      </p:to>
                                    </p:set>
                                    <p:animEffect transition="in" filter="blinds(horizontal)">
                                      <p:cBhvr>
                                        <p:cTn id="7" dur="500"/>
                                        <p:tgtEl>
                                          <p:spTgt spid="1748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8995">
                                            <p:txEl>
                                              <p:pRg st="1" end="1"/>
                                            </p:txEl>
                                          </p:spTgt>
                                        </p:tgtEl>
                                        <p:attrNameLst>
                                          <p:attrName>style.visibility</p:attrName>
                                        </p:attrNameLst>
                                      </p:cBhvr>
                                      <p:to>
                                        <p:strVal val="visible"/>
                                      </p:to>
                                    </p:set>
                                    <p:animEffect transition="in" filter="blinds(horizontal)">
                                      <p:cBhvr>
                                        <p:cTn id="12" dur="500"/>
                                        <p:tgtEl>
                                          <p:spTgt spid="17489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7426" name="Text Box 2"/>
          <p:cNvSpPr txBox="1">
            <a:spLocks noChangeArrowheads="1"/>
          </p:cNvSpPr>
          <p:nvPr/>
        </p:nvSpPr>
        <p:spPr bwMode="auto">
          <a:xfrm>
            <a:off x="250825" y="1147763"/>
            <a:ext cx="3816350" cy="528637"/>
          </a:xfrm>
          <a:prstGeom prst="rect">
            <a:avLst/>
          </a:prstGeom>
          <a:solidFill>
            <a:srgbClr val="C0C0C0"/>
          </a:solidFill>
          <a:ln w="9525" algn="ctr">
            <a:solidFill>
              <a:schemeClr val="bg2"/>
            </a:solidFill>
            <a:miter lim="800000"/>
            <a:headEnd/>
            <a:tailEnd/>
          </a:ln>
          <a:effectLst/>
        </p:spPr>
        <p:txBody>
          <a:bodyPr>
            <a:spAutoFit/>
          </a:bodyPr>
          <a:lstStyle/>
          <a:p>
            <a:pPr>
              <a:spcBef>
                <a:spcPct val="50000"/>
              </a:spcBef>
            </a:pPr>
            <a:r>
              <a:rPr lang="zh-CN" altLang="en-US" sz="2800" b="1" i="1">
                <a:solidFill>
                  <a:srgbClr val="A50021"/>
                </a:solidFill>
                <a:effectLst>
                  <a:outerShdw blurRad="38100" dist="38100" dir="2700000" algn="tl">
                    <a:srgbClr val="000000"/>
                  </a:outerShdw>
                </a:effectLst>
                <a:latin typeface="宋体" pitchFamily="2" charset="-122"/>
              </a:rPr>
              <a:t>一、 包图的基本概念</a:t>
            </a:r>
          </a:p>
        </p:txBody>
      </p:sp>
      <p:sp>
        <p:nvSpPr>
          <p:cNvPr id="1767427" name="Rectangle 3"/>
          <p:cNvSpPr>
            <a:spLocks noChangeArrowheads="1"/>
          </p:cNvSpPr>
          <p:nvPr/>
        </p:nvSpPr>
        <p:spPr bwMode="auto">
          <a:xfrm>
            <a:off x="395288" y="1844675"/>
            <a:ext cx="8139112" cy="1187450"/>
          </a:xfrm>
          <a:prstGeom prst="rect">
            <a:avLst/>
          </a:prstGeom>
          <a:noFill/>
          <a:ln w="9525" algn="ctr">
            <a:noFill/>
            <a:miter lim="800000"/>
            <a:headEnd/>
            <a:tailEnd/>
          </a:ln>
          <a:effectLst/>
        </p:spPr>
        <p:txBody>
          <a:bodyPr>
            <a:spAutoFit/>
          </a:bodyPr>
          <a:lstStyle/>
          <a:p>
            <a:r>
              <a:rPr kumimoji="1" lang="zh-CN" altLang="en-US" sz="2000">
                <a:solidFill>
                  <a:srgbClr val="FFCCFF"/>
                </a:solidFill>
                <a:latin typeface="黑体" pitchFamily="2" charset="-122"/>
                <a:ea typeface="黑体" pitchFamily="2" charset="-122"/>
              </a:rPr>
              <a:t>    </a:t>
            </a:r>
            <a:r>
              <a:rPr lang="zh-CN" altLang="en-US" sz="2400">
                <a:latin typeface="楷体_GB2312" pitchFamily="49" charset="-122"/>
                <a:ea typeface="楷体_GB2312" pitchFamily="49" charset="-122"/>
              </a:rPr>
              <a:t>包图（</a:t>
            </a:r>
            <a:r>
              <a:rPr lang="en-US" altLang="zh-CN" sz="2400">
                <a:latin typeface="楷体_GB2312" pitchFamily="49" charset="-122"/>
                <a:ea typeface="楷体_GB2312" pitchFamily="49" charset="-122"/>
              </a:rPr>
              <a:t>Package Diagram</a:t>
            </a:r>
            <a:r>
              <a:rPr lang="zh-CN" altLang="en-US" sz="2400">
                <a:latin typeface="楷体_GB2312" pitchFamily="49" charset="-122"/>
                <a:ea typeface="楷体_GB2312" pitchFamily="49" charset="-122"/>
              </a:rPr>
              <a:t>）是一种描述系统总体结构的模型的重要建模工具，通过对图中各个包以及包之间关系的描述，展现出系统的模块与模块之间的依赖关系。</a:t>
            </a:r>
          </a:p>
        </p:txBody>
      </p:sp>
      <p:pic>
        <p:nvPicPr>
          <p:cNvPr id="1767429" name="Picture 5"/>
          <p:cNvPicPr>
            <a:picLocks noChangeAspect="1" noChangeArrowheads="1"/>
          </p:cNvPicPr>
          <p:nvPr/>
        </p:nvPicPr>
        <p:blipFill>
          <a:blip r:embed="rId2"/>
          <a:srcRect/>
          <a:stretch>
            <a:fillRect/>
          </a:stretch>
        </p:blipFill>
        <p:spPr bwMode="auto">
          <a:xfrm>
            <a:off x="900113" y="3068638"/>
            <a:ext cx="7416800" cy="2109787"/>
          </a:xfrm>
          <a:prstGeom prst="rect">
            <a:avLst/>
          </a:prstGeom>
          <a:noFill/>
        </p:spPr>
      </p:pic>
      <p:sp>
        <p:nvSpPr>
          <p:cNvPr id="2" name="灯片编号占位符 1">
            <a:extLst>
              <a:ext uri="{FF2B5EF4-FFF2-40B4-BE49-F238E27FC236}">
                <a16:creationId xmlns:a16="http://schemas.microsoft.com/office/drawing/2014/main" id="{EA5EAC51-6EE9-4FEA-AFAF-154BF306940F}"/>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16</a:t>
            </a:fld>
            <a:r>
              <a:rPr lang="zh-CN" altLang="en-US" dirty="0"/>
              <a:t>页</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9474" name="Rectangle 2"/>
          <p:cNvSpPr>
            <a:spLocks noGrp="1" noChangeArrowheads="1"/>
          </p:cNvSpPr>
          <p:nvPr>
            <p:ph type="title"/>
          </p:nvPr>
        </p:nvSpPr>
        <p:spPr/>
        <p:txBody>
          <a:bodyPr/>
          <a:lstStyle/>
          <a:p>
            <a:r>
              <a:rPr lang="zh-CN" altLang="en-US"/>
              <a:t>包</a:t>
            </a:r>
          </a:p>
        </p:txBody>
      </p:sp>
      <p:sp>
        <p:nvSpPr>
          <p:cNvPr id="1769475" name="Rectangle 3"/>
          <p:cNvSpPr>
            <a:spLocks noGrp="1" noChangeArrowheads="1"/>
          </p:cNvSpPr>
          <p:nvPr>
            <p:ph type="body" idx="1"/>
          </p:nvPr>
        </p:nvSpPr>
        <p:spPr>
          <a:xfrm>
            <a:off x="381000" y="1752600"/>
            <a:ext cx="8382000" cy="3124200"/>
          </a:xfrm>
        </p:spPr>
        <p:txBody>
          <a:bodyPr/>
          <a:lstStyle/>
          <a:p>
            <a:r>
              <a:rPr lang="zh-CN" altLang="en-US"/>
              <a:t>含义：将多个元素组织为语义相关组的通用机制。</a:t>
            </a:r>
          </a:p>
          <a:p>
            <a:r>
              <a:rPr lang="en-US" altLang="zh-CN"/>
              <a:t>UML</a:t>
            </a:r>
            <a:r>
              <a:rPr lang="zh-CN" altLang="en-US"/>
              <a:t>表示</a:t>
            </a:r>
          </a:p>
        </p:txBody>
      </p:sp>
      <p:pic>
        <p:nvPicPr>
          <p:cNvPr id="1769476" name="Picture 4"/>
          <p:cNvPicPr>
            <a:picLocks noChangeAspect="1" noChangeArrowheads="1"/>
          </p:cNvPicPr>
          <p:nvPr/>
        </p:nvPicPr>
        <p:blipFill>
          <a:blip r:embed="rId2"/>
          <a:srcRect/>
          <a:stretch>
            <a:fillRect/>
          </a:stretch>
        </p:blipFill>
        <p:spPr bwMode="auto">
          <a:xfrm>
            <a:off x="3505200" y="3733800"/>
            <a:ext cx="2209800" cy="1576388"/>
          </a:xfrm>
          <a:prstGeom prst="rect">
            <a:avLst/>
          </a:prstGeom>
          <a:noFill/>
          <a:ln w="9525">
            <a:noFill/>
            <a:miter lim="800000"/>
            <a:headEnd/>
            <a:tailEnd/>
          </a:ln>
        </p:spPr>
      </p:pic>
      <p:sp>
        <p:nvSpPr>
          <p:cNvPr id="2" name="灯片编号占位符 1">
            <a:extLst>
              <a:ext uri="{FF2B5EF4-FFF2-40B4-BE49-F238E27FC236}">
                <a16:creationId xmlns:a16="http://schemas.microsoft.com/office/drawing/2014/main" id="{6762A0FB-FEB1-4B4E-85CA-C016C85A6054}"/>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17</a:t>
            </a:fld>
            <a:r>
              <a:rPr lang="zh-CN" altLang="en-US" dirty="0"/>
              <a:t>页</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2546" name="Rectangle 2"/>
          <p:cNvSpPr>
            <a:spLocks noGrp="1" noChangeArrowheads="1"/>
          </p:cNvSpPr>
          <p:nvPr>
            <p:ph type="title"/>
          </p:nvPr>
        </p:nvSpPr>
        <p:spPr/>
        <p:txBody>
          <a:bodyPr/>
          <a:lstStyle/>
          <a:p>
            <a:r>
              <a:rPr lang="zh-CN" altLang="en-US"/>
              <a:t>包拥有的元素</a:t>
            </a:r>
          </a:p>
        </p:txBody>
      </p:sp>
      <p:sp>
        <p:nvSpPr>
          <p:cNvPr id="1772547" name="Rectangle 3"/>
          <p:cNvSpPr>
            <a:spLocks noGrp="1" noChangeArrowheads="1"/>
          </p:cNvSpPr>
          <p:nvPr>
            <p:ph type="body" idx="1"/>
          </p:nvPr>
        </p:nvSpPr>
        <p:spPr>
          <a:xfrm>
            <a:off x="457200" y="1844675"/>
            <a:ext cx="8458200" cy="4281488"/>
          </a:xfrm>
        </p:spPr>
        <p:txBody>
          <a:bodyPr/>
          <a:lstStyle/>
          <a:p>
            <a:r>
              <a:rPr lang="zh-CN" altLang="en-US" dirty="0"/>
              <a:t>包拥有的元素：类、接口、组件、节点、协作、用例、图以及其他包。 </a:t>
            </a:r>
          </a:p>
          <a:p>
            <a:r>
              <a:rPr lang="zh-CN" altLang="en-US" dirty="0"/>
              <a:t>一个模型元素不能被一个以上的包所拥有。</a:t>
            </a:r>
          </a:p>
          <a:p>
            <a:r>
              <a:rPr lang="zh-CN" altLang="en-US" dirty="0"/>
              <a:t>如果包被撤销，其中的元素也要被撤销。 </a:t>
            </a:r>
          </a:p>
          <a:p>
            <a:r>
              <a:rPr lang="zh-CN" altLang="en-US" dirty="0"/>
              <a:t>一个包形成了一个命名空间。 </a:t>
            </a:r>
          </a:p>
        </p:txBody>
      </p:sp>
      <p:sp>
        <p:nvSpPr>
          <p:cNvPr id="2" name="灯片编号占位符 1">
            <a:extLst>
              <a:ext uri="{FF2B5EF4-FFF2-40B4-BE49-F238E27FC236}">
                <a16:creationId xmlns:a16="http://schemas.microsoft.com/office/drawing/2014/main" id="{D7B80811-1AA5-4CCE-ACEB-2FC15E069EB9}"/>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18</a:t>
            </a:fld>
            <a:r>
              <a:rPr lang="zh-CN" altLang="en-US" dirty="0"/>
              <a:t>页</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22" name="Rectangle 2"/>
          <p:cNvSpPr>
            <a:spLocks noGrp="1" noChangeArrowheads="1"/>
          </p:cNvSpPr>
          <p:nvPr>
            <p:ph type="title"/>
          </p:nvPr>
        </p:nvSpPr>
        <p:spPr/>
        <p:txBody>
          <a:bodyPr/>
          <a:lstStyle/>
          <a:p>
            <a:r>
              <a:rPr lang="zh-CN" altLang="en-US"/>
              <a:t>包的名称</a:t>
            </a:r>
          </a:p>
        </p:txBody>
      </p:sp>
      <p:sp>
        <p:nvSpPr>
          <p:cNvPr id="1771523" name="Rectangle 3"/>
          <p:cNvSpPr>
            <a:spLocks noGrp="1" noChangeArrowheads="1"/>
          </p:cNvSpPr>
          <p:nvPr>
            <p:ph type="body" sz="half" idx="1"/>
          </p:nvPr>
        </p:nvSpPr>
        <p:spPr>
          <a:xfrm>
            <a:off x="457200" y="1600200"/>
            <a:ext cx="8458200" cy="1227138"/>
          </a:xfrm>
        </p:spPr>
        <p:txBody>
          <a:bodyPr/>
          <a:lstStyle/>
          <a:p>
            <a:r>
              <a:rPr lang="zh-CN" altLang="en-US" dirty="0"/>
              <a:t>每个包必须有一个与其他包相区别的名称。</a:t>
            </a:r>
          </a:p>
          <a:p>
            <a:r>
              <a:rPr lang="zh-CN" altLang="en-US" dirty="0"/>
              <a:t>两种形式：简单名和路径名。</a:t>
            </a:r>
          </a:p>
        </p:txBody>
      </p:sp>
      <p:pic>
        <p:nvPicPr>
          <p:cNvPr id="1771524" name="Picture 4"/>
          <p:cNvPicPr>
            <a:picLocks noGrp="1" noChangeAspect="1" noChangeArrowheads="1"/>
          </p:cNvPicPr>
          <p:nvPr>
            <p:ph sz="half" idx="2"/>
          </p:nvPr>
        </p:nvPicPr>
        <p:blipFill>
          <a:blip r:embed="rId2"/>
          <a:srcRect/>
          <a:stretch>
            <a:fillRect/>
          </a:stretch>
        </p:blipFill>
        <p:spPr>
          <a:xfrm>
            <a:off x="228600" y="2895600"/>
            <a:ext cx="8908420" cy="3522662"/>
          </a:xfrm>
          <a:noFill/>
          <a:ln/>
        </p:spPr>
      </p:pic>
      <p:sp>
        <p:nvSpPr>
          <p:cNvPr id="2" name="灯片编号占位符 1">
            <a:extLst>
              <a:ext uri="{FF2B5EF4-FFF2-40B4-BE49-F238E27FC236}">
                <a16:creationId xmlns:a16="http://schemas.microsoft.com/office/drawing/2014/main" id="{92483D5E-BA20-4FCC-95C8-1D4F90A2EE93}"/>
              </a:ext>
            </a:extLst>
          </p:cNvPr>
          <p:cNvSpPr>
            <a:spLocks noGrp="1"/>
          </p:cNvSpPr>
          <p:nvPr>
            <p:ph type="sldNum" sz="quarter" idx="12"/>
          </p:nvPr>
        </p:nvSpPr>
        <p:spPr/>
        <p:txBody>
          <a:bodyPr/>
          <a:lstStyle/>
          <a:p>
            <a:fld id="{9FA3F100-B7A4-4098-8CF6-32A1BB4F58DF}" type="slidenum">
              <a:rPr lang="zh-CN" altLang="en-US" smtClean="0"/>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dirty="0"/>
              <a:t>第</a:t>
            </a:r>
            <a:r>
              <a:rPr lang="en-US" altLang="zh-CN" dirty="0"/>
              <a:t>10.</a:t>
            </a:r>
            <a:fld id="{D6223A5E-2C1E-4230-9468-EF685E399029}" type="slidenum">
              <a:rPr lang="zh-CN" altLang="en-US" smtClean="0"/>
              <a:pPr>
                <a:defRPr/>
              </a:pPr>
              <a:t>2</a:t>
            </a:fld>
            <a:r>
              <a:rPr lang="zh-CN" altLang="en-US" dirty="0"/>
              <a:t>页</a:t>
            </a:r>
          </a:p>
        </p:txBody>
      </p:sp>
      <p:sp>
        <p:nvSpPr>
          <p:cNvPr id="3075" name="Rectangle 2"/>
          <p:cNvSpPr>
            <a:spLocks noGrp="1" noChangeArrowheads="1"/>
          </p:cNvSpPr>
          <p:nvPr>
            <p:ph type="title"/>
          </p:nvPr>
        </p:nvSpPr>
        <p:spPr/>
        <p:txBody>
          <a:bodyPr/>
          <a:lstStyle/>
          <a:p>
            <a:r>
              <a:rPr lang="zh-CN" altLang="en-US"/>
              <a:t>本章概述</a:t>
            </a:r>
          </a:p>
        </p:txBody>
      </p:sp>
      <p:sp>
        <p:nvSpPr>
          <p:cNvPr id="3076" name="Rectangle 3"/>
          <p:cNvSpPr>
            <a:spLocks noGrp="1" noChangeArrowheads="1"/>
          </p:cNvSpPr>
          <p:nvPr>
            <p:ph type="body" idx="1"/>
          </p:nvPr>
        </p:nvSpPr>
        <p:spPr/>
        <p:txBody>
          <a:bodyPr/>
          <a:lstStyle/>
          <a:p>
            <a:pPr>
              <a:lnSpc>
                <a:spcPct val="90000"/>
              </a:lnSpc>
            </a:pPr>
            <a:r>
              <a:rPr lang="zh-CN" altLang="en-US" sz="2800" dirty="0"/>
              <a:t>分析模型虽然有效地确定了将要构建的内容</a:t>
            </a:r>
            <a:endParaRPr lang="en-US" altLang="zh-CN" sz="2800" dirty="0"/>
          </a:p>
          <a:p>
            <a:pPr>
              <a:lnSpc>
                <a:spcPct val="90000"/>
              </a:lnSpc>
            </a:pPr>
            <a:r>
              <a:rPr lang="zh-CN" altLang="en-US" sz="2800" dirty="0"/>
              <a:t>设立模型，通过定义一个合适的架构，用来描述系统各部分的结构、接口以及它们用于通信的机制。</a:t>
            </a:r>
          </a:p>
          <a:p>
            <a:pPr>
              <a:lnSpc>
                <a:spcPct val="90000"/>
              </a:lnSpc>
            </a:pPr>
            <a:r>
              <a:rPr lang="zh-CN" altLang="en-US" sz="2800" dirty="0"/>
              <a:t>本章将详细介绍系统设计的相关</a:t>
            </a:r>
            <a:r>
              <a:rPr lang="en-US" altLang="zh-CN" sz="2800" dirty="0"/>
              <a:t>UML</a:t>
            </a:r>
            <a:r>
              <a:rPr lang="zh-CN" altLang="en-US" sz="2800" dirty="0"/>
              <a:t>模型。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8451" name="Rectangle 3"/>
          <p:cNvSpPr>
            <a:spLocks noChangeArrowheads="1"/>
          </p:cNvSpPr>
          <p:nvPr/>
        </p:nvSpPr>
        <p:spPr bwMode="auto">
          <a:xfrm>
            <a:off x="468313" y="1700213"/>
            <a:ext cx="8139112" cy="1754326"/>
          </a:xfrm>
          <a:prstGeom prst="rect">
            <a:avLst/>
          </a:prstGeom>
          <a:noFill/>
          <a:ln w="9525" algn="ctr">
            <a:noFill/>
            <a:miter lim="800000"/>
            <a:headEnd/>
            <a:tailEnd/>
          </a:ln>
          <a:effectLst/>
        </p:spPr>
        <p:txBody>
          <a:bodyPr>
            <a:spAutoFit/>
          </a:bodyPr>
          <a:lstStyle/>
          <a:p>
            <a:r>
              <a:rPr kumimoji="1" lang="zh-CN" altLang="en-US" sz="3200" dirty="0">
                <a:solidFill>
                  <a:srgbClr val="FFCCFF"/>
                </a:solidFill>
                <a:latin typeface="黑体" pitchFamily="2" charset="-122"/>
                <a:ea typeface="黑体" pitchFamily="2" charset="-122"/>
              </a:rPr>
              <a:t>    </a:t>
            </a:r>
            <a:r>
              <a:rPr lang="zh-CN" altLang="en-US" sz="3600" dirty="0">
                <a:latin typeface="楷体_GB2312" pitchFamily="49" charset="-122"/>
                <a:ea typeface="楷体_GB2312" pitchFamily="49" charset="-122"/>
              </a:rPr>
              <a:t>包对自身所包含的内部元素的可见性也有定义，使用关键字</a:t>
            </a:r>
            <a:r>
              <a:rPr lang="en-US" altLang="zh-CN" sz="3600" dirty="0">
                <a:latin typeface="楷体_GB2312" pitchFamily="49" charset="-122"/>
                <a:ea typeface="楷体_GB2312" pitchFamily="49" charset="-122"/>
              </a:rPr>
              <a:t>private</a:t>
            </a:r>
            <a:r>
              <a:rPr lang="zh-CN" altLang="en-US" sz="3600" dirty="0">
                <a:latin typeface="楷体_GB2312" pitchFamily="49" charset="-122"/>
                <a:ea typeface="楷体_GB2312" pitchFamily="49" charset="-122"/>
              </a:rPr>
              <a:t>、</a:t>
            </a:r>
            <a:r>
              <a:rPr lang="en-US" altLang="zh-CN" sz="3600" dirty="0">
                <a:latin typeface="楷体_GB2312" pitchFamily="49" charset="-122"/>
                <a:ea typeface="楷体_GB2312" pitchFamily="49" charset="-122"/>
              </a:rPr>
              <a:t>protected</a:t>
            </a:r>
            <a:r>
              <a:rPr lang="zh-CN" altLang="en-US" sz="3600" dirty="0">
                <a:latin typeface="楷体_GB2312" pitchFamily="49" charset="-122"/>
                <a:ea typeface="楷体_GB2312" pitchFamily="49" charset="-122"/>
              </a:rPr>
              <a:t>或</a:t>
            </a:r>
            <a:r>
              <a:rPr lang="en-US" altLang="zh-CN" sz="3600" dirty="0">
                <a:latin typeface="楷体_GB2312" pitchFamily="49" charset="-122"/>
                <a:ea typeface="楷体_GB2312" pitchFamily="49" charset="-122"/>
              </a:rPr>
              <a:t>public</a:t>
            </a:r>
            <a:r>
              <a:rPr lang="zh-CN" altLang="en-US" sz="3600" dirty="0">
                <a:latin typeface="楷体_GB2312" pitchFamily="49" charset="-122"/>
                <a:ea typeface="楷体_GB2312" pitchFamily="49" charset="-122"/>
              </a:rPr>
              <a:t>来表示。</a:t>
            </a:r>
          </a:p>
        </p:txBody>
      </p:sp>
      <p:pic>
        <p:nvPicPr>
          <p:cNvPr id="1768453" name="Picture 5"/>
          <p:cNvPicPr>
            <a:picLocks noChangeAspect="1" noChangeArrowheads="1"/>
          </p:cNvPicPr>
          <p:nvPr/>
        </p:nvPicPr>
        <p:blipFill>
          <a:blip r:embed="rId2"/>
          <a:srcRect/>
          <a:stretch>
            <a:fillRect/>
          </a:stretch>
        </p:blipFill>
        <p:spPr bwMode="auto">
          <a:xfrm>
            <a:off x="6248401" y="3499340"/>
            <a:ext cx="2876550" cy="2968135"/>
          </a:xfrm>
          <a:prstGeom prst="rect">
            <a:avLst/>
          </a:prstGeom>
          <a:noFill/>
        </p:spPr>
      </p:pic>
      <p:sp>
        <p:nvSpPr>
          <p:cNvPr id="1768454" name="Rectangle 6"/>
          <p:cNvSpPr>
            <a:spLocks noGrp="1"/>
          </p:cNvSpPr>
          <p:nvPr>
            <p:ph type="title"/>
          </p:nvPr>
        </p:nvSpPr>
        <p:spPr>
          <a:noFill/>
          <a:ln/>
        </p:spPr>
        <p:txBody>
          <a:bodyPr/>
          <a:lstStyle/>
          <a:p>
            <a:r>
              <a:rPr lang="zh-CN" altLang="en-US"/>
              <a:t>可见性</a:t>
            </a:r>
          </a:p>
        </p:txBody>
      </p:sp>
      <p:sp>
        <p:nvSpPr>
          <p:cNvPr id="1768455" name="Rectangle 7"/>
          <p:cNvSpPr>
            <a:spLocks noGrp="1"/>
          </p:cNvSpPr>
          <p:nvPr>
            <p:ph type="body" idx="1"/>
          </p:nvPr>
        </p:nvSpPr>
        <p:spPr>
          <a:xfrm>
            <a:off x="609600" y="4114800"/>
            <a:ext cx="6629400" cy="1751013"/>
          </a:xfrm>
          <a:noFill/>
          <a:ln/>
        </p:spPr>
        <p:txBody>
          <a:bodyPr/>
          <a:lstStyle/>
          <a:p>
            <a:pPr marL="609600" indent="-609600"/>
            <a:r>
              <a:rPr lang="zh-CN" altLang="en-US" dirty="0"/>
              <a:t>可见性的类型：</a:t>
            </a:r>
          </a:p>
          <a:p>
            <a:pPr marL="609600" indent="-609600"/>
            <a:r>
              <a:rPr lang="zh-CN" altLang="en-US" dirty="0"/>
              <a:t>公有的（</a:t>
            </a:r>
            <a:r>
              <a:rPr lang="en-US" altLang="zh-CN" dirty="0"/>
              <a:t>public</a:t>
            </a:r>
            <a:r>
              <a:rPr lang="zh-CN" altLang="en-US" dirty="0"/>
              <a:t>） “＋”</a:t>
            </a:r>
          </a:p>
          <a:p>
            <a:pPr marL="609600" indent="-609600"/>
            <a:r>
              <a:rPr lang="zh-CN" altLang="en-US" dirty="0"/>
              <a:t>受保护的（</a:t>
            </a:r>
            <a:r>
              <a:rPr lang="en-US" altLang="zh-CN" dirty="0"/>
              <a:t>protected</a:t>
            </a:r>
            <a:r>
              <a:rPr lang="zh-CN" altLang="en-US" dirty="0"/>
              <a:t>） “＃”</a:t>
            </a:r>
          </a:p>
          <a:p>
            <a:pPr marL="609600" indent="-609600"/>
            <a:r>
              <a:rPr lang="zh-CN" altLang="en-US" dirty="0"/>
              <a:t>私有的（</a:t>
            </a:r>
            <a:r>
              <a:rPr lang="en-US" altLang="zh-CN" dirty="0"/>
              <a:t>private</a:t>
            </a:r>
            <a:r>
              <a:rPr lang="zh-CN" altLang="en-US" dirty="0"/>
              <a:t>）“－”</a:t>
            </a:r>
          </a:p>
        </p:txBody>
      </p:sp>
      <p:sp>
        <p:nvSpPr>
          <p:cNvPr id="2" name="灯片编号占位符 1">
            <a:extLst>
              <a:ext uri="{FF2B5EF4-FFF2-40B4-BE49-F238E27FC236}">
                <a16:creationId xmlns:a16="http://schemas.microsoft.com/office/drawing/2014/main" id="{AB39C7DA-0D0D-4702-8DF2-334587404F1D}"/>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20</a:t>
            </a:fld>
            <a:r>
              <a:rPr lang="zh-CN" altLang="en-US" dirty="0"/>
              <a:t>页</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7BFC91EB-00A2-4D9D-9E01-915BFC937B65}"/>
              </a:ext>
            </a:extLst>
          </p:cNvPr>
          <p:cNvPicPr>
            <a:picLocks noChangeAspect="1" noChangeArrowheads="1"/>
          </p:cNvPicPr>
          <p:nvPr/>
        </p:nvPicPr>
        <p:blipFill>
          <a:blip r:embed="rId2"/>
          <a:srcRect/>
          <a:stretch>
            <a:fillRect/>
          </a:stretch>
        </p:blipFill>
        <p:spPr bwMode="auto">
          <a:xfrm>
            <a:off x="3167063" y="2881313"/>
            <a:ext cx="5900737" cy="3995737"/>
          </a:xfrm>
          <a:prstGeom prst="rect">
            <a:avLst/>
          </a:prstGeom>
          <a:noFill/>
          <a:ln w="9525">
            <a:noFill/>
            <a:miter lim="800000"/>
            <a:headEnd/>
            <a:tailEnd/>
          </a:ln>
        </p:spPr>
      </p:pic>
      <p:sp>
        <p:nvSpPr>
          <p:cNvPr id="1760258" name="Rectangle 2"/>
          <p:cNvSpPr>
            <a:spLocks noGrp="1" noChangeArrowheads="1"/>
          </p:cNvSpPr>
          <p:nvPr>
            <p:ph type="title"/>
          </p:nvPr>
        </p:nvSpPr>
        <p:spPr/>
        <p:txBody>
          <a:bodyPr/>
          <a:lstStyle/>
          <a:p>
            <a:r>
              <a:rPr lang="zh-CN" altLang="en-US"/>
              <a:t>包之间的关系 </a:t>
            </a:r>
          </a:p>
        </p:txBody>
      </p:sp>
      <p:sp>
        <p:nvSpPr>
          <p:cNvPr id="1760259" name="Rectangle 3"/>
          <p:cNvSpPr>
            <a:spLocks noGrp="1" noChangeArrowheads="1"/>
          </p:cNvSpPr>
          <p:nvPr>
            <p:ph type="body" idx="1"/>
          </p:nvPr>
        </p:nvSpPr>
        <p:spPr/>
        <p:txBody>
          <a:bodyPr/>
          <a:lstStyle/>
          <a:p>
            <a:pPr marL="609600" indent="-609600"/>
            <a:r>
              <a:rPr lang="zh-CN" altLang="en-US" dirty="0"/>
              <a:t>包之间可以有两种关系： </a:t>
            </a:r>
          </a:p>
          <a:p>
            <a:pPr marL="609600" indent="-609600">
              <a:buFont typeface="Wingdings" pitchFamily="2" charset="2"/>
              <a:buAutoNum type="circleNumDbPlain"/>
            </a:pPr>
            <a:r>
              <a:rPr lang="zh-CN" altLang="en-US" dirty="0"/>
              <a:t>依赖：在一个包中</a:t>
            </a:r>
            <a:r>
              <a:rPr lang="zh-CN" altLang="en-US" dirty="0">
                <a:solidFill>
                  <a:srgbClr val="FF0000"/>
                </a:solidFill>
              </a:rPr>
              <a:t>引入</a:t>
            </a:r>
            <a:r>
              <a:rPr lang="zh-CN" altLang="en-US" dirty="0"/>
              <a:t>另一个包输出的元素</a:t>
            </a:r>
            <a:endParaRPr lang="en-US" altLang="zh-CN" dirty="0"/>
          </a:p>
          <a:p>
            <a:pPr marL="609600" indent="-609600">
              <a:buFont typeface="Wingdings" pitchFamily="2" charset="2"/>
              <a:buAutoNum type="circleNumDbPlain"/>
            </a:pPr>
            <a:r>
              <a:rPr lang="zh-CN" altLang="en-US" dirty="0"/>
              <a:t>泛化</a:t>
            </a:r>
          </a:p>
        </p:txBody>
      </p:sp>
      <p:sp>
        <p:nvSpPr>
          <p:cNvPr id="2" name="灯片编号占位符 1">
            <a:extLst>
              <a:ext uri="{FF2B5EF4-FFF2-40B4-BE49-F238E27FC236}">
                <a16:creationId xmlns:a16="http://schemas.microsoft.com/office/drawing/2014/main" id="{8074048B-2DE0-42C1-A275-DC04734AC1ED}"/>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21</a:t>
            </a:fld>
            <a:r>
              <a:rPr lang="zh-CN" altLang="en-US" dirty="0"/>
              <a:t>页</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4594" name="Text Box 2"/>
          <p:cNvSpPr txBox="1">
            <a:spLocks noChangeArrowheads="1"/>
          </p:cNvSpPr>
          <p:nvPr/>
        </p:nvSpPr>
        <p:spPr bwMode="auto">
          <a:xfrm>
            <a:off x="395288" y="982663"/>
            <a:ext cx="3816350" cy="528637"/>
          </a:xfrm>
          <a:prstGeom prst="rect">
            <a:avLst/>
          </a:prstGeom>
          <a:solidFill>
            <a:srgbClr val="C0C0C0"/>
          </a:solidFill>
          <a:ln w="9525" algn="ctr">
            <a:solidFill>
              <a:schemeClr val="bg2"/>
            </a:solidFill>
            <a:miter lim="800000"/>
            <a:headEnd/>
            <a:tailEnd/>
          </a:ln>
          <a:effectLst/>
        </p:spPr>
        <p:txBody>
          <a:bodyPr>
            <a:spAutoFit/>
          </a:bodyPr>
          <a:lstStyle/>
          <a:p>
            <a:pPr>
              <a:spcBef>
                <a:spcPct val="50000"/>
              </a:spcBef>
            </a:pPr>
            <a:r>
              <a:rPr lang="zh-CN" altLang="en-US" sz="2800" b="1" i="1">
                <a:solidFill>
                  <a:srgbClr val="A50021"/>
                </a:solidFill>
                <a:effectLst>
                  <a:outerShdw blurRad="38100" dist="38100" dir="2700000" algn="tl">
                    <a:srgbClr val="000000"/>
                  </a:outerShdw>
                </a:effectLst>
                <a:latin typeface="宋体" pitchFamily="2" charset="-122"/>
              </a:rPr>
              <a:t>二、使用</a:t>
            </a:r>
            <a:r>
              <a:rPr lang="en-US" altLang="zh-CN" sz="2800" b="1" i="1">
                <a:solidFill>
                  <a:srgbClr val="A50021"/>
                </a:solidFill>
                <a:effectLst>
                  <a:outerShdw blurRad="38100" dist="38100" dir="2700000" algn="tl">
                    <a:srgbClr val="000000"/>
                  </a:outerShdw>
                </a:effectLst>
                <a:latin typeface="宋体" pitchFamily="2" charset="-122"/>
              </a:rPr>
              <a:t>Rose</a:t>
            </a:r>
            <a:r>
              <a:rPr lang="zh-CN" altLang="en-US" sz="2800" b="1" i="1">
                <a:solidFill>
                  <a:srgbClr val="A50021"/>
                </a:solidFill>
                <a:effectLst>
                  <a:outerShdw blurRad="38100" dist="38100" dir="2700000" algn="tl">
                    <a:srgbClr val="000000"/>
                  </a:outerShdw>
                </a:effectLst>
                <a:latin typeface="宋体" pitchFamily="2" charset="-122"/>
              </a:rPr>
              <a:t>创建包图 </a:t>
            </a:r>
          </a:p>
        </p:txBody>
      </p:sp>
      <p:sp>
        <p:nvSpPr>
          <p:cNvPr id="1774595" name="Rectangle 3"/>
          <p:cNvSpPr>
            <a:spLocks noChangeArrowheads="1"/>
          </p:cNvSpPr>
          <p:nvPr/>
        </p:nvSpPr>
        <p:spPr bwMode="auto">
          <a:xfrm>
            <a:off x="468313" y="1700213"/>
            <a:ext cx="4027487" cy="4359275"/>
          </a:xfrm>
          <a:prstGeom prst="rect">
            <a:avLst/>
          </a:prstGeom>
          <a:noFill/>
          <a:ln w="9525" algn="ctr">
            <a:noFill/>
            <a:miter lim="800000"/>
            <a:headEnd/>
            <a:tailEnd/>
          </a:ln>
          <a:effectLst/>
        </p:spPr>
        <p:txBody>
          <a:bodyPr>
            <a:spAutoFit/>
          </a:bodyPr>
          <a:lstStyle/>
          <a:p>
            <a:r>
              <a:rPr kumimoji="1" lang="zh-CN" altLang="en-US" sz="2000">
                <a:solidFill>
                  <a:srgbClr val="FFCCFF"/>
                </a:solidFill>
                <a:latin typeface="黑体" pitchFamily="2" charset="-122"/>
                <a:ea typeface="黑体" pitchFamily="2" charset="-122"/>
              </a:rPr>
              <a:t>    </a:t>
            </a:r>
            <a:r>
              <a:rPr lang="en-US" altLang="zh-CN" sz="2000">
                <a:latin typeface="楷体_GB2312" pitchFamily="49" charset="-122"/>
                <a:ea typeface="楷体_GB2312" pitchFamily="49" charset="-122"/>
              </a:rPr>
              <a:t>1 </a:t>
            </a:r>
            <a:r>
              <a:rPr lang="zh-CN" altLang="en-US" sz="2000">
                <a:latin typeface="楷体_GB2312" pitchFamily="49" charset="-122"/>
                <a:ea typeface="楷体_GB2312" pitchFamily="49" charset="-122"/>
              </a:rPr>
              <a:t>通过工具栏或菜单栏添加包的步骤如下：</a:t>
            </a:r>
          </a:p>
          <a:p>
            <a:r>
              <a:rPr lang="zh-CN" altLang="en-US" sz="2000">
                <a:latin typeface="楷体_GB2312" pitchFamily="49" charset="-122"/>
                <a:ea typeface="楷体_GB2312" pitchFamily="49" charset="-122"/>
              </a:rPr>
              <a:t>    在类图的图形编辑工具栏中，选择用于创建包的按钮，或者在菜单栏中，选择</a:t>
            </a:r>
            <a:r>
              <a:rPr lang="zh-CN" altLang="en-US" sz="2000">
                <a:latin typeface="Lucida Sans Unicode"/>
                <a:ea typeface="楷体_GB2312" pitchFamily="49" charset="-122"/>
              </a:rPr>
              <a:t>“</a:t>
            </a:r>
            <a:r>
              <a:rPr lang="en-US" altLang="zh-CN" sz="2000">
                <a:latin typeface="楷体_GB2312" pitchFamily="49" charset="-122"/>
                <a:ea typeface="楷体_GB2312" pitchFamily="49" charset="-122"/>
              </a:rPr>
              <a:t>Tools</a:t>
            </a:r>
            <a:r>
              <a:rPr lang="en-US" altLang="zh-CN" sz="2000">
                <a:latin typeface="Lucida Sans Unicode"/>
                <a:ea typeface="楷体_GB2312" pitchFamily="49" charset="-122"/>
              </a:rPr>
              <a:t>”</a:t>
            </a:r>
            <a:r>
              <a:rPr lang="zh-CN" altLang="en-US" sz="2000">
                <a:latin typeface="楷体_GB2312" pitchFamily="49" charset="-122"/>
                <a:ea typeface="楷体_GB2312" pitchFamily="49" charset="-122"/>
              </a:rPr>
              <a:t>（工具）中</a:t>
            </a:r>
            <a:r>
              <a:rPr lang="zh-CN" altLang="en-US" sz="2000">
                <a:latin typeface="Lucida Sans Unicode"/>
                <a:ea typeface="楷体_GB2312" pitchFamily="49" charset="-122"/>
              </a:rPr>
              <a:t>“</a:t>
            </a:r>
            <a:r>
              <a:rPr lang="en-US" altLang="zh-CN" sz="2000">
                <a:latin typeface="楷体_GB2312" pitchFamily="49" charset="-122"/>
                <a:ea typeface="楷体_GB2312" pitchFamily="49" charset="-122"/>
              </a:rPr>
              <a:t>Create</a:t>
            </a:r>
            <a:r>
              <a:rPr lang="en-US" altLang="zh-CN" sz="2000">
                <a:latin typeface="Lucida Sans Unicode"/>
                <a:ea typeface="楷体_GB2312" pitchFamily="49" charset="-122"/>
              </a:rPr>
              <a:t>”</a:t>
            </a:r>
            <a:r>
              <a:rPr lang="zh-CN" altLang="en-US" sz="2000">
                <a:latin typeface="楷体_GB2312" pitchFamily="49" charset="-122"/>
                <a:ea typeface="楷体_GB2312" pitchFamily="49" charset="-122"/>
              </a:rPr>
              <a:t>（新建）菜单下的</a:t>
            </a:r>
            <a:r>
              <a:rPr lang="zh-CN" altLang="en-US" sz="2000">
                <a:latin typeface="Lucida Sans Unicode"/>
                <a:ea typeface="楷体_GB2312" pitchFamily="49" charset="-122"/>
              </a:rPr>
              <a:t>“</a:t>
            </a:r>
            <a:r>
              <a:rPr lang="en-US" altLang="zh-CN" sz="2000">
                <a:latin typeface="楷体_GB2312" pitchFamily="49" charset="-122"/>
                <a:ea typeface="楷体_GB2312" pitchFamily="49" charset="-122"/>
              </a:rPr>
              <a:t>Package</a:t>
            </a:r>
            <a:r>
              <a:rPr lang="en-US" altLang="zh-CN" sz="2000">
                <a:latin typeface="Lucida Sans Unicode"/>
                <a:ea typeface="楷体_GB2312" pitchFamily="49" charset="-122"/>
              </a:rPr>
              <a:t>”</a:t>
            </a:r>
            <a:r>
              <a:rPr lang="zh-CN" altLang="en-US" sz="2000">
                <a:latin typeface="楷体_GB2312" pitchFamily="49" charset="-122"/>
                <a:ea typeface="楷体_GB2312" pitchFamily="49" charset="-122"/>
              </a:rPr>
              <a:t>选项。此时的光标变为</a:t>
            </a:r>
            <a:r>
              <a:rPr lang="zh-CN" altLang="en-US" sz="2000">
                <a:latin typeface="Lucida Sans Unicode"/>
                <a:ea typeface="楷体_GB2312" pitchFamily="49" charset="-122"/>
              </a:rPr>
              <a:t>“</a:t>
            </a:r>
            <a:r>
              <a:rPr lang="en-US" altLang="zh-CN" sz="2000">
                <a:latin typeface="楷体_GB2312" pitchFamily="49" charset="-122"/>
                <a:ea typeface="楷体_GB2312" pitchFamily="49" charset="-122"/>
              </a:rPr>
              <a:t>+</a:t>
            </a:r>
            <a:r>
              <a:rPr lang="en-US" altLang="zh-CN" sz="2000">
                <a:latin typeface="Lucida Sans Unicode"/>
                <a:ea typeface="楷体_GB2312" pitchFamily="49" charset="-122"/>
              </a:rPr>
              <a:t>”</a:t>
            </a:r>
            <a:r>
              <a:rPr lang="zh-CN" altLang="en-US" sz="2000">
                <a:latin typeface="楷体_GB2312" pitchFamily="49" charset="-122"/>
                <a:ea typeface="楷体_GB2312" pitchFamily="49" charset="-122"/>
              </a:rPr>
              <a:t>符号。</a:t>
            </a:r>
          </a:p>
          <a:p>
            <a:r>
              <a:rPr lang="zh-CN" altLang="en-US" sz="2000">
                <a:latin typeface="楷体_GB2312" pitchFamily="49" charset="-122"/>
                <a:ea typeface="楷体_GB2312" pitchFamily="49" charset="-122"/>
              </a:rPr>
              <a:t>    </a:t>
            </a:r>
            <a:r>
              <a:rPr lang="en-US" altLang="zh-CN" sz="2000">
                <a:latin typeface="楷体_GB2312" pitchFamily="49" charset="-122"/>
                <a:ea typeface="楷体_GB2312" pitchFamily="49" charset="-122"/>
              </a:rPr>
              <a:t>2 </a:t>
            </a:r>
            <a:r>
              <a:rPr lang="zh-CN" altLang="en-US" sz="2000">
                <a:latin typeface="楷体_GB2312" pitchFamily="49" charset="-122"/>
                <a:ea typeface="楷体_GB2312" pitchFamily="49" charset="-122"/>
              </a:rPr>
              <a:t>单击类图的任意一个空白处，系统在该位置创建一个包图，系统产生的默认名称为</a:t>
            </a:r>
            <a:r>
              <a:rPr lang="zh-CN" altLang="en-US" sz="2000">
                <a:latin typeface="Lucida Sans Unicode"/>
                <a:ea typeface="楷体_GB2312" pitchFamily="49" charset="-122"/>
              </a:rPr>
              <a:t>“</a:t>
            </a:r>
            <a:r>
              <a:rPr lang="en-US" altLang="zh-CN" sz="2000">
                <a:latin typeface="楷体_GB2312" pitchFamily="49" charset="-122"/>
                <a:ea typeface="楷体_GB2312" pitchFamily="49" charset="-122"/>
              </a:rPr>
              <a:t>NewPackage</a:t>
            </a:r>
            <a:r>
              <a:rPr lang="en-US" altLang="zh-CN" sz="2000">
                <a:latin typeface="Lucida Sans Unicode"/>
                <a:ea typeface="楷体_GB2312" pitchFamily="49" charset="-122"/>
              </a:rPr>
              <a:t>”</a:t>
            </a:r>
            <a:r>
              <a:rPr lang="zh-CN" altLang="en-US" sz="2000">
                <a:latin typeface="楷体_GB2312" pitchFamily="49" charset="-122"/>
                <a:ea typeface="楷体_GB2312" pitchFamily="49" charset="-122"/>
              </a:rPr>
              <a:t>。</a:t>
            </a:r>
          </a:p>
          <a:p>
            <a:r>
              <a:rPr lang="zh-CN" altLang="en-US" sz="2000">
                <a:latin typeface="楷体_GB2312" pitchFamily="49" charset="-122"/>
                <a:ea typeface="楷体_GB2312" pitchFamily="49" charset="-122"/>
              </a:rPr>
              <a:t>    </a:t>
            </a:r>
            <a:r>
              <a:rPr lang="en-US" altLang="zh-CN" sz="2000">
                <a:latin typeface="楷体_GB2312" pitchFamily="49" charset="-122"/>
                <a:ea typeface="楷体_GB2312" pitchFamily="49" charset="-122"/>
              </a:rPr>
              <a:t>3</a:t>
            </a:r>
            <a:r>
              <a:rPr lang="zh-CN" altLang="en-US" sz="2000">
                <a:latin typeface="楷体_GB2312" pitchFamily="49" charset="-122"/>
                <a:ea typeface="楷体_GB2312" pitchFamily="49" charset="-122"/>
              </a:rPr>
              <a:t>将</a:t>
            </a:r>
            <a:r>
              <a:rPr lang="zh-CN" altLang="en-US" sz="2000">
                <a:latin typeface="Lucida Sans Unicode"/>
                <a:ea typeface="楷体_GB2312" pitchFamily="49" charset="-122"/>
              </a:rPr>
              <a:t>“</a:t>
            </a:r>
            <a:r>
              <a:rPr lang="en-US" altLang="zh-CN" sz="2000">
                <a:latin typeface="楷体_GB2312" pitchFamily="49" charset="-122"/>
                <a:ea typeface="楷体_GB2312" pitchFamily="49" charset="-122"/>
              </a:rPr>
              <a:t>NewPackage</a:t>
            </a:r>
            <a:r>
              <a:rPr lang="en-US" altLang="zh-CN" sz="2000">
                <a:latin typeface="Lucida Sans Unicode"/>
                <a:ea typeface="楷体_GB2312" pitchFamily="49" charset="-122"/>
              </a:rPr>
              <a:t>”</a:t>
            </a:r>
            <a:r>
              <a:rPr lang="zh-CN" altLang="en-US" sz="2000">
                <a:latin typeface="楷体_GB2312" pitchFamily="49" charset="-122"/>
                <a:ea typeface="楷体_GB2312" pitchFamily="49" charset="-122"/>
              </a:rPr>
              <a:t>重新命名成新的名称即可。</a:t>
            </a:r>
            <a:r>
              <a:rPr kumimoji="1" lang="zh-CN" altLang="en-US" sz="2000">
                <a:solidFill>
                  <a:srgbClr val="FFCCFF"/>
                </a:solidFill>
                <a:latin typeface="黑体" pitchFamily="2" charset="-122"/>
                <a:ea typeface="黑体" pitchFamily="2" charset="-122"/>
              </a:rPr>
              <a:t> </a:t>
            </a:r>
          </a:p>
        </p:txBody>
      </p:sp>
      <p:sp>
        <p:nvSpPr>
          <p:cNvPr id="1774596" name="Text Box 4"/>
          <p:cNvSpPr txBox="1">
            <a:spLocks noChangeArrowheads="1"/>
          </p:cNvSpPr>
          <p:nvPr/>
        </p:nvSpPr>
        <p:spPr bwMode="auto">
          <a:xfrm>
            <a:off x="4500563" y="1125538"/>
            <a:ext cx="2519362" cy="457200"/>
          </a:xfrm>
          <a:prstGeom prst="rect">
            <a:avLst/>
          </a:prstGeom>
          <a:solidFill>
            <a:srgbClr val="CCFFFF"/>
          </a:solidFill>
          <a:ln w="9525" algn="ctr">
            <a:noFill/>
            <a:miter lim="800000"/>
            <a:headEnd/>
            <a:tailEnd/>
          </a:ln>
          <a:effectLst/>
        </p:spPr>
        <p:txBody>
          <a:bodyPr>
            <a:spAutoFit/>
          </a:bodyPr>
          <a:lstStyle/>
          <a:p>
            <a:pPr>
              <a:spcBef>
                <a:spcPct val="50000"/>
              </a:spcBef>
            </a:pPr>
            <a:r>
              <a:rPr lang="en-US" altLang="zh-CN" sz="2400" b="1">
                <a:solidFill>
                  <a:srgbClr val="A50021"/>
                </a:solidFill>
                <a:effectLst>
                  <a:outerShdw blurRad="38100" dist="38100" dir="2700000" algn="tl">
                    <a:srgbClr val="000000"/>
                  </a:outerShdw>
                </a:effectLst>
                <a:latin typeface="宋体" pitchFamily="2" charset="-122"/>
              </a:rPr>
              <a:t>1</a:t>
            </a:r>
            <a:r>
              <a:rPr lang="zh-CN" altLang="en-US" sz="2400" b="1">
                <a:solidFill>
                  <a:srgbClr val="A50021"/>
                </a:solidFill>
                <a:effectLst>
                  <a:outerShdw blurRad="38100" dist="38100" dir="2700000" algn="tl">
                    <a:srgbClr val="000000"/>
                  </a:outerShdw>
                </a:effectLst>
                <a:latin typeface="宋体" pitchFamily="2" charset="-122"/>
              </a:rPr>
              <a:t>、创建删除包图</a:t>
            </a:r>
          </a:p>
        </p:txBody>
      </p:sp>
      <p:pic>
        <p:nvPicPr>
          <p:cNvPr id="1774597" name="Picture 5"/>
          <p:cNvPicPr>
            <a:picLocks noChangeAspect="1" noChangeArrowheads="1"/>
          </p:cNvPicPr>
          <p:nvPr/>
        </p:nvPicPr>
        <p:blipFill>
          <a:blip r:embed="rId2"/>
          <a:srcRect/>
          <a:stretch>
            <a:fillRect/>
          </a:stretch>
        </p:blipFill>
        <p:spPr bwMode="auto">
          <a:xfrm>
            <a:off x="4584700" y="1700213"/>
            <a:ext cx="3721100" cy="4105275"/>
          </a:xfrm>
          <a:prstGeom prst="rect">
            <a:avLst/>
          </a:prstGeom>
          <a:noFill/>
        </p:spPr>
      </p:pic>
      <p:sp>
        <p:nvSpPr>
          <p:cNvPr id="2" name="灯片编号占位符 1">
            <a:extLst>
              <a:ext uri="{FF2B5EF4-FFF2-40B4-BE49-F238E27FC236}">
                <a16:creationId xmlns:a16="http://schemas.microsoft.com/office/drawing/2014/main" id="{FACFA418-139C-47AD-B2A2-7199D91AF296}"/>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22</a:t>
            </a:fld>
            <a:r>
              <a:rPr lang="zh-CN" altLang="en-US" dirty="0"/>
              <a:t>页</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5618" name="Text Box 2"/>
          <p:cNvSpPr txBox="1">
            <a:spLocks noChangeArrowheads="1"/>
          </p:cNvSpPr>
          <p:nvPr/>
        </p:nvSpPr>
        <p:spPr bwMode="auto">
          <a:xfrm>
            <a:off x="395288" y="982663"/>
            <a:ext cx="3816350" cy="528637"/>
          </a:xfrm>
          <a:prstGeom prst="rect">
            <a:avLst/>
          </a:prstGeom>
          <a:solidFill>
            <a:srgbClr val="C0C0C0"/>
          </a:solidFill>
          <a:ln w="9525" algn="ctr">
            <a:solidFill>
              <a:schemeClr val="bg2"/>
            </a:solidFill>
            <a:miter lim="800000"/>
            <a:headEnd/>
            <a:tailEnd/>
          </a:ln>
          <a:effectLst/>
        </p:spPr>
        <p:txBody>
          <a:bodyPr>
            <a:spAutoFit/>
          </a:bodyPr>
          <a:lstStyle/>
          <a:p>
            <a:pPr>
              <a:spcBef>
                <a:spcPct val="50000"/>
              </a:spcBef>
            </a:pPr>
            <a:r>
              <a:rPr lang="zh-CN" altLang="en-US" sz="2800" b="1" i="1">
                <a:solidFill>
                  <a:srgbClr val="A50021"/>
                </a:solidFill>
                <a:effectLst>
                  <a:outerShdw blurRad="38100" dist="38100" dir="2700000" algn="tl">
                    <a:srgbClr val="000000"/>
                  </a:outerShdw>
                </a:effectLst>
                <a:latin typeface="宋体" pitchFamily="2" charset="-122"/>
              </a:rPr>
              <a:t>二、使用</a:t>
            </a:r>
            <a:r>
              <a:rPr lang="en-US" altLang="zh-CN" sz="2800" b="1" i="1">
                <a:solidFill>
                  <a:srgbClr val="A50021"/>
                </a:solidFill>
                <a:effectLst>
                  <a:outerShdw blurRad="38100" dist="38100" dir="2700000" algn="tl">
                    <a:srgbClr val="000000"/>
                  </a:outerShdw>
                </a:effectLst>
                <a:latin typeface="宋体" pitchFamily="2" charset="-122"/>
              </a:rPr>
              <a:t>Rose</a:t>
            </a:r>
            <a:r>
              <a:rPr lang="zh-CN" altLang="en-US" sz="2800" b="1" i="1">
                <a:solidFill>
                  <a:srgbClr val="A50021"/>
                </a:solidFill>
                <a:effectLst>
                  <a:outerShdw blurRad="38100" dist="38100" dir="2700000" algn="tl">
                    <a:srgbClr val="000000"/>
                  </a:outerShdw>
                </a:effectLst>
                <a:latin typeface="宋体" pitchFamily="2" charset="-122"/>
              </a:rPr>
              <a:t>创建包图 </a:t>
            </a:r>
          </a:p>
        </p:txBody>
      </p:sp>
      <p:sp>
        <p:nvSpPr>
          <p:cNvPr id="1775619" name="Rectangle 3"/>
          <p:cNvSpPr>
            <a:spLocks noChangeArrowheads="1"/>
          </p:cNvSpPr>
          <p:nvPr/>
        </p:nvSpPr>
        <p:spPr bwMode="auto">
          <a:xfrm>
            <a:off x="468313" y="1736725"/>
            <a:ext cx="8207375" cy="1616075"/>
          </a:xfrm>
          <a:prstGeom prst="rect">
            <a:avLst/>
          </a:prstGeom>
          <a:noFill/>
          <a:ln w="9525" algn="ctr">
            <a:noFill/>
            <a:miter lim="800000"/>
            <a:headEnd/>
            <a:tailEnd/>
          </a:ln>
          <a:effectLst/>
        </p:spPr>
        <p:txBody>
          <a:bodyPr>
            <a:spAutoFit/>
          </a:bodyPr>
          <a:lstStyle/>
          <a:p>
            <a:pPr marL="457200" indent="-457200"/>
            <a:r>
              <a:rPr lang="zh-CN" altLang="en-US" sz="2000">
                <a:latin typeface="楷体_GB2312" pitchFamily="49" charset="-122"/>
                <a:ea typeface="楷体_GB2312" pitchFamily="49" charset="-122"/>
              </a:rPr>
              <a:t>    </a:t>
            </a:r>
            <a:r>
              <a:rPr lang="en-US" altLang="zh-CN" sz="2000">
                <a:latin typeface="楷体_GB2312" pitchFamily="49" charset="-122"/>
                <a:ea typeface="楷体_GB2312" pitchFamily="49" charset="-122"/>
              </a:rPr>
              <a:t>1 </a:t>
            </a:r>
            <a:r>
              <a:rPr lang="zh-CN" altLang="en-US" sz="2000">
                <a:latin typeface="楷体_GB2312" pitchFamily="49" charset="-122"/>
                <a:ea typeface="楷体_GB2312" pitchFamily="49" charset="-122"/>
              </a:rPr>
              <a:t>选中</a:t>
            </a:r>
            <a:r>
              <a:rPr lang="zh-CN" altLang="en-US" sz="2000">
                <a:latin typeface="Lucida Sans Unicode"/>
                <a:ea typeface="楷体_GB2312" pitchFamily="49" charset="-122"/>
              </a:rPr>
              <a:t>“</a:t>
            </a:r>
            <a:r>
              <a:rPr lang="en-US" altLang="zh-CN" sz="2000">
                <a:latin typeface="楷体_GB2312" pitchFamily="49" charset="-122"/>
                <a:ea typeface="楷体_GB2312" pitchFamily="49" charset="-122"/>
              </a:rPr>
              <a:t>PackageA</a:t>
            </a:r>
            <a:r>
              <a:rPr lang="en-US" altLang="zh-CN" sz="2000">
                <a:latin typeface="Lucida Sans Unicode"/>
                <a:ea typeface="楷体_GB2312" pitchFamily="49" charset="-122"/>
              </a:rPr>
              <a:t>”</a:t>
            </a:r>
            <a:r>
              <a:rPr lang="zh-CN" altLang="en-US" sz="2000">
                <a:latin typeface="楷体_GB2312" pitchFamily="49" charset="-122"/>
                <a:ea typeface="楷体_GB2312" pitchFamily="49" charset="-122"/>
              </a:rPr>
              <a:t>包的图标，单击右键，在菜单选项中选择</a:t>
            </a:r>
            <a:r>
              <a:rPr lang="zh-CN" altLang="en-US" sz="2000">
                <a:latin typeface="Lucida Sans Unicode"/>
                <a:ea typeface="楷体_GB2312" pitchFamily="49" charset="-122"/>
              </a:rPr>
              <a:t>“</a:t>
            </a:r>
            <a:r>
              <a:rPr lang="en-US" altLang="zh-CN" sz="2000">
                <a:latin typeface="楷体_GB2312" pitchFamily="49" charset="-122"/>
                <a:ea typeface="楷体_GB2312" pitchFamily="49" charset="-122"/>
              </a:rPr>
              <a:t>Select Compartment Items ...</a:t>
            </a:r>
            <a:r>
              <a:rPr lang="en-US" altLang="zh-CN" sz="2000">
                <a:latin typeface="Lucida Sans Unicode"/>
                <a:ea typeface="楷体_GB2312" pitchFamily="49" charset="-122"/>
              </a:rPr>
              <a:t>”</a:t>
            </a:r>
            <a:r>
              <a:rPr lang="zh-CN" altLang="en-US" sz="2000">
                <a:latin typeface="楷体_GB2312" pitchFamily="49" charset="-122"/>
                <a:ea typeface="楷体_GB2312" pitchFamily="49" charset="-122"/>
              </a:rPr>
              <a:t>选项。</a:t>
            </a:r>
          </a:p>
          <a:p>
            <a:pPr marL="457200" indent="-457200"/>
            <a:r>
              <a:rPr lang="zh-CN" altLang="en-US" sz="2000">
                <a:latin typeface="楷体_GB2312" pitchFamily="49" charset="-122"/>
                <a:ea typeface="楷体_GB2312" pitchFamily="49" charset="-122"/>
              </a:rPr>
              <a:t>    </a:t>
            </a:r>
            <a:r>
              <a:rPr lang="en-US" altLang="zh-CN" sz="2000">
                <a:latin typeface="楷体_GB2312" pitchFamily="49" charset="-122"/>
                <a:ea typeface="楷体_GB2312" pitchFamily="49" charset="-122"/>
              </a:rPr>
              <a:t>2  </a:t>
            </a:r>
            <a:r>
              <a:rPr lang="zh-CN" altLang="en-US" sz="2000">
                <a:latin typeface="楷体_GB2312" pitchFamily="49" charset="-122"/>
                <a:ea typeface="楷体_GB2312" pitchFamily="49" charset="-122"/>
              </a:rPr>
              <a:t>在弹出对话框的左侧，显示了在该包目录下的所有的类，选中类，通过中间的按钮将</a:t>
            </a:r>
            <a:r>
              <a:rPr lang="zh-CN" altLang="en-US" sz="2000">
                <a:latin typeface="Lucida Sans Unicode"/>
                <a:ea typeface="楷体_GB2312" pitchFamily="49" charset="-122"/>
              </a:rPr>
              <a:t>“</a:t>
            </a:r>
            <a:r>
              <a:rPr lang="en-US" altLang="zh-CN" sz="2000">
                <a:latin typeface="楷体_GB2312" pitchFamily="49" charset="-122"/>
                <a:ea typeface="楷体_GB2312" pitchFamily="49" charset="-122"/>
              </a:rPr>
              <a:t>ClassA</a:t>
            </a:r>
            <a:r>
              <a:rPr lang="en-US" altLang="zh-CN" sz="2000">
                <a:latin typeface="Lucida Sans Unicode"/>
                <a:ea typeface="楷体_GB2312" pitchFamily="49" charset="-122"/>
              </a:rPr>
              <a:t>”</a:t>
            </a:r>
            <a:r>
              <a:rPr lang="zh-CN" altLang="en-US" sz="2000">
                <a:latin typeface="楷体_GB2312" pitchFamily="49" charset="-122"/>
                <a:ea typeface="楷体_GB2312" pitchFamily="49" charset="-122"/>
              </a:rPr>
              <a:t>和</a:t>
            </a:r>
            <a:r>
              <a:rPr lang="zh-CN" altLang="en-US" sz="2000">
                <a:latin typeface="Lucida Sans Unicode"/>
                <a:ea typeface="楷体_GB2312" pitchFamily="49" charset="-122"/>
              </a:rPr>
              <a:t>“</a:t>
            </a:r>
            <a:r>
              <a:rPr lang="en-US" altLang="zh-CN" sz="2000">
                <a:latin typeface="楷体_GB2312" pitchFamily="49" charset="-122"/>
                <a:ea typeface="楷体_GB2312" pitchFamily="49" charset="-122"/>
              </a:rPr>
              <a:t>ClassB</a:t>
            </a:r>
            <a:r>
              <a:rPr lang="en-US" altLang="zh-CN" sz="2000">
                <a:latin typeface="Lucida Sans Unicode"/>
                <a:ea typeface="楷体_GB2312" pitchFamily="49" charset="-122"/>
              </a:rPr>
              <a:t>”</a:t>
            </a:r>
            <a:r>
              <a:rPr lang="zh-CN" altLang="en-US" sz="2000">
                <a:latin typeface="楷体_GB2312" pitchFamily="49" charset="-122"/>
                <a:ea typeface="楷体_GB2312" pitchFamily="49" charset="-122"/>
              </a:rPr>
              <a:t>添加到右侧的框中。</a:t>
            </a:r>
          </a:p>
          <a:p>
            <a:pPr marL="457200" indent="-457200"/>
            <a:r>
              <a:rPr lang="zh-CN" altLang="en-US" sz="2000">
                <a:latin typeface="楷体_GB2312" pitchFamily="49" charset="-122"/>
                <a:ea typeface="楷体_GB2312" pitchFamily="49" charset="-122"/>
              </a:rPr>
              <a:t>    </a:t>
            </a:r>
            <a:r>
              <a:rPr lang="en-US" altLang="zh-CN" sz="2000">
                <a:latin typeface="楷体_GB2312" pitchFamily="49" charset="-122"/>
                <a:ea typeface="楷体_GB2312" pitchFamily="49" charset="-122"/>
              </a:rPr>
              <a:t>3 </a:t>
            </a:r>
            <a:r>
              <a:rPr lang="zh-CN" altLang="en-US" sz="2000">
                <a:latin typeface="楷体_GB2312" pitchFamily="49" charset="-122"/>
                <a:ea typeface="楷体_GB2312" pitchFamily="49" charset="-122"/>
              </a:rPr>
              <a:t>添加完毕以后，点击</a:t>
            </a:r>
            <a:r>
              <a:rPr lang="zh-CN" altLang="en-US" sz="2000">
                <a:latin typeface="Lucida Sans Unicode"/>
                <a:ea typeface="楷体_GB2312" pitchFamily="49" charset="-122"/>
              </a:rPr>
              <a:t>“</a:t>
            </a:r>
            <a:r>
              <a:rPr lang="en-US" altLang="zh-CN" sz="2000">
                <a:latin typeface="楷体_GB2312" pitchFamily="49" charset="-122"/>
                <a:ea typeface="楷体_GB2312" pitchFamily="49" charset="-122"/>
              </a:rPr>
              <a:t>OK</a:t>
            </a:r>
            <a:r>
              <a:rPr lang="en-US" altLang="zh-CN" sz="2000">
                <a:latin typeface="Lucida Sans Unicode"/>
                <a:ea typeface="楷体_GB2312" pitchFamily="49" charset="-122"/>
              </a:rPr>
              <a:t>”</a:t>
            </a:r>
            <a:r>
              <a:rPr lang="zh-CN" altLang="en-US" sz="2000">
                <a:latin typeface="楷体_GB2312" pitchFamily="49" charset="-122"/>
                <a:ea typeface="楷体_GB2312" pitchFamily="49" charset="-122"/>
              </a:rPr>
              <a:t>按钮即可。</a:t>
            </a:r>
          </a:p>
        </p:txBody>
      </p:sp>
      <p:sp>
        <p:nvSpPr>
          <p:cNvPr id="1775620" name="Text Box 4"/>
          <p:cNvSpPr txBox="1">
            <a:spLocks noChangeArrowheads="1"/>
          </p:cNvSpPr>
          <p:nvPr/>
        </p:nvSpPr>
        <p:spPr bwMode="auto">
          <a:xfrm>
            <a:off x="4500563" y="1125538"/>
            <a:ext cx="2879725" cy="457200"/>
          </a:xfrm>
          <a:prstGeom prst="rect">
            <a:avLst/>
          </a:prstGeom>
          <a:solidFill>
            <a:srgbClr val="CCFFFF"/>
          </a:solidFill>
          <a:ln w="9525" algn="ctr">
            <a:noFill/>
            <a:miter lim="800000"/>
            <a:headEnd/>
            <a:tailEnd/>
          </a:ln>
          <a:effectLst/>
        </p:spPr>
        <p:txBody>
          <a:bodyPr>
            <a:spAutoFit/>
          </a:bodyPr>
          <a:lstStyle/>
          <a:p>
            <a:pPr>
              <a:spcBef>
                <a:spcPct val="50000"/>
              </a:spcBef>
            </a:pPr>
            <a:r>
              <a:rPr lang="en-US" altLang="zh-CN" sz="2400" b="1">
                <a:solidFill>
                  <a:srgbClr val="A50021"/>
                </a:solidFill>
                <a:effectLst>
                  <a:outerShdw blurRad="38100" dist="38100" dir="2700000" algn="tl">
                    <a:srgbClr val="000000"/>
                  </a:outerShdw>
                </a:effectLst>
                <a:latin typeface="宋体" pitchFamily="2" charset="-122"/>
              </a:rPr>
              <a:t>2</a:t>
            </a:r>
            <a:r>
              <a:rPr lang="zh-CN" altLang="en-US" sz="2400" b="1">
                <a:solidFill>
                  <a:srgbClr val="A50021"/>
                </a:solidFill>
                <a:effectLst>
                  <a:outerShdw blurRad="38100" dist="38100" dir="2700000" algn="tl">
                    <a:srgbClr val="000000"/>
                  </a:outerShdw>
                </a:effectLst>
                <a:latin typeface="宋体" pitchFamily="2" charset="-122"/>
              </a:rPr>
              <a:t>、添加包中的信息</a:t>
            </a:r>
          </a:p>
        </p:txBody>
      </p:sp>
      <p:pic>
        <p:nvPicPr>
          <p:cNvPr id="1775621" name="Picture 5"/>
          <p:cNvPicPr>
            <a:picLocks noChangeAspect="1" noChangeArrowheads="1"/>
          </p:cNvPicPr>
          <p:nvPr/>
        </p:nvPicPr>
        <p:blipFill>
          <a:blip r:embed="rId2"/>
          <a:srcRect/>
          <a:stretch>
            <a:fillRect/>
          </a:stretch>
        </p:blipFill>
        <p:spPr bwMode="auto">
          <a:xfrm>
            <a:off x="3190875" y="3368675"/>
            <a:ext cx="2828925" cy="2879725"/>
          </a:xfrm>
          <a:prstGeom prst="rect">
            <a:avLst/>
          </a:prstGeom>
          <a:noFill/>
        </p:spPr>
      </p:pic>
      <p:sp>
        <p:nvSpPr>
          <p:cNvPr id="2" name="灯片编号占位符 1">
            <a:extLst>
              <a:ext uri="{FF2B5EF4-FFF2-40B4-BE49-F238E27FC236}">
                <a16:creationId xmlns:a16="http://schemas.microsoft.com/office/drawing/2014/main" id="{9F896A53-59D7-449B-A57E-42EEB1C4EDD3}"/>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23</a:t>
            </a:fld>
            <a:r>
              <a:rPr lang="zh-CN" altLang="en-US" dirty="0"/>
              <a:t>页</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6642" name="Text Box 2"/>
          <p:cNvSpPr txBox="1">
            <a:spLocks noChangeArrowheads="1"/>
          </p:cNvSpPr>
          <p:nvPr/>
        </p:nvSpPr>
        <p:spPr bwMode="auto">
          <a:xfrm>
            <a:off x="395288" y="982663"/>
            <a:ext cx="3816350" cy="528637"/>
          </a:xfrm>
          <a:prstGeom prst="rect">
            <a:avLst/>
          </a:prstGeom>
          <a:solidFill>
            <a:srgbClr val="C0C0C0"/>
          </a:solidFill>
          <a:ln w="9525" algn="ctr">
            <a:solidFill>
              <a:schemeClr val="bg2"/>
            </a:solidFill>
            <a:miter lim="800000"/>
            <a:headEnd/>
            <a:tailEnd/>
          </a:ln>
          <a:effectLst/>
        </p:spPr>
        <p:txBody>
          <a:bodyPr>
            <a:spAutoFit/>
          </a:bodyPr>
          <a:lstStyle/>
          <a:p>
            <a:pPr>
              <a:spcBef>
                <a:spcPct val="50000"/>
              </a:spcBef>
            </a:pPr>
            <a:r>
              <a:rPr lang="zh-CN" altLang="en-US" sz="2800" b="1" i="1">
                <a:solidFill>
                  <a:srgbClr val="A50021"/>
                </a:solidFill>
                <a:effectLst>
                  <a:outerShdw blurRad="38100" dist="38100" dir="2700000" algn="tl">
                    <a:srgbClr val="000000"/>
                  </a:outerShdw>
                </a:effectLst>
                <a:latin typeface="宋体" pitchFamily="2" charset="-122"/>
              </a:rPr>
              <a:t>二、使用</a:t>
            </a:r>
            <a:r>
              <a:rPr lang="en-US" altLang="zh-CN" sz="2800" b="1" i="1">
                <a:solidFill>
                  <a:srgbClr val="A50021"/>
                </a:solidFill>
                <a:effectLst>
                  <a:outerShdw blurRad="38100" dist="38100" dir="2700000" algn="tl">
                    <a:srgbClr val="000000"/>
                  </a:outerShdw>
                </a:effectLst>
                <a:latin typeface="宋体" pitchFamily="2" charset="-122"/>
              </a:rPr>
              <a:t>Rose</a:t>
            </a:r>
            <a:r>
              <a:rPr lang="zh-CN" altLang="en-US" sz="2800" b="1" i="1">
                <a:solidFill>
                  <a:srgbClr val="A50021"/>
                </a:solidFill>
                <a:effectLst>
                  <a:outerShdw blurRad="38100" dist="38100" dir="2700000" algn="tl">
                    <a:srgbClr val="000000"/>
                  </a:outerShdw>
                </a:effectLst>
                <a:latin typeface="宋体" pitchFamily="2" charset="-122"/>
              </a:rPr>
              <a:t>创建包图 </a:t>
            </a:r>
          </a:p>
        </p:txBody>
      </p:sp>
      <p:sp>
        <p:nvSpPr>
          <p:cNvPr id="1776643" name="Rectangle 3"/>
          <p:cNvSpPr>
            <a:spLocks noChangeArrowheads="1"/>
          </p:cNvSpPr>
          <p:nvPr/>
        </p:nvSpPr>
        <p:spPr bwMode="auto">
          <a:xfrm>
            <a:off x="152400" y="1736725"/>
            <a:ext cx="8207375" cy="1006475"/>
          </a:xfrm>
          <a:prstGeom prst="rect">
            <a:avLst/>
          </a:prstGeom>
          <a:noFill/>
          <a:ln w="9525" algn="ctr">
            <a:noFill/>
            <a:miter lim="800000"/>
            <a:headEnd/>
            <a:tailEnd/>
          </a:ln>
          <a:effectLst/>
        </p:spPr>
        <p:txBody>
          <a:bodyPr>
            <a:spAutoFit/>
          </a:bodyPr>
          <a:lstStyle/>
          <a:p>
            <a:pPr marL="457200" indent="-457200"/>
            <a:r>
              <a:rPr kumimoji="1" lang="zh-CN" altLang="en-US" sz="2000">
                <a:solidFill>
                  <a:srgbClr val="FFCCFF"/>
                </a:solidFill>
                <a:latin typeface="黑体" pitchFamily="2" charset="-122"/>
                <a:ea typeface="黑体" pitchFamily="2" charset="-122"/>
              </a:rPr>
              <a:t>    </a:t>
            </a:r>
            <a:r>
              <a:rPr lang="zh-CN" altLang="en-US" sz="2000">
                <a:latin typeface="楷体_GB2312" pitchFamily="49" charset="-122"/>
                <a:ea typeface="楷体_GB2312" pitchFamily="49" charset="-122"/>
              </a:rPr>
              <a:t>包和包之间与类和类之间一样，也可以有依赖关系，并且包的依赖关系也和类的依赖关系的表示形式一样，使用依赖关系的图标进行表示。</a:t>
            </a:r>
          </a:p>
        </p:txBody>
      </p:sp>
      <p:sp>
        <p:nvSpPr>
          <p:cNvPr id="1776644" name="Text Box 4"/>
          <p:cNvSpPr txBox="1">
            <a:spLocks noChangeArrowheads="1"/>
          </p:cNvSpPr>
          <p:nvPr/>
        </p:nvSpPr>
        <p:spPr bwMode="auto">
          <a:xfrm>
            <a:off x="4500563" y="1125538"/>
            <a:ext cx="3167062" cy="457200"/>
          </a:xfrm>
          <a:prstGeom prst="rect">
            <a:avLst/>
          </a:prstGeom>
          <a:solidFill>
            <a:srgbClr val="CCFFFF"/>
          </a:solidFill>
          <a:ln w="9525" algn="ctr">
            <a:noFill/>
            <a:miter lim="800000"/>
            <a:headEnd/>
            <a:tailEnd/>
          </a:ln>
          <a:effectLst/>
        </p:spPr>
        <p:txBody>
          <a:bodyPr>
            <a:spAutoFit/>
          </a:bodyPr>
          <a:lstStyle/>
          <a:p>
            <a:pPr>
              <a:spcBef>
                <a:spcPct val="50000"/>
              </a:spcBef>
            </a:pPr>
            <a:r>
              <a:rPr lang="en-US" altLang="zh-CN" sz="2400" b="1">
                <a:solidFill>
                  <a:srgbClr val="A50021"/>
                </a:solidFill>
                <a:effectLst>
                  <a:outerShdw blurRad="38100" dist="38100" dir="2700000" algn="tl">
                    <a:srgbClr val="000000"/>
                  </a:outerShdw>
                </a:effectLst>
                <a:latin typeface="宋体" pitchFamily="2" charset="-122"/>
              </a:rPr>
              <a:t>3</a:t>
            </a:r>
            <a:r>
              <a:rPr lang="zh-CN" altLang="en-US" sz="2400" b="1">
                <a:solidFill>
                  <a:srgbClr val="A50021"/>
                </a:solidFill>
                <a:effectLst>
                  <a:outerShdw blurRad="38100" dist="38100" dir="2700000" algn="tl">
                    <a:srgbClr val="000000"/>
                  </a:outerShdw>
                </a:effectLst>
                <a:latin typeface="宋体" pitchFamily="2" charset="-122"/>
              </a:rPr>
              <a:t>、创建包的依赖关系</a:t>
            </a:r>
          </a:p>
        </p:txBody>
      </p:sp>
      <p:pic>
        <p:nvPicPr>
          <p:cNvPr id="1776645" name="Picture 5"/>
          <p:cNvPicPr>
            <a:picLocks noChangeAspect="1" noChangeArrowheads="1"/>
          </p:cNvPicPr>
          <p:nvPr/>
        </p:nvPicPr>
        <p:blipFill>
          <a:blip r:embed="rId2"/>
          <a:srcRect/>
          <a:stretch>
            <a:fillRect/>
          </a:stretch>
        </p:blipFill>
        <p:spPr bwMode="auto">
          <a:xfrm>
            <a:off x="1219200" y="2819400"/>
            <a:ext cx="6408738" cy="2779713"/>
          </a:xfrm>
          <a:prstGeom prst="rect">
            <a:avLst/>
          </a:prstGeom>
          <a:noFill/>
        </p:spPr>
      </p:pic>
      <p:sp>
        <p:nvSpPr>
          <p:cNvPr id="2" name="灯片编号占位符 1">
            <a:extLst>
              <a:ext uri="{FF2B5EF4-FFF2-40B4-BE49-F238E27FC236}">
                <a16:creationId xmlns:a16="http://schemas.microsoft.com/office/drawing/2014/main" id="{1E91F088-729D-4458-8973-8247323B7BF4}"/>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24</a:t>
            </a:fld>
            <a:r>
              <a:rPr lang="zh-CN" altLang="en-US" dirty="0"/>
              <a:t>页</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499" name="Rectangle 3"/>
          <p:cNvSpPr>
            <a:spLocks noChangeArrowheads="1"/>
          </p:cNvSpPr>
          <p:nvPr/>
        </p:nvSpPr>
        <p:spPr bwMode="auto">
          <a:xfrm>
            <a:off x="152400" y="1752600"/>
            <a:ext cx="8305800" cy="999313"/>
          </a:xfrm>
          <a:prstGeom prst="rect">
            <a:avLst/>
          </a:prstGeom>
          <a:noFill/>
          <a:ln w="9525">
            <a:noFill/>
            <a:miter lim="800000"/>
            <a:headEnd/>
            <a:tailEnd/>
          </a:ln>
          <a:effectLst/>
        </p:spPr>
        <p:txBody>
          <a:bodyPr wrap="square">
            <a:spAutoFit/>
          </a:bodyPr>
          <a:lstStyle/>
          <a:p>
            <a:pPr>
              <a:lnSpc>
                <a:spcPct val="130000"/>
              </a:lnSpc>
            </a:pPr>
            <a:r>
              <a:rPr kumimoji="1" lang="zh-CN" altLang="en-US" sz="2400" b="1" dirty="0">
                <a:latin typeface="宋体" pitchFamily="2" charset="-122"/>
              </a:rPr>
              <a:t>上课作业</a:t>
            </a:r>
            <a:r>
              <a:rPr kumimoji="1" lang="en-US" altLang="zh-CN" sz="2400" b="1" dirty="0">
                <a:latin typeface="宋体" pitchFamily="2" charset="-122"/>
              </a:rPr>
              <a:t>:  </a:t>
            </a:r>
          </a:p>
          <a:p>
            <a:pPr marL="457200" indent="-457200">
              <a:lnSpc>
                <a:spcPct val="130000"/>
              </a:lnSpc>
              <a:buFont typeface="Arial" panose="020B0604020202020204" pitchFamily="34" charset="0"/>
              <a:buChar char="•"/>
            </a:pPr>
            <a:r>
              <a:rPr lang="en-US" altLang="zh-CN" sz="2400" dirty="0"/>
              <a:t>Ch10_</a:t>
            </a:r>
            <a:r>
              <a:rPr lang="zh-CN" altLang="en-US" sz="2400" dirty="0"/>
              <a:t>业务系统包图</a:t>
            </a:r>
            <a:r>
              <a:rPr lang="en-US" altLang="zh-CN" sz="2400" dirty="0"/>
              <a:t>_</a:t>
            </a:r>
            <a:r>
              <a:rPr lang="zh-CN" altLang="en-US" sz="2400" dirty="0"/>
              <a:t>学号</a:t>
            </a:r>
            <a:r>
              <a:rPr lang="en-US" altLang="zh-CN" sz="2400" dirty="0"/>
              <a:t>_</a:t>
            </a:r>
            <a:r>
              <a:rPr lang="zh-CN" altLang="en-US" sz="2400" dirty="0"/>
              <a:t>姓名</a:t>
            </a:r>
            <a:r>
              <a:rPr lang="en-US" altLang="zh-CN" sz="2400" dirty="0"/>
              <a:t>.mdl</a:t>
            </a:r>
          </a:p>
        </p:txBody>
      </p:sp>
      <p:sp>
        <p:nvSpPr>
          <p:cNvPr id="2" name="灯片编号占位符 1">
            <a:extLst>
              <a:ext uri="{FF2B5EF4-FFF2-40B4-BE49-F238E27FC236}">
                <a16:creationId xmlns:a16="http://schemas.microsoft.com/office/drawing/2014/main" id="{0F556C38-D111-491D-AEF0-584F8D8FD904}"/>
              </a:ext>
            </a:extLst>
          </p:cNvPr>
          <p:cNvSpPr>
            <a:spLocks noGrp="1"/>
          </p:cNvSpPr>
          <p:nvPr>
            <p:ph type="sldNum" sz="quarter" idx="10"/>
          </p:nvPr>
        </p:nvSpPr>
        <p:spPr/>
        <p:txBody>
          <a:bodyPr/>
          <a:lstStyle/>
          <a:p>
            <a:pPr>
              <a:defRPr/>
            </a:pPr>
            <a:r>
              <a:rPr lang="zh-CN" altLang="en-US"/>
              <a:t>第</a:t>
            </a:r>
            <a:fld id="{7DCE6866-F145-41A2-94B8-65F4495AC5D2}" type="slidenum">
              <a:rPr lang="zh-CN" altLang="en-US" smtClean="0"/>
              <a:pPr>
                <a:defRPr/>
              </a:pPr>
              <a:t>25</a:t>
            </a:fld>
            <a:r>
              <a:rPr lang="zh-CN" altLang="en-US" dirty="0"/>
              <a:t>页</a:t>
            </a:r>
          </a:p>
        </p:txBody>
      </p:sp>
      <p:grpSp>
        <p:nvGrpSpPr>
          <p:cNvPr id="4" name="Group 5">
            <a:extLst>
              <a:ext uri="{FF2B5EF4-FFF2-40B4-BE49-F238E27FC236}">
                <a16:creationId xmlns:a16="http://schemas.microsoft.com/office/drawing/2014/main" id="{EE462CF3-7559-45DB-8120-3AC1E478F52C}"/>
              </a:ext>
            </a:extLst>
          </p:cNvPr>
          <p:cNvGrpSpPr>
            <a:grpSpLocks/>
          </p:cNvGrpSpPr>
          <p:nvPr/>
        </p:nvGrpSpPr>
        <p:grpSpPr bwMode="auto">
          <a:xfrm>
            <a:off x="762000" y="2971800"/>
            <a:ext cx="6934200" cy="3429000"/>
            <a:chOff x="3434" y="7274"/>
            <a:chExt cx="5463" cy="7476"/>
          </a:xfrm>
        </p:grpSpPr>
        <p:pic>
          <p:nvPicPr>
            <p:cNvPr id="5" name="Picture 6">
              <a:extLst>
                <a:ext uri="{FF2B5EF4-FFF2-40B4-BE49-F238E27FC236}">
                  <a16:creationId xmlns:a16="http://schemas.microsoft.com/office/drawing/2014/main" id="{53506F74-AF33-41E7-BA0C-49BFCCBC3D3F}"/>
                </a:ext>
              </a:extLst>
            </p:cNvPr>
            <p:cNvPicPr>
              <a:picLocks noChangeAspect="1" noChangeArrowheads="1"/>
            </p:cNvPicPr>
            <p:nvPr/>
          </p:nvPicPr>
          <p:blipFill>
            <a:blip r:embed="rId3"/>
            <a:srcRect l="23872" t="23299" r="19701" b="40459"/>
            <a:stretch>
              <a:fillRect/>
            </a:stretch>
          </p:blipFill>
          <p:spPr bwMode="auto">
            <a:xfrm>
              <a:off x="3434" y="7274"/>
              <a:ext cx="5460" cy="2652"/>
            </a:xfrm>
            <a:prstGeom prst="rect">
              <a:avLst/>
            </a:prstGeom>
            <a:noFill/>
            <a:ln w="9525">
              <a:noFill/>
              <a:miter lim="800000"/>
              <a:headEnd/>
              <a:tailEnd/>
            </a:ln>
          </p:spPr>
        </p:pic>
        <p:grpSp>
          <p:nvGrpSpPr>
            <p:cNvPr id="6" name="Group 7">
              <a:extLst>
                <a:ext uri="{FF2B5EF4-FFF2-40B4-BE49-F238E27FC236}">
                  <a16:creationId xmlns:a16="http://schemas.microsoft.com/office/drawing/2014/main" id="{ED6C99BD-E68E-4CA5-AD6C-B0207CB4F8F2}"/>
                </a:ext>
              </a:extLst>
            </p:cNvPr>
            <p:cNvGrpSpPr>
              <a:grpSpLocks/>
            </p:cNvGrpSpPr>
            <p:nvPr/>
          </p:nvGrpSpPr>
          <p:grpSpPr bwMode="auto">
            <a:xfrm>
              <a:off x="3434" y="9926"/>
              <a:ext cx="5463" cy="4824"/>
              <a:chOff x="3386" y="5558"/>
              <a:chExt cx="5463" cy="4824"/>
            </a:xfrm>
          </p:grpSpPr>
          <p:pic>
            <p:nvPicPr>
              <p:cNvPr id="7" name="Picture 8">
                <a:extLst>
                  <a:ext uri="{FF2B5EF4-FFF2-40B4-BE49-F238E27FC236}">
                    <a16:creationId xmlns:a16="http://schemas.microsoft.com/office/drawing/2014/main" id="{C93B0F4C-ADE7-44FF-A9A0-B5C07DE822AC}"/>
                  </a:ext>
                </a:extLst>
              </p:cNvPr>
              <p:cNvPicPr>
                <a:picLocks noChangeAspect="1" noChangeArrowheads="1"/>
              </p:cNvPicPr>
              <p:nvPr/>
            </p:nvPicPr>
            <p:blipFill>
              <a:blip r:embed="rId4"/>
              <a:srcRect l="23872" t="23299" r="19701" b="32692"/>
              <a:stretch>
                <a:fillRect/>
              </a:stretch>
            </p:blipFill>
            <p:spPr bwMode="auto">
              <a:xfrm>
                <a:off x="3389" y="5558"/>
                <a:ext cx="5460" cy="3120"/>
              </a:xfrm>
              <a:prstGeom prst="rect">
                <a:avLst/>
              </a:prstGeom>
              <a:noFill/>
              <a:ln w="9525">
                <a:noFill/>
                <a:miter lim="800000"/>
                <a:headEnd/>
                <a:tailEnd/>
              </a:ln>
            </p:spPr>
          </p:pic>
          <p:pic>
            <p:nvPicPr>
              <p:cNvPr id="8" name="Picture 9">
                <a:extLst>
                  <a:ext uri="{FF2B5EF4-FFF2-40B4-BE49-F238E27FC236}">
                    <a16:creationId xmlns:a16="http://schemas.microsoft.com/office/drawing/2014/main" id="{2AE9A287-C656-4879-99DC-766C8EC8C735}"/>
                  </a:ext>
                </a:extLst>
              </p:cNvPr>
              <p:cNvPicPr>
                <a:picLocks noChangeAspect="1" noChangeArrowheads="1"/>
              </p:cNvPicPr>
              <p:nvPr/>
            </p:nvPicPr>
            <p:blipFill>
              <a:blip r:embed="rId5"/>
              <a:srcRect l="23872" t="20711" r="19701" b="55991"/>
              <a:stretch>
                <a:fillRect/>
              </a:stretch>
            </p:blipFill>
            <p:spPr bwMode="auto">
              <a:xfrm>
                <a:off x="3386" y="8666"/>
                <a:ext cx="5460" cy="1716"/>
              </a:xfrm>
              <a:prstGeom prst="rect">
                <a:avLst/>
              </a:prstGeom>
              <a:noFill/>
              <a:ln w="9525">
                <a:noFill/>
                <a:miter lim="800000"/>
                <a:headEnd/>
                <a:tailEnd/>
              </a:ln>
            </p:spPr>
          </p:pic>
        </p:grpSp>
      </p:grpSp>
    </p:spTree>
    <p:extLst>
      <p:ext uri="{BB962C8B-B14F-4D97-AF65-F5344CB8AC3E}">
        <p14:creationId xmlns:p14="http://schemas.microsoft.com/office/powerpoint/2010/main" val="2858304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pPr>
              <a:defRPr/>
            </a:pPr>
            <a:r>
              <a:rPr lang="zh-CN" altLang="en-US" dirty="0"/>
              <a:t>第</a:t>
            </a:r>
            <a:r>
              <a:rPr lang="en-US" altLang="zh-CN" dirty="0"/>
              <a:t>10.</a:t>
            </a:r>
            <a:fld id="{8ED73A8A-930C-4491-AA98-E398E5268408}" type="slidenum">
              <a:rPr lang="zh-CN" altLang="en-US" smtClean="0"/>
              <a:pPr>
                <a:defRPr/>
              </a:pPr>
              <a:t>3</a:t>
            </a:fld>
            <a:r>
              <a:rPr lang="zh-CN" altLang="en-US" dirty="0"/>
              <a:t>页</a:t>
            </a:r>
          </a:p>
        </p:txBody>
      </p:sp>
      <p:sp>
        <p:nvSpPr>
          <p:cNvPr id="4099" name="Rectangle 2"/>
          <p:cNvSpPr>
            <a:spLocks noGrp="1" noChangeArrowheads="1"/>
          </p:cNvSpPr>
          <p:nvPr>
            <p:ph type="title"/>
          </p:nvPr>
        </p:nvSpPr>
        <p:spPr/>
        <p:txBody>
          <a:bodyPr/>
          <a:lstStyle/>
          <a:p>
            <a:r>
              <a:rPr lang="zh-CN" altLang="en-US"/>
              <a:t>本章的学习目标</a:t>
            </a:r>
          </a:p>
        </p:txBody>
      </p:sp>
      <p:sp>
        <p:nvSpPr>
          <p:cNvPr id="4100" name="Rectangle 3"/>
          <p:cNvSpPr>
            <a:spLocks noGrp="1" noChangeArrowheads="1"/>
          </p:cNvSpPr>
          <p:nvPr>
            <p:ph type="body" idx="1"/>
          </p:nvPr>
        </p:nvSpPr>
        <p:spPr/>
        <p:txBody>
          <a:bodyPr/>
          <a:lstStyle/>
          <a:p>
            <a:r>
              <a:rPr lang="zh-CN" altLang="en-US" dirty="0"/>
              <a:t>理解系统体系结构的概念</a:t>
            </a:r>
          </a:p>
          <a:p>
            <a:r>
              <a:rPr lang="zh-CN" altLang="en-US" dirty="0"/>
              <a:t>理解系统设计的含义和主要任务</a:t>
            </a:r>
          </a:p>
          <a:p>
            <a:r>
              <a:rPr lang="zh-CN" altLang="en-US" dirty="0"/>
              <a:t>掌握包图的基本概念和组成要素</a:t>
            </a:r>
          </a:p>
          <a:p>
            <a:r>
              <a:rPr lang="zh-CN" altLang="en-US" dirty="0"/>
              <a:t>掌握构件图的基本概念</a:t>
            </a:r>
          </a:p>
          <a:p>
            <a:r>
              <a:rPr lang="zh-CN" altLang="en-US" dirty="0"/>
              <a:t>掌握部署图的基本概念和建模目的</a:t>
            </a:r>
          </a:p>
          <a:p>
            <a:r>
              <a:rPr lang="zh-CN" altLang="en-US" dirty="0"/>
              <a:t>掌握</a:t>
            </a:r>
            <a:r>
              <a:rPr lang="zh-CN" altLang="en-US" dirty="0">
                <a:solidFill>
                  <a:srgbClr val="FF0000"/>
                </a:solidFill>
              </a:rPr>
              <a:t>包图、构件图、部署图</a:t>
            </a:r>
            <a:r>
              <a:rPr lang="zh-CN" altLang="en-US" dirty="0"/>
              <a:t>的建模方法</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8" name="Text Box 6"/>
          <p:cNvSpPr txBox="1">
            <a:spLocks noChangeArrowheads="1"/>
          </p:cNvSpPr>
          <p:nvPr/>
        </p:nvSpPr>
        <p:spPr bwMode="auto">
          <a:xfrm>
            <a:off x="609600" y="830263"/>
            <a:ext cx="7391400" cy="769937"/>
          </a:xfrm>
          <a:prstGeom prst="rect">
            <a:avLst/>
          </a:prstGeom>
          <a:noFill/>
          <a:ln w="9525">
            <a:noFill/>
            <a:miter lim="800000"/>
            <a:headEnd/>
            <a:tailEnd/>
          </a:ln>
          <a:effectLst/>
        </p:spPr>
        <p:txBody>
          <a:bodyPr>
            <a:spAutoFit/>
          </a:bodyPr>
          <a:lstStyle/>
          <a:p>
            <a:pPr>
              <a:spcBef>
                <a:spcPct val="50000"/>
              </a:spcBef>
              <a:defRPr/>
            </a:pPr>
            <a:r>
              <a:rPr lang="zh-CN" altLang="en-US" sz="4400" b="1" dirty="0">
                <a:solidFill>
                  <a:srgbClr val="FF0000"/>
                </a:solidFill>
                <a:latin typeface="+mj-lt"/>
                <a:ea typeface="+mj-ea"/>
                <a:cs typeface="+mj-cs"/>
              </a:rPr>
              <a:t>主要内容</a:t>
            </a:r>
            <a:endParaRPr lang="en-US" altLang="zh-CN" sz="4400" b="1" dirty="0">
              <a:solidFill>
                <a:srgbClr val="FF0000"/>
              </a:solidFill>
              <a:latin typeface="+mj-lt"/>
              <a:ea typeface="+mj-ea"/>
              <a:cs typeface="+mj-cs"/>
            </a:endParaRPr>
          </a:p>
        </p:txBody>
      </p:sp>
      <p:sp>
        <p:nvSpPr>
          <p:cNvPr id="4" name="灯片编号占位符 3"/>
          <p:cNvSpPr>
            <a:spLocks noGrp="1"/>
          </p:cNvSpPr>
          <p:nvPr>
            <p:ph type="sldNum" sz="quarter" idx="10"/>
          </p:nvPr>
        </p:nvSpPr>
        <p:spPr/>
        <p:txBody>
          <a:bodyPr/>
          <a:lstStyle/>
          <a:p>
            <a:pPr>
              <a:defRPr/>
            </a:pPr>
            <a:r>
              <a:rPr lang="zh-CN" altLang="en-US" dirty="0"/>
              <a:t>第</a:t>
            </a:r>
            <a:r>
              <a:rPr lang="en-US" altLang="zh-CN" dirty="0"/>
              <a:t>10.</a:t>
            </a:r>
            <a:fld id="{1832D9BD-3D9A-4A0E-A7DE-4DCBF36DB217}" type="slidenum">
              <a:rPr lang="zh-CN" altLang="en-US" smtClean="0"/>
              <a:pPr>
                <a:defRPr/>
              </a:pPr>
              <a:t>4</a:t>
            </a:fld>
            <a:r>
              <a:rPr lang="zh-CN" altLang="en-US" dirty="0"/>
              <a:t>页</a:t>
            </a:r>
          </a:p>
        </p:txBody>
      </p:sp>
      <p:sp>
        <p:nvSpPr>
          <p:cNvPr id="5124" name="Text Box 2"/>
          <p:cNvSpPr txBox="1">
            <a:spLocks noChangeArrowheads="1"/>
          </p:cNvSpPr>
          <p:nvPr/>
        </p:nvSpPr>
        <p:spPr bwMode="auto">
          <a:xfrm>
            <a:off x="1676400" y="1905000"/>
            <a:ext cx="5867400" cy="2123658"/>
          </a:xfrm>
          <a:prstGeom prst="rect">
            <a:avLst/>
          </a:prstGeom>
          <a:noFill/>
          <a:ln w="9525" algn="ctr">
            <a:noFill/>
            <a:miter lim="800000"/>
            <a:headEnd/>
            <a:tailEnd/>
          </a:ln>
        </p:spPr>
        <p:txBody>
          <a:bodyPr>
            <a:spAutoFit/>
          </a:bodyPr>
          <a:lstStyle/>
          <a:p>
            <a:pPr>
              <a:spcBef>
                <a:spcPct val="50000"/>
              </a:spcBef>
            </a:pPr>
            <a:r>
              <a:rPr lang="zh-CN" altLang="en-US" sz="2400" dirty="0">
                <a:latin typeface="楷体_GB2312" pitchFamily="49" charset="-122"/>
                <a:ea typeface="楷体_GB2312" pitchFamily="49" charset="-122"/>
              </a:rPr>
              <a:t>主要内容：</a:t>
            </a:r>
          </a:p>
          <a:p>
            <a:pPr lvl="2">
              <a:spcBef>
                <a:spcPct val="50000"/>
              </a:spcBef>
              <a:buFont typeface="Wingdings" pitchFamily="2" charset="2"/>
              <a:buChar char="l"/>
            </a:pPr>
            <a:r>
              <a:rPr lang="zh-CN" altLang="en-US" b="1" dirty="0">
                <a:latin typeface="楷体_GB2312" pitchFamily="49" charset="-122"/>
                <a:ea typeface="楷体_GB2312" pitchFamily="49" charset="-122"/>
              </a:rPr>
              <a:t>系统体系设计概述</a:t>
            </a:r>
          </a:p>
          <a:p>
            <a:pPr lvl="2">
              <a:spcBef>
                <a:spcPct val="50000"/>
              </a:spcBef>
              <a:buFont typeface="Wingdings" pitchFamily="2" charset="2"/>
              <a:buChar char="l"/>
            </a:pPr>
            <a:r>
              <a:rPr lang="zh-CN" altLang="en-US" b="1" dirty="0">
                <a:latin typeface="楷体_GB2312" pitchFamily="49" charset="-122"/>
                <a:ea typeface="楷体_GB2312" pitchFamily="49" charset="-122"/>
              </a:rPr>
              <a:t>软件系统体系结构建模</a:t>
            </a:r>
            <a:r>
              <a:rPr lang="en-US" altLang="zh-CN" b="1" dirty="0">
                <a:latin typeface="Times New Roman"/>
                <a:ea typeface="楷体_GB2312" pitchFamily="49" charset="-122"/>
              </a:rPr>
              <a:t>——</a:t>
            </a:r>
            <a:r>
              <a:rPr lang="zh-CN" altLang="en-US" b="1" dirty="0">
                <a:latin typeface="楷体_GB2312" pitchFamily="49" charset="-122"/>
                <a:ea typeface="楷体_GB2312" pitchFamily="49" charset="-122"/>
              </a:rPr>
              <a:t>包图</a:t>
            </a:r>
          </a:p>
          <a:p>
            <a:pPr lvl="2">
              <a:spcBef>
                <a:spcPct val="50000"/>
              </a:spcBef>
              <a:buFont typeface="Wingdings" pitchFamily="2" charset="2"/>
              <a:buChar char="l"/>
            </a:pPr>
            <a:r>
              <a:rPr lang="zh-CN" altLang="en-US" b="1" dirty="0">
                <a:latin typeface="楷体_GB2312" pitchFamily="49" charset="-122"/>
                <a:ea typeface="楷体_GB2312" pitchFamily="49" charset="-122"/>
              </a:rPr>
              <a:t>软件系统体系结构建模</a:t>
            </a:r>
            <a:r>
              <a:rPr lang="en-US" altLang="zh-CN" b="1" dirty="0">
                <a:latin typeface="Times New Roman"/>
                <a:ea typeface="楷体_GB2312" pitchFamily="49" charset="-122"/>
              </a:rPr>
              <a:t>——</a:t>
            </a:r>
            <a:r>
              <a:rPr lang="zh-CN" altLang="en-US" b="1" dirty="0">
                <a:latin typeface="楷体_GB2312" pitchFamily="49" charset="-122"/>
                <a:ea typeface="楷体_GB2312" pitchFamily="49" charset="-122"/>
              </a:rPr>
              <a:t>构件图</a:t>
            </a:r>
          </a:p>
          <a:p>
            <a:pPr lvl="2">
              <a:spcBef>
                <a:spcPct val="50000"/>
              </a:spcBef>
              <a:buFont typeface="Wingdings" pitchFamily="2" charset="2"/>
              <a:buChar char="l"/>
            </a:pPr>
            <a:r>
              <a:rPr lang="zh-CN" altLang="en-US" b="1" dirty="0">
                <a:latin typeface="楷体_GB2312" pitchFamily="49" charset="-122"/>
                <a:ea typeface="楷体_GB2312" pitchFamily="49" charset="-122"/>
              </a:rPr>
              <a:t>硬件系统体系结构建模</a:t>
            </a:r>
            <a:r>
              <a:rPr lang="en-US" altLang="zh-CN" b="1" dirty="0">
                <a:latin typeface="Times New Roman"/>
                <a:ea typeface="楷体_GB2312" pitchFamily="49" charset="-122"/>
              </a:rPr>
              <a:t>——</a:t>
            </a:r>
            <a:r>
              <a:rPr lang="zh-CN" altLang="en-US" b="1" dirty="0">
                <a:latin typeface="楷体_GB2312" pitchFamily="49" charset="-122"/>
                <a:ea typeface="楷体_GB2312" pitchFamily="49" charset="-122"/>
              </a:rPr>
              <a:t>部署图</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5202" name="Rectangle 2"/>
          <p:cNvSpPr>
            <a:spLocks noGrp="1" noChangeArrowheads="1"/>
          </p:cNvSpPr>
          <p:nvPr>
            <p:ph type="title"/>
          </p:nvPr>
        </p:nvSpPr>
        <p:spPr/>
        <p:txBody>
          <a:bodyPr/>
          <a:lstStyle/>
          <a:p>
            <a:r>
              <a:rPr lang="zh-CN" altLang="en-US"/>
              <a:t>系统体系结构概述</a:t>
            </a:r>
          </a:p>
        </p:txBody>
      </p:sp>
      <p:sp>
        <p:nvSpPr>
          <p:cNvPr id="1715203" name="Rectangle 3"/>
          <p:cNvSpPr>
            <a:spLocks noGrp="1" noChangeArrowheads="1"/>
          </p:cNvSpPr>
          <p:nvPr>
            <p:ph type="body" idx="1"/>
          </p:nvPr>
        </p:nvSpPr>
        <p:spPr>
          <a:xfrm>
            <a:off x="457200" y="2514600"/>
            <a:ext cx="8229600" cy="3810000"/>
          </a:xfrm>
        </p:spPr>
        <p:txBody>
          <a:bodyPr/>
          <a:lstStyle/>
          <a:p>
            <a:r>
              <a:rPr lang="zh-CN" altLang="en-US"/>
              <a:t>分析和设计是不同的阶段，但是边界比较模糊</a:t>
            </a:r>
          </a:p>
          <a:p>
            <a:r>
              <a:rPr lang="zh-CN" altLang="en-US"/>
              <a:t>通常情况下，可以这么理解：</a:t>
            </a:r>
          </a:p>
          <a:p>
            <a:endParaRPr lang="zh-CN" altLang="en-US"/>
          </a:p>
          <a:p>
            <a:endParaRPr lang="zh-CN" altLang="en-US"/>
          </a:p>
          <a:p>
            <a:r>
              <a:rPr lang="zh-CN" altLang="en-US"/>
              <a:t>软件设计是软件开发的关键步骤，直接影响软件质量。</a:t>
            </a:r>
          </a:p>
        </p:txBody>
      </p:sp>
      <p:sp>
        <p:nvSpPr>
          <p:cNvPr id="195588" name="Text Box 4"/>
          <p:cNvSpPr txBox="1">
            <a:spLocks noChangeArrowheads="1"/>
          </p:cNvSpPr>
          <p:nvPr/>
        </p:nvSpPr>
        <p:spPr bwMode="auto">
          <a:xfrm>
            <a:off x="914400" y="4191000"/>
            <a:ext cx="7539038" cy="933450"/>
          </a:xfrm>
          <a:prstGeom prst="rect">
            <a:avLst/>
          </a:prstGeom>
          <a:noFill/>
          <a:ln w="9525">
            <a:noFill/>
            <a:miter lim="800000"/>
            <a:headEnd/>
            <a:tailEnd/>
          </a:ln>
          <a:effectLst/>
        </p:spPr>
        <p:txBody>
          <a:bodyPr>
            <a:spAutoFit/>
          </a:bodyPr>
          <a:lstStyle/>
          <a:p>
            <a:pPr>
              <a:spcBef>
                <a:spcPct val="15000"/>
              </a:spcBef>
              <a:spcAft>
                <a:spcPct val="15000"/>
              </a:spcAft>
              <a:buClr>
                <a:srgbClr val="660033"/>
              </a:buClr>
              <a:buFont typeface="Wingdings" pitchFamily="2" charset="2"/>
              <a:buChar char="¯"/>
            </a:pPr>
            <a:r>
              <a:rPr kumimoji="1" lang="zh-CN" altLang="en-US" sz="2400">
                <a:effectLst>
                  <a:outerShdw blurRad="38100" dist="38100" dir="2700000" algn="tl">
                    <a:srgbClr val="C0C0C0"/>
                  </a:outerShdw>
                </a:effectLst>
                <a:latin typeface="楷体_GB2312" pitchFamily="49" charset="-122"/>
                <a:ea typeface="楷体_GB2312" pitchFamily="49" charset="-122"/>
              </a:rPr>
              <a:t> </a:t>
            </a:r>
            <a:r>
              <a:rPr kumimoji="1" lang="zh-CN" altLang="en-US" sz="2400">
                <a:solidFill>
                  <a:srgbClr val="FF0000"/>
                </a:solidFill>
                <a:effectLst>
                  <a:outerShdw blurRad="38100" dist="38100" dir="2700000" algn="tl">
                    <a:srgbClr val="C0C0C0"/>
                  </a:outerShdw>
                </a:effectLst>
                <a:latin typeface="楷体_GB2312" pitchFamily="49" charset="-122"/>
                <a:ea typeface="楷体_GB2312" pitchFamily="49" charset="-122"/>
              </a:rPr>
              <a:t>分析就是调查问题，</a:t>
            </a:r>
            <a:r>
              <a:rPr kumimoji="1" lang="zh-CN" altLang="en-US" sz="2400" b="1">
                <a:solidFill>
                  <a:srgbClr val="0C01A1"/>
                </a:solidFill>
                <a:effectLst>
                  <a:outerShdw blurRad="38100" dist="38100" dir="2700000" algn="tl">
                    <a:srgbClr val="C0C0C0"/>
                  </a:outerShdw>
                </a:effectLst>
                <a:latin typeface="楷体_GB2312" pitchFamily="49" charset="-122"/>
                <a:ea typeface="楷体_GB2312" pitchFamily="49" charset="-122"/>
              </a:rPr>
              <a:t>分析模型 </a:t>
            </a:r>
            <a:r>
              <a:rPr kumimoji="1" lang="en-US" altLang="zh-CN" sz="2400" b="1">
                <a:solidFill>
                  <a:srgbClr val="0C01A1"/>
                </a:solidFill>
                <a:effectLst>
                  <a:outerShdw blurRad="38100" dist="38100" dir="2700000" algn="tl">
                    <a:srgbClr val="C0C0C0"/>
                  </a:outerShdw>
                </a:effectLst>
                <a:latin typeface="楷体_GB2312" pitchFamily="49" charset="-122"/>
                <a:ea typeface="楷体_GB2312" pitchFamily="49" charset="-122"/>
              </a:rPr>
              <a:t>= </a:t>
            </a:r>
            <a:r>
              <a:rPr kumimoji="1" lang="zh-CN" altLang="en-US" sz="2400" b="1">
                <a:solidFill>
                  <a:srgbClr val="0C01A1"/>
                </a:solidFill>
                <a:effectLst>
                  <a:outerShdw blurRad="38100" dist="38100" dir="2700000" algn="tl">
                    <a:srgbClr val="C0C0C0"/>
                  </a:outerShdw>
                </a:effectLst>
                <a:latin typeface="楷体_GB2312" pitchFamily="49" charset="-122"/>
                <a:ea typeface="楷体_GB2312" pitchFamily="49" charset="-122"/>
              </a:rPr>
              <a:t>问题内容</a:t>
            </a:r>
          </a:p>
          <a:p>
            <a:pPr>
              <a:spcBef>
                <a:spcPct val="15000"/>
              </a:spcBef>
              <a:spcAft>
                <a:spcPct val="15000"/>
              </a:spcAft>
              <a:buClr>
                <a:srgbClr val="660033"/>
              </a:buClr>
              <a:buFont typeface="Wingdings" pitchFamily="2" charset="2"/>
              <a:buChar char="¯"/>
            </a:pPr>
            <a:r>
              <a:rPr kumimoji="1" lang="zh-CN" altLang="en-US" sz="2400">
                <a:effectLst>
                  <a:outerShdw blurRad="38100" dist="38100" dir="2700000" algn="tl">
                    <a:srgbClr val="C0C0C0"/>
                  </a:outerShdw>
                </a:effectLst>
                <a:latin typeface="楷体_GB2312" pitchFamily="49" charset="-122"/>
                <a:ea typeface="楷体_GB2312" pitchFamily="49" charset="-122"/>
              </a:rPr>
              <a:t> </a:t>
            </a:r>
            <a:r>
              <a:rPr kumimoji="1" lang="zh-CN" altLang="en-US" sz="2400">
                <a:solidFill>
                  <a:srgbClr val="FF0000"/>
                </a:solidFill>
                <a:effectLst>
                  <a:outerShdw blurRad="38100" dist="38100" dir="2700000" algn="tl">
                    <a:srgbClr val="C0C0C0"/>
                  </a:outerShdw>
                </a:effectLst>
                <a:latin typeface="楷体_GB2312" pitchFamily="49" charset="-122"/>
                <a:ea typeface="楷体_GB2312" pitchFamily="49" charset="-122"/>
              </a:rPr>
              <a:t>设计就是找出解决方案，</a:t>
            </a:r>
            <a:r>
              <a:rPr kumimoji="1" lang="zh-CN" altLang="en-US" sz="2400" b="1">
                <a:solidFill>
                  <a:srgbClr val="0C01A1"/>
                </a:solidFill>
                <a:effectLst>
                  <a:outerShdw blurRad="38100" dist="38100" dir="2700000" algn="tl">
                    <a:srgbClr val="C0C0C0"/>
                  </a:outerShdw>
                </a:effectLst>
                <a:latin typeface="楷体_GB2312" pitchFamily="49" charset="-122"/>
                <a:ea typeface="楷体_GB2312" pitchFamily="49" charset="-122"/>
              </a:rPr>
              <a:t>设计模型 </a:t>
            </a:r>
            <a:r>
              <a:rPr kumimoji="1" lang="en-US" altLang="zh-CN" sz="2400" b="1">
                <a:solidFill>
                  <a:srgbClr val="0C01A1"/>
                </a:solidFill>
                <a:effectLst>
                  <a:outerShdw blurRad="38100" dist="38100" dir="2700000" algn="tl">
                    <a:srgbClr val="C0C0C0"/>
                  </a:outerShdw>
                </a:effectLst>
                <a:latin typeface="楷体_GB2312" pitchFamily="49" charset="-122"/>
                <a:ea typeface="楷体_GB2312" pitchFamily="49" charset="-122"/>
              </a:rPr>
              <a:t>= </a:t>
            </a:r>
            <a:r>
              <a:rPr kumimoji="1" lang="zh-CN" altLang="en-US" sz="2400" b="1">
                <a:solidFill>
                  <a:srgbClr val="0C01A1"/>
                </a:solidFill>
                <a:effectLst>
                  <a:outerShdw blurRad="38100" dist="38100" dir="2700000" algn="tl">
                    <a:srgbClr val="C0C0C0"/>
                  </a:outerShdw>
                </a:effectLst>
                <a:latin typeface="楷体_GB2312" pitchFamily="49" charset="-122"/>
                <a:ea typeface="楷体_GB2312" pitchFamily="49" charset="-122"/>
              </a:rPr>
              <a:t>解决方案</a:t>
            </a:r>
          </a:p>
        </p:txBody>
      </p:sp>
      <p:sp>
        <p:nvSpPr>
          <p:cNvPr id="1715205" name="Rectangle 5"/>
          <p:cNvSpPr>
            <a:spLocks noChangeArrowheads="1"/>
          </p:cNvSpPr>
          <p:nvPr/>
        </p:nvSpPr>
        <p:spPr bwMode="auto">
          <a:xfrm>
            <a:off x="515938" y="1643063"/>
            <a:ext cx="7561262" cy="857250"/>
          </a:xfrm>
          <a:prstGeom prst="rect">
            <a:avLst/>
          </a:prstGeom>
          <a:noFill/>
          <a:ln w="9525">
            <a:noFill/>
            <a:miter lim="800000"/>
            <a:headEnd/>
            <a:tailEnd/>
          </a:ln>
          <a:effectLst/>
        </p:spPr>
        <p:txBody>
          <a:bodyPr anchor="ctr"/>
          <a:lstStyle/>
          <a:p>
            <a:r>
              <a:rPr lang="zh-CN" altLang="en-US" sz="3000">
                <a:solidFill>
                  <a:srgbClr val="800000"/>
                </a:solidFill>
                <a:latin typeface="楷体_GB2312" pitchFamily="49" charset="-122"/>
                <a:ea typeface="楷体_GB2312" pitchFamily="49" charset="-122"/>
              </a:rPr>
              <a:t>分析 </a:t>
            </a:r>
            <a:r>
              <a:rPr lang="en-US" altLang="zh-CN" sz="3000">
                <a:solidFill>
                  <a:srgbClr val="800000"/>
                </a:solidFill>
                <a:latin typeface="楷体_GB2312" pitchFamily="49" charset="-122"/>
                <a:ea typeface="楷体_GB2312" pitchFamily="49" charset="-122"/>
              </a:rPr>
              <a:t>VS. </a:t>
            </a:r>
            <a:r>
              <a:rPr lang="zh-CN" altLang="en-US" sz="3000">
                <a:solidFill>
                  <a:srgbClr val="800000"/>
                </a:solidFill>
                <a:latin typeface="楷体_GB2312" pitchFamily="49" charset="-122"/>
                <a:ea typeface="楷体_GB2312" pitchFamily="49" charset="-122"/>
              </a:rPr>
              <a:t>设计</a:t>
            </a:r>
          </a:p>
        </p:txBody>
      </p:sp>
      <p:sp>
        <p:nvSpPr>
          <p:cNvPr id="2" name="灯片编号占位符 1">
            <a:extLst>
              <a:ext uri="{FF2B5EF4-FFF2-40B4-BE49-F238E27FC236}">
                <a16:creationId xmlns:a16="http://schemas.microsoft.com/office/drawing/2014/main" id="{52E5CA87-D46E-4491-ADF3-664A8B9DFEE7}"/>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5</a:t>
            </a:fld>
            <a:r>
              <a:rPr lang="zh-CN" altLang="en-US" dirty="0"/>
              <a:t>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15203">
                                            <p:txEl>
                                              <p:pRg st="0" end="0"/>
                                            </p:txEl>
                                          </p:spTgt>
                                        </p:tgtEl>
                                        <p:attrNameLst>
                                          <p:attrName>style.visibility</p:attrName>
                                        </p:attrNameLst>
                                      </p:cBhvr>
                                      <p:to>
                                        <p:strVal val="visible"/>
                                      </p:to>
                                    </p:set>
                                    <p:animEffect transition="in" filter="blinds(horizontal)">
                                      <p:cBhvr>
                                        <p:cTn id="7" dur="500"/>
                                        <p:tgtEl>
                                          <p:spTgt spid="1715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15203">
                                            <p:txEl>
                                              <p:pRg st="1" end="1"/>
                                            </p:txEl>
                                          </p:spTgt>
                                        </p:tgtEl>
                                        <p:attrNameLst>
                                          <p:attrName>style.visibility</p:attrName>
                                        </p:attrNameLst>
                                      </p:cBhvr>
                                      <p:to>
                                        <p:strVal val="visible"/>
                                      </p:to>
                                    </p:set>
                                    <p:animEffect transition="in" filter="blinds(horizontal)">
                                      <p:cBhvr>
                                        <p:cTn id="12" dur="500"/>
                                        <p:tgtEl>
                                          <p:spTgt spid="1715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95588">
                                            <p:txEl>
                                              <p:pRg st="0" end="0"/>
                                            </p:txEl>
                                          </p:spTgt>
                                        </p:tgtEl>
                                        <p:attrNameLst>
                                          <p:attrName>style.visibility</p:attrName>
                                        </p:attrNameLst>
                                      </p:cBhvr>
                                      <p:to>
                                        <p:strVal val="visible"/>
                                      </p:to>
                                    </p:set>
                                    <p:animEffect transition="in" filter="box(in)">
                                      <p:cBhvr>
                                        <p:cTn id="17" dur="500"/>
                                        <p:tgtEl>
                                          <p:spTgt spid="19558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195588">
                                            <p:txEl>
                                              <p:pRg st="1" end="1"/>
                                            </p:txEl>
                                          </p:spTgt>
                                        </p:tgtEl>
                                        <p:attrNameLst>
                                          <p:attrName>style.visibility</p:attrName>
                                        </p:attrNameLst>
                                      </p:cBhvr>
                                      <p:to>
                                        <p:strVal val="visible"/>
                                      </p:to>
                                    </p:set>
                                    <p:animEffect transition="in" filter="diamond(in)">
                                      <p:cBhvr>
                                        <p:cTn id="22" dur="2000"/>
                                        <p:tgtEl>
                                          <p:spTgt spid="19558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715203">
                                            <p:txEl>
                                              <p:pRg st="4" end="4"/>
                                            </p:txEl>
                                          </p:spTgt>
                                        </p:tgtEl>
                                        <p:attrNameLst>
                                          <p:attrName>style.visibility</p:attrName>
                                        </p:attrNameLst>
                                      </p:cBhvr>
                                      <p:to>
                                        <p:strVal val="visible"/>
                                      </p:to>
                                    </p:set>
                                    <p:animEffect transition="in" filter="blinds(horizontal)">
                                      <p:cBhvr>
                                        <p:cTn id="27" dur="500"/>
                                        <p:tgtEl>
                                          <p:spTgt spid="1715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514" name="Rectangle 2"/>
          <p:cNvSpPr>
            <a:spLocks noGrp="1" noChangeArrowheads="1"/>
          </p:cNvSpPr>
          <p:nvPr>
            <p:ph type="title"/>
          </p:nvPr>
        </p:nvSpPr>
        <p:spPr/>
        <p:txBody>
          <a:bodyPr/>
          <a:lstStyle/>
          <a:p>
            <a:r>
              <a:rPr lang="zh-CN" altLang="en-US"/>
              <a:t>系统体系结构概述</a:t>
            </a:r>
          </a:p>
        </p:txBody>
      </p:sp>
      <p:sp>
        <p:nvSpPr>
          <p:cNvPr id="1728519" name="Rectangle 7"/>
          <p:cNvSpPr>
            <a:spLocks noGrp="1" noChangeArrowheads="1"/>
          </p:cNvSpPr>
          <p:nvPr>
            <p:ph type="body" idx="1"/>
          </p:nvPr>
        </p:nvSpPr>
        <p:spPr>
          <a:xfrm>
            <a:off x="457200" y="1717675"/>
            <a:ext cx="8382000" cy="4302125"/>
          </a:xfrm>
          <a:noFill/>
          <a:ln/>
        </p:spPr>
        <p:txBody>
          <a:bodyPr/>
          <a:lstStyle/>
          <a:p>
            <a:r>
              <a:rPr lang="zh-CN" altLang="en-US"/>
              <a:t>软件设计阶段的任务与目标：</a:t>
            </a:r>
          </a:p>
          <a:p>
            <a:pPr lvl="1"/>
            <a:r>
              <a:rPr lang="zh-CN" altLang="en-US">
                <a:latin typeface="楷体_GB2312" pitchFamily="49" charset="-122"/>
              </a:rPr>
              <a:t>设计任务：将需求、分析阶段获得的模型转换为可实现的系统</a:t>
            </a:r>
            <a:endParaRPr lang="en-US" altLang="zh-CN">
              <a:latin typeface="楷体_GB2312" pitchFamily="49" charset="-122"/>
            </a:endParaRPr>
          </a:p>
          <a:p>
            <a:pPr lvl="1"/>
            <a:r>
              <a:rPr lang="zh-CN" altLang="en-US">
                <a:latin typeface="楷体_GB2312" pitchFamily="49" charset="-122"/>
              </a:rPr>
              <a:t>设计阶段的主要任务：</a:t>
            </a:r>
          </a:p>
        </p:txBody>
      </p:sp>
      <p:sp>
        <p:nvSpPr>
          <p:cNvPr id="1728520" name="Text Box 8"/>
          <p:cNvSpPr txBox="1">
            <a:spLocks noChangeArrowheads="1"/>
          </p:cNvSpPr>
          <p:nvPr/>
        </p:nvSpPr>
        <p:spPr bwMode="auto">
          <a:xfrm>
            <a:off x="1177925" y="3981450"/>
            <a:ext cx="5832475" cy="1885950"/>
          </a:xfrm>
          <a:prstGeom prst="rect">
            <a:avLst/>
          </a:prstGeom>
          <a:noFill/>
          <a:ln w="9525">
            <a:noFill/>
            <a:miter lim="800000"/>
            <a:headEnd/>
            <a:tailEnd/>
          </a:ln>
          <a:effectLst/>
        </p:spPr>
        <p:txBody>
          <a:bodyPr>
            <a:spAutoFit/>
          </a:bodyPr>
          <a:lstStyle/>
          <a:p>
            <a:pPr>
              <a:spcBef>
                <a:spcPct val="15000"/>
              </a:spcBef>
              <a:spcAft>
                <a:spcPct val="15000"/>
              </a:spcAft>
              <a:buClr>
                <a:schemeClr val="accent2"/>
              </a:buClr>
              <a:buFont typeface="Wingdings" pitchFamily="2" charset="2"/>
              <a:buChar char="þ"/>
            </a:pPr>
            <a:r>
              <a:rPr lang="zh-CN" altLang="en-US" sz="2400">
                <a:latin typeface="楷体_GB2312" pitchFamily="49" charset="-122"/>
                <a:ea typeface="楷体_GB2312" pitchFamily="49" charset="-122"/>
              </a:rPr>
              <a:t>系统体系结构设计</a:t>
            </a:r>
          </a:p>
          <a:p>
            <a:pPr>
              <a:spcBef>
                <a:spcPct val="15000"/>
              </a:spcBef>
              <a:spcAft>
                <a:spcPct val="15000"/>
              </a:spcAft>
              <a:buClr>
                <a:schemeClr val="accent2"/>
              </a:buClr>
              <a:buFont typeface="Wingdings" pitchFamily="2" charset="2"/>
              <a:buChar char="þ"/>
            </a:pPr>
            <a:r>
              <a:rPr lang="zh-CN" altLang="en-US" sz="2400">
                <a:latin typeface="楷体_GB2312" pitchFamily="49" charset="-122"/>
                <a:ea typeface="楷体_GB2312" pitchFamily="49" charset="-122"/>
              </a:rPr>
              <a:t>数据结构设计</a:t>
            </a:r>
          </a:p>
          <a:p>
            <a:pPr>
              <a:spcBef>
                <a:spcPct val="15000"/>
              </a:spcBef>
              <a:spcAft>
                <a:spcPct val="15000"/>
              </a:spcAft>
              <a:buClr>
                <a:schemeClr val="accent2"/>
              </a:buClr>
              <a:buFont typeface="Wingdings" pitchFamily="2" charset="2"/>
              <a:buChar char="þ"/>
            </a:pPr>
            <a:r>
              <a:rPr lang="zh-CN" altLang="en-US" sz="2400">
                <a:latin typeface="楷体_GB2312" pitchFamily="49" charset="-122"/>
                <a:ea typeface="楷体_GB2312" pitchFamily="49" charset="-122"/>
              </a:rPr>
              <a:t>用户界面设计  </a:t>
            </a:r>
          </a:p>
          <a:p>
            <a:pPr>
              <a:spcBef>
                <a:spcPct val="15000"/>
              </a:spcBef>
              <a:spcAft>
                <a:spcPct val="15000"/>
              </a:spcAft>
              <a:buClr>
                <a:schemeClr val="accent2"/>
              </a:buClr>
              <a:buFont typeface="Wingdings" pitchFamily="2" charset="2"/>
              <a:buChar char="þ"/>
            </a:pPr>
            <a:r>
              <a:rPr lang="zh-CN" altLang="en-US" sz="2400">
                <a:latin typeface="楷体_GB2312" pitchFamily="49" charset="-122"/>
                <a:ea typeface="楷体_GB2312" pitchFamily="49" charset="-122"/>
              </a:rPr>
              <a:t>算法设计</a:t>
            </a:r>
          </a:p>
        </p:txBody>
      </p:sp>
      <p:sp>
        <p:nvSpPr>
          <p:cNvPr id="2" name="灯片编号占位符 1">
            <a:extLst>
              <a:ext uri="{FF2B5EF4-FFF2-40B4-BE49-F238E27FC236}">
                <a16:creationId xmlns:a16="http://schemas.microsoft.com/office/drawing/2014/main" id="{747E7988-9E59-418A-9823-BADD76937F02}"/>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6</a:t>
            </a:fld>
            <a:r>
              <a:rPr lang="zh-CN" altLang="en-US" dirty="0"/>
              <a:t>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28519">
                                            <p:txEl>
                                              <p:pRg st="0" end="0"/>
                                            </p:txEl>
                                          </p:spTgt>
                                        </p:tgtEl>
                                        <p:attrNameLst>
                                          <p:attrName>style.visibility</p:attrName>
                                        </p:attrNameLst>
                                      </p:cBhvr>
                                      <p:to>
                                        <p:strVal val="visible"/>
                                      </p:to>
                                    </p:set>
                                    <p:animEffect transition="in" filter="blinds(horizontal)">
                                      <p:cBhvr>
                                        <p:cTn id="7" dur="500"/>
                                        <p:tgtEl>
                                          <p:spTgt spid="17285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728519">
                                            <p:txEl>
                                              <p:pRg st="1" end="1"/>
                                            </p:txEl>
                                          </p:spTgt>
                                        </p:tgtEl>
                                        <p:attrNameLst>
                                          <p:attrName>style.visibility</p:attrName>
                                        </p:attrNameLst>
                                      </p:cBhvr>
                                      <p:to>
                                        <p:strVal val="visible"/>
                                      </p:to>
                                    </p:set>
                                    <p:animEffect transition="in" filter="wipe(down)">
                                      <p:cBhvr>
                                        <p:cTn id="12" dur="500"/>
                                        <p:tgtEl>
                                          <p:spTgt spid="17285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28519">
                                            <p:txEl>
                                              <p:pRg st="2" end="2"/>
                                            </p:txEl>
                                          </p:spTgt>
                                        </p:tgtEl>
                                        <p:attrNameLst>
                                          <p:attrName>style.visibility</p:attrName>
                                        </p:attrNameLst>
                                      </p:cBhvr>
                                      <p:to>
                                        <p:strVal val="visible"/>
                                      </p:to>
                                    </p:set>
                                    <p:anim calcmode="lin" valueType="num">
                                      <p:cBhvr additive="base">
                                        <p:cTn id="17" dur="500" fill="hold"/>
                                        <p:tgtEl>
                                          <p:spTgt spid="172851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285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4" presetClass="entr" presetSubtype="0" fill="hold" grpId="0" nodeType="clickEffect">
                                  <p:stCondLst>
                                    <p:cond delay="0"/>
                                  </p:stCondLst>
                                  <p:childTnLst>
                                    <p:set>
                                      <p:cBhvr>
                                        <p:cTn id="22" dur="1" fill="hold">
                                          <p:stCondLst>
                                            <p:cond delay="0"/>
                                          </p:stCondLst>
                                        </p:cTn>
                                        <p:tgtEl>
                                          <p:spTgt spid="1728520">
                                            <p:txEl>
                                              <p:pRg st="0" end="0"/>
                                            </p:txEl>
                                          </p:spTgt>
                                        </p:tgtEl>
                                        <p:attrNameLst>
                                          <p:attrName>style.visibility</p:attrName>
                                        </p:attrNameLst>
                                      </p:cBhvr>
                                      <p:to>
                                        <p:strVal val="visible"/>
                                      </p:to>
                                    </p:set>
                                    <p:anim to="" calcmode="lin" valueType="num">
                                      <p:cBhvr>
                                        <p:cTn id="23" dur="1" fill="hold"/>
                                        <p:tgtEl>
                                          <p:spTgt spid="1728520">
                                            <p:txEl>
                                              <p:pRg st="0" end="0"/>
                                            </p:txEl>
                                          </p:spTgt>
                                        </p:tgtEl>
                                        <p:attrNameLst>
                                          <p:attrName/>
                                        </p:attrNameLst>
                                      </p:cBhvr>
                                    </p:anim>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grpId="0" nodeType="clickEffect">
                                  <p:stCondLst>
                                    <p:cond delay="0"/>
                                  </p:stCondLst>
                                  <p:childTnLst>
                                    <p:set>
                                      <p:cBhvr>
                                        <p:cTn id="27" dur="1" fill="hold">
                                          <p:stCondLst>
                                            <p:cond delay="0"/>
                                          </p:stCondLst>
                                        </p:cTn>
                                        <p:tgtEl>
                                          <p:spTgt spid="1728520">
                                            <p:txEl>
                                              <p:pRg st="1" end="1"/>
                                            </p:txEl>
                                          </p:spTgt>
                                        </p:tgtEl>
                                        <p:attrNameLst>
                                          <p:attrName>style.visibility</p:attrName>
                                        </p:attrNameLst>
                                      </p:cBhvr>
                                      <p:to>
                                        <p:strVal val="visible"/>
                                      </p:to>
                                    </p:set>
                                    <p:anim to="" calcmode="lin" valueType="num">
                                      <p:cBhvr>
                                        <p:cTn id="28" dur="1" fill="hold"/>
                                        <p:tgtEl>
                                          <p:spTgt spid="1728520">
                                            <p:txEl>
                                              <p:pRg st="1" end="1"/>
                                            </p:txEl>
                                          </p:spTgt>
                                        </p:tgtEl>
                                        <p:attrNameLst>
                                          <p:attrName/>
                                        </p:attrNameLst>
                                      </p:cBhvr>
                                    </p:anim>
                                  </p:childTnLst>
                                </p:cTn>
                              </p:par>
                            </p:childTnLst>
                          </p:cTn>
                        </p:par>
                      </p:childTnLst>
                    </p:cTn>
                  </p:par>
                  <p:par>
                    <p:cTn id="29" fill="hold">
                      <p:stCondLst>
                        <p:cond delay="indefinite"/>
                      </p:stCondLst>
                      <p:childTnLst>
                        <p:par>
                          <p:cTn id="30" fill="hold">
                            <p:stCondLst>
                              <p:cond delay="0"/>
                            </p:stCondLst>
                            <p:childTnLst>
                              <p:par>
                                <p:cTn id="31" presetID="24" presetClass="entr" presetSubtype="0" fill="hold" grpId="0" nodeType="clickEffect">
                                  <p:stCondLst>
                                    <p:cond delay="0"/>
                                  </p:stCondLst>
                                  <p:childTnLst>
                                    <p:set>
                                      <p:cBhvr>
                                        <p:cTn id="32" dur="1" fill="hold">
                                          <p:stCondLst>
                                            <p:cond delay="0"/>
                                          </p:stCondLst>
                                        </p:cTn>
                                        <p:tgtEl>
                                          <p:spTgt spid="1728520">
                                            <p:txEl>
                                              <p:pRg st="2" end="2"/>
                                            </p:txEl>
                                          </p:spTgt>
                                        </p:tgtEl>
                                        <p:attrNameLst>
                                          <p:attrName>style.visibility</p:attrName>
                                        </p:attrNameLst>
                                      </p:cBhvr>
                                      <p:to>
                                        <p:strVal val="visible"/>
                                      </p:to>
                                    </p:set>
                                    <p:anim to="" calcmode="lin" valueType="num">
                                      <p:cBhvr>
                                        <p:cTn id="33" dur="1" fill="hold"/>
                                        <p:tgtEl>
                                          <p:spTgt spid="1728520">
                                            <p:txEl>
                                              <p:pRg st="2" end="2"/>
                                            </p:txEl>
                                          </p:spTgt>
                                        </p:tgtEl>
                                        <p:attrNameLst>
                                          <p:attrName/>
                                        </p:attrNameLst>
                                      </p:cBhvr>
                                    </p:anim>
                                  </p:childTnLst>
                                </p:cTn>
                              </p:par>
                            </p:childTnLst>
                          </p:cTn>
                        </p:par>
                      </p:childTnLst>
                    </p:cTn>
                  </p:par>
                  <p:par>
                    <p:cTn id="34" fill="hold">
                      <p:stCondLst>
                        <p:cond delay="indefinite"/>
                      </p:stCondLst>
                      <p:childTnLst>
                        <p:par>
                          <p:cTn id="35" fill="hold">
                            <p:stCondLst>
                              <p:cond delay="0"/>
                            </p:stCondLst>
                            <p:childTnLst>
                              <p:par>
                                <p:cTn id="36" presetID="24" presetClass="entr" presetSubtype="0" fill="hold" grpId="0" nodeType="clickEffect">
                                  <p:stCondLst>
                                    <p:cond delay="0"/>
                                  </p:stCondLst>
                                  <p:childTnLst>
                                    <p:set>
                                      <p:cBhvr>
                                        <p:cTn id="37" dur="1" fill="hold">
                                          <p:stCondLst>
                                            <p:cond delay="0"/>
                                          </p:stCondLst>
                                        </p:cTn>
                                        <p:tgtEl>
                                          <p:spTgt spid="1728520">
                                            <p:txEl>
                                              <p:pRg st="3" end="3"/>
                                            </p:txEl>
                                          </p:spTgt>
                                        </p:tgtEl>
                                        <p:attrNameLst>
                                          <p:attrName>style.visibility</p:attrName>
                                        </p:attrNameLst>
                                      </p:cBhvr>
                                      <p:to>
                                        <p:strVal val="visible"/>
                                      </p:to>
                                    </p:set>
                                    <p:anim to="" calcmode="lin" valueType="num">
                                      <p:cBhvr>
                                        <p:cTn id="38" dur="1" fill="hold"/>
                                        <p:tgtEl>
                                          <p:spTgt spid="1728520">
                                            <p:txEl>
                                              <p:pRg st="3" end="3"/>
                                            </p:txEl>
                                          </p:spTgt>
                                        </p:tgtEl>
                                        <p:attrNameLst>
                                          <p:attrName/>
                                        </p:attrNameLst>
                                      </p:cBhvr>
                                    </p:anim>
                                  </p:childTnLst>
                                </p:cTn>
                              </p:par>
                            </p:childTnLst>
                          </p:cTn>
                        </p:par>
                      </p:childTnLst>
                    </p:cTn>
                  </p:par>
                  <p:par>
                    <p:cTn id="39" fill="hold">
                      <p:stCondLst>
                        <p:cond delay="indefinite"/>
                      </p:stCondLst>
                      <p:childTnLst>
                        <p:par>
                          <p:cTn id="40" fill="hold">
                            <p:stCondLst>
                              <p:cond delay="0"/>
                            </p:stCondLst>
                            <p:childTnLst>
                              <p:par>
                                <p:cTn id="41" presetID="3" presetClass="emph" presetSubtype="2" fill="hold" nodeType="clickEffect">
                                  <p:stCondLst>
                                    <p:cond delay="0"/>
                                  </p:stCondLst>
                                  <p:childTnLst>
                                    <p:animClr clrSpc="rgb" dir="cw">
                                      <p:cBhvr override="childStyle">
                                        <p:cTn id="42" dur="2000" fill="hold"/>
                                        <p:tgtEl>
                                          <p:spTgt spid="1728520">
                                            <p:txEl>
                                              <p:pRg st="0" end="0"/>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852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7730" name="Rectangle 2"/>
          <p:cNvSpPr>
            <a:spLocks noGrp="1" noChangeArrowheads="1"/>
          </p:cNvSpPr>
          <p:nvPr>
            <p:ph type="title"/>
          </p:nvPr>
        </p:nvSpPr>
        <p:spPr/>
        <p:txBody>
          <a:bodyPr/>
          <a:lstStyle/>
          <a:p>
            <a:r>
              <a:rPr lang="zh-CN" altLang="en-US"/>
              <a:t>系统体系结构概述</a:t>
            </a:r>
          </a:p>
        </p:txBody>
      </p:sp>
      <p:sp>
        <p:nvSpPr>
          <p:cNvPr id="1737731" name="Rectangle 3"/>
          <p:cNvSpPr>
            <a:spLocks noGrp="1" noChangeArrowheads="1"/>
          </p:cNvSpPr>
          <p:nvPr>
            <p:ph type="body" idx="1"/>
          </p:nvPr>
        </p:nvSpPr>
        <p:spPr>
          <a:xfrm>
            <a:off x="457200" y="1785938"/>
            <a:ext cx="8229600" cy="4081462"/>
          </a:xfrm>
        </p:spPr>
        <p:txBody>
          <a:bodyPr/>
          <a:lstStyle/>
          <a:p>
            <a:r>
              <a:rPr lang="zh-CN" altLang="en-US" dirty="0">
                <a:solidFill>
                  <a:srgbClr val="FF0000"/>
                </a:solidFill>
              </a:rPr>
              <a:t>系统体系结构</a:t>
            </a:r>
            <a:r>
              <a:rPr lang="zh-CN" altLang="en-US" dirty="0"/>
              <a:t>用来描述系统各部分的结构、接口以及它们用于通信的机制。</a:t>
            </a:r>
          </a:p>
          <a:p>
            <a:r>
              <a:rPr lang="zh-CN" altLang="en-US" dirty="0"/>
              <a:t>系统体系结构建模</a:t>
            </a:r>
            <a:endParaRPr lang="en-US" altLang="zh-CN" dirty="0"/>
          </a:p>
          <a:p>
            <a:pPr lvl="1"/>
            <a:r>
              <a:rPr lang="zh-CN" altLang="en-US" dirty="0"/>
              <a:t>建立基本的模型，</a:t>
            </a:r>
            <a:endParaRPr lang="en-US" altLang="zh-CN" dirty="0"/>
          </a:p>
          <a:p>
            <a:pPr lvl="1"/>
            <a:r>
              <a:rPr lang="zh-CN" altLang="en-US" dirty="0"/>
              <a:t>把这些模型映射到系统需要的硬件单元上。</a:t>
            </a:r>
          </a:p>
        </p:txBody>
      </p:sp>
      <p:sp>
        <p:nvSpPr>
          <p:cNvPr id="2" name="灯片编号占位符 1">
            <a:extLst>
              <a:ext uri="{FF2B5EF4-FFF2-40B4-BE49-F238E27FC236}">
                <a16:creationId xmlns:a16="http://schemas.microsoft.com/office/drawing/2014/main" id="{5DDE53E5-5B1A-4CCA-853A-1CF1BD63B3B4}"/>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7</a:t>
            </a:fld>
            <a:r>
              <a:rPr lang="zh-CN" altLang="en-US" dirty="0"/>
              <a:t>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37731">
                                            <p:txEl>
                                              <p:pRg st="0" end="0"/>
                                            </p:txEl>
                                          </p:spTgt>
                                        </p:tgtEl>
                                        <p:attrNameLst>
                                          <p:attrName>style.visibility</p:attrName>
                                        </p:attrNameLst>
                                      </p:cBhvr>
                                      <p:to>
                                        <p:strVal val="visible"/>
                                      </p:to>
                                    </p:set>
                                    <p:animEffect transition="in" filter="blinds(horizontal)">
                                      <p:cBhvr>
                                        <p:cTn id="7" dur="500"/>
                                        <p:tgtEl>
                                          <p:spTgt spid="1737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nodeType="clickEffect">
                                  <p:stCondLst>
                                    <p:cond delay="0"/>
                                  </p:stCondLst>
                                  <p:childTnLst>
                                    <p:set>
                                      <p:cBhvr>
                                        <p:cTn id="11" dur="1" fill="hold">
                                          <p:stCondLst>
                                            <p:cond delay="0"/>
                                          </p:stCondLst>
                                        </p:cTn>
                                        <p:tgtEl>
                                          <p:spTgt spid="1737731">
                                            <p:txEl>
                                              <p:pRg st="1" end="1"/>
                                            </p:txEl>
                                          </p:spTgt>
                                        </p:tgtEl>
                                        <p:attrNameLst>
                                          <p:attrName>style.visibility</p:attrName>
                                        </p:attrNameLst>
                                      </p:cBhvr>
                                      <p:to>
                                        <p:strVal val="visible"/>
                                      </p:to>
                                    </p:set>
                                    <p:animEffect transition="in" filter="barn(inHorizontal)">
                                      <p:cBhvr>
                                        <p:cTn id="12" dur="500"/>
                                        <p:tgtEl>
                                          <p:spTgt spid="17377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1737731">
                                            <p:txEl>
                                              <p:pRg st="2" end="2"/>
                                            </p:txEl>
                                          </p:spTgt>
                                        </p:tgtEl>
                                        <p:attrNameLst>
                                          <p:attrName>style.visibility</p:attrName>
                                        </p:attrNameLst>
                                      </p:cBhvr>
                                      <p:to>
                                        <p:strVal val="visible"/>
                                      </p:to>
                                    </p:set>
                                    <p:animEffect transition="in" filter="barn(inHorizontal)">
                                      <p:cBhvr>
                                        <p:cTn id="17" dur="500"/>
                                        <p:tgtEl>
                                          <p:spTgt spid="17377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1737731">
                                            <p:txEl>
                                              <p:pRg st="3" end="3"/>
                                            </p:txEl>
                                          </p:spTgt>
                                        </p:tgtEl>
                                        <p:attrNameLst>
                                          <p:attrName>style.visibility</p:attrName>
                                        </p:attrNameLst>
                                      </p:cBhvr>
                                      <p:to>
                                        <p:strVal val="visible"/>
                                      </p:to>
                                    </p:set>
                                    <p:animEffect transition="in" filter="barn(inHorizontal)">
                                      <p:cBhvr>
                                        <p:cTn id="22" dur="500"/>
                                        <p:tgtEl>
                                          <p:spTgt spid="17377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3634" name="Rectangle 2"/>
          <p:cNvSpPr>
            <a:spLocks noGrp="1" noChangeArrowheads="1"/>
          </p:cNvSpPr>
          <p:nvPr>
            <p:ph type="title"/>
          </p:nvPr>
        </p:nvSpPr>
        <p:spPr/>
        <p:txBody>
          <a:bodyPr/>
          <a:lstStyle/>
          <a:p>
            <a:r>
              <a:rPr lang="zh-CN" altLang="en-US"/>
              <a:t>系统体系结构概述</a:t>
            </a:r>
          </a:p>
        </p:txBody>
      </p:sp>
      <p:sp>
        <p:nvSpPr>
          <p:cNvPr id="1733635" name="Rectangle 3"/>
          <p:cNvSpPr>
            <a:spLocks noGrp="1" noChangeArrowheads="1"/>
          </p:cNvSpPr>
          <p:nvPr>
            <p:ph type="body" idx="1"/>
          </p:nvPr>
        </p:nvSpPr>
        <p:spPr>
          <a:xfrm>
            <a:off x="457200" y="1717675"/>
            <a:ext cx="8382000" cy="2091649"/>
          </a:xfrm>
          <a:noFill/>
          <a:ln/>
        </p:spPr>
        <p:txBody>
          <a:bodyPr/>
          <a:lstStyle/>
          <a:p>
            <a:r>
              <a:rPr lang="zh-CN" altLang="en-US" dirty="0"/>
              <a:t>体系结构设计过程中的主要活动：</a:t>
            </a:r>
          </a:p>
        </p:txBody>
      </p:sp>
      <p:sp>
        <p:nvSpPr>
          <p:cNvPr id="1733637" name="Text Box 5"/>
          <p:cNvSpPr txBox="1">
            <a:spLocks noChangeArrowheads="1"/>
          </p:cNvSpPr>
          <p:nvPr/>
        </p:nvSpPr>
        <p:spPr bwMode="auto">
          <a:xfrm>
            <a:off x="990600" y="2362200"/>
            <a:ext cx="7315200" cy="1885950"/>
          </a:xfrm>
          <a:prstGeom prst="rect">
            <a:avLst/>
          </a:prstGeom>
          <a:noFill/>
          <a:ln w="9525">
            <a:noFill/>
            <a:miter lim="800000"/>
            <a:headEnd/>
            <a:tailEnd/>
          </a:ln>
          <a:effectLst/>
        </p:spPr>
        <p:txBody>
          <a:bodyPr>
            <a:spAutoFit/>
          </a:bodyPr>
          <a:lstStyle/>
          <a:p>
            <a:pPr>
              <a:spcBef>
                <a:spcPct val="15000"/>
              </a:spcBef>
              <a:spcAft>
                <a:spcPct val="15000"/>
              </a:spcAft>
              <a:buClr>
                <a:schemeClr val="accent2"/>
              </a:buClr>
              <a:buFont typeface="Wingdings" pitchFamily="2" charset="2"/>
              <a:buChar char="þ"/>
            </a:pPr>
            <a:r>
              <a:rPr lang="zh-CN" altLang="en-US" sz="2400" dirty="0">
                <a:latin typeface="楷体_GB2312" pitchFamily="49" charset="-122"/>
                <a:ea typeface="楷体_GB2312" pitchFamily="49" charset="-122"/>
              </a:rPr>
              <a:t>系统分解：将系统分解为若干个相互作用的子系统</a:t>
            </a:r>
          </a:p>
          <a:p>
            <a:pPr>
              <a:spcBef>
                <a:spcPct val="15000"/>
              </a:spcBef>
              <a:spcAft>
                <a:spcPct val="15000"/>
              </a:spcAft>
              <a:buClr>
                <a:schemeClr val="accent2"/>
              </a:buClr>
              <a:buFont typeface="Wingdings" pitchFamily="2" charset="2"/>
              <a:buChar char="þ"/>
            </a:pPr>
            <a:r>
              <a:rPr lang="zh-CN" altLang="en-US" sz="2400" dirty="0">
                <a:latin typeface="楷体_GB2312" pitchFamily="49" charset="-122"/>
                <a:ea typeface="楷体_GB2312" pitchFamily="49" charset="-122"/>
              </a:rPr>
              <a:t>模块分解：将子系统进一步划分为模块</a:t>
            </a:r>
          </a:p>
          <a:p>
            <a:pPr>
              <a:spcBef>
                <a:spcPct val="15000"/>
              </a:spcBef>
              <a:spcAft>
                <a:spcPct val="15000"/>
              </a:spcAft>
              <a:buClr>
                <a:schemeClr val="accent2"/>
              </a:buClr>
              <a:buFont typeface="Wingdings" pitchFamily="2" charset="2"/>
              <a:buChar char="þ"/>
            </a:pPr>
            <a:r>
              <a:rPr lang="zh-CN" altLang="en-US" sz="2400" dirty="0">
                <a:latin typeface="楷体_GB2312" pitchFamily="49" charset="-122"/>
                <a:ea typeface="楷体_GB2312" pitchFamily="49" charset="-122"/>
              </a:rPr>
              <a:t>控制建模：建立系统各部分间控制关系的一般模型</a:t>
            </a:r>
          </a:p>
          <a:p>
            <a:pPr>
              <a:spcBef>
                <a:spcPct val="15000"/>
              </a:spcBef>
              <a:spcAft>
                <a:spcPct val="15000"/>
              </a:spcAft>
              <a:buClr>
                <a:schemeClr val="accent2"/>
              </a:buClr>
              <a:buFont typeface="Wingdings" pitchFamily="2" charset="2"/>
              <a:buChar char="þ"/>
            </a:pPr>
            <a:endParaRPr lang="zh-CN" altLang="en-US" sz="2400" dirty="0">
              <a:latin typeface="楷体_GB2312" pitchFamily="49" charset="-122"/>
              <a:ea typeface="楷体_GB2312" pitchFamily="49" charset="-122"/>
            </a:endParaRPr>
          </a:p>
        </p:txBody>
      </p:sp>
      <p:sp>
        <p:nvSpPr>
          <p:cNvPr id="2" name="灯片编号占位符 1">
            <a:extLst>
              <a:ext uri="{FF2B5EF4-FFF2-40B4-BE49-F238E27FC236}">
                <a16:creationId xmlns:a16="http://schemas.microsoft.com/office/drawing/2014/main" id="{BCA32D85-7CD2-42EF-B1CC-25F996610100}"/>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8</a:t>
            </a:fld>
            <a:r>
              <a:rPr lang="zh-CN" altLang="en-US" dirty="0"/>
              <a:t>页</a:t>
            </a:r>
          </a:p>
        </p:txBody>
      </p:sp>
      <p:sp>
        <p:nvSpPr>
          <p:cNvPr id="6" name="Rectangle 3">
            <a:extLst>
              <a:ext uri="{FF2B5EF4-FFF2-40B4-BE49-F238E27FC236}">
                <a16:creationId xmlns:a16="http://schemas.microsoft.com/office/drawing/2014/main" id="{76E993B7-F487-4021-B981-8F4F182024A8}"/>
              </a:ext>
            </a:extLst>
          </p:cNvPr>
          <p:cNvSpPr txBox="1">
            <a:spLocks noChangeArrowheads="1"/>
          </p:cNvSpPr>
          <p:nvPr/>
        </p:nvSpPr>
        <p:spPr bwMode="auto">
          <a:xfrm>
            <a:off x="470474" y="3885524"/>
            <a:ext cx="8382000" cy="568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75000"/>
              <a:buFont typeface="Wingdings" pitchFamily="2" charset="2"/>
              <a:buChar char="l"/>
              <a:defRPr sz="3200" b="1">
                <a:solidFill>
                  <a:srgbClr val="0000CC"/>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b="1">
                <a:solidFill>
                  <a:srgbClr val="006600"/>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en-US" kern="0"/>
              <a:t>系统体系结构模型：</a:t>
            </a:r>
            <a:endParaRPr lang="zh-CN" altLang="en-US" kern="0" dirty="0"/>
          </a:p>
        </p:txBody>
      </p:sp>
      <p:sp>
        <p:nvSpPr>
          <p:cNvPr id="7" name="Text Box 4">
            <a:extLst>
              <a:ext uri="{FF2B5EF4-FFF2-40B4-BE49-F238E27FC236}">
                <a16:creationId xmlns:a16="http://schemas.microsoft.com/office/drawing/2014/main" id="{44A93C00-CA8B-4891-A86A-5D0847D2543E}"/>
              </a:ext>
            </a:extLst>
          </p:cNvPr>
          <p:cNvSpPr txBox="1">
            <a:spLocks noChangeArrowheads="1"/>
          </p:cNvSpPr>
          <p:nvPr/>
        </p:nvSpPr>
        <p:spPr bwMode="auto">
          <a:xfrm>
            <a:off x="1003874" y="4530049"/>
            <a:ext cx="7315200" cy="933450"/>
          </a:xfrm>
          <a:prstGeom prst="rect">
            <a:avLst/>
          </a:prstGeom>
          <a:noFill/>
          <a:ln w="9525">
            <a:noFill/>
            <a:miter lim="800000"/>
            <a:headEnd/>
            <a:tailEnd/>
          </a:ln>
          <a:effectLst/>
        </p:spPr>
        <p:txBody>
          <a:bodyPr>
            <a:spAutoFit/>
          </a:bodyPr>
          <a:lstStyle/>
          <a:p>
            <a:pPr>
              <a:spcBef>
                <a:spcPct val="15000"/>
              </a:spcBef>
              <a:spcAft>
                <a:spcPct val="15000"/>
              </a:spcAft>
              <a:buClr>
                <a:schemeClr val="accent2"/>
              </a:buClr>
              <a:buFont typeface="Wingdings" pitchFamily="2" charset="2"/>
              <a:buChar char="þ"/>
            </a:pPr>
            <a:r>
              <a:rPr lang="zh-CN" altLang="en-US" sz="2400" dirty="0">
                <a:latin typeface="楷体_GB2312" pitchFamily="49" charset="-122"/>
                <a:ea typeface="楷体_GB2312" pitchFamily="49" charset="-122"/>
              </a:rPr>
              <a:t>软件系统体系结构模型</a:t>
            </a:r>
            <a:r>
              <a:rPr lang="en-US" altLang="zh-CN" sz="2400" dirty="0">
                <a:latin typeface="Lucida Sans Unicode"/>
                <a:ea typeface="楷体_GB2312" pitchFamily="49" charset="-122"/>
              </a:rPr>
              <a:t>——</a:t>
            </a:r>
            <a:r>
              <a:rPr lang="zh-CN" altLang="en-US" sz="2400" dirty="0">
                <a:latin typeface="楷体_GB2312" pitchFamily="49" charset="-122"/>
                <a:ea typeface="楷体_GB2312" pitchFamily="49" charset="-122"/>
              </a:rPr>
              <a:t>包图、构件图</a:t>
            </a:r>
          </a:p>
          <a:p>
            <a:pPr>
              <a:spcBef>
                <a:spcPct val="15000"/>
              </a:spcBef>
              <a:spcAft>
                <a:spcPct val="15000"/>
              </a:spcAft>
              <a:buClr>
                <a:schemeClr val="accent2"/>
              </a:buClr>
              <a:buFont typeface="Wingdings" pitchFamily="2" charset="2"/>
              <a:buChar char="þ"/>
            </a:pPr>
            <a:r>
              <a:rPr lang="zh-CN" altLang="en-US" sz="2400" dirty="0">
                <a:latin typeface="楷体_GB2312" pitchFamily="49" charset="-122"/>
                <a:ea typeface="楷体_GB2312" pitchFamily="49" charset="-122"/>
              </a:rPr>
              <a:t>硬件系统体系结构模型</a:t>
            </a:r>
            <a:r>
              <a:rPr lang="en-US" altLang="zh-CN" sz="2400" dirty="0">
                <a:latin typeface="Lucida Sans Unicode"/>
                <a:ea typeface="楷体_GB2312" pitchFamily="49" charset="-122"/>
              </a:rPr>
              <a:t>——</a:t>
            </a:r>
            <a:r>
              <a:rPr lang="zh-CN" altLang="en-US" sz="2400" dirty="0">
                <a:latin typeface="楷体_GB2312" pitchFamily="49" charset="-122"/>
                <a:ea typeface="楷体_GB2312" pitchFamily="49" charset="-122"/>
              </a:rPr>
              <a:t>部署图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33635">
                                            <p:txEl>
                                              <p:pRg st="0" end="0"/>
                                            </p:txEl>
                                          </p:spTgt>
                                        </p:tgtEl>
                                        <p:attrNameLst>
                                          <p:attrName>style.visibility</p:attrName>
                                        </p:attrNameLst>
                                      </p:cBhvr>
                                      <p:to>
                                        <p:strVal val="visible"/>
                                      </p:to>
                                    </p:set>
                                    <p:animEffect transition="in" filter="blinds(horizontal)">
                                      <p:cBhvr>
                                        <p:cTn id="7" dur="500"/>
                                        <p:tgtEl>
                                          <p:spTgt spid="1733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733637">
                                            <p:txEl>
                                              <p:pRg st="0" end="0"/>
                                            </p:txEl>
                                          </p:spTgt>
                                        </p:tgtEl>
                                        <p:attrNameLst>
                                          <p:attrName>style.visibility</p:attrName>
                                        </p:attrNameLst>
                                      </p:cBhvr>
                                      <p:to>
                                        <p:strVal val="visible"/>
                                      </p:to>
                                    </p:set>
                                    <p:anim to="" calcmode="lin" valueType="num">
                                      <p:cBhvr>
                                        <p:cTn id="12" dur="1" fill="hold"/>
                                        <p:tgtEl>
                                          <p:spTgt spid="1733637">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733637">
                                            <p:txEl>
                                              <p:pRg st="1" end="1"/>
                                            </p:txEl>
                                          </p:spTgt>
                                        </p:tgtEl>
                                        <p:attrNameLst>
                                          <p:attrName>style.visibility</p:attrName>
                                        </p:attrNameLst>
                                      </p:cBhvr>
                                      <p:to>
                                        <p:strVal val="visible"/>
                                      </p:to>
                                    </p:set>
                                    <p:anim to="" calcmode="lin" valueType="num">
                                      <p:cBhvr>
                                        <p:cTn id="17" dur="1" fill="hold"/>
                                        <p:tgtEl>
                                          <p:spTgt spid="1733637">
                                            <p:txEl>
                                              <p:pRg st="1" end="1"/>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733637">
                                            <p:txEl>
                                              <p:pRg st="2" end="2"/>
                                            </p:txEl>
                                          </p:spTgt>
                                        </p:tgtEl>
                                        <p:attrNameLst>
                                          <p:attrName>style.visibility</p:attrName>
                                        </p:attrNameLst>
                                      </p:cBhvr>
                                      <p:to>
                                        <p:strVal val="visible"/>
                                      </p:to>
                                    </p:set>
                                    <p:anim to="" calcmode="lin" valueType="num">
                                      <p:cBhvr>
                                        <p:cTn id="22" dur="1" fill="hold"/>
                                        <p:tgtEl>
                                          <p:spTgt spid="1733637">
                                            <p:txEl>
                                              <p:pRg st="2" end="2"/>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blinds(horizontal)">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 to="" calcmode="lin" valueType="num">
                                      <p:cBhvr>
                                        <p:cTn id="32" dur="1" fill="hold"/>
                                        <p:tgtEl>
                                          <p:spTgt spid="7">
                                            <p:txEl>
                                              <p:pRg st="0" end="0"/>
                                            </p:txEl>
                                          </p:spTgt>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 to="" calcmode="lin" valueType="num">
                                      <p:cBhvr>
                                        <p:cTn id="37" dur="1" fill="hold"/>
                                        <p:tgtEl>
                                          <p:spTgt spid="7">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3637" grpId="0" build="p"/>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6226" name="Rectangle 2"/>
          <p:cNvSpPr>
            <a:spLocks noGrp="1" noChangeArrowheads="1"/>
          </p:cNvSpPr>
          <p:nvPr>
            <p:ph type="title"/>
          </p:nvPr>
        </p:nvSpPr>
        <p:spPr/>
        <p:txBody>
          <a:bodyPr/>
          <a:lstStyle/>
          <a:p>
            <a:r>
              <a:rPr lang="zh-CN" altLang="en-US"/>
              <a:t>软件系统体系结构建模</a:t>
            </a:r>
            <a:r>
              <a:rPr lang="en-US" altLang="zh-CN"/>
              <a:t>——</a:t>
            </a:r>
            <a:r>
              <a:rPr lang="zh-CN" altLang="en-US"/>
              <a:t>包图</a:t>
            </a:r>
          </a:p>
        </p:txBody>
      </p:sp>
      <p:sp>
        <p:nvSpPr>
          <p:cNvPr id="1716227" name="Rectangle 3"/>
          <p:cNvSpPr>
            <a:spLocks noGrp="1" noChangeArrowheads="1"/>
          </p:cNvSpPr>
          <p:nvPr>
            <p:ph type="body" idx="1"/>
          </p:nvPr>
        </p:nvSpPr>
        <p:spPr/>
        <p:txBody>
          <a:bodyPr/>
          <a:lstStyle/>
          <a:p>
            <a:r>
              <a:rPr lang="zh-CN" altLang="en-US"/>
              <a:t>为了清晰、简洁地描述一个复杂的软件系统，通常都是把它分解成若干较小的系统（</a:t>
            </a:r>
            <a:r>
              <a:rPr lang="zh-CN" altLang="en-US">
                <a:solidFill>
                  <a:srgbClr val="FF0000"/>
                </a:solidFill>
              </a:rPr>
              <a:t>子系统</a:t>
            </a:r>
            <a:r>
              <a:rPr lang="zh-CN" altLang="en-US"/>
              <a:t>）。如果需要的话，每个较小的系统还可以分解成更小的系统。这样，就形成了一个描述软件系统的结构层次。</a:t>
            </a:r>
          </a:p>
          <a:p>
            <a:r>
              <a:rPr lang="zh-CN" altLang="en-US"/>
              <a:t>在</a:t>
            </a:r>
            <a:r>
              <a:rPr lang="en-US" altLang="zh-CN"/>
              <a:t>UML</a:t>
            </a:r>
            <a:r>
              <a:rPr lang="zh-CN" altLang="en-US"/>
              <a:t>中，使用“</a:t>
            </a:r>
            <a:r>
              <a:rPr lang="zh-CN" altLang="en-US">
                <a:solidFill>
                  <a:srgbClr val="FF0000"/>
                </a:solidFill>
              </a:rPr>
              <a:t>包</a:t>
            </a:r>
            <a:r>
              <a:rPr lang="zh-CN" altLang="en-US"/>
              <a:t>”代表子系统，使用</a:t>
            </a:r>
            <a:r>
              <a:rPr lang="zh-CN" altLang="en-US">
                <a:solidFill>
                  <a:srgbClr val="FF0000"/>
                </a:solidFill>
              </a:rPr>
              <a:t>包图</a:t>
            </a:r>
            <a:r>
              <a:rPr lang="zh-CN" altLang="en-US"/>
              <a:t>描述软件的分层结构。</a:t>
            </a:r>
          </a:p>
        </p:txBody>
      </p:sp>
      <p:sp>
        <p:nvSpPr>
          <p:cNvPr id="2" name="灯片编号占位符 1">
            <a:extLst>
              <a:ext uri="{FF2B5EF4-FFF2-40B4-BE49-F238E27FC236}">
                <a16:creationId xmlns:a16="http://schemas.microsoft.com/office/drawing/2014/main" id="{B90E8858-63E7-48A4-9E3F-90882342B7BB}"/>
              </a:ext>
            </a:extLst>
          </p:cNvPr>
          <p:cNvSpPr>
            <a:spLocks noGrp="1"/>
          </p:cNvSpPr>
          <p:nvPr>
            <p:ph type="sldNum" sz="quarter" idx="10"/>
          </p:nvPr>
        </p:nvSpPr>
        <p:spPr/>
        <p:txBody>
          <a:bodyPr/>
          <a:lstStyle/>
          <a:p>
            <a:pPr>
              <a:defRPr/>
            </a:pPr>
            <a:r>
              <a:rPr lang="zh-CN" altLang="en-US" dirty="0"/>
              <a:t>第</a:t>
            </a:r>
            <a:r>
              <a:rPr lang="en-US" altLang="zh-CN" dirty="0"/>
              <a:t>10.</a:t>
            </a:r>
            <a:fld id="{CA8EE385-4FE5-4165-BB24-7F0188EFDEC8}" type="slidenum">
              <a:rPr lang="zh-CN" altLang="en-US" smtClean="0"/>
              <a:pPr>
                <a:defRPr/>
              </a:pPr>
              <a:t>9</a:t>
            </a:fld>
            <a:r>
              <a:rPr lang="zh-CN" altLang="en-US" dirty="0"/>
              <a:t>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16227">
                                            <p:txEl>
                                              <p:pRg st="0" end="0"/>
                                            </p:txEl>
                                          </p:spTgt>
                                        </p:tgtEl>
                                        <p:attrNameLst>
                                          <p:attrName>style.visibility</p:attrName>
                                        </p:attrNameLst>
                                      </p:cBhvr>
                                      <p:to>
                                        <p:strVal val="visible"/>
                                      </p:to>
                                    </p:set>
                                    <p:animEffect transition="in" filter="blinds(horizontal)">
                                      <p:cBhvr>
                                        <p:cTn id="7" dur="500"/>
                                        <p:tgtEl>
                                          <p:spTgt spid="1716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16227">
                                            <p:txEl>
                                              <p:pRg st="1" end="1"/>
                                            </p:txEl>
                                          </p:spTgt>
                                        </p:tgtEl>
                                        <p:attrNameLst>
                                          <p:attrName>style.visibility</p:attrName>
                                        </p:attrNameLst>
                                      </p:cBhvr>
                                      <p:to>
                                        <p:strVal val="visible"/>
                                      </p:to>
                                    </p:set>
                                    <p:animEffect transition="in" filter="blinds(horizontal)">
                                      <p:cBhvr>
                                        <p:cTn id="12" dur="500"/>
                                        <p:tgtEl>
                                          <p:spTgt spid="17162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ML面向对象设计与分析教程">
  <a:themeElements>
    <a:clrScheme name="SQL Server实用简明教程(第三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QL Server实用简明教程(第三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QL Server实用简明教程(第三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QL Server实用简明教程(第三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QL Server实用简明教程(第三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QL Server实用简明教程(第三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QL Server实用简明教程(第三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QL Server实用简明教程(第三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QL Server实用简明教程(第三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QL Server实用简明教程(第三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QL Server实用简明教程(第三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QL Server实用简明教程(第三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QL Server实用简明教程(第三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QL Server实用简明教程(第三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3127</TotalTime>
  <Words>1439</Words>
  <Application>Microsoft Office PowerPoint</Application>
  <PresentationFormat>全屏显示(4:3)</PresentationFormat>
  <Paragraphs>139</Paragraphs>
  <Slides>25</Slides>
  <Notes>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25</vt:i4>
      </vt:variant>
    </vt:vector>
  </HeadingPairs>
  <TitlesOfParts>
    <vt:vector size="37" baseType="lpstr">
      <vt:lpstr>华文仿宋</vt:lpstr>
      <vt:lpstr>宋体</vt:lpstr>
      <vt:lpstr>楷体_GB2312</vt:lpstr>
      <vt:lpstr>黑体</vt:lpstr>
      <vt:lpstr>Arial</vt:lpstr>
      <vt:lpstr>Calibri</vt:lpstr>
      <vt:lpstr>Calibri Light</vt:lpstr>
      <vt:lpstr>Lucida Sans Unicode</vt:lpstr>
      <vt:lpstr>Times New Roman</vt:lpstr>
      <vt:lpstr>Wingdings</vt:lpstr>
      <vt:lpstr>UML面向对象设计与分析教程</vt:lpstr>
      <vt:lpstr>自定义设计方案</vt:lpstr>
      <vt:lpstr>第10章 系统设计模型</vt:lpstr>
      <vt:lpstr>本章概述</vt:lpstr>
      <vt:lpstr>本章的学习目标</vt:lpstr>
      <vt:lpstr>PowerPoint 演示文稿</vt:lpstr>
      <vt:lpstr>系统体系结构概述</vt:lpstr>
      <vt:lpstr>系统体系结构概述</vt:lpstr>
      <vt:lpstr>系统体系结构概述</vt:lpstr>
      <vt:lpstr>系统体系结构概述</vt:lpstr>
      <vt:lpstr>软件系统体系结构建模——包图</vt:lpstr>
      <vt:lpstr>软件系统体系结构建模——包图</vt:lpstr>
      <vt:lpstr>软件系统体系结构建模——包图</vt:lpstr>
      <vt:lpstr>软件系统体系结构建模——包图</vt:lpstr>
      <vt:lpstr>软件系统体系结构建模——包图</vt:lpstr>
      <vt:lpstr>软件系统体系结构建模——包图</vt:lpstr>
      <vt:lpstr>软件系统体系结构建模——包图</vt:lpstr>
      <vt:lpstr>PowerPoint 演示文稿</vt:lpstr>
      <vt:lpstr>包</vt:lpstr>
      <vt:lpstr>包拥有的元素</vt:lpstr>
      <vt:lpstr>包的名称</vt:lpstr>
      <vt:lpstr>可见性</vt:lpstr>
      <vt:lpstr>包之间的关系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xuejunxiao</dc:creator>
  <cp:lastModifiedBy>wu andy</cp:lastModifiedBy>
  <cp:revision>377</cp:revision>
  <dcterms:created xsi:type="dcterms:W3CDTF">2007-03-24T22:53:15Z</dcterms:created>
  <dcterms:modified xsi:type="dcterms:W3CDTF">2021-05-17T01:03:16Z</dcterms:modified>
</cp:coreProperties>
</file>