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 id="2147483817" r:id="rId2"/>
  </p:sldMasterIdLst>
  <p:notesMasterIdLst>
    <p:notesMasterId r:id="rId20"/>
  </p:notesMasterIdLst>
  <p:handoutMasterIdLst>
    <p:handoutMasterId r:id="rId21"/>
  </p:handoutMasterIdLst>
  <p:sldIdLst>
    <p:sldId id="368" r:id="rId3"/>
    <p:sldId id="295" r:id="rId4"/>
    <p:sldId id="402" r:id="rId5"/>
    <p:sldId id="403"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6"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142" d="100"/>
          <a:sy n="142" d="100"/>
        </p:scale>
        <p:origin x="2340" y="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9A8F882-D416-45C1-B919-FB65A46F6A32}" type="datetimeFigureOut">
              <a:rPr lang="zh-CN" altLang="en-US"/>
              <a:pPr>
                <a:defRPr/>
              </a:pPr>
              <a:t>2021/5/17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D6C4E8A-FAE3-4860-8F35-9778D5949FAE}"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530D5A12-2FA5-4404-97CD-03C0DC9888CA}" type="datetimeFigureOut">
              <a:rPr lang="en-US" altLang="zh-CN"/>
              <a:pPr>
                <a:defRPr/>
              </a:pPr>
              <a:t>5/17/2021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61450AE5-C4B1-4AF3-A303-5349C92DA01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a:lstStyle/>
          <a:p>
            <a:pPr eaLnBrk="1" hangingPunct="1">
              <a:spcBef>
                <a:spcPct val="0"/>
              </a:spcBef>
            </a:pPr>
            <a:endParaRPr lang="zh-CN" altLang="zh-CN"/>
          </a:p>
        </p:txBody>
      </p:sp>
      <p:sp>
        <p:nvSpPr>
          <p:cNvPr id="81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3CBDFA6-A861-47C5-AC79-EF77088EA194}" type="slidenum">
              <a:rPr lang="en-US" altLang="zh-CN" sz="1200">
                <a:latin typeface="Calibri" pitchFamily="34" charset="0"/>
              </a:rPr>
              <a:pPr algn="r"/>
              <a:t>2</a:t>
            </a:fld>
            <a:endParaRPr lang="en-US" altLang="zh-CN" sz="1200">
              <a:latin typeface="Calibri" pitchFamily="34" charset="0"/>
            </a:endParaRPr>
          </a:p>
        </p:txBody>
      </p:sp>
      <p:sp>
        <p:nvSpPr>
          <p:cNvPr id="5" name="页脚占位符 4"/>
          <p:cNvSpPr>
            <a:spLocks noGrp="1"/>
          </p:cNvSpPr>
          <p:nvPr>
            <p:ph type="ftr" sz="quarter" idx="4"/>
          </p:nvPr>
        </p:nvSpPr>
        <p:spPr/>
        <p:txBody>
          <a:bodyPr/>
          <a:lstStyle/>
          <a:p>
            <a:pPr>
              <a:defRPr/>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073BC73C-91B3-4297-8D61-1F233D6BFD48}" type="slidenum">
              <a:rPr lang="zh-CN" altLang="en-US" smtClean="0"/>
              <a:pPr>
                <a:defRPr/>
              </a:pPr>
              <a:t>‹#›</a:t>
            </a:fld>
            <a:r>
              <a:rPr lang="zh-CN" altLang="en-US" dirty="0"/>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007DBC5C-5B63-40BD-ABEA-35A1057E0F53}" type="slidenum">
              <a:rPr lang="zh-CN" altLang="en-US" smtClean="0"/>
              <a:pPr>
                <a:defRPr/>
              </a:pPr>
              <a:t>‹#›</a:t>
            </a:fld>
            <a:r>
              <a:rPr lang="zh-CN" altLang="en-US" dirty="0"/>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7DC23A5B-3ECC-40B1-817E-6847678DDAD9}" type="slidenum">
              <a:rPr lang="zh-CN" altLang="en-US" smtClean="0"/>
              <a:pPr>
                <a:defRPr/>
              </a:pPr>
              <a:t>‹#›</a:t>
            </a:fld>
            <a:r>
              <a:rPr lang="zh-CN" altLang="en-US" dirty="0"/>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951526CE-969B-4AC0-BEFB-552F7451F660}" type="slidenum">
              <a:rPr lang="zh-CN" altLang="en-US" smtClean="0"/>
              <a:pPr>
                <a:defRPr/>
              </a:pPr>
              <a:t>‹#›</a:t>
            </a:fld>
            <a:r>
              <a:rPr lang="zh-CN" altLang="en-US" dirty="0"/>
              <a:t>页</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D1031-8F04-40C0-A33E-B8401A20202C}"/>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B0C554E4-5F52-44BF-B8B2-08C7BF843EF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8F1E581-49D0-4A8E-A5B0-744341F6AAAB}"/>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EE900019-3C71-4858-8ACB-9E90A5CA9BE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FC859C5-0378-4141-A588-D251216E5AE2}"/>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570061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CDF4C-19F1-4B95-A7DE-777D05D827D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E542BA8-52FB-4576-A37E-45EF0F3285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1ED05FB-9BC2-4139-983F-59A3B7F9FD8A}"/>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4C629D0F-8175-46A3-BCAA-C91387772E2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90DCF3A-CAE7-4DA0-8E90-11B4A907EAB5}"/>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2557587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ED543-BC98-487D-8B43-37934A75C5DD}"/>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245F44D-921A-416F-B3C8-BFF280C3A760}"/>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3EF491-B547-4581-AB4C-283DBAE7A153}"/>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31EC8FCA-4789-4D7E-B8FF-73B11EFDAC7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366399-398F-4521-AA88-FC62067903BF}"/>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2251756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F4026-F7BB-4C64-A76A-562FA90AF5D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3469F91-345B-4D26-A5CC-55A4F48FF3E5}"/>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F1D664C6-89D1-4458-BF7D-54CD43C353B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56C20B0B-3ADC-4AB2-A675-978C983CB2D6}"/>
              </a:ext>
            </a:extLst>
          </p:cNvPr>
          <p:cNvSpPr>
            <a:spLocks noGrp="1"/>
          </p:cNvSpPr>
          <p:nvPr>
            <p:ph type="dt" sz="half" idx="10"/>
          </p:nvPr>
        </p:nvSpPr>
        <p:spPr/>
        <p:txBody>
          <a:bodyPr/>
          <a:lstStyle/>
          <a:p>
            <a:endParaRPr lang="en-US"/>
          </a:p>
        </p:txBody>
      </p:sp>
      <p:sp>
        <p:nvSpPr>
          <p:cNvPr id="6" name="页脚占位符 5">
            <a:extLst>
              <a:ext uri="{FF2B5EF4-FFF2-40B4-BE49-F238E27FC236}">
                <a16:creationId xmlns:a16="http://schemas.microsoft.com/office/drawing/2014/main" id="{30D79515-A92B-47B5-BD6F-029488B8C5C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7DF2A6C-DEF9-448E-A516-3D446EE2C0F8}"/>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2529653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069FF-5F2C-4D41-8EC8-6ACBCC787BA9}"/>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90593A4-8755-48F5-B282-7F66ACEA0BE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0D6B17-CB74-4DDE-91DD-237B91D928AE}"/>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973B62FB-D8DC-49CC-B955-F7E4022B043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3D35BE-F4A8-45C5-B549-EA90D0377322}"/>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C45506B7-AB01-45FD-867C-B484247B940B}"/>
              </a:ext>
            </a:extLst>
          </p:cNvPr>
          <p:cNvSpPr>
            <a:spLocks noGrp="1"/>
          </p:cNvSpPr>
          <p:nvPr>
            <p:ph type="dt" sz="half" idx="10"/>
          </p:nvPr>
        </p:nvSpPr>
        <p:spPr/>
        <p:txBody>
          <a:bodyPr/>
          <a:lstStyle/>
          <a:p>
            <a:endParaRPr lang="en-US"/>
          </a:p>
        </p:txBody>
      </p:sp>
      <p:sp>
        <p:nvSpPr>
          <p:cNvPr id="8" name="页脚占位符 7">
            <a:extLst>
              <a:ext uri="{FF2B5EF4-FFF2-40B4-BE49-F238E27FC236}">
                <a16:creationId xmlns:a16="http://schemas.microsoft.com/office/drawing/2014/main" id="{842EF2B0-9198-4712-8A08-B3EE2558AE2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0EA2DDE0-147B-4746-94BB-B335867B5250}"/>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1408218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A031A-AADF-4B6E-9C49-7FC6535823F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F35DD75-03BA-4406-AAB5-90EC416196BB}"/>
              </a:ext>
            </a:extLst>
          </p:cNvPr>
          <p:cNvSpPr>
            <a:spLocks noGrp="1"/>
          </p:cNvSpPr>
          <p:nvPr>
            <p:ph type="dt" sz="half" idx="10"/>
          </p:nvPr>
        </p:nvSpPr>
        <p:spPr/>
        <p:txBody>
          <a:bodyPr/>
          <a:lstStyle/>
          <a:p>
            <a:endParaRPr lang="en-US"/>
          </a:p>
        </p:txBody>
      </p:sp>
      <p:sp>
        <p:nvSpPr>
          <p:cNvPr id="4" name="页脚占位符 3">
            <a:extLst>
              <a:ext uri="{FF2B5EF4-FFF2-40B4-BE49-F238E27FC236}">
                <a16:creationId xmlns:a16="http://schemas.microsoft.com/office/drawing/2014/main" id="{F4274012-59F3-4C40-8B3F-1A204923622E}"/>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9A697407-19C9-49AA-9014-FFA904255CD5}"/>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1560043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957196-4ECA-453F-9C8B-ACE50492F648}"/>
              </a:ext>
            </a:extLst>
          </p:cNvPr>
          <p:cNvSpPr>
            <a:spLocks noGrp="1"/>
          </p:cNvSpPr>
          <p:nvPr>
            <p:ph type="dt" sz="half" idx="10"/>
          </p:nvPr>
        </p:nvSpPr>
        <p:spPr/>
        <p:txBody>
          <a:bodyPr/>
          <a:lstStyle/>
          <a:p>
            <a:endParaRPr lang="en-US"/>
          </a:p>
        </p:txBody>
      </p:sp>
      <p:sp>
        <p:nvSpPr>
          <p:cNvPr id="3" name="页脚占位符 2">
            <a:extLst>
              <a:ext uri="{FF2B5EF4-FFF2-40B4-BE49-F238E27FC236}">
                <a16:creationId xmlns:a16="http://schemas.microsoft.com/office/drawing/2014/main" id="{28C2DD01-FD1C-4C4E-85E3-32E801FB2B5D}"/>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317DC09E-27B3-4355-B613-2CCFF137584A}"/>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149842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CA8EE385-4FE5-4165-BB24-7F0188EFDEC8}" type="slidenum">
              <a:rPr lang="zh-CN" altLang="en-US" smtClean="0"/>
              <a:pPr>
                <a:defRPr/>
              </a:pPr>
              <a:t>‹#›</a:t>
            </a:fld>
            <a:r>
              <a:rPr lang="zh-CN" altLang="en-US" dirty="0"/>
              <a:t>页</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BA6EB-5FDA-4C58-81D5-8871325CF4B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94CAB60-CEF7-46E0-8065-152C5D179AA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E960B65D-E4AD-4B90-BE16-C52985C6DB8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802A0A-D75E-4022-B032-6F8CF232152B}"/>
              </a:ext>
            </a:extLst>
          </p:cNvPr>
          <p:cNvSpPr>
            <a:spLocks noGrp="1"/>
          </p:cNvSpPr>
          <p:nvPr>
            <p:ph type="dt" sz="half" idx="10"/>
          </p:nvPr>
        </p:nvSpPr>
        <p:spPr/>
        <p:txBody>
          <a:bodyPr/>
          <a:lstStyle/>
          <a:p>
            <a:endParaRPr lang="en-US"/>
          </a:p>
        </p:txBody>
      </p:sp>
      <p:sp>
        <p:nvSpPr>
          <p:cNvPr id="6" name="页脚占位符 5">
            <a:extLst>
              <a:ext uri="{FF2B5EF4-FFF2-40B4-BE49-F238E27FC236}">
                <a16:creationId xmlns:a16="http://schemas.microsoft.com/office/drawing/2014/main" id="{CDE85D7B-40AB-4AC9-B8E8-139F731B3BB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B883094-14D0-454C-BCA1-002C40007F69}"/>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725542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4CCF9-5410-4117-9AB7-5401E38060C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669D9CA-88B8-4926-A4A5-0AA4C5E6B02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995F1E2D-9184-4D13-9703-D9367B9650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8F245B-660D-4308-AA96-322E2C3ADCCC}"/>
              </a:ext>
            </a:extLst>
          </p:cNvPr>
          <p:cNvSpPr>
            <a:spLocks noGrp="1"/>
          </p:cNvSpPr>
          <p:nvPr>
            <p:ph type="dt" sz="half" idx="10"/>
          </p:nvPr>
        </p:nvSpPr>
        <p:spPr/>
        <p:txBody>
          <a:bodyPr/>
          <a:lstStyle/>
          <a:p>
            <a:endParaRPr lang="en-US"/>
          </a:p>
        </p:txBody>
      </p:sp>
      <p:sp>
        <p:nvSpPr>
          <p:cNvPr id="6" name="页脚占位符 5">
            <a:extLst>
              <a:ext uri="{FF2B5EF4-FFF2-40B4-BE49-F238E27FC236}">
                <a16:creationId xmlns:a16="http://schemas.microsoft.com/office/drawing/2014/main" id="{9D719106-9227-44B5-BFBB-978813725C1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DF2BFA1-7691-4FB3-9116-4CA74257A3C6}"/>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2051764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25CB6-3EB3-4A58-9C2F-BD38EA1C812C}"/>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7226025-1C92-4880-8545-3AD0B92CAF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9BD007D-8ECF-4A5F-8464-A82A93B56DD6}"/>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040A47DC-CC59-44F9-A6FB-7C2AB18CFC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DF1DA44-84A5-43EA-81C3-0C39866EF8C3}"/>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13726807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C83D9A-220E-4007-8D3E-6B28B6692E58}"/>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16CC60-3791-4C45-BA71-4E03DEECD110}"/>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7305588-EAB7-4829-827C-7532463F9733}"/>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9EABBAEB-961F-43BE-8777-DD676033BB8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7D9E739-51A5-4B15-BED8-E81C5E3E9F27}"/>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254331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CAC7E14B-1480-4888-84A5-470D8D341434}" type="slidenum">
              <a:rPr lang="zh-CN" altLang="en-US" smtClean="0"/>
              <a:pPr>
                <a:defRPr/>
              </a:pPr>
              <a:t>‹#›</a:t>
            </a:fld>
            <a:r>
              <a:rPr lang="zh-CN" altLang="en-US" dirty="0"/>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ABFC7676-7D55-427E-AB44-70B94F549023}" type="slidenum">
              <a:rPr lang="zh-CN" altLang="en-US" smtClean="0"/>
              <a:pPr>
                <a:defRPr/>
              </a:pPr>
              <a:t>‹#›</a:t>
            </a:fld>
            <a:r>
              <a:rPr lang="zh-CN" altLang="en-US" dirty="0"/>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C7CA0164-E895-4BBB-BDAF-A4F6B6EF7F90}" type="slidenum">
              <a:rPr lang="zh-CN" altLang="en-US" smtClean="0"/>
              <a:pPr>
                <a:defRPr/>
              </a:pPr>
              <a:t>‹#›</a:t>
            </a:fld>
            <a:r>
              <a:rPr lang="zh-CN" altLang="en-US" dirty="0"/>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48A6993A-2370-4258-ABB6-FD823C83C893}" type="slidenum">
              <a:rPr lang="zh-CN" altLang="en-US" smtClean="0"/>
              <a:pPr>
                <a:defRPr/>
              </a:pPr>
              <a:t>‹#›</a:t>
            </a:fld>
            <a:r>
              <a:rPr lang="zh-CN" altLang="en-US" dirty="0"/>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E8D5738A-F40C-422A-B1BB-B53E33AC465F}" type="slidenum">
              <a:rPr lang="zh-CN" altLang="en-US" smtClean="0"/>
              <a:pPr>
                <a:defRPr/>
              </a:pPr>
              <a:t>‹#›</a:t>
            </a:fld>
            <a:r>
              <a:rPr lang="zh-CN" altLang="en-US" dirty="0"/>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AB895A94-ABE0-497F-AD4B-07F298675CB7}" type="slidenum">
              <a:rPr lang="zh-CN" altLang="en-US" smtClean="0"/>
              <a:pPr>
                <a:defRPr/>
              </a:pPr>
              <a:t>‹#›</a:t>
            </a:fld>
            <a:r>
              <a:rPr lang="zh-CN" altLang="en-US" dirty="0"/>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FE167011-28B7-437A-9FB9-B9FDEBC5DE1F}" type="slidenum">
              <a:rPr lang="zh-CN" altLang="en-US" smtClean="0"/>
              <a:pPr>
                <a:defRPr/>
              </a:pPr>
              <a:t>‹#›</a:t>
            </a:fld>
            <a:r>
              <a:rPr lang="zh-CN" altLang="en-US" dirty="0"/>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1028"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902450" y="6467475"/>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dirty="0"/>
              <a:t>第</a:t>
            </a:r>
            <a:r>
              <a:rPr lang="en-US" altLang="zh-CN" dirty="0"/>
              <a:t>10.</a:t>
            </a:r>
            <a:fld id="{01AC196D-D815-4AC3-B675-5997625EF028}" type="slidenum">
              <a:rPr lang="zh-CN" altLang="en-US" smtClean="0"/>
              <a:pPr>
                <a:defRPr/>
              </a:pPr>
              <a:t>‹#›</a:t>
            </a:fld>
            <a:r>
              <a:rPr lang="zh-CN" altLang="en-US" dirty="0"/>
              <a:t>页</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hf hdr="0" ft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4D2C0BF-031C-4A7E-881D-CC5E4D047531}"/>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477AB2B-EF37-46FB-A972-C340DCDFFF4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51C3845-04D7-453B-A169-1BA21631D0F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页脚占位符 4">
            <a:extLst>
              <a:ext uri="{FF2B5EF4-FFF2-40B4-BE49-F238E27FC236}">
                <a16:creationId xmlns:a16="http://schemas.microsoft.com/office/drawing/2014/main" id="{3DA12F79-15E3-4C4B-AFBF-8E6851272CD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6D4A22CC-2FA8-410F-BC6F-0B4CBD9BF65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03962-2412-45F7-B56E-52E784B3D08B}" type="slidenum">
              <a:rPr lang="en-US" smtClean="0"/>
              <a:t>‹#›</a:t>
            </a:fld>
            <a:endParaRPr lang="en-US"/>
          </a:p>
        </p:txBody>
      </p:sp>
    </p:spTree>
    <p:extLst>
      <p:ext uri="{BB962C8B-B14F-4D97-AF65-F5344CB8AC3E}">
        <p14:creationId xmlns:p14="http://schemas.microsoft.com/office/powerpoint/2010/main" val="2327513235"/>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dirty="0"/>
              <a:t>第</a:t>
            </a:r>
            <a:r>
              <a:rPr lang="en-US" altLang="zh-CN" dirty="0"/>
              <a:t>10.</a:t>
            </a:r>
            <a:fld id="{3058304A-BAF1-461F-8A31-52DD21D84CD0}" type="slidenum">
              <a:rPr lang="zh-CN" altLang="en-US" smtClean="0"/>
              <a:pPr>
                <a:defRPr/>
              </a:pPr>
              <a:t>1</a:t>
            </a:fld>
            <a:r>
              <a:rPr lang="zh-CN" altLang="en-US" dirty="0"/>
              <a:t>页</a:t>
            </a:r>
          </a:p>
        </p:txBody>
      </p:sp>
      <p:sp>
        <p:nvSpPr>
          <p:cNvPr id="2051" name="Rectangle 8" descr="浅色横线"/>
          <p:cNvSpPr>
            <a:spLocks noChangeArrowheads="1"/>
          </p:cNvSpPr>
          <p:nvPr/>
        </p:nvSpPr>
        <p:spPr bwMode="auto">
          <a:xfrm>
            <a:off x="0" y="2708275"/>
            <a:ext cx="9144000" cy="2592388"/>
          </a:xfrm>
          <a:prstGeom prst="rect">
            <a:avLst/>
          </a:prstGeom>
          <a:pattFill prst="ltHorz">
            <a:fgClr>
              <a:srgbClr val="66CCFF"/>
            </a:fgClr>
            <a:bgClr>
              <a:schemeClr val="bg1"/>
            </a:bgClr>
          </a:pattFill>
          <a:ln w="9525">
            <a:noFill/>
            <a:miter lim="800000"/>
            <a:headEnd/>
            <a:tailEnd/>
          </a:ln>
        </p:spPr>
        <p:txBody>
          <a:bodyPr wrap="none" anchor="ctr"/>
          <a:lstStyle/>
          <a:p>
            <a:endParaRPr lang="zh-CN" altLang="en-US"/>
          </a:p>
        </p:txBody>
      </p:sp>
      <p:sp>
        <p:nvSpPr>
          <p:cNvPr id="2052" name="Rectangle 2"/>
          <p:cNvSpPr>
            <a:spLocks noGrp="1" noChangeArrowheads="1"/>
          </p:cNvSpPr>
          <p:nvPr>
            <p:ph type="ctrTitle"/>
          </p:nvPr>
        </p:nvSpPr>
        <p:spPr>
          <a:xfrm>
            <a:off x="250825" y="549275"/>
            <a:ext cx="8642350" cy="1254125"/>
          </a:xfrm>
        </p:spPr>
        <p:txBody>
          <a:bodyPr/>
          <a:lstStyle/>
          <a:p>
            <a:pPr algn="ctr"/>
            <a:r>
              <a:rPr lang="zh-CN" altLang="en-US" dirty="0"/>
              <a:t>第</a:t>
            </a:r>
            <a:r>
              <a:rPr lang="en-US" altLang="zh-CN" dirty="0"/>
              <a:t>10</a:t>
            </a:r>
            <a:r>
              <a:rPr lang="zh-CN" altLang="en-US" dirty="0"/>
              <a:t>章 系统设计模型</a:t>
            </a:r>
          </a:p>
        </p:txBody>
      </p:sp>
      <p:sp>
        <p:nvSpPr>
          <p:cNvPr id="2053" name="Text Box 9"/>
          <p:cNvSpPr txBox="1">
            <a:spLocks noChangeArrowheads="1"/>
          </p:cNvSpPr>
          <p:nvPr/>
        </p:nvSpPr>
        <p:spPr bwMode="auto">
          <a:xfrm>
            <a:off x="1187450" y="2852738"/>
            <a:ext cx="4464050" cy="2289175"/>
          </a:xfrm>
          <a:prstGeom prst="rect">
            <a:avLst/>
          </a:prstGeom>
          <a:noFill/>
          <a:ln w="9525">
            <a:noFill/>
            <a:miter lim="800000"/>
            <a:headEnd/>
            <a:tailEnd/>
          </a:ln>
        </p:spPr>
        <p:txBody>
          <a:bodyPr>
            <a:spAutoFit/>
          </a:bodyPr>
          <a:lstStyle/>
          <a:p>
            <a:pPr>
              <a:spcBef>
                <a:spcPct val="50000"/>
              </a:spcBef>
            </a:pPr>
            <a:r>
              <a:rPr lang="zh-CN" altLang="en-US" sz="3600">
                <a:solidFill>
                  <a:srgbClr val="0000CC"/>
                </a:solidFill>
                <a:ea typeface="华文隶书" pitchFamily="2" charset="-122"/>
              </a:rPr>
              <a:t>本章概述 </a:t>
            </a:r>
          </a:p>
          <a:p>
            <a:pPr>
              <a:spcBef>
                <a:spcPct val="50000"/>
              </a:spcBef>
            </a:pPr>
            <a:r>
              <a:rPr lang="zh-CN" altLang="en-US" sz="3600">
                <a:solidFill>
                  <a:srgbClr val="0000CC"/>
                </a:solidFill>
                <a:ea typeface="华文隶书" pitchFamily="2" charset="-122"/>
              </a:rPr>
              <a:t>本章的学习目标</a:t>
            </a:r>
          </a:p>
          <a:p>
            <a:pPr>
              <a:spcBef>
                <a:spcPct val="50000"/>
              </a:spcBef>
            </a:pPr>
            <a:r>
              <a:rPr lang="zh-CN" altLang="en-US" sz="3600">
                <a:solidFill>
                  <a:srgbClr val="0000CC"/>
                </a:solidFill>
                <a:ea typeface="华文隶书" pitchFamily="2" charset="-122"/>
              </a:rPr>
              <a:t>主要内容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290" name="Text Box 2"/>
          <p:cNvSpPr txBox="1">
            <a:spLocks noChangeArrowheads="1"/>
          </p:cNvSpPr>
          <p:nvPr/>
        </p:nvSpPr>
        <p:spPr bwMode="auto">
          <a:xfrm>
            <a:off x="250825" y="1125538"/>
            <a:ext cx="55451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rPr>
              <a:t>一、构件图的基本概念</a:t>
            </a:r>
          </a:p>
        </p:txBody>
      </p:sp>
      <p:sp>
        <p:nvSpPr>
          <p:cNvPr id="1804291" name="Rectangle 3"/>
          <p:cNvSpPr>
            <a:spLocks noChangeArrowheads="1"/>
          </p:cNvSpPr>
          <p:nvPr/>
        </p:nvSpPr>
        <p:spPr bwMode="auto">
          <a:xfrm>
            <a:off x="395288" y="1844675"/>
            <a:ext cx="8139112" cy="1569660"/>
          </a:xfrm>
          <a:prstGeom prst="rect">
            <a:avLst/>
          </a:prstGeom>
          <a:noFill/>
          <a:ln w="9525" algn="ctr">
            <a:noFill/>
            <a:miter lim="800000"/>
            <a:headEnd/>
            <a:tailEnd/>
          </a:ln>
          <a:effectLst/>
        </p:spPr>
        <p:txBody>
          <a:bodyPr>
            <a:spAutoFit/>
          </a:bodyPr>
          <a:lstStyle/>
          <a:p>
            <a:r>
              <a:rPr lang="zh-CN" altLang="en-US" sz="2400"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构件</a:t>
            </a:r>
            <a:r>
              <a:rPr lang="zh-CN" altLang="en-US" sz="2400" dirty="0">
                <a:latin typeface="楷体_GB2312" pitchFamily="49" charset="-122"/>
                <a:ea typeface="楷体_GB2312" pitchFamily="49" charset="-122"/>
              </a:rPr>
              <a:t>作为系统定义良好接口的物理实现单元，它能够不直接依赖于其他构件而仅仅依赖于构件所支持的接口。通过使用被软件或硬件所支持的一个操作集</a:t>
            </a:r>
            <a:r>
              <a:rPr lang="en-US" altLang="zh-CN" sz="2400" dirty="0">
                <a:latin typeface="Lucida Sans Unicode"/>
                <a:ea typeface="楷体_GB2312" pitchFamily="49" charset="-122"/>
              </a:rPr>
              <a:t>——</a:t>
            </a:r>
            <a:r>
              <a:rPr lang="zh-CN" altLang="en-US" sz="2400" dirty="0">
                <a:latin typeface="楷体_GB2312" pitchFamily="49" charset="-122"/>
                <a:ea typeface="楷体_GB2312" pitchFamily="49" charset="-122"/>
              </a:rPr>
              <a:t>接口，构件可以避免在系统中与其它构件之间直接发生依赖关系。</a:t>
            </a:r>
            <a:r>
              <a:rPr kumimoji="1" lang="zh-CN" altLang="en-US" sz="2400" dirty="0">
                <a:latin typeface="Times New Roman" pitchFamily="18" charset="0"/>
              </a:rPr>
              <a:t> </a:t>
            </a:r>
            <a:r>
              <a:rPr kumimoji="1" lang="zh-CN" altLang="en-US" sz="2000" dirty="0">
                <a:solidFill>
                  <a:srgbClr val="FFCCFF"/>
                </a:solidFill>
                <a:latin typeface="黑体" pitchFamily="2" charset="-122"/>
                <a:ea typeface="黑体" pitchFamily="2" charset="-122"/>
              </a:rPr>
              <a:t>   </a:t>
            </a:r>
          </a:p>
        </p:txBody>
      </p:sp>
      <p:pic>
        <p:nvPicPr>
          <p:cNvPr id="1804292" name="图片 45" descr="200.png"/>
          <p:cNvPicPr>
            <a:picLocks noChangeAspect="1" noChangeArrowheads="1"/>
          </p:cNvPicPr>
          <p:nvPr/>
        </p:nvPicPr>
        <p:blipFill>
          <a:blip r:embed="rId2"/>
          <a:srcRect/>
          <a:stretch>
            <a:fillRect/>
          </a:stretch>
        </p:blipFill>
        <p:spPr bwMode="auto">
          <a:xfrm>
            <a:off x="2286000" y="3581400"/>
            <a:ext cx="4505325" cy="1968500"/>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F77B9DB1-ADA1-4CCB-BB49-299550A855E9}"/>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10</a:t>
            </a:fld>
            <a:r>
              <a:rPr lang="zh-CN" altLang="en-US" dirty="0"/>
              <a:t>页</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6883" name="Rectangle 3"/>
          <p:cNvSpPr>
            <a:spLocks noChangeArrowheads="1"/>
          </p:cNvSpPr>
          <p:nvPr/>
        </p:nvSpPr>
        <p:spPr bwMode="auto">
          <a:xfrm>
            <a:off x="395288" y="1844675"/>
            <a:ext cx="8139112" cy="1552575"/>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2400">
                <a:latin typeface="楷体_GB2312" pitchFamily="49" charset="-122"/>
                <a:ea typeface="楷体_GB2312" pitchFamily="49" charset="-122"/>
              </a:rPr>
              <a:t>有一些构件的图标表示形式和标准构件图形表示形式相同，它们包括</a:t>
            </a:r>
            <a:r>
              <a:rPr lang="en-US" altLang="zh-CN" sz="2400">
                <a:latin typeface="楷体_GB2312" pitchFamily="49" charset="-122"/>
                <a:ea typeface="楷体_GB2312" pitchFamily="49" charset="-122"/>
              </a:rPr>
              <a:t>ActiveX</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Applet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Application</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DLL</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EXE</a:t>
            </a:r>
            <a:r>
              <a:rPr lang="zh-CN" altLang="en-US" sz="2400">
                <a:latin typeface="楷体_GB2312" pitchFamily="49" charset="-122"/>
                <a:ea typeface="楷体_GB2312" pitchFamily="49" charset="-122"/>
              </a:rPr>
              <a:t>以及自定义构造型的构件，它们的表示形式是在构件上添加相关的构造型，下图是一个构造型为</a:t>
            </a:r>
            <a:r>
              <a:rPr lang="en-US" altLang="zh-CN" sz="2400">
                <a:latin typeface="楷体_GB2312" pitchFamily="49" charset="-122"/>
                <a:ea typeface="楷体_GB2312" pitchFamily="49" charset="-122"/>
              </a:rPr>
              <a:t>Applet</a:t>
            </a:r>
            <a:r>
              <a:rPr lang="zh-CN" altLang="en-US" sz="2400">
                <a:latin typeface="楷体_GB2312" pitchFamily="49" charset="-122"/>
                <a:ea typeface="楷体_GB2312" pitchFamily="49" charset="-122"/>
              </a:rPr>
              <a:t>的构件。</a:t>
            </a:r>
          </a:p>
        </p:txBody>
      </p:sp>
      <p:pic>
        <p:nvPicPr>
          <p:cNvPr id="1786885" name="Picture 5"/>
          <p:cNvPicPr>
            <a:picLocks noChangeAspect="1" noChangeArrowheads="1"/>
          </p:cNvPicPr>
          <p:nvPr/>
        </p:nvPicPr>
        <p:blipFill>
          <a:blip r:embed="rId2"/>
          <a:srcRect/>
          <a:stretch>
            <a:fillRect/>
          </a:stretch>
        </p:blipFill>
        <p:spPr bwMode="auto">
          <a:xfrm>
            <a:off x="1403350" y="3357563"/>
            <a:ext cx="5111750" cy="2117725"/>
          </a:xfrm>
          <a:prstGeom prst="rect">
            <a:avLst/>
          </a:prstGeom>
          <a:noFill/>
        </p:spPr>
      </p:pic>
      <p:sp>
        <p:nvSpPr>
          <p:cNvPr id="1786886" name="Rectangle 6"/>
          <p:cNvSpPr>
            <a:spLocks noGrp="1"/>
          </p:cNvSpPr>
          <p:nvPr>
            <p:ph type="title"/>
          </p:nvPr>
        </p:nvSpPr>
        <p:spPr>
          <a:noFill/>
          <a:ln/>
        </p:spPr>
        <p:txBody>
          <a:bodyPr/>
          <a:lstStyle/>
          <a:p>
            <a:r>
              <a:rPr lang="zh-CN" altLang="en-US"/>
              <a:t>构件</a:t>
            </a:r>
          </a:p>
        </p:txBody>
      </p:sp>
      <p:sp>
        <p:nvSpPr>
          <p:cNvPr id="2" name="灯片编号占位符 1">
            <a:extLst>
              <a:ext uri="{FF2B5EF4-FFF2-40B4-BE49-F238E27FC236}">
                <a16:creationId xmlns:a16="http://schemas.microsoft.com/office/drawing/2014/main" id="{BA5C2E2C-747A-468F-853B-4128F3B55643}"/>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11</a:t>
            </a:fld>
            <a:r>
              <a:rPr lang="zh-CN" altLang="en-US" dirty="0"/>
              <a:t>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907" name="Rectangle 3"/>
          <p:cNvSpPr>
            <a:spLocks noChangeArrowheads="1"/>
          </p:cNvSpPr>
          <p:nvPr/>
        </p:nvSpPr>
        <p:spPr bwMode="auto">
          <a:xfrm>
            <a:off x="395288" y="1773238"/>
            <a:ext cx="8139112" cy="1569660"/>
          </a:xfrm>
          <a:prstGeom prst="rect">
            <a:avLst/>
          </a:prstGeom>
          <a:noFill/>
          <a:ln w="9525" algn="ctr">
            <a:noFill/>
            <a:miter lim="800000"/>
            <a:headEnd/>
            <a:tailEnd/>
          </a:ln>
          <a:effectLst/>
        </p:spPr>
        <p:txBody>
          <a:bodyPr>
            <a:spAutoFit/>
          </a:bodyPr>
          <a:lstStyle/>
          <a:p>
            <a:r>
              <a:rPr kumimoji="1" lang="zh-CN" altLang="en-US" sz="2000" dirty="0">
                <a:solidFill>
                  <a:srgbClr val="FFCCFF"/>
                </a:solidFill>
                <a:latin typeface="黑体" pitchFamily="2" charset="-122"/>
                <a:ea typeface="黑体" pitchFamily="2" charset="-122"/>
              </a:rPr>
              <a:t>    </a:t>
            </a:r>
            <a:r>
              <a:rPr lang="zh-CN" altLang="en-US" sz="2400" dirty="0">
                <a:latin typeface="楷体_GB2312" pitchFamily="49" charset="-122"/>
                <a:ea typeface="楷体_GB2312" pitchFamily="49" charset="-122"/>
              </a:rPr>
              <a:t>在</a:t>
            </a:r>
            <a:r>
              <a:rPr lang="en-US" altLang="zh-CN" sz="2400" dirty="0">
                <a:latin typeface="楷体_GB2312" pitchFamily="49" charset="-122"/>
                <a:ea typeface="楷体_GB2312" pitchFamily="49" charset="-122"/>
              </a:rPr>
              <a:t>Rational Rose 2003</a:t>
            </a:r>
            <a:r>
              <a:rPr lang="zh-CN" altLang="en-US" sz="2400" dirty="0">
                <a:latin typeface="楷体_GB2312" pitchFamily="49" charset="-122"/>
                <a:ea typeface="楷体_GB2312" pitchFamily="49" charset="-122"/>
              </a:rPr>
              <a:t>中，</a:t>
            </a:r>
            <a:r>
              <a:rPr lang="zh-CN" altLang="en-US" sz="2400" b="1" dirty="0">
                <a:solidFill>
                  <a:srgbClr val="FF0000"/>
                </a:solidFill>
                <a:latin typeface="楷体_GB2312" pitchFamily="49" charset="-122"/>
                <a:ea typeface="楷体_GB2312" pitchFamily="49" charset="-122"/>
              </a:rPr>
              <a:t>数据库</a:t>
            </a:r>
            <a:r>
              <a:rPr lang="zh-CN" altLang="en-US" sz="2400" dirty="0">
                <a:latin typeface="楷体_GB2312" pitchFamily="49" charset="-122"/>
                <a:ea typeface="楷体_GB2312" pitchFamily="49" charset="-122"/>
              </a:rPr>
              <a:t>也被认为是一种构件。</a:t>
            </a:r>
          </a:p>
          <a:p>
            <a:r>
              <a:rPr lang="zh-CN" altLang="en-US" sz="2400"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虚包</a:t>
            </a:r>
            <a:r>
              <a:rPr lang="zh-CN" altLang="en-US" sz="2400" dirty="0">
                <a:latin typeface="楷体_GB2312" pitchFamily="49" charset="-122"/>
                <a:ea typeface="楷体_GB2312" pitchFamily="49" charset="-122"/>
              </a:rPr>
              <a:t>是一种只包含对其它包所具有的元素进行的引用的构件。它被用来提供一个包的某些内容的公共视图。虚包不包含任何它自己的模型元素。</a:t>
            </a:r>
            <a:r>
              <a:rPr kumimoji="1" lang="zh-CN" altLang="en-US" sz="2000" dirty="0">
                <a:solidFill>
                  <a:srgbClr val="FFCCFF"/>
                </a:solidFill>
                <a:latin typeface="黑体" pitchFamily="2" charset="-122"/>
                <a:ea typeface="黑体" pitchFamily="2" charset="-122"/>
              </a:rPr>
              <a:t> </a:t>
            </a:r>
          </a:p>
        </p:txBody>
      </p:sp>
      <p:pic>
        <p:nvPicPr>
          <p:cNvPr id="1787909" name="Picture 5"/>
          <p:cNvPicPr>
            <a:picLocks noChangeAspect="1" noChangeArrowheads="1"/>
          </p:cNvPicPr>
          <p:nvPr/>
        </p:nvPicPr>
        <p:blipFill>
          <a:blip r:embed="rId2"/>
          <a:srcRect/>
          <a:stretch>
            <a:fillRect/>
          </a:stretch>
        </p:blipFill>
        <p:spPr bwMode="auto">
          <a:xfrm>
            <a:off x="900113" y="3357563"/>
            <a:ext cx="2592387" cy="1974850"/>
          </a:xfrm>
          <a:prstGeom prst="rect">
            <a:avLst/>
          </a:prstGeom>
          <a:noFill/>
        </p:spPr>
      </p:pic>
      <p:pic>
        <p:nvPicPr>
          <p:cNvPr id="1787910" name="Picture 6"/>
          <p:cNvPicPr>
            <a:picLocks noChangeAspect="1" noChangeArrowheads="1"/>
          </p:cNvPicPr>
          <p:nvPr/>
        </p:nvPicPr>
        <p:blipFill>
          <a:blip r:embed="rId3"/>
          <a:srcRect/>
          <a:stretch>
            <a:fillRect/>
          </a:stretch>
        </p:blipFill>
        <p:spPr bwMode="auto">
          <a:xfrm>
            <a:off x="4284663" y="3357563"/>
            <a:ext cx="3887787" cy="2947987"/>
          </a:xfrm>
          <a:prstGeom prst="rect">
            <a:avLst/>
          </a:prstGeom>
          <a:noFill/>
        </p:spPr>
      </p:pic>
      <p:sp>
        <p:nvSpPr>
          <p:cNvPr id="1787911" name="Rectangle 7"/>
          <p:cNvSpPr>
            <a:spLocks noGrp="1"/>
          </p:cNvSpPr>
          <p:nvPr>
            <p:ph type="title"/>
          </p:nvPr>
        </p:nvSpPr>
        <p:spPr>
          <a:noFill/>
          <a:ln/>
        </p:spPr>
        <p:txBody>
          <a:bodyPr/>
          <a:lstStyle/>
          <a:p>
            <a:r>
              <a:rPr lang="zh-CN" altLang="en-US"/>
              <a:t>构件</a:t>
            </a:r>
          </a:p>
        </p:txBody>
      </p:sp>
      <p:sp>
        <p:nvSpPr>
          <p:cNvPr id="2" name="灯片编号占位符 1">
            <a:extLst>
              <a:ext uri="{FF2B5EF4-FFF2-40B4-BE49-F238E27FC236}">
                <a16:creationId xmlns:a16="http://schemas.microsoft.com/office/drawing/2014/main" id="{77A28BE7-D885-4BD7-9C0F-9AD236B7306F}"/>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12</a:t>
            </a:fld>
            <a:r>
              <a:rPr lang="zh-CN" altLang="en-US" dirty="0"/>
              <a:t>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8931" name="Rectangle 3"/>
          <p:cNvSpPr>
            <a:spLocks noChangeArrowheads="1"/>
          </p:cNvSpPr>
          <p:nvPr/>
        </p:nvSpPr>
        <p:spPr bwMode="auto">
          <a:xfrm>
            <a:off x="323850" y="1773238"/>
            <a:ext cx="8139113" cy="2308324"/>
          </a:xfrm>
          <a:prstGeom prst="rect">
            <a:avLst/>
          </a:prstGeom>
          <a:noFill/>
          <a:ln w="9525" algn="ctr">
            <a:noFill/>
            <a:miter lim="800000"/>
            <a:headEnd/>
            <a:tailEnd/>
          </a:ln>
          <a:effectLst/>
        </p:spPr>
        <p:txBody>
          <a:bodyPr>
            <a:spAutoFit/>
          </a:bodyPr>
          <a:lstStyle/>
          <a:p>
            <a:r>
              <a:rPr kumimoji="1" lang="zh-CN" altLang="en-US" sz="2000" dirty="0">
                <a:solidFill>
                  <a:srgbClr val="FFCCFF"/>
                </a:solidFill>
                <a:latin typeface="黑体" pitchFamily="2" charset="-122"/>
                <a:ea typeface="黑体" pitchFamily="2" charset="-122"/>
              </a:rPr>
              <a:t>    </a:t>
            </a:r>
            <a:r>
              <a:rPr lang="zh-CN" altLang="en-US" sz="2400" b="1" dirty="0">
                <a:solidFill>
                  <a:srgbClr val="FF0000"/>
                </a:solidFill>
                <a:latin typeface="楷体_GB2312" pitchFamily="49" charset="-122"/>
                <a:ea typeface="楷体_GB2312" pitchFamily="49" charset="-122"/>
              </a:rPr>
              <a:t>系统</a:t>
            </a:r>
            <a:r>
              <a:rPr lang="zh-CN" altLang="en-US" sz="2400" dirty="0">
                <a:latin typeface="楷体_GB2312" pitchFamily="49" charset="-122"/>
                <a:ea typeface="楷体_GB2312" pitchFamily="49" charset="-122"/>
              </a:rPr>
              <a:t>是指组织起来以完成一定目的的连接单元的集合，在系统中，肯定有一个文件用来指定系统的入口，也就是系统程序的根文件，这个文件被成为主程序。</a:t>
            </a:r>
          </a:p>
          <a:p>
            <a:r>
              <a:rPr lang="zh-CN" altLang="en-US" sz="2400"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子程序规范和子程序体</a:t>
            </a:r>
            <a:r>
              <a:rPr lang="zh-CN" altLang="en-US" sz="2400" dirty="0">
                <a:latin typeface="楷体_GB2312" pitchFamily="49" charset="-122"/>
                <a:ea typeface="楷体_GB2312" pitchFamily="49" charset="-122"/>
              </a:rPr>
              <a:t>是用来显示子程序的规范和实现体。子程序是一个单独处理的元素的包，我们通常用它代指一组子程序集。 </a:t>
            </a:r>
          </a:p>
        </p:txBody>
      </p:sp>
      <p:pic>
        <p:nvPicPr>
          <p:cNvPr id="1788933" name="Picture 5"/>
          <p:cNvPicPr>
            <a:picLocks noChangeAspect="1" noChangeArrowheads="1"/>
          </p:cNvPicPr>
          <p:nvPr/>
        </p:nvPicPr>
        <p:blipFill>
          <a:blip r:embed="rId2"/>
          <a:srcRect/>
          <a:stretch>
            <a:fillRect/>
          </a:stretch>
        </p:blipFill>
        <p:spPr bwMode="auto">
          <a:xfrm>
            <a:off x="815975" y="4281488"/>
            <a:ext cx="7489825" cy="2576512"/>
          </a:xfrm>
          <a:prstGeom prst="rect">
            <a:avLst/>
          </a:prstGeom>
          <a:noFill/>
        </p:spPr>
      </p:pic>
      <p:sp>
        <p:nvSpPr>
          <p:cNvPr id="1788934" name="Rectangle 6"/>
          <p:cNvSpPr>
            <a:spLocks noGrp="1"/>
          </p:cNvSpPr>
          <p:nvPr>
            <p:ph type="title"/>
          </p:nvPr>
        </p:nvSpPr>
        <p:spPr>
          <a:noFill/>
          <a:ln/>
        </p:spPr>
        <p:txBody>
          <a:bodyPr/>
          <a:lstStyle/>
          <a:p>
            <a:r>
              <a:rPr lang="zh-CN" altLang="en-US"/>
              <a:t>构件</a:t>
            </a:r>
          </a:p>
        </p:txBody>
      </p:sp>
      <p:sp>
        <p:nvSpPr>
          <p:cNvPr id="2" name="灯片编号占位符 1">
            <a:extLst>
              <a:ext uri="{FF2B5EF4-FFF2-40B4-BE49-F238E27FC236}">
                <a16:creationId xmlns:a16="http://schemas.microsoft.com/office/drawing/2014/main" id="{D6E48B46-A5A5-4192-9324-9556DA7782A0}"/>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13</a:t>
            </a:fld>
            <a:r>
              <a:rPr lang="zh-CN" altLang="en-US" dirty="0"/>
              <a:t>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955" name="Rectangle 3"/>
          <p:cNvSpPr>
            <a:spLocks noChangeArrowheads="1"/>
          </p:cNvSpPr>
          <p:nvPr/>
        </p:nvSpPr>
        <p:spPr bwMode="auto">
          <a:xfrm>
            <a:off x="323850" y="1773238"/>
            <a:ext cx="8139113" cy="1569660"/>
          </a:xfrm>
          <a:prstGeom prst="rect">
            <a:avLst/>
          </a:prstGeom>
          <a:noFill/>
          <a:ln w="9525" algn="ctr">
            <a:noFill/>
            <a:miter lim="800000"/>
            <a:headEnd/>
            <a:tailEnd/>
          </a:ln>
          <a:effectLst/>
        </p:spPr>
        <p:txBody>
          <a:bodyPr>
            <a:spAutoFit/>
          </a:bodyPr>
          <a:lstStyle/>
          <a:p>
            <a:r>
              <a:rPr kumimoji="1" lang="zh-CN" altLang="en-US" sz="2000" dirty="0">
                <a:solidFill>
                  <a:srgbClr val="FFCCFF"/>
                </a:solidFill>
                <a:latin typeface="黑体" pitchFamily="2" charset="-122"/>
                <a:ea typeface="黑体" pitchFamily="2" charset="-122"/>
              </a:rPr>
              <a:t>    </a:t>
            </a:r>
            <a:r>
              <a:rPr lang="zh-CN" altLang="en-US" sz="2400" b="1" dirty="0">
                <a:solidFill>
                  <a:srgbClr val="FF0000"/>
                </a:solidFill>
                <a:latin typeface="楷体_GB2312" pitchFamily="49" charset="-122"/>
                <a:ea typeface="楷体_GB2312" pitchFamily="49" charset="-122"/>
              </a:rPr>
              <a:t>构件图</a:t>
            </a:r>
            <a:r>
              <a:rPr lang="zh-CN" altLang="en-US" sz="2400" dirty="0">
                <a:latin typeface="楷体_GB2312" pitchFamily="49" charset="-122"/>
                <a:ea typeface="楷体_GB2312" pitchFamily="49" charset="-122"/>
              </a:rPr>
              <a:t>是用来表示系统中构件与构件之间，以及定义的类或接口与构件之间的关系的图。在构件图中，构件和构件之间的关系表现为依赖关系，定义的类或接口与类之间的关系表现为依赖关系或实现关系。</a:t>
            </a:r>
          </a:p>
        </p:txBody>
      </p:sp>
      <p:pic>
        <p:nvPicPr>
          <p:cNvPr id="1789957" name="Picture 5"/>
          <p:cNvPicPr>
            <a:picLocks noChangeAspect="1" noChangeArrowheads="1"/>
          </p:cNvPicPr>
          <p:nvPr/>
        </p:nvPicPr>
        <p:blipFill>
          <a:blip r:embed="rId2"/>
          <a:srcRect/>
          <a:stretch>
            <a:fillRect/>
          </a:stretch>
        </p:blipFill>
        <p:spPr bwMode="auto">
          <a:xfrm>
            <a:off x="2133600" y="3657600"/>
            <a:ext cx="4957763" cy="3144838"/>
          </a:xfrm>
          <a:prstGeom prst="rect">
            <a:avLst/>
          </a:prstGeom>
          <a:noFill/>
        </p:spPr>
      </p:pic>
      <p:sp>
        <p:nvSpPr>
          <p:cNvPr id="1789958" name="Rectangle 6"/>
          <p:cNvSpPr>
            <a:spLocks noGrp="1"/>
          </p:cNvSpPr>
          <p:nvPr>
            <p:ph type="title"/>
          </p:nvPr>
        </p:nvSpPr>
        <p:spPr>
          <a:noFill/>
          <a:ln/>
        </p:spPr>
        <p:txBody>
          <a:bodyPr/>
          <a:lstStyle/>
          <a:p>
            <a:r>
              <a:rPr lang="zh-CN" altLang="en-US"/>
              <a:t>构件图</a:t>
            </a:r>
          </a:p>
        </p:txBody>
      </p:sp>
      <p:sp>
        <p:nvSpPr>
          <p:cNvPr id="2" name="灯片编号占位符 1">
            <a:extLst>
              <a:ext uri="{FF2B5EF4-FFF2-40B4-BE49-F238E27FC236}">
                <a16:creationId xmlns:a16="http://schemas.microsoft.com/office/drawing/2014/main" id="{7E32EA33-476D-4243-812A-BEB0F0D3847D}"/>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14</a:t>
            </a:fld>
            <a:r>
              <a:rPr lang="zh-CN" altLang="en-US" dirty="0"/>
              <a:t>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Text Box 2"/>
          <p:cNvSpPr txBox="1">
            <a:spLocks noChangeArrowheads="1"/>
          </p:cNvSpPr>
          <p:nvPr/>
        </p:nvSpPr>
        <p:spPr bwMode="auto">
          <a:xfrm>
            <a:off x="250825" y="1125538"/>
            <a:ext cx="4397375"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rPr>
              <a:t>二、使用</a:t>
            </a:r>
            <a:r>
              <a:rPr lang="en-US" altLang="zh-CN" sz="2800" b="1" i="1">
                <a:solidFill>
                  <a:srgbClr val="A50021"/>
                </a:solidFill>
                <a:effectLst>
                  <a:outerShdw blurRad="38100" dist="38100" dir="2700000" algn="tl">
                    <a:srgbClr val="000000"/>
                  </a:outerShdw>
                </a:effectLst>
                <a:latin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rPr>
              <a:t>创建构件图</a:t>
            </a:r>
          </a:p>
        </p:txBody>
      </p:sp>
      <p:sp>
        <p:nvSpPr>
          <p:cNvPr id="1805315" name="Rectangle 3"/>
          <p:cNvSpPr>
            <a:spLocks noChangeArrowheads="1"/>
          </p:cNvSpPr>
          <p:nvPr/>
        </p:nvSpPr>
        <p:spPr bwMode="auto">
          <a:xfrm>
            <a:off x="323850" y="1773238"/>
            <a:ext cx="8139113" cy="264795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2400">
                <a:latin typeface="楷体_GB2312" pitchFamily="49" charset="-122"/>
                <a:ea typeface="楷体_GB2312" pitchFamily="49" charset="-122"/>
              </a:rPr>
              <a:t>创建一个新的构件图，可以通过以下方式进行。</a:t>
            </a:r>
          </a:p>
          <a:p>
            <a:r>
              <a:rPr lang="zh-CN" altLang="en-US" sz="2400">
                <a:latin typeface="楷体_GB2312" pitchFamily="49" charset="-122"/>
                <a:ea typeface="楷体_GB2312" pitchFamily="49" charset="-122"/>
              </a:rPr>
              <a:t>    １ 右键单击浏览器中的</a:t>
            </a:r>
            <a:r>
              <a:rPr lang="en-US" altLang="zh-CN" sz="2400">
                <a:latin typeface="楷体_GB2312" pitchFamily="49" charset="-122"/>
                <a:ea typeface="楷体_GB2312" pitchFamily="49" charset="-122"/>
              </a:rPr>
              <a:t>Component View</a:t>
            </a:r>
            <a:r>
              <a:rPr lang="zh-CN" altLang="en-US" sz="2400">
                <a:latin typeface="楷体_GB2312" pitchFamily="49" charset="-122"/>
                <a:ea typeface="楷体_GB2312" pitchFamily="49" charset="-122"/>
              </a:rPr>
              <a:t>（构件视图）或者位于构件视图下的包。</a:t>
            </a:r>
          </a:p>
          <a:p>
            <a:r>
              <a:rPr lang="zh-CN" altLang="en-US" sz="2400">
                <a:latin typeface="楷体_GB2312" pitchFamily="49" charset="-122"/>
                <a:ea typeface="楷体_GB2312" pitchFamily="49" charset="-122"/>
              </a:rPr>
              <a:t>    ２ 在弹出的菜单中，选中</a:t>
            </a:r>
            <a:r>
              <a:rPr lang="zh-CN" altLang="en-US" sz="2400">
                <a:latin typeface="Lucida Sans Unicode"/>
                <a:ea typeface="楷体_GB2312" pitchFamily="49" charset="-122"/>
              </a:rPr>
              <a:t>“</a:t>
            </a:r>
            <a:r>
              <a:rPr lang="en-US" altLang="zh-CN" sz="2400">
                <a:latin typeface="楷体_GB2312" pitchFamily="49" charset="-122"/>
                <a:ea typeface="楷体_GB2312" pitchFamily="49" charset="-122"/>
              </a:rPr>
              <a:t>New</a:t>
            </a:r>
            <a:r>
              <a:rPr lang="en-US" altLang="zh-CN" sz="2400">
                <a:latin typeface="Lucida Sans Unicode"/>
                <a:ea typeface="楷体_GB2312" pitchFamily="49" charset="-122"/>
              </a:rPr>
              <a:t>”</a:t>
            </a:r>
            <a:r>
              <a:rPr lang="zh-CN" altLang="en-US" sz="2400">
                <a:latin typeface="楷体_GB2312" pitchFamily="49" charset="-122"/>
                <a:ea typeface="楷体_GB2312" pitchFamily="49" charset="-122"/>
              </a:rPr>
              <a:t>（新建）下的</a:t>
            </a:r>
            <a:r>
              <a:rPr lang="zh-CN" altLang="en-US" sz="2400">
                <a:latin typeface="Lucida Sans Unicode"/>
                <a:ea typeface="楷体_GB2312" pitchFamily="49" charset="-122"/>
              </a:rPr>
              <a:t>“</a:t>
            </a:r>
            <a:r>
              <a:rPr lang="en-US" altLang="zh-CN" sz="2400">
                <a:latin typeface="楷体_GB2312" pitchFamily="49" charset="-122"/>
                <a:ea typeface="楷体_GB2312" pitchFamily="49" charset="-122"/>
              </a:rPr>
              <a:t>Component Diagram</a:t>
            </a:r>
            <a:r>
              <a:rPr lang="en-US" altLang="zh-CN" sz="2400">
                <a:latin typeface="Lucida Sans Unicode"/>
                <a:ea typeface="楷体_GB2312" pitchFamily="49" charset="-122"/>
              </a:rPr>
              <a:t>”</a:t>
            </a:r>
            <a:r>
              <a:rPr lang="zh-CN" altLang="en-US" sz="2400">
                <a:latin typeface="楷体_GB2312" pitchFamily="49" charset="-122"/>
                <a:ea typeface="楷体_GB2312" pitchFamily="49" charset="-122"/>
              </a:rPr>
              <a:t>（构件图）选项。</a:t>
            </a:r>
          </a:p>
          <a:p>
            <a:r>
              <a:rPr lang="zh-CN" altLang="en-US" sz="2400">
                <a:latin typeface="楷体_GB2312" pitchFamily="49" charset="-122"/>
                <a:ea typeface="楷体_GB2312" pitchFamily="49" charset="-122"/>
              </a:rPr>
              <a:t>    ３ 输入新的构件图名称。</a:t>
            </a:r>
          </a:p>
          <a:p>
            <a:r>
              <a:rPr lang="zh-CN" altLang="en-US" sz="2400">
                <a:latin typeface="楷体_GB2312" pitchFamily="49" charset="-122"/>
                <a:ea typeface="楷体_GB2312" pitchFamily="49" charset="-122"/>
              </a:rPr>
              <a:t>    ４ 双击打开浏览器中的构件图。</a:t>
            </a:r>
            <a:r>
              <a:rPr kumimoji="1" lang="zh-CN" altLang="en-US" sz="2400">
                <a:latin typeface="Times New Roman" pitchFamily="18" charset="0"/>
              </a:rPr>
              <a:t> </a:t>
            </a:r>
          </a:p>
        </p:txBody>
      </p:sp>
      <p:sp>
        <p:nvSpPr>
          <p:cNvPr id="2" name="灯片编号占位符 1">
            <a:extLst>
              <a:ext uri="{FF2B5EF4-FFF2-40B4-BE49-F238E27FC236}">
                <a16:creationId xmlns:a16="http://schemas.microsoft.com/office/drawing/2014/main" id="{E7324C05-02FD-4007-AC45-BC72E6864A57}"/>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15</a:t>
            </a:fld>
            <a:r>
              <a:rPr lang="zh-CN" altLang="en-US" dirty="0"/>
              <a:t>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Text Box 2"/>
          <p:cNvSpPr txBox="1">
            <a:spLocks noChangeArrowheads="1"/>
          </p:cNvSpPr>
          <p:nvPr/>
        </p:nvSpPr>
        <p:spPr bwMode="auto">
          <a:xfrm>
            <a:off x="250825" y="1125538"/>
            <a:ext cx="4397375"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rPr>
              <a:t>二、使用</a:t>
            </a:r>
            <a:r>
              <a:rPr lang="en-US" altLang="zh-CN" sz="2800" b="1" i="1">
                <a:solidFill>
                  <a:srgbClr val="A50021"/>
                </a:solidFill>
                <a:effectLst>
                  <a:outerShdw blurRad="38100" dist="38100" dir="2700000" algn="tl">
                    <a:srgbClr val="000000"/>
                  </a:outerShdw>
                </a:effectLst>
                <a:latin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rPr>
              <a:t>创建构件图</a:t>
            </a:r>
          </a:p>
        </p:txBody>
      </p:sp>
      <p:sp>
        <p:nvSpPr>
          <p:cNvPr id="1806339" name="Rectangle 3"/>
          <p:cNvSpPr>
            <a:spLocks noChangeArrowheads="1"/>
          </p:cNvSpPr>
          <p:nvPr/>
        </p:nvSpPr>
        <p:spPr bwMode="auto">
          <a:xfrm>
            <a:off x="323850" y="1690688"/>
            <a:ext cx="4248150" cy="410845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2400">
                <a:latin typeface="楷体_GB2312" pitchFamily="49" charset="-122"/>
                <a:ea typeface="楷体_GB2312" pitchFamily="49" charset="-122"/>
              </a:rPr>
              <a:t>通过构件图的图形编辑工具栏添加对象的步骤如下：</a:t>
            </a:r>
          </a:p>
          <a:p>
            <a:r>
              <a:rPr lang="zh-CN" altLang="en-US" sz="2400">
                <a:latin typeface="楷体_GB2312" pitchFamily="49" charset="-122"/>
                <a:ea typeface="楷体_GB2312" pitchFamily="49" charset="-122"/>
              </a:rPr>
              <a:t>    １在构件图的图形编辑工具栏中，选择按钮，此时光标变为</a:t>
            </a:r>
            <a:r>
              <a:rPr lang="zh-CN" altLang="en-US" sz="2400">
                <a:latin typeface="Lucida Sans Unicode"/>
                <a:ea typeface="楷体_GB2312" pitchFamily="49" charset="-122"/>
              </a:rPr>
              <a:t>“</a:t>
            </a:r>
            <a:r>
              <a:rPr lang="zh-CN" altLang="en-US" sz="2400">
                <a:latin typeface="楷体_GB2312" pitchFamily="49" charset="-122"/>
                <a:ea typeface="楷体_GB2312" pitchFamily="49" charset="-122"/>
              </a:rPr>
              <a:t>＋</a:t>
            </a:r>
            <a:r>
              <a:rPr lang="zh-CN" altLang="en-US" sz="2400">
                <a:latin typeface="Lucida Sans Unicode"/>
                <a:ea typeface="楷体_GB2312" pitchFamily="49" charset="-122"/>
              </a:rPr>
              <a:t>”</a:t>
            </a:r>
            <a:r>
              <a:rPr lang="zh-CN" altLang="en-US" sz="2400">
                <a:latin typeface="楷体_GB2312" pitchFamily="49" charset="-122"/>
                <a:ea typeface="楷体_GB2312" pitchFamily="49" charset="-122"/>
              </a:rPr>
              <a:t>号。</a:t>
            </a:r>
          </a:p>
          <a:p>
            <a:r>
              <a:rPr lang="zh-CN" altLang="en-US" sz="2400">
                <a:latin typeface="楷体_GB2312" pitchFamily="49" charset="-122"/>
                <a:ea typeface="楷体_GB2312" pitchFamily="49" charset="-122"/>
              </a:rPr>
              <a:t>    ２在构件图图形编辑区内选择任意一个位置然后使用鼠标左键单击，系统在该位置创建一个新的构件。</a:t>
            </a:r>
          </a:p>
          <a:p>
            <a:r>
              <a:rPr lang="zh-CN" altLang="en-US" sz="2400">
                <a:latin typeface="楷体_GB2312" pitchFamily="49" charset="-122"/>
                <a:ea typeface="楷体_GB2312" pitchFamily="49" charset="-122"/>
              </a:rPr>
              <a:t>    ３在构件的名称栏中，输入构件的名称。 </a:t>
            </a:r>
          </a:p>
        </p:txBody>
      </p:sp>
      <p:pic>
        <p:nvPicPr>
          <p:cNvPr id="1806341" name="Picture 5"/>
          <p:cNvPicPr>
            <a:picLocks noChangeAspect="1" noChangeArrowheads="1"/>
          </p:cNvPicPr>
          <p:nvPr/>
        </p:nvPicPr>
        <p:blipFill>
          <a:blip r:embed="rId2"/>
          <a:srcRect/>
          <a:stretch>
            <a:fillRect/>
          </a:stretch>
        </p:blipFill>
        <p:spPr bwMode="auto">
          <a:xfrm>
            <a:off x="5076825" y="1916113"/>
            <a:ext cx="3613150" cy="4751387"/>
          </a:xfrm>
          <a:prstGeom prst="rect">
            <a:avLst/>
          </a:prstGeom>
          <a:noFill/>
        </p:spPr>
      </p:pic>
      <p:sp>
        <p:nvSpPr>
          <p:cNvPr id="2" name="灯片编号占位符 1">
            <a:extLst>
              <a:ext uri="{FF2B5EF4-FFF2-40B4-BE49-F238E27FC236}">
                <a16:creationId xmlns:a16="http://schemas.microsoft.com/office/drawing/2014/main" id="{380F05ED-BD4E-464F-AF96-9E370763F7A8}"/>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16</a:t>
            </a:fld>
            <a:r>
              <a:rPr lang="zh-CN" altLang="en-US" dirty="0"/>
              <a:t>页</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7362" name="Text Box 2"/>
          <p:cNvSpPr txBox="1">
            <a:spLocks noChangeArrowheads="1"/>
          </p:cNvSpPr>
          <p:nvPr/>
        </p:nvSpPr>
        <p:spPr bwMode="auto">
          <a:xfrm>
            <a:off x="250825" y="1125538"/>
            <a:ext cx="4321175"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rPr>
              <a:t>二、使用</a:t>
            </a:r>
            <a:r>
              <a:rPr lang="en-US" altLang="zh-CN" sz="2800" b="1" i="1">
                <a:solidFill>
                  <a:srgbClr val="A50021"/>
                </a:solidFill>
                <a:effectLst>
                  <a:outerShdw blurRad="38100" dist="38100" dir="2700000" algn="tl">
                    <a:srgbClr val="000000"/>
                  </a:outerShdw>
                </a:effectLst>
                <a:latin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rPr>
              <a:t>创建构件图</a:t>
            </a:r>
          </a:p>
        </p:txBody>
      </p:sp>
      <p:sp>
        <p:nvSpPr>
          <p:cNvPr id="1807363" name="Rectangle 3"/>
          <p:cNvSpPr>
            <a:spLocks noChangeArrowheads="1"/>
          </p:cNvSpPr>
          <p:nvPr/>
        </p:nvSpPr>
        <p:spPr bwMode="auto">
          <a:xfrm>
            <a:off x="323850" y="1879600"/>
            <a:ext cx="3486150" cy="337820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2400">
                <a:latin typeface="楷体_GB2312" pitchFamily="49" charset="-122"/>
                <a:ea typeface="楷体_GB2312" pitchFamily="49" charset="-122"/>
              </a:rPr>
              <a:t>对于构件图中的构件，和其它</a:t>
            </a:r>
            <a:r>
              <a:rPr lang="en-US" altLang="zh-CN" sz="2400">
                <a:latin typeface="楷体_GB2312" pitchFamily="49" charset="-122"/>
                <a:ea typeface="楷体_GB2312" pitchFamily="49" charset="-122"/>
              </a:rPr>
              <a:t>Rational Rose 2003 </a:t>
            </a:r>
            <a:r>
              <a:rPr lang="zh-CN" altLang="en-US" sz="2400">
                <a:latin typeface="楷体_GB2312" pitchFamily="49" charset="-122"/>
                <a:ea typeface="楷体_GB2312" pitchFamily="49" charset="-122"/>
              </a:rPr>
              <a:t>中的模型元素一样，我们可以通过构件的标准规范窗口设置增加其细节信息，包括名称、构造型、语言、文本、声明、实现类和关联文件等。</a:t>
            </a:r>
          </a:p>
        </p:txBody>
      </p:sp>
      <p:pic>
        <p:nvPicPr>
          <p:cNvPr id="1807365" name="Picture 5"/>
          <p:cNvPicPr>
            <a:picLocks noChangeAspect="1" noChangeArrowheads="1"/>
          </p:cNvPicPr>
          <p:nvPr/>
        </p:nvPicPr>
        <p:blipFill>
          <a:blip r:embed="rId2"/>
          <a:srcRect/>
          <a:stretch>
            <a:fillRect/>
          </a:stretch>
        </p:blipFill>
        <p:spPr bwMode="auto">
          <a:xfrm>
            <a:off x="4438650" y="1714240"/>
            <a:ext cx="4705350" cy="5143760"/>
          </a:xfrm>
          <a:prstGeom prst="rect">
            <a:avLst/>
          </a:prstGeom>
          <a:noFill/>
        </p:spPr>
      </p:pic>
      <p:sp>
        <p:nvSpPr>
          <p:cNvPr id="2" name="灯片编号占位符 1">
            <a:extLst>
              <a:ext uri="{FF2B5EF4-FFF2-40B4-BE49-F238E27FC236}">
                <a16:creationId xmlns:a16="http://schemas.microsoft.com/office/drawing/2014/main" id="{84727CC0-BCBB-4D2C-A651-5544E7A7B3B4}"/>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17</a:t>
            </a:fld>
            <a:r>
              <a:rPr lang="zh-CN" altLang="en-US" dirty="0"/>
              <a:t>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609600" y="830263"/>
            <a:ext cx="7391400" cy="769937"/>
          </a:xfrm>
          <a:prstGeom prst="rect">
            <a:avLst/>
          </a:prstGeom>
          <a:noFill/>
          <a:ln w="9525">
            <a:noFill/>
            <a:miter lim="800000"/>
            <a:headEnd/>
            <a:tailEnd/>
          </a:ln>
          <a:effectLst/>
        </p:spPr>
        <p:txBody>
          <a:bodyPr>
            <a:spAutoFit/>
          </a:bodyPr>
          <a:lstStyle/>
          <a:p>
            <a:pPr>
              <a:spcBef>
                <a:spcPct val="50000"/>
              </a:spcBef>
              <a:defRPr/>
            </a:pPr>
            <a:r>
              <a:rPr lang="zh-CN" altLang="en-US" sz="4400" b="1" dirty="0">
                <a:solidFill>
                  <a:srgbClr val="FF0000"/>
                </a:solidFill>
                <a:latin typeface="+mj-lt"/>
                <a:ea typeface="+mj-ea"/>
                <a:cs typeface="+mj-cs"/>
              </a:rPr>
              <a:t>主要内容</a:t>
            </a:r>
            <a:endParaRPr lang="en-US" altLang="zh-CN" sz="4400" b="1" dirty="0">
              <a:solidFill>
                <a:srgbClr val="FF0000"/>
              </a:solidFill>
              <a:latin typeface="+mj-lt"/>
              <a:ea typeface="+mj-ea"/>
              <a:cs typeface="+mj-cs"/>
            </a:endParaRPr>
          </a:p>
        </p:txBody>
      </p:sp>
      <p:sp>
        <p:nvSpPr>
          <p:cNvPr id="4" name="灯片编号占位符 3"/>
          <p:cNvSpPr>
            <a:spLocks noGrp="1"/>
          </p:cNvSpPr>
          <p:nvPr>
            <p:ph type="sldNum" sz="quarter" idx="10"/>
          </p:nvPr>
        </p:nvSpPr>
        <p:spPr/>
        <p:txBody>
          <a:bodyPr/>
          <a:lstStyle/>
          <a:p>
            <a:pPr>
              <a:defRPr/>
            </a:pPr>
            <a:r>
              <a:rPr lang="zh-CN" altLang="en-US" dirty="0"/>
              <a:t>第</a:t>
            </a:r>
            <a:r>
              <a:rPr lang="en-US" altLang="zh-CN" dirty="0"/>
              <a:t>10.</a:t>
            </a:r>
            <a:fld id="{1832D9BD-3D9A-4A0E-A7DE-4DCBF36DB217}" type="slidenum">
              <a:rPr lang="zh-CN" altLang="en-US" smtClean="0"/>
              <a:pPr>
                <a:defRPr/>
              </a:pPr>
              <a:t>2</a:t>
            </a:fld>
            <a:r>
              <a:rPr lang="zh-CN" altLang="en-US" dirty="0"/>
              <a:t>页</a:t>
            </a:r>
          </a:p>
        </p:txBody>
      </p:sp>
      <p:sp>
        <p:nvSpPr>
          <p:cNvPr id="5124" name="Text Box 2"/>
          <p:cNvSpPr txBox="1">
            <a:spLocks noChangeArrowheads="1"/>
          </p:cNvSpPr>
          <p:nvPr/>
        </p:nvSpPr>
        <p:spPr bwMode="auto">
          <a:xfrm>
            <a:off x="1676400" y="1905000"/>
            <a:ext cx="6934200" cy="2800767"/>
          </a:xfrm>
          <a:prstGeom prst="rect">
            <a:avLst/>
          </a:prstGeom>
          <a:noFill/>
          <a:ln w="9525" algn="ctr">
            <a:noFill/>
            <a:miter lim="800000"/>
            <a:headEnd/>
            <a:tailEnd/>
          </a:ln>
        </p:spPr>
        <p:txBody>
          <a:bodyPr wrap="square">
            <a:spAutoFit/>
          </a:bodyPr>
          <a:lstStyle/>
          <a:p>
            <a:pPr>
              <a:spcBef>
                <a:spcPct val="50000"/>
              </a:spcBef>
            </a:pPr>
            <a:r>
              <a:rPr lang="zh-CN" altLang="en-US" sz="3200" dirty="0">
                <a:latin typeface="楷体_GB2312" pitchFamily="49" charset="-122"/>
                <a:ea typeface="楷体_GB2312" pitchFamily="49" charset="-122"/>
              </a:rPr>
              <a:t>主要内容：</a:t>
            </a:r>
          </a:p>
          <a:p>
            <a:pPr lvl="2">
              <a:spcBef>
                <a:spcPct val="50000"/>
              </a:spcBef>
              <a:buFont typeface="Wingdings" pitchFamily="2" charset="2"/>
              <a:buChar char="l"/>
            </a:pPr>
            <a:r>
              <a:rPr lang="zh-CN" altLang="en-US" sz="2400" b="1" dirty="0">
                <a:latin typeface="楷体_GB2312" pitchFamily="49" charset="-122"/>
                <a:ea typeface="楷体_GB2312" pitchFamily="49" charset="-122"/>
              </a:rPr>
              <a:t>系统体系设计概述</a:t>
            </a:r>
          </a:p>
          <a:p>
            <a:pPr lvl="2">
              <a:spcBef>
                <a:spcPct val="50000"/>
              </a:spcBef>
              <a:buFont typeface="Wingdings" pitchFamily="2" charset="2"/>
              <a:buChar char="l"/>
            </a:pPr>
            <a:r>
              <a:rPr lang="zh-CN" altLang="en-US" sz="2400" b="1" dirty="0">
                <a:latin typeface="楷体_GB2312" pitchFamily="49" charset="-122"/>
                <a:ea typeface="楷体_GB2312" pitchFamily="49" charset="-122"/>
              </a:rPr>
              <a:t>软件系统体系结构建模</a:t>
            </a:r>
            <a:r>
              <a:rPr lang="en-US" altLang="zh-CN" sz="2400" b="1" dirty="0">
                <a:latin typeface="Times New Roman"/>
                <a:ea typeface="楷体_GB2312" pitchFamily="49" charset="-122"/>
              </a:rPr>
              <a:t>——</a:t>
            </a:r>
            <a:r>
              <a:rPr lang="zh-CN" altLang="en-US" sz="2400" b="1" dirty="0">
                <a:latin typeface="楷体_GB2312" pitchFamily="49" charset="-122"/>
                <a:ea typeface="楷体_GB2312" pitchFamily="49" charset="-122"/>
              </a:rPr>
              <a:t>包图</a:t>
            </a:r>
          </a:p>
          <a:p>
            <a:pPr lvl="2">
              <a:spcBef>
                <a:spcPct val="50000"/>
              </a:spcBef>
              <a:buFont typeface="Wingdings" pitchFamily="2" charset="2"/>
              <a:buChar char="l"/>
            </a:pPr>
            <a:r>
              <a:rPr lang="zh-CN" altLang="en-US" sz="2400" b="1" dirty="0">
                <a:latin typeface="楷体_GB2312" pitchFamily="49" charset="-122"/>
                <a:ea typeface="楷体_GB2312" pitchFamily="49" charset="-122"/>
              </a:rPr>
              <a:t>软件系统体系结构建模</a:t>
            </a:r>
            <a:r>
              <a:rPr lang="en-US" altLang="zh-CN" sz="2400" b="1" dirty="0">
                <a:latin typeface="Times New Roman"/>
                <a:ea typeface="楷体_GB2312" pitchFamily="49" charset="-122"/>
              </a:rPr>
              <a:t>——</a:t>
            </a:r>
            <a:r>
              <a:rPr lang="zh-CN" altLang="en-US" sz="2400" b="1" dirty="0">
                <a:latin typeface="楷体_GB2312" pitchFamily="49" charset="-122"/>
                <a:ea typeface="楷体_GB2312" pitchFamily="49" charset="-122"/>
              </a:rPr>
              <a:t>构件图</a:t>
            </a:r>
          </a:p>
          <a:p>
            <a:pPr lvl="2">
              <a:spcBef>
                <a:spcPct val="50000"/>
              </a:spcBef>
              <a:buFont typeface="Wingdings" pitchFamily="2" charset="2"/>
              <a:buChar char="l"/>
            </a:pPr>
            <a:r>
              <a:rPr lang="zh-CN" altLang="en-US" sz="2400" b="1" dirty="0">
                <a:latin typeface="楷体_GB2312" pitchFamily="49" charset="-122"/>
                <a:ea typeface="楷体_GB2312" pitchFamily="49" charset="-122"/>
              </a:rPr>
              <a:t>硬件系统体系结构建模</a:t>
            </a:r>
            <a:r>
              <a:rPr lang="en-US" altLang="zh-CN" sz="2400" b="1" dirty="0">
                <a:latin typeface="Times New Roman"/>
                <a:ea typeface="楷体_GB2312" pitchFamily="49" charset="-122"/>
              </a:rPr>
              <a:t>——</a:t>
            </a:r>
            <a:r>
              <a:rPr lang="zh-CN" altLang="en-US" sz="2400" b="1" dirty="0">
                <a:latin typeface="楷体_GB2312" pitchFamily="49" charset="-122"/>
                <a:ea typeface="楷体_GB2312" pitchFamily="49" charset="-122"/>
              </a:rPr>
              <a:t>部署图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62" name="Rectangle 2"/>
          <p:cNvSpPr>
            <a:spLocks noGrp="1" noChangeArrowheads="1"/>
          </p:cNvSpPr>
          <p:nvPr>
            <p:ph type="title"/>
          </p:nvPr>
        </p:nvSpPr>
        <p:spPr>
          <a:xfrm>
            <a:off x="323850" y="760413"/>
            <a:ext cx="8712200" cy="868362"/>
          </a:xfrm>
        </p:spPr>
        <p:txBody>
          <a:bodyPr/>
          <a:lstStyle/>
          <a:p>
            <a:r>
              <a:rPr lang="zh-CN" altLang="en-US" dirty="0"/>
              <a:t>软件系统体系结构建模</a:t>
            </a:r>
            <a:r>
              <a:rPr lang="en-US" altLang="zh-CN" dirty="0"/>
              <a:t>——</a:t>
            </a:r>
            <a:r>
              <a:rPr lang="zh-CN" altLang="en-US" dirty="0"/>
              <a:t>构件图</a:t>
            </a:r>
          </a:p>
        </p:txBody>
      </p:sp>
      <p:sp>
        <p:nvSpPr>
          <p:cNvPr id="1781763" name="Rectangle 3"/>
          <p:cNvSpPr>
            <a:spLocks noGrp="1" noChangeArrowheads="1"/>
          </p:cNvSpPr>
          <p:nvPr>
            <p:ph type="body" idx="1"/>
          </p:nvPr>
        </p:nvSpPr>
        <p:spPr/>
        <p:txBody>
          <a:bodyPr/>
          <a:lstStyle/>
          <a:p>
            <a:r>
              <a:rPr lang="zh-CN" altLang="en-US" dirty="0"/>
              <a:t>可重用的模块封装成为具有可替代性的物理单元，称之称为构件，它是独立的，在一个系统或子系统中的封装单位，提供一个或多个接口，是系统高层的可重用的部件。</a:t>
            </a:r>
          </a:p>
          <a:p>
            <a:r>
              <a:rPr lang="zh-CN" altLang="en-US" dirty="0"/>
              <a:t>构件是软件复用的基本物理实现单元。在</a:t>
            </a:r>
            <a:r>
              <a:rPr lang="en-US" altLang="zh-CN" dirty="0"/>
              <a:t>UML</a:t>
            </a:r>
            <a:r>
              <a:rPr lang="zh-CN" altLang="en-US" dirty="0"/>
              <a:t>中，</a:t>
            </a:r>
            <a:r>
              <a:rPr lang="zh-CN" altLang="en-US" dirty="0">
                <a:solidFill>
                  <a:srgbClr val="FF0000"/>
                </a:solidFill>
              </a:rPr>
              <a:t>对象库，可执行体、</a:t>
            </a:r>
            <a:r>
              <a:rPr lang="en-US" altLang="zh-CN" dirty="0">
                <a:solidFill>
                  <a:srgbClr val="FF0000"/>
                </a:solidFill>
              </a:rPr>
              <a:t>COM+</a:t>
            </a:r>
            <a:r>
              <a:rPr lang="zh-CN" altLang="en-US" dirty="0">
                <a:solidFill>
                  <a:srgbClr val="FF0000"/>
                </a:solidFill>
              </a:rPr>
              <a:t>构件和企业级</a:t>
            </a:r>
            <a:r>
              <a:rPr lang="en-US" altLang="zh-CN" dirty="0">
                <a:solidFill>
                  <a:srgbClr val="FF0000"/>
                </a:solidFill>
              </a:rPr>
              <a:t>JavaBeans</a:t>
            </a:r>
            <a:r>
              <a:rPr lang="zh-CN" altLang="en-US" dirty="0"/>
              <a:t>都可以描述成构件。 </a:t>
            </a:r>
          </a:p>
        </p:txBody>
      </p:sp>
      <p:sp>
        <p:nvSpPr>
          <p:cNvPr id="2" name="灯片编号占位符 1">
            <a:extLst>
              <a:ext uri="{FF2B5EF4-FFF2-40B4-BE49-F238E27FC236}">
                <a16:creationId xmlns:a16="http://schemas.microsoft.com/office/drawing/2014/main" id="{B127A3B8-206B-4109-8D5D-29F1CCE08064}"/>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3</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1763">
                                            <p:txEl>
                                              <p:pRg st="0" end="0"/>
                                            </p:txEl>
                                          </p:spTgt>
                                        </p:tgtEl>
                                        <p:attrNameLst>
                                          <p:attrName>style.visibility</p:attrName>
                                        </p:attrNameLst>
                                      </p:cBhvr>
                                      <p:to>
                                        <p:strVal val="visible"/>
                                      </p:to>
                                    </p:set>
                                    <p:animEffect transition="in" filter="blinds(horizontal)">
                                      <p:cBhvr>
                                        <p:cTn id="7" dur="500"/>
                                        <p:tgtEl>
                                          <p:spTgt spid="1781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81763">
                                            <p:txEl>
                                              <p:pRg st="1" end="1"/>
                                            </p:txEl>
                                          </p:spTgt>
                                        </p:tgtEl>
                                        <p:attrNameLst>
                                          <p:attrName>style.visibility</p:attrName>
                                        </p:attrNameLst>
                                      </p:cBhvr>
                                      <p:to>
                                        <p:strVal val="visible"/>
                                      </p:to>
                                    </p:set>
                                    <p:animEffect transition="in" filter="blinds(horizontal)">
                                      <p:cBhvr>
                                        <p:cTn id="12" dur="500"/>
                                        <p:tgtEl>
                                          <p:spTgt spid="17817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786" name="Rectangle 2"/>
          <p:cNvSpPr>
            <a:spLocks noGrp="1" noChangeArrowheads="1"/>
          </p:cNvSpPr>
          <p:nvPr>
            <p:ph type="title"/>
          </p:nvPr>
        </p:nvSpPr>
        <p:spPr/>
        <p:txBody>
          <a:bodyPr/>
          <a:lstStyle/>
          <a:p>
            <a:r>
              <a:rPr lang="zh-CN" altLang="en-US"/>
              <a:t>软件系统体系结构建模</a:t>
            </a:r>
            <a:r>
              <a:rPr lang="en-US" altLang="zh-CN"/>
              <a:t>——</a:t>
            </a:r>
            <a:r>
              <a:rPr lang="zh-CN" altLang="en-US"/>
              <a:t>构件图</a:t>
            </a:r>
          </a:p>
        </p:txBody>
      </p:sp>
      <p:sp>
        <p:nvSpPr>
          <p:cNvPr id="1782787" name="Rectangle 3"/>
          <p:cNvSpPr>
            <a:spLocks noGrp="1" noChangeArrowheads="1"/>
          </p:cNvSpPr>
          <p:nvPr>
            <p:ph type="body" idx="1"/>
          </p:nvPr>
        </p:nvSpPr>
        <p:spPr/>
        <p:txBody>
          <a:bodyPr/>
          <a:lstStyle/>
          <a:p>
            <a:endParaRPr lang="zh-CN" altLang="en-US"/>
          </a:p>
        </p:txBody>
      </p:sp>
      <p:pic>
        <p:nvPicPr>
          <p:cNvPr id="1782789" name="Picture 5"/>
          <p:cNvPicPr>
            <a:picLocks noChangeAspect="1" noChangeArrowheads="1"/>
          </p:cNvPicPr>
          <p:nvPr/>
        </p:nvPicPr>
        <p:blipFill>
          <a:blip r:embed="rId2"/>
          <a:srcRect l="4341" t="15625" r="6679" b="12233"/>
          <a:stretch>
            <a:fillRect/>
          </a:stretch>
        </p:blipFill>
        <p:spPr bwMode="auto">
          <a:xfrm>
            <a:off x="0" y="533400"/>
            <a:ext cx="9144000" cy="6324600"/>
          </a:xfrm>
          <a:prstGeom prst="rect">
            <a:avLst/>
          </a:prstGeom>
          <a:noFill/>
          <a:ln w="9525">
            <a:noFill/>
            <a:miter lim="800000"/>
            <a:headEnd/>
            <a:tailEnd/>
          </a:ln>
        </p:spPr>
      </p:pic>
      <p:sp>
        <p:nvSpPr>
          <p:cNvPr id="1782790" name="Rectangle 6"/>
          <p:cNvSpPr>
            <a:spLocks noChangeArrowheads="1"/>
          </p:cNvSpPr>
          <p:nvPr/>
        </p:nvSpPr>
        <p:spPr bwMode="auto">
          <a:xfrm>
            <a:off x="1028700" y="0"/>
            <a:ext cx="7194550" cy="457200"/>
          </a:xfrm>
          <a:prstGeom prst="rect">
            <a:avLst/>
          </a:prstGeom>
          <a:noFill/>
          <a:ln w="9525" algn="ctr">
            <a:noFill/>
            <a:miter lim="800000"/>
            <a:headEnd/>
            <a:tailEnd/>
          </a:ln>
          <a:effectLst/>
        </p:spPr>
        <p:txBody>
          <a:bodyPr wrap="none" anchor="ctr">
            <a:spAutoFit/>
          </a:bodyPr>
          <a:lstStyle/>
          <a:p>
            <a:pPr algn="ctr"/>
            <a:r>
              <a:rPr kumimoji="1" lang="zh-CN" altLang="en-US" sz="2400">
                <a:latin typeface="华文仿宋" pitchFamily="2" charset="-122"/>
                <a:ea typeface="华文仿宋" pitchFamily="2" charset="-122"/>
              </a:rPr>
              <a:t>进销存管理系统源代码成为可执行代码过程的构件图</a:t>
            </a:r>
          </a:p>
        </p:txBody>
      </p:sp>
      <p:sp>
        <p:nvSpPr>
          <p:cNvPr id="2" name="灯片编号占位符 1">
            <a:extLst>
              <a:ext uri="{FF2B5EF4-FFF2-40B4-BE49-F238E27FC236}">
                <a16:creationId xmlns:a16="http://schemas.microsoft.com/office/drawing/2014/main" id="{FE22E53D-8C20-4A81-96E4-AF3203944368}"/>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4</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nodePh="1">
                                  <p:stCondLst>
                                    <p:cond delay="0"/>
                                  </p:stCondLst>
                                  <p:endCondLst>
                                    <p:cond evt="begin" delay="0">
                                      <p:tn val="5"/>
                                    </p:cond>
                                  </p:endCondLst>
                                  <p:childTnLst>
                                    <p:set>
                                      <p:cBhvr>
                                        <p:cTn id="6" dur="1" fill="hold">
                                          <p:stCondLst>
                                            <p:cond delay="0"/>
                                          </p:stCondLst>
                                        </p:cTn>
                                        <p:tgtEl>
                                          <p:spTgt spid="1782787">
                                            <p:txEl>
                                              <p:pRg st="0" end="0"/>
                                            </p:txEl>
                                          </p:spTgt>
                                        </p:tgtEl>
                                        <p:attrNameLst>
                                          <p:attrName>style.visibility</p:attrName>
                                        </p:attrNameLst>
                                      </p:cBhvr>
                                      <p:to>
                                        <p:strVal val="visible"/>
                                      </p:to>
                                    </p:set>
                                    <p:animEffect transition="in" filter="blinds(horizontal)">
                                      <p:cBhvr>
                                        <p:cTn id="7" dur="500"/>
                                        <p:tgtEl>
                                          <p:spTgt spid="1782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82789"/>
                                        </p:tgtEl>
                                        <p:attrNameLst>
                                          <p:attrName>style.visibility</p:attrName>
                                        </p:attrNameLst>
                                      </p:cBhvr>
                                      <p:to>
                                        <p:strVal val="visible"/>
                                      </p:to>
                                    </p:set>
                                    <p:animEffect transition="in" filter="box(in)">
                                      <p:cBhvr>
                                        <p:cTn id="12" dur="500"/>
                                        <p:tgtEl>
                                          <p:spTgt spid="1782789"/>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782790"/>
                                        </p:tgtEl>
                                        <p:attrNameLst>
                                          <p:attrName>style.visibility</p:attrName>
                                        </p:attrNameLst>
                                      </p:cBhvr>
                                      <p:to>
                                        <p:strVal val="visible"/>
                                      </p:to>
                                    </p:set>
                                    <p:animEffect transition="in" filter="fade">
                                      <p:cBhvr>
                                        <p:cTn id="16" dur="1000"/>
                                        <p:tgtEl>
                                          <p:spTgt spid="1782790"/>
                                        </p:tgtEl>
                                      </p:cBhvr>
                                    </p:animEffect>
                                    <p:anim calcmode="lin" valueType="num">
                                      <p:cBhvr>
                                        <p:cTn id="17" dur="1000" fill="hold"/>
                                        <p:tgtEl>
                                          <p:spTgt spid="1782790"/>
                                        </p:tgtEl>
                                        <p:attrNameLst>
                                          <p:attrName>ppt_x</p:attrName>
                                        </p:attrNameLst>
                                      </p:cBhvr>
                                      <p:tavLst>
                                        <p:tav tm="0">
                                          <p:val>
                                            <p:strVal val="#ppt_x"/>
                                          </p:val>
                                        </p:tav>
                                        <p:tav tm="100000">
                                          <p:val>
                                            <p:strVal val="#ppt_x"/>
                                          </p:val>
                                        </p:tav>
                                      </p:tavLst>
                                    </p:anim>
                                    <p:anim calcmode="lin" valueType="num">
                                      <p:cBhvr>
                                        <p:cTn id="18" dur="1000" fill="hold"/>
                                        <p:tgtEl>
                                          <p:spTgt spid="17827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7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3810" name="Rectangle 2"/>
          <p:cNvSpPr>
            <a:spLocks noGrp="1" noChangeArrowheads="1"/>
          </p:cNvSpPr>
          <p:nvPr>
            <p:ph type="title"/>
          </p:nvPr>
        </p:nvSpPr>
        <p:spPr>
          <a:xfrm>
            <a:off x="323850" y="760413"/>
            <a:ext cx="8743950" cy="868362"/>
          </a:xfrm>
        </p:spPr>
        <p:txBody>
          <a:bodyPr/>
          <a:lstStyle/>
          <a:p>
            <a:r>
              <a:rPr lang="zh-CN" altLang="en-US" dirty="0"/>
              <a:t>软件系统体系结构建模</a:t>
            </a:r>
            <a:r>
              <a:rPr lang="en-US" altLang="zh-CN" dirty="0"/>
              <a:t>——</a:t>
            </a:r>
            <a:r>
              <a:rPr lang="zh-CN" altLang="en-US" dirty="0"/>
              <a:t>构件图</a:t>
            </a:r>
          </a:p>
        </p:txBody>
      </p:sp>
      <p:sp>
        <p:nvSpPr>
          <p:cNvPr id="1783811" name="Rectangle 3"/>
          <p:cNvSpPr>
            <a:spLocks noGrp="1" noChangeArrowheads="1"/>
          </p:cNvSpPr>
          <p:nvPr>
            <p:ph type="body" idx="1"/>
          </p:nvPr>
        </p:nvSpPr>
        <p:spPr>
          <a:xfrm>
            <a:off x="92075" y="1752600"/>
            <a:ext cx="8959850" cy="4281488"/>
          </a:xfrm>
        </p:spPr>
        <p:txBody>
          <a:bodyPr/>
          <a:lstStyle/>
          <a:p>
            <a:r>
              <a:rPr lang="zh-CN" altLang="en-US" dirty="0"/>
              <a:t>该构件图表明，进销存管理系统源代码由</a:t>
            </a:r>
            <a:r>
              <a:rPr lang="en-US" altLang="zh-CN" dirty="0"/>
              <a:t>C++</a:t>
            </a:r>
            <a:r>
              <a:rPr lang="zh-CN" altLang="en-US" dirty="0"/>
              <a:t>编写，它们有三个构件组成：销售管理子系统</a:t>
            </a:r>
            <a:r>
              <a:rPr lang="en-US" altLang="zh-CN" dirty="0"/>
              <a:t>XSGL.CPP</a:t>
            </a:r>
            <a:r>
              <a:rPr lang="zh-CN" altLang="en-US" dirty="0"/>
              <a:t>构件，采购管理子系统</a:t>
            </a:r>
            <a:r>
              <a:rPr lang="en-US" altLang="zh-CN" dirty="0"/>
              <a:t>CGGL.CPP</a:t>
            </a:r>
            <a:r>
              <a:rPr lang="zh-CN" altLang="en-US" dirty="0"/>
              <a:t>构件和仓库管理子系统</a:t>
            </a:r>
            <a:r>
              <a:rPr lang="en-US" altLang="zh-CN" dirty="0"/>
              <a:t>CKGL.CPP</a:t>
            </a:r>
            <a:r>
              <a:rPr lang="zh-CN" altLang="en-US" dirty="0"/>
              <a:t>构件</a:t>
            </a:r>
            <a:r>
              <a:rPr lang="en-US" altLang="zh-CN" dirty="0"/>
              <a:t>.</a:t>
            </a:r>
          </a:p>
          <a:p>
            <a:r>
              <a:rPr lang="zh-CN" altLang="en-US" dirty="0"/>
              <a:t>这三个构件之间的连接表明它们之间有依赖关系，即仓库管理子系统</a:t>
            </a:r>
            <a:r>
              <a:rPr lang="en-US" altLang="zh-CN" dirty="0"/>
              <a:t>CKGL.CPP</a:t>
            </a:r>
            <a:r>
              <a:rPr lang="zh-CN" altLang="en-US" dirty="0"/>
              <a:t>构件依赖采购管理子系统</a:t>
            </a:r>
            <a:r>
              <a:rPr lang="en-US" altLang="zh-CN" dirty="0"/>
              <a:t>CGGL.CPP</a:t>
            </a:r>
            <a:r>
              <a:rPr lang="zh-CN" altLang="en-US" dirty="0"/>
              <a:t>提供仓储物资，</a:t>
            </a:r>
            <a:r>
              <a:rPr lang="en-US" altLang="zh-CN" dirty="0"/>
              <a:t>CPP</a:t>
            </a:r>
            <a:r>
              <a:rPr lang="zh-CN" altLang="en-US" dirty="0"/>
              <a:t>构件，还要依赖销售管理子系统</a:t>
            </a:r>
            <a:r>
              <a:rPr lang="en-US" altLang="zh-CN" dirty="0"/>
              <a:t>XSGL</a:t>
            </a:r>
            <a:r>
              <a:rPr lang="zh-CN" altLang="en-US" dirty="0"/>
              <a:t>构件将这些仓储物资销售出去，它们组成一个完整的进销存管理系统</a:t>
            </a:r>
            <a:r>
              <a:rPr lang="en-US" altLang="zh-CN" dirty="0"/>
              <a:t>.</a:t>
            </a:r>
          </a:p>
        </p:txBody>
      </p:sp>
      <p:sp>
        <p:nvSpPr>
          <p:cNvPr id="2" name="灯片编号占位符 1">
            <a:extLst>
              <a:ext uri="{FF2B5EF4-FFF2-40B4-BE49-F238E27FC236}">
                <a16:creationId xmlns:a16="http://schemas.microsoft.com/office/drawing/2014/main" id="{B5A6204C-365A-4F66-86ED-D00A672E33AF}"/>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5</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3811">
                                            <p:txEl>
                                              <p:pRg st="0" end="0"/>
                                            </p:txEl>
                                          </p:spTgt>
                                        </p:tgtEl>
                                        <p:attrNameLst>
                                          <p:attrName>style.visibility</p:attrName>
                                        </p:attrNameLst>
                                      </p:cBhvr>
                                      <p:to>
                                        <p:strVal val="visible"/>
                                      </p:to>
                                    </p:set>
                                    <p:animEffect transition="in" filter="blinds(horizontal)">
                                      <p:cBhvr>
                                        <p:cTn id="7" dur="500"/>
                                        <p:tgtEl>
                                          <p:spTgt spid="1783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83811">
                                            <p:txEl>
                                              <p:pRg st="1" end="1"/>
                                            </p:txEl>
                                          </p:spTgt>
                                        </p:tgtEl>
                                        <p:attrNameLst>
                                          <p:attrName>style.visibility</p:attrName>
                                        </p:attrNameLst>
                                      </p:cBhvr>
                                      <p:to>
                                        <p:strVal val="visible"/>
                                      </p:to>
                                    </p:set>
                                    <p:animEffect transition="in" filter="blinds(horizontal)">
                                      <p:cBhvr>
                                        <p:cTn id="12" dur="500"/>
                                        <p:tgtEl>
                                          <p:spTgt spid="17838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4834" name="Rectangle 2"/>
          <p:cNvSpPr>
            <a:spLocks noGrp="1" noChangeArrowheads="1"/>
          </p:cNvSpPr>
          <p:nvPr>
            <p:ph type="title"/>
          </p:nvPr>
        </p:nvSpPr>
        <p:spPr/>
        <p:txBody>
          <a:bodyPr/>
          <a:lstStyle/>
          <a:p>
            <a:r>
              <a:rPr lang="zh-CN" altLang="en-US"/>
              <a:t>软件系统体系结构建模</a:t>
            </a:r>
            <a:r>
              <a:rPr lang="en-US" altLang="zh-CN"/>
              <a:t>——</a:t>
            </a:r>
            <a:r>
              <a:rPr lang="zh-CN" altLang="en-US"/>
              <a:t>构件图</a:t>
            </a:r>
          </a:p>
        </p:txBody>
      </p:sp>
      <p:sp>
        <p:nvSpPr>
          <p:cNvPr id="1784835" name="Rectangle 3"/>
          <p:cNvSpPr>
            <a:spLocks noGrp="1" noChangeArrowheads="1"/>
          </p:cNvSpPr>
          <p:nvPr>
            <p:ph type="body" idx="1"/>
          </p:nvPr>
        </p:nvSpPr>
        <p:spPr/>
        <p:txBody>
          <a:bodyPr/>
          <a:lstStyle/>
          <a:p>
            <a:r>
              <a:rPr lang="zh-CN" altLang="en-US"/>
              <a:t>每个源代码构件经过各自独立编译想成中间目标代码</a:t>
            </a:r>
            <a:r>
              <a:rPr lang="en-US" altLang="zh-CN"/>
              <a:t>OBJ</a:t>
            </a:r>
            <a:r>
              <a:rPr lang="zh-CN" altLang="en-US"/>
              <a:t>构件，即销售管理子系统</a:t>
            </a:r>
            <a:r>
              <a:rPr lang="en-US" altLang="zh-CN"/>
              <a:t>XSGL.OBJ</a:t>
            </a:r>
            <a:r>
              <a:rPr lang="zh-CN" altLang="en-US"/>
              <a:t>构件、采购管理子系统</a:t>
            </a:r>
            <a:r>
              <a:rPr lang="en-US" altLang="zh-CN"/>
              <a:t>CGGL.OBJ</a:t>
            </a:r>
            <a:r>
              <a:rPr lang="zh-CN" altLang="en-US"/>
              <a:t>构件和仓库管理子系统</a:t>
            </a:r>
            <a:r>
              <a:rPr lang="en-US" altLang="zh-CN"/>
              <a:t>CKGL.OBJ</a:t>
            </a:r>
            <a:r>
              <a:rPr lang="zh-CN" altLang="en-US"/>
              <a:t>构件</a:t>
            </a:r>
          </a:p>
          <a:p>
            <a:r>
              <a:rPr lang="zh-CN" altLang="en-US"/>
              <a:t>这些目标代码构件与对应的源代码构件有依赖关系，它们各自与源代码构件之间的连接关系表明了这点</a:t>
            </a:r>
          </a:p>
        </p:txBody>
      </p:sp>
      <p:sp>
        <p:nvSpPr>
          <p:cNvPr id="2" name="灯片编号占位符 1">
            <a:extLst>
              <a:ext uri="{FF2B5EF4-FFF2-40B4-BE49-F238E27FC236}">
                <a16:creationId xmlns:a16="http://schemas.microsoft.com/office/drawing/2014/main" id="{79E14A67-3B56-4D0B-8AAB-2DBB22CDEF0B}"/>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6</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4835">
                                            <p:txEl>
                                              <p:pRg st="0" end="0"/>
                                            </p:txEl>
                                          </p:spTgt>
                                        </p:tgtEl>
                                        <p:attrNameLst>
                                          <p:attrName>style.visibility</p:attrName>
                                        </p:attrNameLst>
                                      </p:cBhvr>
                                      <p:to>
                                        <p:strVal val="visible"/>
                                      </p:to>
                                    </p:set>
                                    <p:animEffect transition="in" filter="blinds(horizontal)">
                                      <p:cBhvr>
                                        <p:cTn id="7" dur="500"/>
                                        <p:tgtEl>
                                          <p:spTgt spid="1784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84835">
                                            <p:txEl>
                                              <p:pRg st="1" end="1"/>
                                            </p:txEl>
                                          </p:spTgt>
                                        </p:tgtEl>
                                        <p:attrNameLst>
                                          <p:attrName>style.visibility</p:attrName>
                                        </p:attrNameLst>
                                      </p:cBhvr>
                                      <p:to>
                                        <p:strVal val="visible"/>
                                      </p:to>
                                    </p:set>
                                    <p:animEffect transition="in" filter="blinds(horizontal)">
                                      <p:cBhvr>
                                        <p:cTn id="12" dur="500"/>
                                        <p:tgtEl>
                                          <p:spTgt spid="17848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02" name="Rectangle 2"/>
          <p:cNvSpPr>
            <a:spLocks noGrp="1" noChangeArrowheads="1"/>
          </p:cNvSpPr>
          <p:nvPr>
            <p:ph type="title"/>
          </p:nvPr>
        </p:nvSpPr>
        <p:spPr/>
        <p:txBody>
          <a:bodyPr/>
          <a:lstStyle/>
          <a:p>
            <a:r>
              <a:rPr lang="zh-CN" altLang="en-US"/>
              <a:t>软件系统体系结构建模</a:t>
            </a:r>
            <a:r>
              <a:rPr lang="en-US" altLang="zh-CN"/>
              <a:t>——</a:t>
            </a:r>
            <a:r>
              <a:rPr lang="zh-CN" altLang="en-US"/>
              <a:t>构件图</a:t>
            </a:r>
          </a:p>
        </p:txBody>
      </p:sp>
      <p:sp>
        <p:nvSpPr>
          <p:cNvPr id="1843203" name="Rectangle 3"/>
          <p:cNvSpPr>
            <a:spLocks noGrp="1" noChangeArrowheads="1"/>
          </p:cNvSpPr>
          <p:nvPr>
            <p:ph type="body" idx="1"/>
          </p:nvPr>
        </p:nvSpPr>
        <p:spPr/>
        <p:txBody>
          <a:bodyPr/>
          <a:lstStyle/>
          <a:p>
            <a:r>
              <a:rPr lang="zh-CN" altLang="en-US" sz="2800"/>
              <a:t>最后形成的进销存管理系统的可执行软件</a:t>
            </a:r>
            <a:r>
              <a:rPr lang="en-US" altLang="zh-CN" sz="2800"/>
              <a:t>JXCGL.EXE</a:t>
            </a:r>
            <a:r>
              <a:rPr lang="zh-CN" altLang="en-US" sz="2800"/>
              <a:t>构件，是对销售管理子系统</a:t>
            </a:r>
            <a:r>
              <a:rPr lang="en-US" altLang="zh-CN" sz="2800"/>
              <a:t>XSGL.OBJ</a:t>
            </a:r>
            <a:r>
              <a:rPr lang="zh-CN" altLang="en-US" sz="2800"/>
              <a:t>构件、采购管理子系统</a:t>
            </a:r>
            <a:r>
              <a:rPr lang="en-US" altLang="zh-CN" sz="2800"/>
              <a:t>CGGL.OBJ</a:t>
            </a:r>
            <a:r>
              <a:rPr lang="zh-CN" altLang="en-US" sz="2800"/>
              <a:t>构件和仓库管理子系统</a:t>
            </a:r>
            <a:r>
              <a:rPr lang="en-US" altLang="zh-CN" sz="2800"/>
              <a:t>CKGL.OBJ</a:t>
            </a:r>
            <a:r>
              <a:rPr lang="zh-CN" altLang="en-US" sz="2800"/>
              <a:t>构件这些目标构件以及图形动态链接库</a:t>
            </a:r>
            <a:r>
              <a:rPr lang="en-US" altLang="zh-CN" sz="2800"/>
              <a:t>GRAPHIC.DLL</a:t>
            </a:r>
            <a:r>
              <a:rPr lang="zh-CN" altLang="en-US" sz="2800"/>
              <a:t>构件进行统一连接处理后形成的</a:t>
            </a:r>
          </a:p>
          <a:p>
            <a:r>
              <a:rPr lang="zh-CN" altLang="en-US" sz="2800"/>
              <a:t>因此，进销存管理系统的可执行软件</a:t>
            </a:r>
            <a:r>
              <a:rPr lang="en-US" altLang="zh-CN" sz="2800"/>
              <a:t>JXCGL.EXE</a:t>
            </a:r>
            <a:r>
              <a:rPr lang="zh-CN" altLang="en-US" sz="2800"/>
              <a:t>构件，对销售管理子系统</a:t>
            </a:r>
            <a:r>
              <a:rPr lang="en-US" altLang="zh-CN" sz="2800"/>
              <a:t>XSGL.OBJ</a:t>
            </a:r>
            <a:r>
              <a:rPr lang="zh-CN" altLang="en-US" sz="2800"/>
              <a:t>构件、采购管理子系统</a:t>
            </a:r>
            <a:r>
              <a:rPr lang="en-US" altLang="zh-CN" sz="2800"/>
              <a:t>CGGL.OBJ</a:t>
            </a:r>
            <a:r>
              <a:rPr lang="zh-CN" altLang="en-US" sz="2800"/>
              <a:t>构件、仓库管理子系统</a:t>
            </a:r>
            <a:r>
              <a:rPr lang="en-US" altLang="zh-CN" sz="2800"/>
              <a:t>CKGL.OBJ</a:t>
            </a:r>
            <a:r>
              <a:rPr lang="zh-CN" altLang="en-US" sz="2800"/>
              <a:t>构件和图形动态链接库</a:t>
            </a:r>
            <a:r>
              <a:rPr lang="en-US" altLang="zh-CN" sz="2800"/>
              <a:t>GRAPHIC.DLL</a:t>
            </a:r>
            <a:r>
              <a:rPr lang="zh-CN" altLang="en-US" sz="2800"/>
              <a:t>构件具有依赖关系</a:t>
            </a:r>
          </a:p>
        </p:txBody>
      </p:sp>
      <p:sp>
        <p:nvSpPr>
          <p:cNvPr id="2" name="灯片编号占位符 1">
            <a:extLst>
              <a:ext uri="{FF2B5EF4-FFF2-40B4-BE49-F238E27FC236}">
                <a16:creationId xmlns:a16="http://schemas.microsoft.com/office/drawing/2014/main" id="{FA7C264D-CB23-4DB7-A604-9194DB2EBC09}"/>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7</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203">
                                            <p:txEl>
                                              <p:pRg st="0" end="0"/>
                                            </p:txEl>
                                          </p:spTgt>
                                        </p:tgtEl>
                                        <p:attrNameLst>
                                          <p:attrName>style.visibility</p:attrName>
                                        </p:attrNameLst>
                                      </p:cBhvr>
                                      <p:to>
                                        <p:strVal val="visible"/>
                                      </p:to>
                                    </p:set>
                                    <p:animEffect transition="in" filter="blinds(horizontal)">
                                      <p:cBhvr>
                                        <p:cTn id="7" dur="500"/>
                                        <p:tgtEl>
                                          <p:spTgt spid="1843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203">
                                            <p:txEl>
                                              <p:pRg st="1" end="1"/>
                                            </p:txEl>
                                          </p:spTgt>
                                        </p:tgtEl>
                                        <p:attrNameLst>
                                          <p:attrName>style.visibility</p:attrName>
                                        </p:attrNameLst>
                                      </p:cBhvr>
                                      <p:to>
                                        <p:strVal val="visible"/>
                                      </p:to>
                                    </p:set>
                                    <p:animEffect transition="in" filter="blinds(horizontal)">
                                      <p:cBhvr>
                                        <p:cTn id="12" dur="500"/>
                                        <p:tgtEl>
                                          <p:spTgt spid="1843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26" name="Rectangle 2"/>
          <p:cNvSpPr>
            <a:spLocks noGrp="1" noChangeArrowheads="1"/>
          </p:cNvSpPr>
          <p:nvPr>
            <p:ph type="title"/>
          </p:nvPr>
        </p:nvSpPr>
        <p:spPr/>
        <p:txBody>
          <a:bodyPr/>
          <a:lstStyle/>
          <a:p>
            <a:r>
              <a:rPr lang="zh-CN" altLang="en-US"/>
              <a:t>软件系统体系结构建模</a:t>
            </a:r>
            <a:r>
              <a:rPr lang="en-US" altLang="zh-CN"/>
              <a:t>——</a:t>
            </a:r>
            <a:r>
              <a:rPr lang="zh-CN" altLang="en-US"/>
              <a:t>构件图</a:t>
            </a:r>
          </a:p>
        </p:txBody>
      </p:sp>
      <p:sp>
        <p:nvSpPr>
          <p:cNvPr id="1844227" name="Rectangle 3"/>
          <p:cNvSpPr>
            <a:spLocks noGrp="1" noChangeArrowheads="1"/>
          </p:cNvSpPr>
          <p:nvPr>
            <p:ph type="body" idx="1"/>
          </p:nvPr>
        </p:nvSpPr>
        <p:spPr/>
        <p:txBody>
          <a:bodyPr/>
          <a:lstStyle/>
          <a:p>
            <a:r>
              <a:rPr lang="zh-CN" altLang="en-US"/>
              <a:t>通过这个简单的构件图，我们可以清晰地从整个体系结构框架的角度了解到一个进销存管理系统源代码形成可执行代码的软件构造过程</a:t>
            </a:r>
          </a:p>
        </p:txBody>
      </p:sp>
      <p:sp>
        <p:nvSpPr>
          <p:cNvPr id="2" name="灯片编号占位符 1">
            <a:extLst>
              <a:ext uri="{FF2B5EF4-FFF2-40B4-BE49-F238E27FC236}">
                <a16:creationId xmlns:a16="http://schemas.microsoft.com/office/drawing/2014/main" id="{E7D5FF49-6209-49AC-B07A-03C41497AD64}"/>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8</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4227">
                                            <p:txEl>
                                              <p:pRg st="0" end="0"/>
                                            </p:txEl>
                                          </p:spTgt>
                                        </p:tgtEl>
                                        <p:attrNameLst>
                                          <p:attrName>style.visibility</p:attrName>
                                        </p:attrNameLst>
                                      </p:cBhvr>
                                      <p:to>
                                        <p:strVal val="visible"/>
                                      </p:to>
                                    </p:set>
                                    <p:animEffect transition="in" filter="blinds(horizontal)">
                                      <p:cBhvr>
                                        <p:cTn id="7" dur="500"/>
                                        <p:tgtEl>
                                          <p:spTgt spid="18442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5858" name="Text Box 2"/>
          <p:cNvSpPr txBox="1">
            <a:spLocks noChangeArrowheads="1"/>
          </p:cNvSpPr>
          <p:nvPr/>
        </p:nvSpPr>
        <p:spPr bwMode="auto">
          <a:xfrm>
            <a:off x="236537" y="881063"/>
            <a:ext cx="5545138" cy="584775"/>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3200" b="1" i="1">
                <a:solidFill>
                  <a:srgbClr val="A50021"/>
                </a:solidFill>
                <a:effectLst>
                  <a:outerShdw blurRad="38100" dist="38100" dir="2700000" algn="tl">
                    <a:srgbClr val="000000"/>
                  </a:outerShdw>
                </a:effectLst>
                <a:latin typeface="宋体" pitchFamily="2" charset="-122"/>
              </a:rPr>
              <a:t>一、构件图的基本概念</a:t>
            </a:r>
          </a:p>
        </p:txBody>
      </p:sp>
      <p:sp>
        <p:nvSpPr>
          <p:cNvPr id="1785859" name="Rectangle 3"/>
          <p:cNvSpPr>
            <a:spLocks noChangeArrowheads="1"/>
          </p:cNvSpPr>
          <p:nvPr/>
        </p:nvSpPr>
        <p:spPr bwMode="auto">
          <a:xfrm>
            <a:off x="304800" y="1828800"/>
            <a:ext cx="8139112" cy="2185214"/>
          </a:xfrm>
          <a:prstGeom prst="rect">
            <a:avLst/>
          </a:prstGeom>
          <a:noFill/>
          <a:ln w="9525" algn="ctr">
            <a:noFill/>
            <a:miter lim="800000"/>
            <a:headEnd/>
            <a:tailEnd/>
          </a:ln>
          <a:effectLst/>
        </p:spPr>
        <p:txBody>
          <a:bodyPr>
            <a:spAutoFit/>
          </a:bodyPr>
          <a:lstStyle/>
          <a:p>
            <a:r>
              <a:rPr kumimoji="1" lang="zh-CN" altLang="en-US" sz="2400" dirty="0">
                <a:solidFill>
                  <a:srgbClr val="FFCCFF"/>
                </a:solidFill>
                <a:latin typeface="黑体" pitchFamily="2" charset="-122"/>
                <a:ea typeface="黑体" pitchFamily="2" charset="-122"/>
              </a:rPr>
              <a:t>    </a:t>
            </a:r>
            <a:r>
              <a:rPr lang="zh-CN" altLang="en-US" sz="2800" b="1" dirty="0">
                <a:solidFill>
                  <a:srgbClr val="FF0000"/>
                </a:solidFill>
                <a:latin typeface="楷体_GB2312" pitchFamily="49" charset="-122"/>
                <a:ea typeface="楷体_GB2312" pitchFamily="49" charset="-122"/>
              </a:rPr>
              <a:t>构件图</a:t>
            </a:r>
            <a:r>
              <a:rPr lang="zh-CN" altLang="en-US" sz="2800" dirty="0">
                <a:latin typeface="楷体_GB2312" pitchFamily="49" charset="-122"/>
                <a:ea typeface="楷体_GB2312" pitchFamily="49" charset="-122"/>
              </a:rPr>
              <a:t>描述构件及其之间的相互依赖，构件是逻辑体系结构（类、对象及它们间的关系和协作）中定义的概念和功能在物理体系结构中的实现，它通常是开发环境中的实现性文件。</a:t>
            </a:r>
          </a:p>
          <a:p>
            <a:endParaRPr kumimoji="1" lang="zh-CN" altLang="en-US" sz="2400" dirty="0">
              <a:solidFill>
                <a:srgbClr val="FFCCFF"/>
              </a:solidFill>
              <a:latin typeface="黑体" pitchFamily="2" charset="-122"/>
              <a:ea typeface="黑体" pitchFamily="2" charset="-122"/>
            </a:endParaRPr>
          </a:p>
        </p:txBody>
      </p:sp>
      <p:sp>
        <p:nvSpPr>
          <p:cNvPr id="2" name="灯片编号占位符 1">
            <a:extLst>
              <a:ext uri="{FF2B5EF4-FFF2-40B4-BE49-F238E27FC236}">
                <a16:creationId xmlns:a16="http://schemas.microsoft.com/office/drawing/2014/main" id="{CA1D23A3-6E7B-479D-8779-305493181EC5}"/>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9</a:t>
            </a:fld>
            <a:r>
              <a:rPr lang="zh-CN" altLang="en-US" dirty="0"/>
              <a:t>页</a:t>
            </a:r>
          </a:p>
        </p:txBody>
      </p:sp>
    </p:spTree>
  </p:cSld>
  <p:clrMapOvr>
    <a:masterClrMapping/>
  </p:clrMapOvr>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3109</TotalTime>
  <Words>1188</Words>
  <Application>Microsoft Office PowerPoint</Application>
  <PresentationFormat>全屏显示(4:3)</PresentationFormat>
  <Paragraphs>71</Paragraphs>
  <Slides>17</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华文仿宋</vt:lpstr>
      <vt:lpstr>宋体</vt:lpstr>
      <vt:lpstr>楷体_GB2312</vt:lpstr>
      <vt:lpstr>黑体</vt:lpstr>
      <vt:lpstr>Arial</vt:lpstr>
      <vt:lpstr>Calibri</vt:lpstr>
      <vt:lpstr>Calibri Light</vt:lpstr>
      <vt:lpstr>Lucida Sans Unicode</vt:lpstr>
      <vt:lpstr>Times New Roman</vt:lpstr>
      <vt:lpstr>Wingdings</vt:lpstr>
      <vt:lpstr>UML面向对象设计与分析教程</vt:lpstr>
      <vt:lpstr>自定义设计方案</vt:lpstr>
      <vt:lpstr>第10章 系统设计模型</vt:lpstr>
      <vt:lpstr>PowerPoint 演示文稿</vt:lpstr>
      <vt:lpstr>软件系统体系结构建模——构件图</vt:lpstr>
      <vt:lpstr>软件系统体系结构建模——构件图</vt:lpstr>
      <vt:lpstr>软件系统体系结构建模——构件图</vt:lpstr>
      <vt:lpstr>软件系统体系结构建模——构件图</vt:lpstr>
      <vt:lpstr>软件系统体系结构建模——构件图</vt:lpstr>
      <vt:lpstr>软件系统体系结构建模——构件图</vt:lpstr>
      <vt:lpstr>PowerPoint 演示文稿</vt:lpstr>
      <vt:lpstr>PowerPoint 演示文稿</vt:lpstr>
      <vt:lpstr>构件</vt:lpstr>
      <vt:lpstr>构件</vt:lpstr>
      <vt:lpstr>构件</vt:lpstr>
      <vt:lpstr>构件图</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376</cp:revision>
  <dcterms:created xsi:type="dcterms:W3CDTF">2007-03-24T22:53:15Z</dcterms:created>
  <dcterms:modified xsi:type="dcterms:W3CDTF">2021-05-17T00:56:28Z</dcterms:modified>
</cp:coreProperties>
</file>