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17" r:id="rId2"/>
  </p:sldMasterIdLst>
  <p:notesMasterIdLst>
    <p:notesMasterId r:id="rId25"/>
  </p:notesMasterIdLst>
  <p:handoutMasterIdLst>
    <p:handoutMasterId r:id="rId26"/>
  </p:handoutMasterIdLst>
  <p:sldIdLst>
    <p:sldId id="368" r:id="rId3"/>
    <p:sldId id="295" r:id="rId4"/>
    <p:sldId id="418" r:id="rId5"/>
    <p:sldId id="420" r:id="rId6"/>
    <p:sldId id="421" r:id="rId7"/>
    <p:sldId id="423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46" r:id="rId21"/>
    <p:sldId id="447" r:id="rId22"/>
    <p:sldId id="448" r:id="rId23"/>
    <p:sldId id="44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0C01A1"/>
    <a:srgbClr val="FFDF7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>
      <p:cViewPr varScale="1">
        <p:scale>
          <a:sx n="142" d="100"/>
          <a:sy n="142" d="100"/>
        </p:scale>
        <p:origin x="234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A8F882-D416-45C1-B919-FB65A46F6A32}" type="datetimeFigureOut">
              <a:rPr lang="zh-CN" altLang="en-US"/>
              <a:pPr>
                <a:defRPr/>
              </a:pPr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6C4E8A-FAE3-4860-8F35-9778D5949F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530D5A12-2FA5-4404-97CD-03C0DC9888CA}" type="datetimeFigureOut">
              <a:rPr lang="en-US" altLang="zh-CN"/>
              <a:pPr>
                <a:defRPr/>
              </a:pPr>
              <a:t>5/17/2021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61450AE5-C4B1-4AF3-A303-5349C92DA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CBDFA6-A861-47C5-AC79-EF77088EA194}" type="slidenum">
              <a:rPr lang="en-US" altLang="zh-CN" sz="1200">
                <a:latin typeface="Calibri" pitchFamily="34" charset="0"/>
              </a:rPr>
              <a:pPr algn="r"/>
              <a:t>2</a:t>
            </a:fld>
            <a:endParaRPr lang="en-US" altLang="zh-CN" sz="1200">
              <a:latin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8210B-68D6-438A-9EF4-F286F4DE20A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34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073BC73C-91B3-4297-8D61-1F233D6BFD4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007DBC5C-5B63-40BD-ABEA-35A1057E0F5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760413"/>
            <a:ext cx="2090737" cy="5365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760413"/>
            <a:ext cx="6119813" cy="5365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7DC23A5B-3ECC-40B1-817E-6847678DDAD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60413"/>
            <a:ext cx="8229600" cy="868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951526CE-969B-4AC0-BEFB-552F7451F66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1031-8F04-40C0-A33E-B8401A202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554E4-5F52-44BF-B8B2-08C7BF843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1E581-49D0-4A8E-A5B0-744341F6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00019-3C71-4858-8ACB-9E90A5C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859C5-0378-4141-A588-D251216E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1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CDF4C-19F1-4B95-A7DE-777D05D8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42BA8-52FB-4576-A37E-45EF0F32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D05FB-9BC2-4139-983F-59A3B7F9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29D0F-8175-46A3-BCAA-C9138777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DCF3A-CAE7-4DA0-8E90-11B4A907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D543-BC98-487D-8B43-37934A75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5F44D-921A-416F-B3C8-BFF280C3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EF491-B547-4581-AB4C-283DBAE7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C8FCA-4789-4D7E-B8FF-73B11EF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66399-398F-4521-AA88-FC620679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5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F4026-F7BB-4C64-A76A-562FA90A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9F91-345B-4D26-A5CC-55A4F48F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664C6-89D1-4458-BF7D-54CD43C3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20B0B-3ADC-4AB2-A675-978C983C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79515-A92B-47B5-BD6F-029488B8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F2A6C-DEF9-448E-A516-3D446EE2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069FF-5F2C-4D41-8EC8-6ACBCC78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593A4-8755-48F5-B282-7F66ACEA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D6B17-CB74-4DDE-91DD-237B91D92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3B62FB-D8DC-49CC-B955-F7E4022B0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3D35BE-F4A8-45C5-B549-EA90D0377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5506B7-AB01-45FD-867C-B484247B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EF2B0-9198-4712-8A08-B3EE2558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2DDE0-147B-4746-94BB-B335867B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A031A-AADF-4B6E-9C49-7FC65358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35DD75-03BA-4406-AAB5-90EC416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74012-59F3-4C40-8B3F-1A204923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697407-19C9-49AA-9014-FFA90425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3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957196-4ECA-453F-9C8B-ACE50492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C2DD01-FD1C-4C4E-85E3-32E801FB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DC09E-27B3-4355-B613-2CCFF137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BA6EB-5FDA-4C58-81D5-8871325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CAB60-CEF7-46E0-8065-152C5D17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0B65D-E4AD-4B90-BE16-C52985C6D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02A0A-D75E-4022-B032-6F8CF232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85D7B-40AB-4AC9-B8E8-139F731B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83094-14D0-454C-BCA1-002C4000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2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4CCF9-5410-4117-9AB7-5401E380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69D9CA-88B8-4926-A4A5-0AA4C5E6B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F1E2D-9184-4D13-9703-D9367B965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F245B-660D-4308-AA96-322E2C3A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19106-9227-44B5-BFBB-97881372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2BFA1-7691-4FB3-9116-4CA7425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4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5CB6-3EB3-4A58-9C2F-BD38EA1C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26025-1C92-4880-8545-3AD0B92C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D007D-8ECF-4A5F-8464-A82A93B5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A47DC-CC59-44F9-A6FB-7C2AB18C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1DA44-84A5-43EA-81C3-0C39866E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0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83D9A-220E-4007-8D3E-6B28B6692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16CC60-3791-4C45-BA71-4E03DEEC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05588-EAB7-4829-827C-7532463F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BBAEB-961F-43BE-8777-DD676033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9E739-51A5-4B15-BED8-E81C5E3E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C7E14B-1480-4888-84A5-470D8D34143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ABFC7676-7D55-427E-AB44-70B94F54902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7CA0164-E895-4BBB-BDAF-A4F6B6EF7F9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48A6993A-2370-4258-ABB6-FD823C83C89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AB895A94-ABE0-497F-AD4B-07F298675CB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FE167011-28B7-437A-9FB9-B9FDEBC5DE1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浅色横线"/>
          <p:cNvSpPr>
            <a:spLocks noChangeArrowheads="1"/>
          </p:cNvSpPr>
          <p:nvPr/>
        </p:nvSpPr>
        <p:spPr bwMode="auto">
          <a:xfrm>
            <a:off x="0" y="692150"/>
            <a:ext cx="9144000" cy="1008063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0413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67475"/>
            <a:ext cx="2133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01AC196D-D815-4AC3-B675-5997625EF02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►"/>
        <a:defRPr sz="2800" b="1">
          <a:solidFill>
            <a:srgbClr val="0066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2C0BF-031C-4A7E-881D-CC5E4D04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7AB2B-EF37-46FB-A972-C340DCDF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C3845-04D7-453B-A169-1BA21631D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12F79-15E3-4C4B-AFBF-8E685127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A22CC-2FA8-410F-BC6F-0B4CBD9BF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3962-2412-45F7-B56E-52E784B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3058304A-BAF1-461F-8A31-52DD21D84CD0}" type="slidenum">
              <a:rPr lang="zh-CN" altLang="en-US" smtClean="0"/>
              <a:pPr>
                <a:defRPr/>
              </a:pPr>
              <a:t>1</a:t>
            </a:fld>
            <a:r>
              <a:rPr lang="zh-CN" altLang="en-US" dirty="0"/>
              <a:t>页</a:t>
            </a:r>
          </a:p>
        </p:txBody>
      </p:sp>
      <p:sp>
        <p:nvSpPr>
          <p:cNvPr id="2051" name="Rectangle 8" descr="浅色横线"/>
          <p:cNvSpPr>
            <a:spLocks noChangeArrowheads="1"/>
          </p:cNvSpPr>
          <p:nvPr/>
        </p:nvSpPr>
        <p:spPr bwMode="auto">
          <a:xfrm>
            <a:off x="0" y="2708275"/>
            <a:ext cx="9144000" cy="2592388"/>
          </a:xfrm>
          <a:prstGeom prst="rect">
            <a:avLst/>
          </a:prstGeom>
          <a:pattFill prst="ltHorz">
            <a:fgClr>
              <a:srgbClr val="66CC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8642350" cy="1254125"/>
          </a:xfrm>
        </p:spPr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系统设计模型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1187450" y="2852738"/>
            <a:ext cx="44640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00CC"/>
                </a:solidFill>
                <a:ea typeface="华文隶书" pitchFamily="2" charset="-122"/>
              </a:rPr>
              <a:t>本章概述 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00CC"/>
                </a:solidFill>
                <a:ea typeface="华文隶书" pitchFamily="2" charset="-122"/>
              </a:rPr>
              <a:t>本章的学习目标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00CC"/>
                </a:solidFill>
                <a:ea typeface="华文隶书" pitchFamily="2" charset="-122"/>
              </a:rPr>
              <a:t>主要内容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ChangeArrowheads="1"/>
          </p:cNvSpPr>
          <p:nvPr/>
        </p:nvSpPr>
        <p:spPr bwMode="auto">
          <a:xfrm>
            <a:off x="539750" y="1673225"/>
            <a:ext cx="8135938" cy="301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将节点永久地从模型中移除，可以通过以下步骤进行：</a:t>
            </a:r>
          </a:p>
          <a:p>
            <a:endParaRPr lang="zh-CN" altLang="en-US" sz="320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01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选中待删除的节点，单击右键。</a:t>
            </a:r>
          </a:p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02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在弹出的快捷菜单中选择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Edit | Delete from Model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命令，或者按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Ctrl+D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快捷键即可。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A8534F-105F-4EF1-A447-20ADC9353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10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2773362" cy="204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2.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设置节点</a:t>
            </a:r>
          </a:p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处理器的标准规范对话框如下。</a:t>
            </a:r>
          </a:p>
        </p:txBody>
      </p:sp>
      <p:pic>
        <p:nvPicPr>
          <p:cNvPr id="1835011" name="图片 99" descr="2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476250"/>
            <a:ext cx="4883150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955C1A-D8E1-4C55-A6A9-ACE2D3A43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11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Text Box 2"/>
          <p:cNvSpPr txBox="1">
            <a:spLocks noChangeArrowheads="1"/>
          </p:cNvSpPr>
          <p:nvPr/>
        </p:nvSpPr>
        <p:spPr bwMode="auto">
          <a:xfrm>
            <a:off x="684213" y="836613"/>
            <a:ext cx="2519362" cy="399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还可以在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Detail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选项卡中通过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Characteristion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列表框添加硬件的物理描述信息。 </a:t>
            </a:r>
          </a:p>
        </p:txBody>
      </p:sp>
      <p:pic>
        <p:nvPicPr>
          <p:cNvPr id="1836035" name="图片 100" descr="2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288" y="549275"/>
            <a:ext cx="5338762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491898-6542-4AC9-9EA1-84EDA28AF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12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ChangeArrowheads="1"/>
          </p:cNvSpPr>
          <p:nvPr/>
        </p:nvSpPr>
        <p:spPr bwMode="auto">
          <a:xfrm>
            <a:off x="323850" y="306388"/>
            <a:ext cx="8640763" cy="3503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/>
            <a:r>
              <a:rPr lang="en-US" altLang="zh-CN" sz="3200"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添加和删除节点之间的连接</a:t>
            </a:r>
          </a:p>
          <a:p>
            <a:pPr indent="266700"/>
            <a:r>
              <a:rPr lang="zh-CN" altLang="en-US" sz="3200">
                <a:latin typeface="隶书" pitchFamily="49" charset="-122"/>
                <a:ea typeface="隶书" pitchFamily="49" charset="-122"/>
              </a:rPr>
              <a:t>在部署图中添加节点之间的连接的步骤如下：</a:t>
            </a:r>
          </a:p>
          <a:p>
            <a:pPr indent="266700"/>
            <a:r>
              <a:rPr lang="en-US" altLang="zh-CN" sz="3200">
                <a:latin typeface="隶书" pitchFamily="49" charset="-122"/>
                <a:ea typeface="隶书" pitchFamily="49" charset="-122"/>
              </a:rPr>
              <a:t>01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单击图标，或者选择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Tools | Create | Connection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命令，此时的光标变为</a:t>
            </a:r>
            <a:r>
              <a:rPr lang="zh-CN" altLang="en-US" sz="3200">
                <a:latin typeface="Arial"/>
                <a:ea typeface="隶书" pitchFamily="49" charset="-122"/>
              </a:rPr>
              <a:t>“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↑</a:t>
            </a:r>
            <a:r>
              <a:rPr lang="zh-CN" altLang="en-US" sz="3200">
                <a:latin typeface="Arial"/>
                <a:ea typeface="隶书" pitchFamily="49" charset="-122"/>
              </a:rPr>
              <a:t>”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符号。</a:t>
            </a:r>
          </a:p>
          <a:p>
            <a:pPr indent="266700"/>
            <a:r>
              <a:rPr lang="en-US" altLang="zh-CN" sz="3200">
                <a:latin typeface="隶书" pitchFamily="49" charset="-122"/>
                <a:ea typeface="隶书" pitchFamily="49" charset="-122"/>
              </a:rPr>
              <a:t>02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单击需要连接的两个节点中的任意一个节点。</a:t>
            </a:r>
          </a:p>
          <a:p>
            <a:pPr indent="266700"/>
            <a:r>
              <a:rPr lang="en-US" altLang="zh-CN" sz="3200">
                <a:latin typeface="隶书" pitchFamily="49" charset="-122"/>
                <a:ea typeface="隶书" pitchFamily="49" charset="-122"/>
              </a:rPr>
              <a:t>03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将连接的线段拖动到另一个节点中即可。</a:t>
            </a:r>
          </a:p>
        </p:txBody>
      </p:sp>
      <p:pic>
        <p:nvPicPr>
          <p:cNvPr id="1837059" name="图片 105" descr="236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812" b="5560"/>
          <a:stretch>
            <a:fillRect/>
          </a:stretch>
        </p:blipFill>
        <p:spPr bwMode="auto">
          <a:xfrm>
            <a:off x="611188" y="3789363"/>
            <a:ext cx="7561262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3FCBD1-84B8-41AE-9F6D-FC65703A7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13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Text Box 2"/>
          <p:cNvSpPr txBox="1">
            <a:spLocks noChangeArrowheads="1"/>
          </p:cNvSpPr>
          <p:nvPr/>
        </p:nvSpPr>
        <p:spPr bwMode="auto">
          <a:xfrm>
            <a:off x="250825" y="1196975"/>
            <a:ext cx="8497888" cy="252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如果要将连接从节点中删除，可以通过以下的步骤进行：</a:t>
            </a:r>
          </a:p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01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选中该连接。</a:t>
            </a:r>
          </a:p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02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按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Delete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键或者单击右键，在弹出的快捷菜单中选择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Edit | Delete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命令即可。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255542-23F0-4679-BA09-E237FF7FF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14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5538"/>
            <a:ext cx="8915400" cy="4302125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3700" dirty="0">
                <a:solidFill>
                  <a:srgbClr val="996600"/>
                </a:solidFill>
              </a:rPr>
              <a:t>例</a:t>
            </a:r>
            <a:r>
              <a:rPr lang="en-US" altLang="zh-CN" sz="3700" dirty="0"/>
              <a:t>:</a:t>
            </a:r>
            <a:r>
              <a:rPr lang="zh-CN" altLang="en-US" sz="3700" dirty="0"/>
              <a:t>学生信息管理系统</a:t>
            </a:r>
          </a:p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dirty="0"/>
              <a:t>    一个简单的学生信息管理系统的需求如下：</a:t>
            </a:r>
          </a:p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、学生或者教师可以客户</a:t>
            </a:r>
            <a:r>
              <a:rPr lang="en-US" altLang="zh-CN" dirty="0"/>
              <a:t>PC</a:t>
            </a:r>
            <a:r>
              <a:rPr lang="zh-CN" altLang="en-US" dirty="0"/>
              <a:t>机上通过浏览器如（</a:t>
            </a:r>
            <a:r>
              <a:rPr lang="en-US" altLang="zh-CN" dirty="0"/>
              <a:t>IE</a:t>
            </a:r>
            <a:r>
              <a:rPr lang="zh-CN" altLang="en-US" dirty="0"/>
              <a:t>）查看系统的页面并与</a:t>
            </a:r>
            <a:r>
              <a:rPr lang="en-US" altLang="zh-CN" dirty="0"/>
              <a:t>Web</a:t>
            </a:r>
            <a:r>
              <a:rPr lang="zh-CN" altLang="en-US" dirty="0"/>
              <a:t>服务器通信。</a:t>
            </a:r>
          </a:p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服务器安装</a:t>
            </a:r>
            <a:r>
              <a:rPr lang="en-US" altLang="zh-CN" dirty="0"/>
              <a:t>Web</a:t>
            </a:r>
            <a:r>
              <a:rPr lang="zh-CN" altLang="en-US" dirty="0"/>
              <a:t>服务器软件，如</a:t>
            </a:r>
            <a:r>
              <a:rPr lang="en-US" altLang="zh-CN" dirty="0"/>
              <a:t>Tomcat</a:t>
            </a:r>
            <a:r>
              <a:rPr lang="zh-CN" altLang="en-US" dirty="0"/>
              <a:t>等，通过</a:t>
            </a:r>
            <a:r>
              <a:rPr lang="en-US" altLang="zh-CN" dirty="0"/>
              <a:t>JDBC</a:t>
            </a:r>
            <a:r>
              <a:rPr lang="zh-CN" altLang="en-US" dirty="0"/>
              <a:t>与数据库服务器连接。</a:t>
            </a:r>
          </a:p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3</a:t>
            </a:r>
            <a:r>
              <a:rPr lang="zh-CN" altLang="en-US" dirty="0"/>
              <a:t>、在数据库服务器中安装</a:t>
            </a:r>
            <a:r>
              <a:rPr lang="en-US" altLang="zh-CN" dirty="0"/>
              <a:t>SQL Server 2000</a:t>
            </a:r>
            <a:r>
              <a:rPr lang="zh-CN" altLang="en-US" dirty="0"/>
              <a:t>，从而提供数据服务功能。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0CD60A-E04D-41D0-B396-3E116AD4C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15</a:t>
            </a:fld>
            <a:r>
              <a:rPr lang="zh-CN" altLang="en-US" dirty="0"/>
              <a:t>页</a:t>
            </a:r>
          </a:p>
        </p:txBody>
      </p:sp>
      <p:pic>
        <p:nvPicPr>
          <p:cNvPr id="4" name="图片 110" descr="240.png">
            <a:extLst>
              <a:ext uri="{FF2B5EF4-FFF2-40B4-BE49-F238E27FC236}">
                <a16:creationId xmlns:a16="http://schemas.microsoft.com/office/drawing/2014/main" id="{A8F17A72-0607-4A0B-A0F0-7EAD4D42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4800600"/>
            <a:ext cx="7921625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93100" cy="4302125"/>
          </a:xfrm>
        </p:spPr>
        <p:txBody>
          <a:bodyPr/>
          <a:lstStyle/>
          <a:p>
            <a:r>
              <a:rPr lang="en-US" altLang="zh-CN" sz="4100"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4100">
                <a:latin typeface="隶书" pitchFamily="49" charset="-122"/>
                <a:ea typeface="隶书" pitchFamily="49" charset="-122"/>
              </a:rPr>
              <a:t>确定系统节点</a:t>
            </a:r>
          </a:p>
          <a:p>
            <a:pPr>
              <a:buFont typeface="Wingdings" pitchFamily="2" charset="2"/>
              <a:buNone/>
            </a:pPr>
            <a:r>
              <a:rPr lang="zh-CN" altLang="en-US" sz="41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700">
                <a:latin typeface="隶书" pitchFamily="49" charset="-122"/>
                <a:ea typeface="隶书" pitchFamily="49" charset="-122"/>
              </a:rPr>
              <a:t>根据上面的需求列表可以获得系统的节点信息。</a:t>
            </a:r>
          </a:p>
          <a:p>
            <a:endParaRPr lang="zh-CN" altLang="en-US" sz="370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840132" name="图片 110" descr="24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2997200"/>
            <a:ext cx="7921625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94AD8E-224B-4F0E-A0AE-E145ED79A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16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Rectangle 2"/>
          <p:cNvSpPr>
            <a:spLocks noChangeArrowheads="1"/>
          </p:cNvSpPr>
          <p:nvPr/>
        </p:nvSpPr>
        <p:spPr bwMode="auto">
          <a:xfrm>
            <a:off x="684213" y="831850"/>
            <a:ext cx="8351837" cy="289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/>
            <a:r>
              <a:rPr lang="en-US" altLang="zh-CN" sz="3200">
                <a:latin typeface="隶书" pitchFamily="49" charset="-122"/>
                <a:ea typeface="隶书" pitchFamily="49" charset="-122"/>
              </a:rPr>
              <a:t>2.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添加节点连接</a:t>
            </a:r>
          </a:p>
          <a:p>
            <a:pPr indent="266700"/>
            <a:r>
              <a:rPr lang="zh-CN" altLang="en-US" sz="3200">
                <a:latin typeface="隶书" pitchFamily="49" charset="-122"/>
                <a:ea typeface="隶书" pitchFamily="49" charset="-122"/>
              </a:rPr>
              <a:t>将上面的节点连接起来，得到的部署图。</a:t>
            </a:r>
          </a:p>
          <a:p>
            <a:pPr indent="266700"/>
            <a:endParaRPr lang="zh-CN" altLang="en-US" sz="3200">
              <a:latin typeface="隶书" pitchFamily="49" charset="-122"/>
              <a:ea typeface="隶书" pitchFamily="49" charset="-122"/>
            </a:endParaRPr>
          </a:p>
          <a:p>
            <a:pPr indent="266700"/>
            <a:r>
              <a:rPr lang="zh-CN" altLang="en-US" sz="3200">
                <a:latin typeface="隶书" pitchFamily="49" charset="-122"/>
                <a:ea typeface="隶书" pitchFamily="49" charset="-122"/>
              </a:rPr>
              <a:t>从前面的需求可以获取下列的连接信息：</a:t>
            </a:r>
          </a:p>
          <a:p>
            <a:pPr indent="26670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在客户的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机上通过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HTTP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协议与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Web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服务器通信</a:t>
            </a:r>
          </a:p>
          <a:p>
            <a:pPr indent="266700">
              <a:buSzPct val="50000"/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Web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服务器通过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与数据库服务器连接</a:t>
            </a: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7823200" y="43545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841156" name="Picture 4" descr="image0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3933825"/>
            <a:ext cx="7416800" cy="1973263"/>
          </a:xfrm>
          <a:prstGeom prst="rect">
            <a:avLst/>
          </a:prstGeom>
          <a:noFill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81DFD4-B1A2-49CD-9C89-C85C487DA0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17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178" name="Text Box 2"/>
          <p:cNvSpPr txBox="1">
            <a:spLocks noChangeArrowheads="1"/>
          </p:cNvSpPr>
          <p:nvPr/>
        </p:nvSpPr>
        <p:spPr bwMode="auto">
          <a:xfrm>
            <a:off x="827088" y="1052513"/>
            <a:ext cx="7705725" cy="204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细化部署图</a:t>
            </a:r>
          </a:p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接下来需要确定各个处理器中的主程序以及其他的内容，如构造型、说明型文档和特征描述等。</a:t>
            </a:r>
          </a:p>
        </p:txBody>
      </p:sp>
      <p:pic>
        <p:nvPicPr>
          <p:cNvPr id="1842179" name="Picture 3" descr="image0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3357563"/>
            <a:ext cx="7704137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9461A9-65D1-44E6-8A94-A895706AF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18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9" name="Rectangle 3"/>
          <p:cNvSpPr>
            <a:spLocks noChangeArrowheads="1"/>
          </p:cNvSpPr>
          <p:nvPr/>
        </p:nvSpPr>
        <p:spPr bwMode="auto">
          <a:xfrm>
            <a:off x="152400" y="1752600"/>
            <a:ext cx="8305800" cy="196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宋体" pitchFamily="2" charset="-122"/>
              </a:rPr>
              <a:t>上课作业</a:t>
            </a:r>
            <a:r>
              <a:rPr kumimoji="1" lang="en-US" altLang="zh-CN" sz="2400" b="1" dirty="0">
                <a:latin typeface="宋体" pitchFamily="2" charset="-122"/>
              </a:rPr>
              <a:t>:  P249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Ch10_</a:t>
            </a:r>
            <a:r>
              <a:rPr lang="zh-CN" altLang="en-US" sz="2400" dirty="0"/>
              <a:t>图书管理系统构件图与布署图</a:t>
            </a:r>
            <a:r>
              <a:rPr lang="en-US" altLang="zh-CN" sz="2400" dirty="0"/>
              <a:t>_</a:t>
            </a:r>
            <a:r>
              <a:rPr lang="zh-CN" altLang="en-US" sz="2400" dirty="0"/>
              <a:t>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.mdl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Ch10_</a:t>
            </a:r>
            <a:r>
              <a:rPr lang="zh-CN" altLang="en-US" sz="2400" dirty="0"/>
              <a:t>业务系统包图</a:t>
            </a:r>
            <a:r>
              <a:rPr lang="en-US" altLang="zh-CN" sz="2400" dirty="0"/>
              <a:t>_</a:t>
            </a:r>
            <a:r>
              <a:rPr lang="zh-CN" altLang="en-US" sz="2400" dirty="0"/>
              <a:t>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.mdl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556C38-D111-491D-AEF0-584F8D8FD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7DCE6866-F145-41A2-94B8-65F4495AC5D2}" type="slidenum">
              <a:rPr lang="zh-CN" altLang="en-US" smtClean="0"/>
              <a:pPr>
                <a:defRPr/>
              </a:pPr>
              <a:t>19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583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609600" y="830263"/>
            <a:ext cx="73914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主要内容</a:t>
            </a:r>
            <a:endParaRPr lang="en-US" altLang="zh-CN" sz="4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1832D9BD-3D9A-4A0E-A7DE-4DCBF36DB217}" type="slidenum">
              <a:rPr lang="zh-CN" altLang="en-US" smtClean="0"/>
              <a:pPr>
                <a:defRPr/>
              </a:pPr>
              <a:t>2</a:t>
            </a:fld>
            <a:r>
              <a:rPr lang="zh-CN" altLang="en-US" dirty="0"/>
              <a:t>页</a:t>
            </a: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1676400" y="1905000"/>
            <a:ext cx="71628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主要内容：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系统体系设计概述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软件系统体系结构建模</a:t>
            </a:r>
            <a:r>
              <a:rPr lang="en-US" altLang="zh-CN" sz="24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包图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软件系统体系结构建模</a:t>
            </a:r>
            <a:r>
              <a:rPr lang="en-US" altLang="zh-CN" sz="24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构件图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硬件系统体系结构建模</a:t>
            </a:r>
            <a:r>
              <a:rPr lang="en-US" altLang="zh-CN" sz="24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部署图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44F01A-E44E-4659-85A4-EF01DEB26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A9ED80-07A7-497C-976E-281D30658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90"/>
            <a:ext cx="9144000" cy="63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B8B3CC-9ABD-48E2-B0EE-A190C997B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EDAA7-563D-497F-A890-EF77D9EC6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5" y="0"/>
            <a:ext cx="730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1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4246F8-4863-4953-8F39-D5DF1D586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26E20BD1-B2E5-4037-AB39-30DC4FA6EB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8229600" cy="4495800"/>
            <a:chOff x="3434" y="7274"/>
            <a:chExt cx="5463" cy="7476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EE919E26-46CD-42AB-A98D-1746F6E6C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23872" t="23299" r="19701" b="40459"/>
            <a:stretch>
              <a:fillRect/>
            </a:stretch>
          </p:blipFill>
          <p:spPr bwMode="auto">
            <a:xfrm>
              <a:off x="3434" y="7274"/>
              <a:ext cx="5460" cy="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09CA140C-CF2C-4107-BE30-621352167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9926"/>
              <a:ext cx="5463" cy="4824"/>
              <a:chOff x="3386" y="5558"/>
              <a:chExt cx="5463" cy="4824"/>
            </a:xfrm>
          </p:grpSpPr>
          <p:pic>
            <p:nvPicPr>
              <p:cNvPr id="6" name="Picture 8">
                <a:extLst>
                  <a:ext uri="{FF2B5EF4-FFF2-40B4-BE49-F238E27FC236}">
                    <a16:creationId xmlns:a16="http://schemas.microsoft.com/office/drawing/2014/main" id="{A5BB9A72-1279-408A-BD90-1C232A1AC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 l="23872" t="23299" r="19701" b="32692"/>
              <a:stretch>
                <a:fillRect/>
              </a:stretch>
            </p:blipFill>
            <p:spPr bwMode="auto">
              <a:xfrm>
                <a:off x="3389" y="5558"/>
                <a:ext cx="5460" cy="3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9">
                <a:extLst>
                  <a:ext uri="{FF2B5EF4-FFF2-40B4-BE49-F238E27FC236}">
                    <a16:creationId xmlns:a16="http://schemas.microsoft.com/office/drawing/2014/main" id="{46B7B822-DF08-44AD-8D55-3067F1FCBA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 l="23872" t="20711" r="19701" b="55991"/>
              <a:stretch>
                <a:fillRect/>
              </a:stretch>
            </p:blipFill>
            <p:spPr bwMode="auto">
              <a:xfrm>
                <a:off x="3386" y="8666"/>
                <a:ext cx="5460" cy="1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419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硬件系统体系结构建模</a:t>
            </a:r>
            <a:r>
              <a:rPr lang="en-US" altLang="zh-CN" sz="4000" dirty="0"/>
              <a:t>——</a:t>
            </a:r>
            <a:r>
              <a:rPr lang="zh-CN" altLang="en-US" sz="4000" dirty="0"/>
              <a:t>部署图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开发得到的软件系统，必须部署在某些硬件上予以执行。</a:t>
            </a:r>
          </a:p>
          <a:p>
            <a:r>
              <a:rPr lang="zh-CN" altLang="en-US"/>
              <a:t>在</a:t>
            </a:r>
            <a:r>
              <a:rPr lang="en-US" altLang="zh-CN"/>
              <a:t>UML</a:t>
            </a:r>
            <a:r>
              <a:rPr lang="zh-CN" altLang="en-US"/>
              <a:t>中，硬件系统体系结构模型由配置图建模。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7C460C-E344-4505-9BC5-FCC1D4482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3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Text Box 2"/>
          <p:cNvSpPr txBox="1">
            <a:spLocks noChangeArrowheads="1"/>
          </p:cNvSpPr>
          <p:nvPr/>
        </p:nvSpPr>
        <p:spPr bwMode="auto">
          <a:xfrm>
            <a:off x="152400" y="83215"/>
            <a:ext cx="5257800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一、部署图的基本概念</a:t>
            </a: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323849" y="2018806"/>
            <a:ext cx="8743951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在一个部署图中，包含了两种基本的模型元素：节点（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Node)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和节点之间的连接（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Connection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）。在每一个模型中仅包含一个部署图。</a:t>
            </a:r>
          </a:p>
        </p:txBody>
      </p:sp>
      <p:pic>
        <p:nvPicPr>
          <p:cNvPr id="1824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3" y="3425761"/>
            <a:ext cx="9034017" cy="3358456"/>
          </a:xfrm>
          <a:prstGeom prst="rect">
            <a:avLst/>
          </a:prstGeom>
          <a:noFill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115303-535E-4F2F-84E5-FC4870904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4</a:t>
            </a:fld>
            <a:r>
              <a:rPr lang="zh-CN" altLang="en-US" dirty="0"/>
              <a:t>页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862503-2480-4474-A4A3-8D3CB055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732745"/>
            <a:ext cx="8139113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 dirty="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部署图（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Deployment Diagram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）描述了一个系统运行时的硬件结点，以及在这些结点上运行的软件构件将在何处物理地运行，以及它们将如何彼此通信的静态视图。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5" name="Rectangle 3"/>
          <p:cNvSpPr>
            <a:spLocks noChangeArrowheads="1"/>
          </p:cNvSpPr>
          <p:nvPr/>
        </p:nvSpPr>
        <p:spPr bwMode="auto">
          <a:xfrm>
            <a:off x="685800" y="1881188"/>
            <a:ext cx="8134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节点是在运行时代表计算资源的物理元素。</a:t>
            </a:r>
          </a:p>
        </p:txBody>
      </p:sp>
      <p:sp>
        <p:nvSpPr>
          <p:cNvPr id="1825798" name="Rectangle 6"/>
          <p:cNvSpPr>
            <a:spLocks noGrp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节点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39CF9D-BC93-49FC-9620-CE5E998A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5</a:t>
            </a:fld>
            <a:r>
              <a:rPr lang="zh-CN" altLang="en-US" dirty="0"/>
              <a:t>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8A7BA1-C9AB-4072-A704-38E9A97B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67200"/>
            <a:ext cx="8355013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UML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中，节点用一个立方体来表示。</a:t>
            </a:r>
          </a:p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节点必须有名称。节点的名称是一个字符串，有两种：简单名和路径名；位于节点图标内部。</a:t>
            </a:r>
          </a:p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实际应用中，节点名称通常是从现实的词汇表中抽取出来的短名词或名词短语。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E27D889-7353-4570-9B50-7B18875C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8330" y="2792412"/>
            <a:ext cx="15843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5795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3" name="Rectangle 3"/>
          <p:cNvSpPr>
            <a:spLocks noChangeArrowheads="1"/>
          </p:cNvSpPr>
          <p:nvPr/>
        </p:nvSpPr>
        <p:spPr bwMode="auto">
          <a:xfrm>
            <a:off x="685800" y="1881188"/>
            <a:ext cx="83058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通常，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UML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图中的节点只显示名称，也可以用标记值或表示节点细节的附加栏加以修饰示。</a:t>
            </a:r>
          </a:p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建模过程中，节点可以分为两种：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处理器（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Processor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设备（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Device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 。</a:t>
            </a:r>
          </a:p>
        </p:txBody>
      </p:sp>
      <p:pic>
        <p:nvPicPr>
          <p:cNvPr id="1827846" name="Picture 6" descr="节点细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62731"/>
            <a:ext cx="17272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7847" name="Rectangle 7"/>
          <p:cNvSpPr>
            <a:spLocks noGrp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节点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9F442F-3EC9-441C-8D05-B5723741A4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6</a:t>
            </a:fld>
            <a:r>
              <a:rPr lang="zh-CN" altLang="en-US" dirty="0"/>
              <a:t>页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1738D0-4B80-4C21-8260-6AFC583B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32610"/>
            <a:ext cx="8077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部署图中用关联关系表示各节点之间通信路径。</a:t>
            </a:r>
          </a:p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UML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中，部署图中的关联关系的表示方法与类图中关联关系相同，都是一条实线。</a:t>
            </a:r>
          </a:p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在连接硬件时通常关心节点之间是如何连接的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如以太网、并行、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TCP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或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USB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84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939" name="Rectangle 3"/>
          <p:cNvSpPr>
            <a:spLocks noChangeArrowheads="1"/>
          </p:cNvSpPr>
          <p:nvPr/>
        </p:nvSpPr>
        <p:spPr bwMode="auto">
          <a:xfrm>
            <a:off x="609600" y="1881188"/>
            <a:ext cx="8355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2913" eaLnBrk="0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¯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关联关系一般不使用名称，使用构造型，如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&lt;&lt;Ethernet&gt;&gt;(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以太网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&lt;&lt;parallel&gt;&gt;(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并联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或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&lt;&lt;TCP&gt;&gt;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ahoma" pitchFamily="34" charset="0"/>
              </a:rPr>
              <a:t>（传输控制协议 ）等。</a:t>
            </a:r>
          </a:p>
        </p:txBody>
      </p:sp>
      <p:pic>
        <p:nvPicPr>
          <p:cNvPr id="1831942" name="Picture 6"/>
          <p:cNvPicPr>
            <a:picLocks noChangeAspect="1" noChangeArrowheads="1"/>
          </p:cNvPicPr>
          <p:nvPr/>
        </p:nvPicPr>
        <p:blipFill>
          <a:blip r:embed="rId2"/>
          <a:srcRect l="3011" t="3703" r="3726" b="5180"/>
          <a:stretch>
            <a:fillRect/>
          </a:stretch>
        </p:blipFill>
        <p:spPr bwMode="auto">
          <a:xfrm>
            <a:off x="2209800" y="3352800"/>
            <a:ext cx="4752975" cy="320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1943" name="Rectangle 7"/>
          <p:cNvSpPr>
            <a:spLocks noGrp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关联关系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57E2F9-5E5F-4EFC-A773-2AF846E20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7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19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386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57610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二、使用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创建构件图与部署图</a:t>
            </a:r>
          </a:p>
        </p:txBody>
      </p:sp>
      <p:sp>
        <p:nvSpPr>
          <p:cNvPr id="1808387" name="Rectangle 3"/>
          <p:cNvSpPr>
            <a:spLocks noChangeArrowheads="1"/>
          </p:cNvSpPr>
          <p:nvPr/>
        </p:nvSpPr>
        <p:spPr bwMode="auto">
          <a:xfrm>
            <a:off x="323850" y="1690688"/>
            <a:ext cx="8424863" cy="337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在每一个系统模型中，只存在一个部署图。在使用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Rational Rose 2003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创建系统模型时，就已经创建完毕，即为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Deployment View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（部署视图）。如果要访问部署图，在浏览器中双击该部署视图即可。 </a:t>
            </a:r>
          </a:p>
          <a:p>
            <a:pPr marL="457200" indent="-457200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其中包括：</a:t>
            </a:r>
          </a:p>
          <a:p>
            <a:pPr marL="457200" indent="-457200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创建和删除节点。</a:t>
            </a:r>
          </a:p>
          <a:p>
            <a:pPr marL="457200" indent="-457200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设置节点。</a:t>
            </a:r>
          </a:p>
          <a:p>
            <a:pPr marL="457200" indent="-457200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添加和删除节点之间的连接。</a:t>
            </a:r>
          </a:p>
          <a:p>
            <a:pPr marL="457200" indent="-457200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设置连接规范。</a:t>
            </a:r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808388" name="Text Box 4"/>
          <p:cNvSpPr txBox="1">
            <a:spLocks noChangeArrowheads="1"/>
          </p:cNvSpPr>
          <p:nvPr/>
        </p:nvSpPr>
        <p:spPr bwMode="auto">
          <a:xfrm>
            <a:off x="6372225" y="1196975"/>
            <a:ext cx="2376488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、创建部署图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00641B-0536-4E1D-A60B-70CCF5A5D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CA8EE385-4FE5-4165-BB24-7F0188EFDEC8}" type="slidenum">
              <a:rPr lang="zh-CN" altLang="en-US" smtClean="0"/>
              <a:pPr>
                <a:defRPr/>
              </a:pPr>
              <a:t>8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2" name="Text Box 2"/>
          <p:cNvSpPr txBox="1">
            <a:spLocks noChangeArrowheads="1"/>
          </p:cNvSpPr>
          <p:nvPr/>
        </p:nvSpPr>
        <p:spPr bwMode="auto">
          <a:xfrm>
            <a:off x="1081088" y="333375"/>
            <a:ext cx="7739062" cy="594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创建部署图</a:t>
            </a:r>
          </a:p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创建和删除节点</a:t>
            </a:r>
          </a:p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使用菜单栏或浏览器添加节点的步骤如下：</a:t>
            </a:r>
          </a:p>
          <a:p>
            <a:r>
              <a:rPr lang="en-US" altLang="zh-CN" sz="3200">
                <a:latin typeface="隶书" pitchFamily="49" charset="-122"/>
                <a:ea typeface="隶书" pitchFamily="49" charset="-122"/>
              </a:rPr>
              <a:t>01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选择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Tools | Create | Processor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命令，此时光标变为</a:t>
            </a:r>
            <a:r>
              <a:rPr lang="zh-CN" altLang="en-US" sz="3200">
                <a:latin typeface="Arial"/>
                <a:ea typeface="隶书" pitchFamily="49" charset="-122"/>
              </a:rPr>
              <a:t>“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3200">
                <a:latin typeface="Arial"/>
                <a:ea typeface="隶书" pitchFamily="49" charset="-122"/>
              </a:rPr>
              <a:t>”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号。如果使用浏览器，可右键单击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Deployment View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（部署视图），在弹出的快捷菜单中选择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New | Processor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命令，此时光标也变为</a:t>
            </a:r>
            <a:r>
              <a:rPr lang="zh-CN" altLang="en-US" sz="3200">
                <a:latin typeface="Arial"/>
                <a:ea typeface="隶书" pitchFamily="49" charset="-122"/>
              </a:rPr>
              <a:t>“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3200">
                <a:latin typeface="Arial"/>
                <a:ea typeface="隶书" pitchFamily="49" charset="-122"/>
              </a:rPr>
              <a:t>”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号。</a:t>
            </a:r>
          </a:p>
          <a:p>
            <a:br>
              <a:rPr lang="zh-CN" altLang="en-US" sz="3200">
                <a:latin typeface="隶书" pitchFamily="49" charset="-122"/>
                <a:ea typeface="隶书" pitchFamily="49" charset="-122"/>
              </a:rPr>
            </a:br>
            <a:r>
              <a:rPr lang="en-US" altLang="zh-CN" sz="3200">
                <a:latin typeface="隶书" pitchFamily="49" charset="-122"/>
                <a:ea typeface="隶书" pitchFamily="49" charset="-122"/>
              </a:rPr>
              <a:t>02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以下的步骤与使用工具栏添加节点的步骤类似，按照前面使用工具栏添加处理器节点的步骤添加即可。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B952B1-40AB-4899-8634-179CD4AA5F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10.</a:t>
            </a:r>
            <a:fld id="{E8D5738A-F40C-422A-B1BB-B53E33AC465F}" type="slidenum">
              <a:rPr lang="zh-CN" altLang="en-US" smtClean="0"/>
              <a:pPr>
                <a:defRPr/>
              </a:pPr>
              <a:t>9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UML面向对象设计与分析教程">
  <a:themeElements>
    <a:clrScheme name="SQL Server实用简明教程(第三版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QL Server实用简明教程(第三版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QL Server实用简明教程(第三版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1078</Words>
  <Application>Microsoft Office PowerPoint</Application>
  <PresentationFormat>全屏显示(4:3)</PresentationFormat>
  <Paragraphs>99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宋体</vt:lpstr>
      <vt:lpstr>楷体_GB2312</vt:lpstr>
      <vt:lpstr>隶书</vt:lpstr>
      <vt:lpstr>黑体</vt:lpstr>
      <vt:lpstr>Arial</vt:lpstr>
      <vt:lpstr>Calibri</vt:lpstr>
      <vt:lpstr>Calibri Light</vt:lpstr>
      <vt:lpstr>Times New Roman</vt:lpstr>
      <vt:lpstr>Wingdings</vt:lpstr>
      <vt:lpstr>UML面向对象设计与分析教程</vt:lpstr>
      <vt:lpstr>自定义设计方案</vt:lpstr>
      <vt:lpstr>第10章 系统设计模型</vt:lpstr>
      <vt:lpstr>PowerPoint 演示文稿</vt:lpstr>
      <vt:lpstr>硬件系统体系结构建模——部署图</vt:lpstr>
      <vt:lpstr>PowerPoint 演示文稿</vt:lpstr>
      <vt:lpstr>节点</vt:lpstr>
      <vt:lpstr>节点</vt:lpstr>
      <vt:lpstr>关联关系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xuejunxiao</dc:creator>
  <cp:lastModifiedBy>wu andy</cp:lastModifiedBy>
  <cp:revision>383</cp:revision>
  <dcterms:created xsi:type="dcterms:W3CDTF">2007-03-24T22:53:15Z</dcterms:created>
  <dcterms:modified xsi:type="dcterms:W3CDTF">2021-05-17T01:13:46Z</dcterms:modified>
</cp:coreProperties>
</file>