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8" r:id="rId6"/>
    <p:sldId id="30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392"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E5D5B-826F-48B3-B704-CA4F298BFD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4DBB7CF3-E365-47CE-8F78-AD54D00CF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FB24B138-9A4C-4680-B0D6-6A3A45421124}"/>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5" name="页脚占位符 4">
            <a:extLst>
              <a:ext uri="{FF2B5EF4-FFF2-40B4-BE49-F238E27FC236}">
                <a16:creationId xmlns:a16="http://schemas.microsoft.com/office/drawing/2014/main" id="{C9D12941-2054-4A2C-BBBE-9132E2BAAF3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CF51E94-F81F-4EC9-B849-41FE0E3F0630}"/>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4687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CD98A-3986-48AB-8287-50D44D867F2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DCC69BD-F6FF-4784-8E81-85143AAC000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6ABDBCE-718C-4129-B2BA-0202A23B2724}"/>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5" name="页脚占位符 4">
            <a:extLst>
              <a:ext uri="{FF2B5EF4-FFF2-40B4-BE49-F238E27FC236}">
                <a16:creationId xmlns:a16="http://schemas.microsoft.com/office/drawing/2014/main" id="{09C5B4E3-9DA3-4EE1-BADD-51D3DC5F36E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8C17ECE-771C-41F6-A3E0-FC3FF6585FA9}"/>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5763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DBA9E4-B1B0-40CA-AD30-0EA0A6AC77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75CC506-A8B5-4CA1-AEDD-7FF4852A90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8219667-88FD-41BB-B5BE-AB3156392CE3}"/>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5" name="页脚占位符 4">
            <a:extLst>
              <a:ext uri="{FF2B5EF4-FFF2-40B4-BE49-F238E27FC236}">
                <a16:creationId xmlns:a16="http://schemas.microsoft.com/office/drawing/2014/main" id="{73DC8D81-2EF7-49F6-AEB8-34C064F4849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1319D3-683A-438F-A545-76D976EE7218}"/>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13238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8AA56-C6EC-4697-9A0C-3C21870A403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C0CC807-4F66-45C4-B5B4-C13299B156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485CAB5-1A9C-4186-966B-1BD75689E5E1}"/>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5" name="页脚占位符 4">
            <a:extLst>
              <a:ext uri="{FF2B5EF4-FFF2-40B4-BE49-F238E27FC236}">
                <a16:creationId xmlns:a16="http://schemas.microsoft.com/office/drawing/2014/main" id="{8157F8A1-370D-43B4-B1C9-6440485E216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D896E37-FB00-4E43-9F9D-5FABAD06BDC8}"/>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51907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02E6E-ED5A-459C-8E5A-DDEEC18A5F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4A6E797-FE99-47D8-8FD3-FFD9A1D5EE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5C46FF1-4CBF-4A09-A232-8A2457F5E41A}"/>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5" name="页脚占位符 4">
            <a:extLst>
              <a:ext uri="{FF2B5EF4-FFF2-40B4-BE49-F238E27FC236}">
                <a16:creationId xmlns:a16="http://schemas.microsoft.com/office/drawing/2014/main" id="{B32CCF89-75BC-422A-868E-CA259C9C457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42CF06B-A758-4EA9-BE3E-B5C744950CDA}"/>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326316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A3AE3-22F8-4651-A817-4B2089E418F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30BB7E2-1E54-49A4-9B0A-BC6323D15E5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694F56C3-0875-475B-9611-AC9F1BF7078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DF242BB-C451-40C9-84F3-22429895CEE7}"/>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6" name="页脚占位符 5">
            <a:extLst>
              <a:ext uri="{FF2B5EF4-FFF2-40B4-BE49-F238E27FC236}">
                <a16:creationId xmlns:a16="http://schemas.microsoft.com/office/drawing/2014/main" id="{24B6FD4C-575C-4032-A37A-A448205CB8E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8F5480B-EAD0-4E72-B26D-D7735FFA66AE}"/>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179702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E83FD-3CE6-42E8-8750-98BFDD9E9F5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2A14956-A36E-4F71-9490-6436589BE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55A1F8-70EB-4B91-8E96-243C8E84EC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FDA88944-070E-40AF-9BD8-FEBCF0CC4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DE5426-BFE9-48BA-A00E-1AD0F37045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3C5CA5F2-CB53-4082-87DC-A6DCBE2779E1}"/>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8" name="页脚占位符 7">
            <a:extLst>
              <a:ext uri="{FF2B5EF4-FFF2-40B4-BE49-F238E27FC236}">
                <a16:creationId xmlns:a16="http://schemas.microsoft.com/office/drawing/2014/main" id="{7EB2DFCB-84E6-462E-949D-763EDD663281}"/>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C37003DF-2967-41D5-80C4-DA24571E359D}"/>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307795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D4F5A-A9F9-453F-8AFC-94AC65858B3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CFC6139-18F0-4584-A27A-515147A0998B}"/>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4" name="页脚占位符 3">
            <a:extLst>
              <a:ext uri="{FF2B5EF4-FFF2-40B4-BE49-F238E27FC236}">
                <a16:creationId xmlns:a16="http://schemas.microsoft.com/office/drawing/2014/main" id="{EB7C4D32-A452-4616-A1E3-C09A3BF09CE6}"/>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2DA05833-4393-4063-973E-F506437178E6}"/>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206456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607738-606F-4006-849B-FBC42A6D9D34}"/>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3" name="页脚占位符 2">
            <a:extLst>
              <a:ext uri="{FF2B5EF4-FFF2-40B4-BE49-F238E27FC236}">
                <a16:creationId xmlns:a16="http://schemas.microsoft.com/office/drawing/2014/main" id="{06D1B08D-2649-4FFD-945E-9E615E403D0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E1FC029-F707-41E3-AD5D-1616E6AD1BA6}"/>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242543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DF75E-7BCA-432F-8BEC-032D5EE2ED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7BEA602-AC81-42DD-97D6-C151835AF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BF726F14-22C2-4A44-8CFA-1E9EAE3AA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FA0CAC6-2A94-43A5-AEA0-321D7E419720}"/>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6" name="页脚占位符 5">
            <a:extLst>
              <a:ext uri="{FF2B5EF4-FFF2-40B4-BE49-F238E27FC236}">
                <a16:creationId xmlns:a16="http://schemas.microsoft.com/office/drawing/2014/main" id="{40291650-C535-4F5E-8352-8EB279ADF17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7BD3C8B-6CA7-4183-A30C-A54EBD7018B5}"/>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8844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1D169-08DF-4A30-8946-179212B62A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CB756B5-CB17-404A-B6A4-183A670A6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B57861D6-B4D3-448E-BB5E-A1ED2ACAA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7ED473-4C8F-497C-92C2-EA9EB3A2CFD5}"/>
              </a:ext>
            </a:extLst>
          </p:cNvPr>
          <p:cNvSpPr>
            <a:spLocks noGrp="1"/>
          </p:cNvSpPr>
          <p:nvPr>
            <p:ph type="dt" sz="half" idx="10"/>
          </p:nvPr>
        </p:nvSpPr>
        <p:spPr/>
        <p:txBody>
          <a:bodyPr/>
          <a:lstStyle/>
          <a:p>
            <a:fld id="{1E87B79C-4925-43C7-8E02-180FC1511C25}" type="datetimeFigureOut">
              <a:rPr lang="en-US" smtClean="0"/>
              <a:t>5/17/2021</a:t>
            </a:fld>
            <a:endParaRPr lang="en-US"/>
          </a:p>
        </p:txBody>
      </p:sp>
      <p:sp>
        <p:nvSpPr>
          <p:cNvPr id="6" name="页脚占位符 5">
            <a:extLst>
              <a:ext uri="{FF2B5EF4-FFF2-40B4-BE49-F238E27FC236}">
                <a16:creationId xmlns:a16="http://schemas.microsoft.com/office/drawing/2014/main" id="{063E52F4-1864-4340-AE25-5BA9A53B507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AF94335-9FAE-4246-A120-0D94BA5AF7FE}"/>
              </a:ext>
            </a:extLst>
          </p:cNvPr>
          <p:cNvSpPr>
            <a:spLocks noGrp="1"/>
          </p:cNvSpPr>
          <p:nvPr>
            <p:ph type="sldNum" sz="quarter" idx="12"/>
          </p:nvPr>
        </p:nvSpPr>
        <p:spPr/>
        <p:txBody>
          <a:bodyPr/>
          <a:lstStyle/>
          <a:p>
            <a:fld id="{54CDC8AB-DC92-4E15-BA14-14E28445A1F9}" type="slidenum">
              <a:rPr lang="en-US" smtClean="0"/>
              <a:t>‹#›</a:t>
            </a:fld>
            <a:endParaRPr lang="en-US"/>
          </a:p>
        </p:txBody>
      </p:sp>
    </p:spTree>
    <p:extLst>
      <p:ext uri="{BB962C8B-B14F-4D97-AF65-F5344CB8AC3E}">
        <p14:creationId xmlns:p14="http://schemas.microsoft.com/office/powerpoint/2010/main" val="274775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6DE01E-52C5-4470-8DB2-540B08161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CBCFCE7-0557-43ED-8055-FF6E2201A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191D536-7405-40BE-A8A3-03D3C1257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7B79C-4925-43C7-8E02-180FC1511C25}" type="datetimeFigureOut">
              <a:rPr lang="en-US" smtClean="0"/>
              <a:t>5/17/2021</a:t>
            </a:fld>
            <a:endParaRPr lang="en-US"/>
          </a:p>
        </p:txBody>
      </p:sp>
      <p:sp>
        <p:nvSpPr>
          <p:cNvPr id="5" name="页脚占位符 4">
            <a:extLst>
              <a:ext uri="{FF2B5EF4-FFF2-40B4-BE49-F238E27FC236}">
                <a16:creationId xmlns:a16="http://schemas.microsoft.com/office/drawing/2014/main" id="{FBB2A4F3-DAFC-48DA-AB97-091A40A44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A3E2CDD-D1AA-4570-B319-FAC89DD02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DC8AB-DC92-4E15-BA14-14E28445A1F9}" type="slidenum">
              <a:rPr lang="en-US" smtClean="0"/>
              <a:t>‹#›</a:t>
            </a:fld>
            <a:endParaRPr lang="en-US"/>
          </a:p>
        </p:txBody>
      </p:sp>
    </p:spTree>
    <p:extLst>
      <p:ext uri="{BB962C8B-B14F-4D97-AF65-F5344CB8AC3E}">
        <p14:creationId xmlns:p14="http://schemas.microsoft.com/office/powerpoint/2010/main" val="196646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82ADA-2A69-43EC-90DC-853F94D96B81}"/>
              </a:ext>
            </a:extLst>
          </p:cNvPr>
          <p:cNvSpPr>
            <a:spLocks noGrp="1"/>
          </p:cNvSpPr>
          <p:nvPr>
            <p:ph type="ctrTitle"/>
          </p:nvPr>
        </p:nvSpPr>
        <p:spPr/>
        <p:txBody>
          <a:bodyPr/>
          <a:lstStyle/>
          <a:p>
            <a:r>
              <a:rPr lang="zh-CN" altLang="en-US" dirty="0"/>
              <a:t>实验报告</a:t>
            </a:r>
            <a:endParaRPr lang="en-US" dirty="0"/>
          </a:p>
        </p:txBody>
      </p:sp>
      <p:sp>
        <p:nvSpPr>
          <p:cNvPr id="3" name="副标题 2">
            <a:extLst>
              <a:ext uri="{FF2B5EF4-FFF2-40B4-BE49-F238E27FC236}">
                <a16:creationId xmlns:a16="http://schemas.microsoft.com/office/drawing/2014/main" id="{93D70D10-0A66-40FA-9A60-E5372284455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721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E43E6-CC67-472B-97BB-4C3F439E8BF3}"/>
              </a:ext>
            </a:extLst>
          </p:cNvPr>
          <p:cNvSpPr>
            <a:spLocks noGrp="1"/>
          </p:cNvSpPr>
          <p:nvPr>
            <p:ph type="title"/>
          </p:nvPr>
        </p:nvSpPr>
        <p:spPr>
          <a:xfrm>
            <a:off x="838200" y="365126"/>
            <a:ext cx="10515600" cy="783944"/>
          </a:xfrm>
        </p:spPr>
        <p:txBody>
          <a:bodyPr/>
          <a:lstStyle/>
          <a:p>
            <a:r>
              <a:rPr lang="zh-CN" altLang="en-US" dirty="0"/>
              <a:t>实验报告格式</a:t>
            </a:r>
            <a:endParaRPr lang="en-US" dirty="0"/>
          </a:p>
        </p:txBody>
      </p:sp>
      <p:sp>
        <p:nvSpPr>
          <p:cNvPr id="3" name="内容占位符 2">
            <a:extLst>
              <a:ext uri="{FF2B5EF4-FFF2-40B4-BE49-F238E27FC236}">
                <a16:creationId xmlns:a16="http://schemas.microsoft.com/office/drawing/2014/main" id="{7BE51298-62E1-4B2E-9607-65D9B21979B8}"/>
              </a:ext>
            </a:extLst>
          </p:cNvPr>
          <p:cNvSpPr>
            <a:spLocks noGrp="1"/>
          </p:cNvSpPr>
          <p:nvPr>
            <p:ph idx="1"/>
          </p:nvPr>
        </p:nvSpPr>
        <p:spPr>
          <a:xfrm>
            <a:off x="838200" y="1476796"/>
            <a:ext cx="10515600" cy="4700167"/>
          </a:xfrm>
        </p:spPr>
        <p:txBody>
          <a:bodyPr>
            <a:normAutofit/>
          </a:bodyPr>
          <a:lstStyle/>
          <a:p>
            <a:r>
              <a:rPr lang="zh-CN" altLang="en-US" dirty="0"/>
              <a:t>一 需求分析</a:t>
            </a:r>
          </a:p>
          <a:p>
            <a:pPr lvl="1"/>
            <a:r>
              <a:rPr lang="en-US" altLang="zh-CN" dirty="0"/>
              <a:t>1.1 </a:t>
            </a:r>
            <a:r>
              <a:rPr lang="zh-CN" altLang="en-US" dirty="0"/>
              <a:t>背景	</a:t>
            </a:r>
          </a:p>
          <a:p>
            <a:pPr lvl="1"/>
            <a:r>
              <a:rPr lang="en-US" altLang="zh-CN" dirty="0"/>
              <a:t>1.2 </a:t>
            </a:r>
            <a:r>
              <a:rPr lang="zh-CN" altLang="en-US" dirty="0"/>
              <a:t>系统介绍及</a:t>
            </a:r>
          </a:p>
          <a:p>
            <a:r>
              <a:rPr lang="zh-CN" altLang="en-US" dirty="0"/>
              <a:t>二 模块</a:t>
            </a:r>
            <a:r>
              <a:rPr lang="en-US" altLang="zh-CN" dirty="0"/>
              <a:t>UML</a:t>
            </a:r>
            <a:r>
              <a:rPr lang="zh-CN" altLang="en-US" dirty="0"/>
              <a:t>设计</a:t>
            </a:r>
          </a:p>
          <a:p>
            <a:pPr lvl="1"/>
            <a:r>
              <a:rPr lang="en-US" altLang="zh-CN" dirty="0"/>
              <a:t>2.1 </a:t>
            </a:r>
            <a:r>
              <a:rPr lang="zh-CN" altLang="en-US" dirty="0"/>
              <a:t>用例图</a:t>
            </a:r>
          </a:p>
          <a:p>
            <a:pPr lvl="1"/>
            <a:r>
              <a:rPr lang="en-US" altLang="zh-CN" dirty="0"/>
              <a:t>2.2 </a:t>
            </a:r>
            <a:r>
              <a:rPr lang="zh-CN" altLang="en-US" dirty="0"/>
              <a:t>类图</a:t>
            </a:r>
          </a:p>
          <a:p>
            <a:pPr lvl="1"/>
            <a:r>
              <a:rPr lang="en-US" altLang="zh-CN" dirty="0"/>
              <a:t>2.3 </a:t>
            </a:r>
            <a:r>
              <a:rPr lang="zh-CN" altLang="en-US" dirty="0"/>
              <a:t>序列图</a:t>
            </a:r>
          </a:p>
          <a:p>
            <a:pPr lvl="1"/>
            <a:r>
              <a:rPr lang="en-US" altLang="zh-CN" dirty="0"/>
              <a:t>2.4 </a:t>
            </a:r>
            <a:r>
              <a:rPr lang="zh-CN" altLang="en-US" dirty="0"/>
              <a:t>活动图</a:t>
            </a:r>
          </a:p>
          <a:p>
            <a:pPr lvl="1"/>
            <a:r>
              <a:rPr lang="en-US" altLang="zh-CN" dirty="0"/>
              <a:t>2.5 </a:t>
            </a:r>
            <a:r>
              <a:rPr lang="zh-CN" altLang="en-US" dirty="0"/>
              <a:t>协作图</a:t>
            </a:r>
          </a:p>
          <a:p>
            <a:pPr lvl="1"/>
            <a:r>
              <a:rPr lang="en-US" altLang="zh-CN" dirty="0"/>
              <a:t>2.6 </a:t>
            </a:r>
            <a:r>
              <a:rPr lang="zh-CN" altLang="en-US" dirty="0"/>
              <a:t>构件图</a:t>
            </a:r>
            <a:r>
              <a:rPr lang="en-US" altLang="zh-CN" dirty="0"/>
              <a:t>&amp;</a:t>
            </a:r>
            <a:r>
              <a:rPr lang="zh-CN" altLang="en-US" dirty="0"/>
              <a:t>部署图</a:t>
            </a:r>
          </a:p>
          <a:p>
            <a:r>
              <a:rPr lang="zh-CN" altLang="en-US" dirty="0"/>
              <a:t>三 心得</a:t>
            </a:r>
            <a:endParaRPr lang="en-US" dirty="0"/>
          </a:p>
        </p:txBody>
      </p:sp>
    </p:spTree>
    <p:extLst>
      <p:ext uri="{BB962C8B-B14F-4D97-AF65-F5344CB8AC3E}">
        <p14:creationId xmlns:p14="http://schemas.microsoft.com/office/powerpoint/2010/main" val="6426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37D3A-F181-4721-BD48-A2568B27A37E}"/>
              </a:ext>
            </a:extLst>
          </p:cNvPr>
          <p:cNvSpPr>
            <a:spLocks noGrp="1"/>
          </p:cNvSpPr>
          <p:nvPr>
            <p:ph type="title"/>
          </p:nvPr>
        </p:nvSpPr>
        <p:spPr/>
        <p:txBody>
          <a:bodyPr/>
          <a:lstStyle/>
          <a:p>
            <a:r>
              <a:rPr lang="zh-CN" altLang="en-US" dirty="0"/>
              <a:t>实验一</a:t>
            </a:r>
            <a:r>
              <a:rPr lang="en-US" altLang="zh-CN" dirty="0"/>
              <a:t>. </a:t>
            </a:r>
            <a:r>
              <a:rPr lang="zh-CN" altLang="en-US" dirty="0"/>
              <a:t>网上购物商店</a:t>
            </a:r>
            <a:endParaRPr lang="en-US" dirty="0"/>
          </a:p>
        </p:txBody>
      </p:sp>
      <p:sp>
        <p:nvSpPr>
          <p:cNvPr id="3" name="内容占位符 2">
            <a:extLst>
              <a:ext uri="{FF2B5EF4-FFF2-40B4-BE49-F238E27FC236}">
                <a16:creationId xmlns:a16="http://schemas.microsoft.com/office/drawing/2014/main" id="{E8D7F7A8-0580-459D-A53A-907A62314910}"/>
              </a:ext>
            </a:extLst>
          </p:cNvPr>
          <p:cNvSpPr>
            <a:spLocks noGrp="1"/>
          </p:cNvSpPr>
          <p:nvPr>
            <p:ph idx="1"/>
          </p:nvPr>
        </p:nvSpPr>
        <p:spPr/>
        <p:txBody>
          <a:bodyPr/>
          <a:lstStyle/>
          <a:p>
            <a:r>
              <a:rPr lang="zh-CN" altLang="en-US" dirty="0"/>
              <a:t>见</a:t>
            </a:r>
            <a:r>
              <a:rPr lang="en-US" altLang="zh-CN" dirty="0"/>
              <a:t>PPT</a:t>
            </a:r>
          </a:p>
          <a:p>
            <a:endParaRPr lang="en-US" dirty="0"/>
          </a:p>
        </p:txBody>
      </p:sp>
    </p:spTree>
    <p:extLst>
      <p:ext uri="{BB962C8B-B14F-4D97-AF65-F5344CB8AC3E}">
        <p14:creationId xmlns:p14="http://schemas.microsoft.com/office/powerpoint/2010/main" val="411330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90DFCF1-915D-4A47-BA58-F9312C1ED84D}"/>
              </a:ext>
            </a:extLst>
          </p:cNvPr>
          <p:cNvSpPr>
            <a:spLocks noGrp="1" noChangeArrowheads="1"/>
          </p:cNvSpPr>
          <p:nvPr>
            <p:ph type="title"/>
          </p:nvPr>
        </p:nvSpPr>
        <p:spPr/>
        <p:txBody>
          <a:bodyPr/>
          <a:lstStyle/>
          <a:p>
            <a:pPr eaLnBrk="1" hangingPunct="1">
              <a:defRPr/>
            </a:pPr>
            <a:r>
              <a:rPr lang="zh-CN" altLang="en-US" dirty="0"/>
              <a:t>实验一</a:t>
            </a:r>
            <a:r>
              <a:rPr lang="en-US" altLang="zh-CN" dirty="0"/>
              <a:t>.</a:t>
            </a:r>
            <a:r>
              <a:rPr lang="zh-CN" altLang="en-US" dirty="0"/>
              <a:t>需求分析</a:t>
            </a:r>
          </a:p>
        </p:txBody>
      </p:sp>
      <p:sp>
        <p:nvSpPr>
          <p:cNvPr id="8195" name="Rectangle 3">
            <a:extLst>
              <a:ext uri="{FF2B5EF4-FFF2-40B4-BE49-F238E27FC236}">
                <a16:creationId xmlns:a16="http://schemas.microsoft.com/office/drawing/2014/main" id="{C8932A18-C89B-4DDB-A00E-EE29E4B6A0F0}"/>
              </a:ext>
            </a:extLst>
          </p:cNvPr>
          <p:cNvSpPr>
            <a:spLocks noGrp="1" noChangeArrowheads="1"/>
          </p:cNvSpPr>
          <p:nvPr>
            <p:ph type="body" idx="1"/>
          </p:nvPr>
        </p:nvSpPr>
        <p:spPr/>
        <p:txBody>
          <a:bodyPr/>
          <a:lstStyle/>
          <a:p>
            <a:pPr eaLnBrk="1" hangingPunct="1">
              <a:lnSpc>
                <a:spcPct val="80000"/>
              </a:lnSpc>
              <a:defRPr/>
            </a:pPr>
            <a:r>
              <a:rPr lang="zh-CN" altLang="en-US" dirty="0"/>
              <a:t>随着网络的不断发展，网络购物已经日渐成为消费者的一种生活习惯，人们已经开始认同这种在网上消费的方式。各种商家竞相在网络建立网上商店。我们这里要介绍的网上购物商店就是这一背景下的产物。</a:t>
            </a:r>
          </a:p>
          <a:p>
            <a:pPr eaLnBrk="1" hangingPunct="1">
              <a:lnSpc>
                <a:spcPct val="80000"/>
              </a:lnSpc>
              <a:defRPr/>
            </a:pPr>
            <a:r>
              <a:rPr lang="zh-CN" altLang="en-US" dirty="0"/>
              <a:t>网上购物商店，也就是在网络上建立一个虚拟的购物商店，结合网络技术和传统实体商店的优点，减少流通环节，降低交易成本，打破时空和地域的限制。使用户可以通过网络在商店中挑选和购买商品，感受网络给我们带来的购物体验。</a:t>
            </a:r>
          </a:p>
        </p:txBody>
      </p:sp>
      <p:sp>
        <p:nvSpPr>
          <p:cNvPr id="2" name="灯片编号占位符 1">
            <a:extLst>
              <a:ext uri="{FF2B5EF4-FFF2-40B4-BE49-F238E27FC236}">
                <a16:creationId xmlns:a16="http://schemas.microsoft.com/office/drawing/2014/main" id="{A0D01394-D9D4-43E3-8588-8E375C7628BB}"/>
              </a:ext>
            </a:extLst>
          </p:cNvPr>
          <p:cNvSpPr>
            <a:spLocks noGrp="1"/>
          </p:cNvSpPr>
          <p:nvPr>
            <p:ph type="sldNum" sz="quarter" idx="12"/>
          </p:nvPr>
        </p:nvSpPr>
        <p:spPr/>
        <p:txBody>
          <a:bodyPr/>
          <a:lstStyle/>
          <a:p>
            <a:pPr>
              <a:defRPr/>
            </a:pPr>
            <a:fld id="{3644E08D-7895-4733-9E1E-5C0F4B335690}" type="slidenum">
              <a:rPr lang="en-US" altLang="zh-CN" smtClean="0"/>
              <a:pPr>
                <a:defRPr/>
              </a:pPr>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86D1654-DE40-4506-9B06-2D19CDD37B5E}"/>
              </a:ext>
            </a:extLst>
          </p:cNvPr>
          <p:cNvSpPr>
            <a:spLocks noGrp="1" noChangeArrowheads="1"/>
          </p:cNvSpPr>
          <p:nvPr>
            <p:ph type="title"/>
          </p:nvPr>
        </p:nvSpPr>
        <p:spPr>
          <a:xfrm>
            <a:off x="1981200" y="44450"/>
            <a:ext cx="8229600" cy="414338"/>
          </a:xfrm>
        </p:spPr>
        <p:txBody>
          <a:bodyPr>
            <a:normAutofit fontScale="90000"/>
          </a:bodyPr>
          <a:lstStyle/>
          <a:p>
            <a:pPr eaLnBrk="1" hangingPunct="1">
              <a:defRPr/>
            </a:pPr>
            <a:r>
              <a:rPr lang="zh-CN" altLang="en-US" dirty="0"/>
              <a:t>实验一</a:t>
            </a:r>
            <a:r>
              <a:rPr lang="en-US" altLang="zh-CN" dirty="0"/>
              <a:t>.</a:t>
            </a:r>
            <a:r>
              <a:rPr lang="zh-CN" altLang="en-US" dirty="0"/>
              <a:t>需求分析</a:t>
            </a:r>
            <a:r>
              <a:rPr lang="en-US" altLang="zh-CN" dirty="0"/>
              <a:t>1</a:t>
            </a:r>
            <a:endParaRPr lang="zh-CN" altLang="en-US" dirty="0"/>
          </a:p>
        </p:txBody>
      </p:sp>
      <p:sp>
        <p:nvSpPr>
          <p:cNvPr id="43011" name="Rectangle 3">
            <a:extLst>
              <a:ext uri="{FF2B5EF4-FFF2-40B4-BE49-F238E27FC236}">
                <a16:creationId xmlns:a16="http://schemas.microsoft.com/office/drawing/2014/main" id="{DA8C97D5-6C2B-47D8-BFD3-693D5305A23F}"/>
              </a:ext>
            </a:extLst>
          </p:cNvPr>
          <p:cNvSpPr>
            <a:spLocks noGrp="1" noChangeArrowheads="1"/>
          </p:cNvSpPr>
          <p:nvPr>
            <p:ph type="body" idx="1"/>
          </p:nvPr>
        </p:nvSpPr>
        <p:spPr>
          <a:xfrm>
            <a:off x="165887" y="549276"/>
            <a:ext cx="11814371" cy="6308725"/>
          </a:xfrm>
        </p:spPr>
        <p:txBody>
          <a:bodyPr>
            <a:normAutofit/>
          </a:bodyPr>
          <a:lstStyle/>
          <a:p>
            <a:pPr eaLnBrk="1" hangingPunct="1">
              <a:lnSpc>
                <a:spcPct val="80000"/>
              </a:lnSpc>
              <a:defRPr/>
            </a:pPr>
            <a:r>
              <a:rPr lang="zh-CN" altLang="en-US" dirty="0"/>
              <a:t>根据网上购物商店的日常经营和管理，本系统的用户主要分为有三种：</a:t>
            </a:r>
            <a:endParaRPr lang="en-US" altLang="zh-CN" dirty="0"/>
          </a:p>
          <a:p>
            <a:pPr lvl="1" eaLnBrk="1" hangingPunct="1">
              <a:lnSpc>
                <a:spcPct val="80000"/>
              </a:lnSpc>
              <a:defRPr/>
            </a:pPr>
            <a:r>
              <a:rPr lang="zh-CN" altLang="en-US" dirty="0"/>
              <a:t>一种是网上商店的</a:t>
            </a:r>
            <a:r>
              <a:rPr lang="zh-CN" altLang="en-US" b="1" dirty="0">
                <a:solidFill>
                  <a:srgbClr val="FF0000"/>
                </a:solidFill>
              </a:rPr>
              <a:t>普通用户</a:t>
            </a:r>
            <a:r>
              <a:rPr lang="zh-CN" altLang="en-US" dirty="0"/>
              <a:t>即游客、</a:t>
            </a:r>
            <a:endParaRPr lang="en-US" altLang="zh-CN" dirty="0"/>
          </a:p>
          <a:p>
            <a:pPr lvl="1" eaLnBrk="1" hangingPunct="1">
              <a:lnSpc>
                <a:spcPct val="80000"/>
              </a:lnSpc>
              <a:defRPr/>
            </a:pPr>
            <a:r>
              <a:rPr lang="zh-CN" altLang="en-US" dirty="0"/>
              <a:t>一种是网上商店的</a:t>
            </a:r>
            <a:r>
              <a:rPr lang="zh-CN" altLang="en-US" b="1" dirty="0">
                <a:solidFill>
                  <a:srgbClr val="FF0000"/>
                </a:solidFill>
              </a:rPr>
              <a:t>注册会员</a:t>
            </a:r>
            <a:r>
              <a:rPr lang="zh-CN" altLang="en-US" dirty="0"/>
              <a:t>用户、</a:t>
            </a:r>
            <a:endParaRPr lang="en-US" altLang="zh-CN" dirty="0"/>
          </a:p>
          <a:p>
            <a:pPr lvl="1" eaLnBrk="1" hangingPunct="1">
              <a:lnSpc>
                <a:spcPct val="80000"/>
              </a:lnSpc>
              <a:defRPr/>
            </a:pPr>
            <a:r>
              <a:rPr lang="zh-CN" altLang="en-US" dirty="0"/>
              <a:t>还有一种是网上商店的</a:t>
            </a:r>
            <a:r>
              <a:rPr lang="zh-CN" altLang="en-US" b="1" dirty="0">
                <a:solidFill>
                  <a:srgbClr val="FF0000"/>
                </a:solidFill>
              </a:rPr>
              <a:t>管理员</a:t>
            </a:r>
            <a:r>
              <a:rPr lang="zh-CN" altLang="en-US" dirty="0"/>
              <a:t>。</a:t>
            </a:r>
            <a:endParaRPr lang="en-US" altLang="zh-CN" dirty="0"/>
          </a:p>
          <a:p>
            <a:pPr lvl="1" eaLnBrk="1" hangingPunct="1">
              <a:lnSpc>
                <a:spcPct val="80000"/>
              </a:lnSpc>
              <a:defRPr/>
            </a:pPr>
            <a:r>
              <a:rPr lang="zh-CN" altLang="en-US" dirty="0"/>
              <a:t>三者的身份不同，权限不同，所以，具体的功能需求也不同。</a:t>
            </a:r>
          </a:p>
          <a:p>
            <a:pPr eaLnBrk="1" hangingPunct="1">
              <a:lnSpc>
                <a:spcPct val="80000"/>
              </a:lnSpc>
              <a:defRPr/>
            </a:pPr>
            <a:r>
              <a:rPr lang="zh-CN" altLang="en-US" dirty="0"/>
              <a:t>对于普通用户来说，可以浏览网上商店的各种内容，搜索商品信息并且可以申请成为注册会员。</a:t>
            </a:r>
          </a:p>
          <a:p>
            <a:pPr eaLnBrk="1" hangingPunct="1">
              <a:lnSpc>
                <a:spcPct val="80000"/>
              </a:lnSpc>
              <a:defRPr/>
            </a:pPr>
            <a:r>
              <a:rPr lang="zh-CN" altLang="en-US" dirty="0"/>
              <a:t>对于注册会员来说，除了具备了普通用户的所有功能，并还拥以下的功能：</a:t>
            </a:r>
          </a:p>
          <a:p>
            <a:pPr lvl="1" eaLnBrk="1" hangingPunct="1">
              <a:lnSpc>
                <a:spcPct val="80000"/>
              </a:lnSpc>
              <a:buFontTx/>
              <a:buNone/>
              <a:defRPr/>
            </a:pPr>
            <a:r>
              <a:rPr lang="en-US" altLang="zh-CN" sz="2200" dirty="0"/>
              <a:t>1. </a:t>
            </a:r>
            <a:r>
              <a:rPr lang="zh-CN" altLang="en-US" sz="2200" dirty="0"/>
              <a:t>在登录页面中输入注册的用户账号和密码，通过身份验证进入到网上商店。</a:t>
            </a:r>
          </a:p>
          <a:p>
            <a:pPr lvl="1" eaLnBrk="1" hangingPunct="1">
              <a:lnSpc>
                <a:spcPct val="80000"/>
              </a:lnSpc>
              <a:buFontTx/>
              <a:buNone/>
              <a:defRPr/>
            </a:pPr>
            <a:r>
              <a:rPr lang="en-US" altLang="zh-CN" sz="2200" dirty="0"/>
              <a:t>2. </a:t>
            </a:r>
            <a:r>
              <a:rPr lang="zh-CN" altLang="en-US" sz="2200" dirty="0"/>
              <a:t>可以浏览网上商店中各种商品的详细信息和内容。</a:t>
            </a:r>
          </a:p>
          <a:p>
            <a:pPr lvl="1" eaLnBrk="1" hangingPunct="1">
              <a:lnSpc>
                <a:spcPct val="80000"/>
              </a:lnSpc>
              <a:buFontTx/>
              <a:buNone/>
              <a:defRPr/>
            </a:pPr>
            <a:r>
              <a:rPr lang="en-US" altLang="zh-CN" sz="2200" dirty="0"/>
              <a:t>3. </a:t>
            </a:r>
            <a:r>
              <a:rPr lang="zh-CN" altLang="en-US" sz="2200" dirty="0"/>
              <a:t>可以对选择的商品进行购买，同时可以修改购买的数量和清除购买的操作。</a:t>
            </a:r>
          </a:p>
          <a:p>
            <a:pPr lvl="1" eaLnBrk="1" hangingPunct="1">
              <a:lnSpc>
                <a:spcPct val="80000"/>
              </a:lnSpc>
              <a:buFontTx/>
              <a:buNone/>
              <a:defRPr/>
            </a:pPr>
            <a:r>
              <a:rPr lang="en-US" altLang="zh-CN" sz="2200" dirty="0"/>
              <a:t>4. </a:t>
            </a:r>
            <a:r>
              <a:rPr lang="zh-CN" altLang="en-US" sz="2200" dirty="0"/>
              <a:t>当提交购买信息后，用户能够查看购买的信息情况。</a:t>
            </a:r>
          </a:p>
          <a:p>
            <a:pPr lvl="1" eaLnBrk="1" hangingPunct="1">
              <a:lnSpc>
                <a:spcPct val="80000"/>
              </a:lnSpc>
              <a:buFontTx/>
              <a:buNone/>
              <a:defRPr/>
            </a:pPr>
            <a:r>
              <a:rPr lang="en-US" altLang="zh-CN" sz="2200" dirty="0"/>
              <a:t>5. </a:t>
            </a:r>
            <a:r>
              <a:rPr lang="zh-CN" altLang="en-US" sz="2200" dirty="0"/>
              <a:t>能够对网上商店中的所有商品进行快速查询。</a:t>
            </a:r>
          </a:p>
          <a:p>
            <a:pPr lvl="1" eaLnBrk="1" hangingPunct="1">
              <a:lnSpc>
                <a:spcPct val="80000"/>
              </a:lnSpc>
              <a:buFontTx/>
              <a:buNone/>
              <a:defRPr/>
            </a:pPr>
            <a:r>
              <a:rPr lang="en-US" altLang="zh-CN" sz="2200" dirty="0"/>
              <a:t>6. </a:t>
            </a:r>
            <a:r>
              <a:rPr lang="zh-CN" altLang="en-US" sz="2200" dirty="0"/>
              <a:t>能够对自己的会员信息进行修改和注销。</a:t>
            </a:r>
          </a:p>
        </p:txBody>
      </p:sp>
      <p:sp>
        <p:nvSpPr>
          <p:cNvPr id="2" name="灯片编号占位符 1">
            <a:extLst>
              <a:ext uri="{FF2B5EF4-FFF2-40B4-BE49-F238E27FC236}">
                <a16:creationId xmlns:a16="http://schemas.microsoft.com/office/drawing/2014/main" id="{8605B8E0-35A0-4170-A61F-17FF2A05ABE0}"/>
              </a:ext>
            </a:extLst>
          </p:cNvPr>
          <p:cNvSpPr>
            <a:spLocks noGrp="1"/>
          </p:cNvSpPr>
          <p:nvPr>
            <p:ph type="sldNum" sz="quarter" idx="12"/>
          </p:nvPr>
        </p:nvSpPr>
        <p:spPr/>
        <p:txBody>
          <a:bodyPr/>
          <a:lstStyle/>
          <a:p>
            <a:pPr>
              <a:defRPr/>
            </a:pPr>
            <a:fld id="{FE92EE91-DDBC-4F89-9F0E-DF65665F0CDA}" type="slidenum">
              <a:rPr lang="en-US" altLang="zh-CN" smtClean="0"/>
              <a:pPr>
                <a:defRPr/>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231F995-912B-43DB-B888-C80D4D1D7ED1}"/>
              </a:ext>
            </a:extLst>
          </p:cNvPr>
          <p:cNvSpPr>
            <a:spLocks noGrp="1" noChangeArrowheads="1"/>
          </p:cNvSpPr>
          <p:nvPr>
            <p:ph type="title"/>
          </p:nvPr>
        </p:nvSpPr>
        <p:spPr>
          <a:xfrm>
            <a:off x="1981200" y="44450"/>
            <a:ext cx="8229600" cy="414338"/>
          </a:xfrm>
        </p:spPr>
        <p:txBody>
          <a:bodyPr>
            <a:normAutofit fontScale="90000"/>
          </a:bodyPr>
          <a:lstStyle/>
          <a:p>
            <a:pPr eaLnBrk="1" hangingPunct="1">
              <a:defRPr/>
            </a:pPr>
            <a:r>
              <a:rPr lang="zh-CN" altLang="en-US" dirty="0"/>
              <a:t>需求分析</a:t>
            </a:r>
            <a:r>
              <a:rPr lang="en-US" altLang="zh-CN" dirty="0"/>
              <a:t>2</a:t>
            </a:r>
            <a:endParaRPr lang="zh-CN" altLang="en-US" dirty="0"/>
          </a:p>
        </p:txBody>
      </p:sp>
      <p:sp>
        <p:nvSpPr>
          <p:cNvPr id="43011" name="Rectangle 3">
            <a:extLst>
              <a:ext uri="{FF2B5EF4-FFF2-40B4-BE49-F238E27FC236}">
                <a16:creationId xmlns:a16="http://schemas.microsoft.com/office/drawing/2014/main" id="{D4853B03-A86C-46B8-A412-30E4C795B218}"/>
              </a:ext>
            </a:extLst>
          </p:cNvPr>
          <p:cNvSpPr>
            <a:spLocks noGrp="1" noChangeArrowheads="1"/>
          </p:cNvSpPr>
          <p:nvPr>
            <p:ph type="body" idx="1"/>
          </p:nvPr>
        </p:nvSpPr>
        <p:spPr>
          <a:xfrm>
            <a:off x="169933" y="549276"/>
            <a:ext cx="11850786" cy="6308725"/>
          </a:xfrm>
        </p:spPr>
        <p:txBody>
          <a:bodyPr/>
          <a:lstStyle/>
          <a:p>
            <a:pPr eaLnBrk="1" hangingPunct="1">
              <a:lnSpc>
                <a:spcPct val="80000"/>
              </a:lnSpc>
              <a:defRPr/>
            </a:pPr>
            <a:r>
              <a:rPr lang="zh-CN" altLang="en-US" dirty="0"/>
              <a:t>对于网站管理员而言，也分为系统管理员和普通管理二类，他们的权限和功能也各不相同：</a:t>
            </a:r>
          </a:p>
          <a:p>
            <a:pPr eaLnBrk="1" hangingPunct="1">
              <a:lnSpc>
                <a:spcPct val="80000"/>
              </a:lnSpc>
              <a:buFont typeface="Wingdings" panose="05000000000000000000" pitchFamily="2" charset="2"/>
              <a:buNone/>
              <a:defRPr/>
            </a:pPr>
            <a:r>
              <a:rPr lang="zh-CN" altLang="en-US" dirty="0"/>
              <a:t>     </a:t>
            </a:r>
            <a:endParaRPr lang="en-US" altLang="zh-CN" dirty="0"/>
          </a:p>
          <a:p>
            <a:pPr lvl="1" eaLnBrk="1" hangingPunct="1">
              <a:lnSpc>
                <a:spcPct val="80000"/>
              </a:lnSpc>
              <a:defRPr/>
            </a:pPr>
            <a:r>
              <a:rPr lang="zh-CN" altLang="en-US" dirty="0"/>
              <a:t>系统管理员主要负责系统的数据管理和维护工作以及对整个系统的普通管理员资料信息和权限进行管理。</a:t>
            </a:r>
          </a:p>
          <a:p>
            <a:pPr lvl="1" eaLnBrk="1" hangingPunct="1">
              <a:lnSpc>
                <a:spcPct val="80000"/>
              </a:lnSpc>
              <a:defRPr/>
            </a:pPr>
            <a:r>
              <a:rPr lang="zh-CN" altLang="en-US" dirty="0"/>
              <a:t>对普通管理员而言，他的功能范围包括：</a:t>
            </a:r>
          </a:p>
          <a:p>
            <a:pPr marL="1200150" lvl="2" indent="-342900">
              <a:lnSpc>
                <a:spcPct val="80000"/>
              </a:lnSpc>
              <a:buFontTx/>
              <a:buAutoNum type="arabicPeriod"/>
              <a:defRPr/>
            </a:pPr>
            <a:r>
              <a:rPr lang="zh-CN" altLang="en-US" dirty="0"/>
              <a:t>对会员资料信息进行管理，可查看用户的基本信息和删除该用户的信息。</a:t>
            </a:r>
          </a:p>
          <a:p>
            <a:pPr marL="1200150" lvl="2" indent="-342900">
              <a:lnSpc>
                <a:spcPct val="80000"/>
              </a:lnSpc>
              <a:buFontTx/>
              <a:buAutoNum type="arabicPeriod"/>
              <a:defRPr/>
            </a:pPr>
            <a:r>
              <a:rPr lang="zh-CN" altLang="en-US" dirty="0"/>
              <a:t>对商品信息进行管理，包括对商品的添加、修改、删除和查询操作。</a:t>
            </a:r>
          </a:p>
          <a:p>
            <a:pPr marL="1200150" lvl="2" indent="-342900">
              <a:lnSpc>
                <a:spcPct val="80000"/>
              </a:lnSpc>
              <a:buFontTx/>
              <a:buAutoNum type="arabicPeriod"/>
              <a:defRPr/>
            </a:pPr>
            <a:r>
              <a:rPr lang="zh-CN" altLang="en-US" dirty="0"/>
              <a:t>对商品订单信息进行管理。包括：查看订单和修改当前订单的状态。 </a:t>
            </a:r>
          </a:p>
        </p:txBody>
      </p:sp>
      <p:sp>
        <p:nvSpPr>
          <p:cNvPr id="2" name="灯片编号占位符 1">
            <a:extLst>
              <a:ext uri="{FF2B5EF4-FFF2-40B4-BE49-F238E27FC236}">
                <a16:creationId xmlns:a16="http://schemas.microsoft.com/office/drawing/2014/main" id="{98EA5224-553E-4373-A5DF-072A686E7821}"/>
              </a:ext>
            </a:extLst>
          </p:cNvPr>
          <p:cNvSpPr>
            <a:spLocks noGrp="1"/>
          </p:cNvSpPr>
          <p:nvPr>
            <p:ph type="sldNum" sz="quarter" idx="12"/>
          </p:nvPr>
        </p:nvSpPr>
        <p:spPr/>
        <p:txBody>
          <a:bodyPr/>
          <a:lstStyle/>
          <a:p>
            <a:pPr>
              <a:defRPr/>
            </a:pPr>
            <a:fld id="{1264ACE2-E8AC-4E5A-A8C5-8A2969ECA11D}"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6545B-BF43-4353-A33A-30108267C38A}"/>
              </a:ext>
            </a:extLst>
          </p:cNvPr>
          <p:cNvSpPr>
            <a:spLocks noGrp="1"/>
          </p:cNvSpPr>
          <p:nvPr>
            <p:ph type="title"/>
          </p:nvPr>
        </p:nvSpPr>
        <p:spPr/>
        <p:txBody>
          <a:bodyPr/>
          <a:lstStyle/>
          <a:p>
            <a:r>
              <a:rPr lang="zh-CN" altLang="en-US" dirty="0"/>
              <a:t>实验二</a:t>
            </a:r>
            <a:r>
              <a:rPr lang="en-US" altLang="zh-CN" dirty="0"/>
              <a:t>.</a:t>
            </a:r>
            <a:r>
              <a:rPr lang="zh-CN" altLang="en-US" sz="4400"/>
              <a:t>图书管理系统</a:t>
            </a:r>
            <a:endParaRPr lang="en-US" dirty="0"/>
          </a:p>
        </p:txBody>
      </p:sp>
      <p:sp>
        <p:nvSpPr>
          <p:cNvPr id="3" name="内容占位符 2">
            <a:extLst>
              <a:ext uri="{FF2B5EF4-FFF2-40B4-BE49-F238E27FC236}">
                <a16:creationId xmlns:a16="http://schemas.microsoft.com/office/drawing/2014/main" id="{4B60CDDF-D305-46FC-AF34-5FFD564C48F2}"/>
              </a:ext>
            </a:extLst>
          </p:cNvPr>
          <p:cNvSpPr>
            <a:spLocks noGrp="1"/>
          </p:cNvSpPr>
          <p:nvPr>
            <p:ph idx="1"/>
          </p:nvPr>
        </p:nvSpPr>
        <p:spPr>
          <a:xfrm>
            <a:off x="291313" y="1399922"/>
            <a:ext cx="11769866" cy="5308375"/>
          </a:xfrm>
        </p:spPr>
        <p:txBody>
          <a:bodyPr>
            <a:noAutofit/>
          </a:bodyPr>
          <a:lstStyle/>
          <a:p>
            <a:r>
              <a:rPr lang="zh-CN" altLang="en-US" sz="1200" dirty="0"/>
              <a:t>在图书管理系统中，要为每个借阅者建立一个账户，并给借阅者发放借阅卡（借阅卡可 以提供借阅卡号、借阅者名），账户中存储借阅者的个人信息、借阅信息以及预定信息。持有借阅卡的借阅者可以借阅书刊、返还书刊、查询书刊信息、预定书刊并取消预定，但这些操作都是通过图书管理员进行的，也即借阅者不直接与系统交互，而是图书管理员充当借阅者的代理与系统交互。在借阅书刊时，需要输入所借阅的书刊名，书刊的</a:t>
            </a:r>
            <a:r>
              <a:rPr lang="en-US" altLang="zh-CN" sz="1200" dirty="0"/>
              <a:t>ISBN/ISSN </a:t>
            </a:r>
            <a:r>
              <a:rPr lang="zh-CN" altLang="en-US" sz="1200" dirty="0"/>
              <a:t>号，然后输入借阅者的图书卡号和借阅者名，完成后提交所填表格，系统验证借阅者是否有效 （在系统中存在账户），若有效，借阅请求被接受，系统查询数据库系统，看借阅者所借阅的书刊是否存在，若存在，则借阅者可借出书刊，建立并在系统中存储借阅记录。借阅者还书后，删除关于所还书刊的借阅记录。如果借阅者所借的书刊已被借出，借阅者还可预定该 书刊，一旦借阅者预定的书刊可以获得，就将书刊直接寄给预定人（为了简化系统，预定书 刊可获得时就不通知借阅者了）。另外，为了简化系统，也不考虑书刊的最长借阅期限，假设借阅者可以无限期地保存所借阅的书刊。</a:t>
            </a:r>
          </a:p>
          <a:p>
            <a:r>
              <a:rPr lang="zh-CN" altLang="en-US" sz="1200" dirty="0"/>
              <a:t>对上述图书管理系统的域描述进行分析，可以获得如下功能性需求：</a:t>
            </a:r>
          </a:p>
          <a:p>
            <a:pPr lvl="1"/>
            <a:r>
              <a:rPr lang="zh-CN" altLang="en-US" sz="800" dirty="0"/>
              <a:t>（</a:t>
            </a:r>
            <a:r>
              <a:rPr lang="en-US" altLang="zh-CN" sz="800" dirty="0"/>
              <a:t>1</a:t>
            </a:r>
            <a:r>
              <a:rPr lang="zh-CN" altLang="en-US" sz="800" dirty="0"/>
              <a:t>）借阅者持有借阅卡（借阅者名和借阅卡号）；</a:t>
            </a:r>
          </a:p>
          <a:p>
            <a:pPr lvl="1"/>
            <a:r>
              <a:rPr lang="zh-CN" altLang="en-US" sz="800" dirty="0"/>
              <a:t>（</a:t>
            </a:r>
            <a:r>
              <a:rPr lang="en-US" altLang="zh-CN" sz="800" dirty="0"/>
              <a:t>2</a:t>
            </a:r>
            <a:r>
              <a:rPr lang="zh-CN" altLang="en-US" sz="800" dirty="0"/>
              <a:t>）图书管理员作为借阅者的代理借书；</a:t>
            </a:r>
          </a:p>
          <a:p>
            <a:pPr lvl="1"/>
            <a:r>
              <a:rPr lang="zh-CN" altLang="en-US" sz="800" dirty="0"/>
              <a:t>（</a:t>
            </a:r>
            <a:r>
              <a:rPr lang="en-US" altLang="zh-CN" sz="800" dirty="0"/>
              <a:t>3</a:t>
            </a:r>
            <a:r>
              <a:rPr lang="zh-CN" altLang="en-US" sz="800" dirty="0"/>
              <a:t>）图书管理员作为借阅者的代理预定书刊；</a:t>
            </a:r>
          </a:p>
          <a:p>
            <a:pPr lvl="1"/>
            <a:r>
              <a:rPr lang="zh-CN" altLang="en-US" sz="800" dirty="0"/>
              <a:t>（</a:t>
            </a:r>
            <a:r>
              <a:rPr lang="en-US" altLang="zh-CN" sz="800" dirty="0"/>
              <a:t>4</a:t>
            </a:r>
            <a:r>
              <a:rPr lang="zh-CN" altLang="en-US" sz="800" dirty="0"/>
              <a:t>）图书管理员作为借阅者的代理取消预定；</a:t>
            </a:r>
          </a:p>
          <a:p>
            <a:pPr lvl="1"/>
            <a:r>
              <a:rPr lang="zh-CN" altLang="en-US" sz="800" dirty="0"/>
              <a:t>（</a:t>
            </a:r>
            <a:r>
              <a:rPr lang="en-US" altLang="zh-CN" sz="800" dirty="0"/>
              <a:t>5</a:t>
            </a:r>
            <a:r>
              <a:rPr lang="zh-CN" altLang="en-US" sz="800" dirty="0"/>
              <a:t>）图书管理员作为借阅者的代理还书；</a:t>
            </a:r>
          </a:p>
          <a:p>
            <a:pPr lvl="1"/>
            <a:r>
              <a:rPr lang="zh-CN" altLang="en-US" sz="800" dirty="0"/>
              <a:t>（</a:t>
            </a:r>
            <a:r>
              <a:rPr lang="en-US" altLang="zh-CN" sz="800" dirty="0"/>
              <a:t>6</a:t>
            </a:r>
            <a:r>
              <a:rPr lang="zh-CN" altLang="en-US" sz="800" dirty="0"/>
              <a:t>）图书管理员可以创建新的借阅者账户；</a:t>
            </a:r>
          </a:p>
          <a:p>
            <a:pPr lvl="1"/>
            <a:r>
              <a:rPr lang="zh-CN" altLang="en-US" sz="800" dirty="0"/>
              <a:t>（</a:t>
            </a:r>
            <a:r>
              <a:rPr lang="en-US" altLang="zh-CN" sz="800" dirty="0"/>
              <a:t>7</a:t>
            </a:r>
            <a:r>
              <a:rPr lang="zh-CN" altLang="en-US" sz="800" dirty="0"/>
              <a:t>）图书管理员可以修改借阅者的账户信息；</a:t>
            </a:r>
          </a:p>
          <a:p>
            <a:pPr lvl="1"/>
            <a:r>
              <a:rPr lang="zh-CN" altLang="en-US" sz="800" dirty="0"/>
              <a:t>（</a:t>
            </a:r>
            <a:r>
              <a:rPr lang="en-US" altLang="zh-CN" sz="800" dirty="0"/>
              <a:t>8</a:t>
            </a:r>
            <a:r>
              <a:rPr lang="zh-CN" altLang="en-US" sz="800" dirty="0"/>
              <a:t>）图书管理员可以删除已存在的借阅者账户；</a:t>
            </a:r>
          </a:p>
          <a:p>
            <a:pPr lvl="1"/>
            <a:r>
              <a:rPr lang="zh-CN" altLang="en-US" sz="800" dirty="0"/>
              <a:t>（</a:t>
            </a:r>
            <a:r>
              <a:rPr lang="en-US" altLang="zh-CN" sz="800" dirty="0"/>
              <a:t>9</a:t>
            </a:r>
            <a:r>
              <a:rPr lang="zh-CN" altLang="en-US" sz="800" dirty="0"/>
              <a:t>）图书管理员可以添加新书刊种类；</a:t>
            </a:r>
          </a:p>
          <a:p>
            <a:pPr lvl="1"/>
            <a:r>
              <a:rPr lang="zh-CN" altLang="en-US" sz="800" dirty="0"/>
              <a:t>（</a:t>
            </a:r>
            <a:r>
              <a:rPr lang="en-US" altLang="zh-CN" sz="800" dirty="0"/>
              <a:t>10</a:t>
            </a:r>
            <a:r>
              <a:rPr lang="zh-CN" altLang="en-US" sz="800" dirty="0"/>
              <a:t>）图书管理员可以修改书刊种类信息；</a:t>
            </a:r>
          </a:p>
          <a:p>
            <a:pPr lvl="1"/>
            <a:r>
              <a:rPr lang="zh-CN" altLang="en-US" sz="800" dirty="0"/>
              <a:t>（</a:t>
            </a:r>
            <a:r>
              <a:rPr lang="en-US" altLang="zh-CN" sz="800" dirty="0"/>
              <a:t>11</a:t>
            </a:r>
            <a:r>
              <a:rPr lang="zh-CN" altLang="en-US" sz="800" dirty="0"/>
              <a:t>）图书管理员可以删除系统中的书刊种类；</a:t>
            </a:r>
          </a:p>
          <a:p>
            <a:pPr lvl="1"/>
            <a:r>
              <a:rPr lang="zh-CN" altLang="en-US" sz="800" dirty="0"/>
              <a:t>（</a:t>
            </a:r>
            <a:r>
              <a:rPr lang="en-US" altLang="zh-CN" sz="800" dirty="0"/>
              <a:t>12</a:t>
            </a:r>
            <a:r>
              <a:rPr lang="zh-CN" altLang="en-US" sz="800" dirty="0"/>
              <a:t>）图书管理员可以在系统中添加书刊信息；</a:t>
            </a:r>
          </a:p>
          <a:p>
            <a:pPr lvl="1"/>
            <a:r>
              <a:rPr lang="zh-CN" altLang="en-US" sz="800" dirty="0"/>
              <a:t>（</a:t>
            </a:r>
            <a:r>
              <a:rPr lang="en-US" altLang="zh-CN" sz="800" dirty="0"/>
              <a:t>13</a:t>
            </a:r>
            <a:r>
              <a:rPr lang="zh-CN" altLang="en-US" sz="800" dirty="0"/>
              <a:t>）图书管理员可以编辑书刊信息；</a:t>
            </a:r>
          </a:p>
          <a:p>
            <a:pPr lvl="1"/>
            <a:r>
              <a:rPr lang="zh-CN" altLang="en-US" sz="800" dirty="0"/>
              <a:t>（</a:t>
            </a:r>
            <a:r>
              <a:rPr lang="en-US" altLang="zh-CN" sz="800" dirty="0"/>
              <a:t>14</a:t>
            </a:r>
            <a:r>
              <a:rPr lang="zh-CN" altLang="en-US" sz="800" dirty="0"/>
              <a:t>）图书管理员可以删除书刊信息；</a:t>
            </a:r>
          </a:p>
          <a:p>
            <a:r>
              <a:rPr lang="zh-CN" altLang="en-US" sz="1200" dirty="0"/>
              <a:t>对上述系统进行建模，按照下列要求完成实验报告。</a:t>
            </a:r>
          </a:p>
          <a:p>
            <a:pPr lvl="1"/>
            <a:r>
              <a:rPr lang="zh-CN" altLang="en-US" sz="800" dirty="0"/>
              <a:t>（</a:t>
            </a:r>
            <a:r>
              <a:rPr lang="en-US" altLang="zh-CN" sz="800" dirty="0"/>
              <a:t>a</a:t>
            </a:r>
            <a:r>
              <a:rPr lang="zh-CN" altLang="en-US" sz="800" dirty="0"/>
              <a:t>）进行需求分析：识别参与者，识别用例，画出用例图；使用“用例说明书”对每个用例进行描述。</a:t>
            </a:r>
          </a:p>
          <a:p>
            <a:pPr lvl="1"/>
            <a:r>
              <a:rPr lang="zh-CN" altLang="en-US" sz="800" dirty="0"/>
              <a:t>（</a:t>
            </a:r>
            <a:r>
              <a:rPr lang="en-US" altLang="zh-CN" sz="800" dirty="0"/>
              <a:t>b</a:t>
            </a:r>
            <a:r>
              <a:rPr lang="zh-CN" altLang="en-US" sz="800" dirty="0"/>
              <a:t>）构建静态结构模型：定义系统对象，定义用户界面类，建立类图。</a:t>
            </a:r>
          </a:p>
          <a:p>
            <a:pPr lvl="1"/>
            <a:r>
              <a:rPr lang="zh-CN" altLang="en-US" sz="800" dirty="0"/>
              <a:t>（</a:t>
            </a:r>
            <a:r>
              <a:rPr lang="en-US" altLang="zh-CN" sz="800" dirty="0"/>
              <a:t>c</a:t>
            </a:r>
            <a:r>
              <a:rPr lang="zh-CN" altLang="en-US" sz="800" dirty="0"/>
              <a:t>）构建动态行为模型：建立序列图。</a:t>
            </a:r>
          </a:p>
          <a:p>
            <a:pPr lvl="1"/>
            <a:r>
              <a:rPr lang="zh-CN" altLang="en-US" sz="800" dirty="0"/>
              <a:t>（</a:t>
            </a:r>
            <a:r>
              <a:rPr lang="en-US" altLang="zh-CN" sz="800" dirty="0"/>
              <a:t>d</a:t>
            </a:r>
            <a:r>
              <a:rPr lang="zh-CN" altLang="en-US" sz="800" dirty="0"/>
              <a:t>）构建物理模型：画出实现视图和部署视图。</a:t>
            </a:r>
            <a:endParaRPr lang="en-US" sz="800" dirty="0"/>
          </a:p>
        </p:txBody>
      </p:sp>
    </p:spTree>
    <p:extLst>
      <p:ext uri="{BB962C8B-B14F-4D97-AF65-F5344CB8AC3E}">
        <p14:creationId xmlns:p14="http://schemas.microsoft.com/office/powerpoint/2010/main" val="31863439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1060</Words>
  <Application>Microsoft Office PowerPoint</Application>
  <PresentationFormat>宽屏</PresentationFormat>
  <Paragraphs>65</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Arial</vt:lpstr>
      <vt:lpstr>Calibri</vt:lpstr>
      <vt:lpstr>Calibri Light</vt:lpstr>
      <vt:lpstr>Wingdings</vt:lpstr>
      <vt:lpstr>Office 主题​​</vt:lpstr>
      <vt:lpstr>实验报告</vt:lpstr>
      <vt:lpstr>实验报告格式</vt:lpstr>
      <vt:lpstr>实验一. 网上购物商店</vt:lpstr>
      <vt:lpstr>实验一.需求分析</vt:lpstr>
      <vt:lpstr>实验一.需求分析1</vt:lpstr>
      <vt:lpstr>需求分析2</vt:lpstr>
      <vt:lpstr>实验二.图书管理系统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实验报告</dc:title>
  <dc:creator>wu andy</dc:creator>
  <cp:lastModifiedBy>wu andy</cp:lastModifiedBy>
  <cp:revision>8</cp:revision>
  <dcterms:created xsi:type="dcterms:W3CDTF">2021-05-17T00:40:48Z</dcterms:created>
  <dcterms:modified xsi:type="dcterms:W3CDTF">2021-05-17T01:28:58Z</dcterms:modified>
</cp:coreProperties>
</file>