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257" r:id="rId3"/>
    <p:sldId id="258" r:id="rId4"/>
    <p:sldId id="259" r:id="rId5"/>
    <p:sldId id="260" r:id="rId6"/>
    <p:sldId id="261" r:id="rId7"/>
    <p:sldId id="344" r:id="rId8"/>
    <p:sldId id="34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52" r:id="rId26"/>
    <p:sldId id="278" r:id="rId27"/>
    <p:sldId id="279" r:id="rId28"/>
    <p:sldId id="280" r:id="rId29"/>
    <p:sldId id="281" r:id="rId30"/>
    <p:sldId id="347" r:id="rId31"/>
    <p:sldId id="350" r:id="rId32"/>
    <p:sldId id="35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</p:sldIdLst>
  <p:sldSz cx="9118600" cy="5105400"/>
  <p:notesSz cx="9118600" cy="5105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5" d="100"/>
          <a:sy n="195" d="100"/>
        </p:scale>
        <p:origin x="112" y="3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1288" cy="255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65725" y="0"/>
            <a:ext cx="3951288" cy="255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3A59E-DD3A-4AF9-AE72-A17A70DCCE8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1013" y="638175"/>
            <a:ext cx="3076575" cy="1722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1225" y="2457450"/>
            <a:ext cx="7296150" cy="2009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49813"/>
            <a:ext cx="3951288" cy="255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65725" y="4849813"/>
            <a:ext cx="3951288" cy="255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8BF6D-6360-4A73-A67D-DFF9B87D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csdn.net/nangeali/article/details/48953587?utm_medium=distribute.pc_relevant.none-task-blog-BlogCommendFromMachineLearnPai2-1.control&amp;dist_request_id=e45c4a90-5555-430f-9cce-267975e64f96&amp;depth_1-utm_source=distribute.pc_relevant.none-task-blog-BlogCommendFromMachineLearnPai2-1.contro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8BF6D-6360-4A73-A67D-DFF9B87D24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6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csdn.net/nangeali/article/details/48953587?utm_medium=distribute.pc_relevant.none-task-blog-BlogCommendFromMachineLearnPai2-1.control&amp;dist_request_id=e45c4a90-5555-430f-9cce-267975e64f96&amp;depth_1-utm_source=distribute.pc_relevant.none-task-blog-BlogCommendFromMachineLearnPai2-1.contro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8BF6D-6360-4A73-A67D-DFF9B87D245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csdn.net/nangeali/article/details/48953587?utm_medium=distribute.pc_relevant.none-task-blog-BlogCommendFromMachineLearnPai2-1.control&amp;dist_request_id=e45c4a90-5555-430f-9cce-267975e64f96&amp;depth_1-utm_source=distribute.pc_relevant.none-task-blog-BlogCommendFromMachineLearnPai2-1.contro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8BF6D-6360-4A73-A67D-DFF9B87D245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3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36321" y="1175454"/>
            <a:ext cx="5245957" cy="781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2859024"/>
            <a:ext cx="6383020" cy="1276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174242"/>
            <a:ext cx="3966591" cy="3369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174242"/>
            <a:ext cx="3966591" cy="3369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14601" cy="5105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063" y="2438850"/>
            <a:ext cx="2567940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2195" y="1183074"/>
            <a:ext cx="7879080" cy="1049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4748022"/>
            <a:ext cx="2917952" cy="25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4748022"/>
            <a:ext cx="2097278" cy="25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5392" y="4748022"/>
            <a:ext cx="2097278" cy="25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4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14601" cy="255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"/>
                <a:cs typeface="Arial"/>
              </a:rPr>
              <a:t>U</a:t>
            </a:r>
            <a:r>
              <a:rPr spc="5" dirty="0">
                <a:latin typeface="Arial"/>
                <a:cs typeface="Arial"/>
              </a:rPr>
              <a:t>M</a:t>
            </a:r>
            <a:r>
              <a:rPr spc="-5" dirty="0">
                <a:latin typeface="Arial"/>
                <a:cs typeface="Arial"/>
              </a:rPr>
              <a:t>L</a:t>
            </a:r>
            <a:r>
              <a:rPr spc="5" dirty="0"/>
              <a:t>统一建模语言</a:t>
            </a:r>
          </a:p>
        </p:txBody>
      </p:sp>
      <p:sp>
        <p:nvSpPr>
          <p:cNvPr id="4" name="object 4"/>
          <p:cNvSpPr/>
          <p:nvPr/>
        </p:nvSpPr>
        <p:spPr>
          <a:xfrm>
            <a:off x="1916223" y="2302198"/>
            <a:ext cx="5200015" cy="254635"/>
          </a:xfrm>
          <a:custGeom>
            <a:avLst/>
            <a:gdLst/>
            <a:ahLst/>
            <a:cxnLst/>
            <a:rect l="l" t="t" r="r" b="b"/>
            <a:pathLst>
              <a:path w="5200015" h="254635">
                <a:moveTo>
                  <a:pt x="5044440" y="0"/>
                </a:moveTo>
                <a:lnTo>
                  <a:pt x="155448" y="0"/>
                </a:lnTo>
                <a:lnTo>
                  <a:pt x="106509" y="7973"/>
                </a:lnTo>
                <a:lnTo>
                  <a:pt x="63861" y="30138"/>
                </a:lnTo>
                <a:lnTo>
                  <a:pt x="30138" y="63861"/>
                </a:lnTo>
                <a:lnTo>
                  <a:pt x="7973" y="106509"/>
                </a:lnTo>
                <a:lnTo>
                  <a:pt x="0" y="155448"/>
                </a:lnTo>
                <a:lnTo>
                  <a:pt x="7973" y="204386"/>
                </a:lnTo>
                <a:lnTo>
                  <a:pt x="30138" y="247034"/>
                </a:lnTo>
                <a:lnTo>
                  <a:pt x="37612" y="254508"/>
                </a:lnTo>
                <a:lnTo>
                  <a:pt x="5162275" y="254508"/>
                </a:lnTo>
                <a:lnTo>
                  <a:pt x="5169749" y="247034"/>
                </a:lnTo>
                <a:lnTo>
                  <a:pt x="5191914" y="204386"/>
                </a:lnTo>
                <a:lnTo>
                  <a:pt x="5199887" y="155448"/>
                </a:lnTo>
                <a:lnTo>
                  <a:pt x="5191914" y="106509"/>
                </a:lnTo>
                <a:lnTo>
                  <a:pt x="5169749" y="63861"/>
                </a:lnTo>
                <a:lnTo>
                  <a:pt x="5136026" y="30138"/>
                </a:lnTo>
                <a:lnTo>
                  <a:pt x="5093378" y="7973"/>
                </a:lnTo>
                <a:lnTo>
                  <a:pt x="5044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11699" y="2291022"/>
            <a:ext cx="280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D4D4D"/>
                </a:solidFill>
                <a:latin typeface="Arial"/>
                <a:cs typeface="Arial"/>
              </a:rPr>
              <a:t>Unified Modeling</a:t>
            </a:r>
            <a:r>
              <a:rPr sz="18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Arial"/>
                <a:cs typeface="Arial"/>
              </a:rPr>
              <a:t>Language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4243" y="2463742"/>
            <a:ext cx="601980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98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16112" y="2463742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>
                <a:moveTo>
                  <a:pt x="0" y="0"/>
                </a:moveTo>
                <a:lnTo>
                  <a:pt x="60198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3836" y="2584900"/>
            <a:ext cx="5125085" cy="0"/>
          </a:xfrm>
          <a:custGeom>
            <a:avLst/>
            <a:gdLst/>
            <a:ahLst/>
            <a:cxnLst/>
            <a:rect l="l" t="t" r="r" b="b"/>
            <a:pathLst>
              <a:path w="5125084">
                <a:moveTo>
                  <a:pt x="0" y="0"/>
                </a:moveTo>
                <a:lnTo>
                  <a:pt x="5124663" y="0"/>
                </a:lnTo>
              </a:path>
            </a:pathLst>
          </a:custGeom>
          <a:ln w="563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907" y="201618"/>
            <a:ext cx="12934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微软雅黑"/>
                <a:cs typeface="微软雅黑"/>
              </a:rPr>
              <a:t>学习目标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716120"/>
            <a:ext cx="2962275" cy="108648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了解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UML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中的视图</a:t>
            </a:r>
            <a:endParaRPr sz="1600" dirty="0">
              <a:latin typeface="微软雅黑"/>
              <a:cs typeface="微软雅黑"/>
            </a:endParaRPr>
          </a:p>
          <a:p>
            <a:pPr marL="812800" lvl="1" indent="-342900"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了解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UML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中的图</a:t>
            </a:r>
            <a:endParaRPr sz="1600" dirty="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了解掌握软件开发模型(RAD)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331" y="201618"/>
            <a:ext cx="13684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10" dirty="0">
                <a:latin typeface="微软雅黑"/>
                <a:cs typeface="微软雅黑"/>
              </a:rPr>
              <a:t>UM</a:t>
            </a:r>
            <a:r>
              <a:rPr sz="2500" b="0" dirty="0">
                <a:latin typeface="微软雅黑"/>
                <a:cs typeface="微软雅黑"/>
              </a:rPr>
              <a:t>L</a:t>
            </a:r>
            <a:r>
              <a:rPr sz="2500" b="0" spc="-5" dirty="0">
                <a:latin typeface="微软雅黑"/>
                <a:cs typeface="微软雅黑"/>
              </a:rPr>
              <a:t>初览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2403" y="830420"/>
            <a:ext cx="7991475" cy="224420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UML（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统一建模语言Unified</a:t>
            </a:r>
            <a:r>
              <a:rPr sz="1600" spc="35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Modeling</a:t>
            </a:r>
            <a:r>
              <a:rPr sz="1600" spc="3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Language）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一种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模语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来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为面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向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</a:t>
            </a:r>
            <a:endParaRPr sz="1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开发系统的产品进行说明、可视化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编制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文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档的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法。</a:t>
            </a:r>
            <a:endParaRPr sz="1600" dirty="0">
              <a:latin typeface="微软雅黑"/>
              <a:cs typeface="微软雅黑"/>
            </a:endParaRPr>
          </a:p>
          <a:p>
            <a:pPr marL="12700" marR="5080">
              <a:lnSpc>
                <a:spcPct val="150000"/>
              </a:lnSpc>
            </a:pP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M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描述了一个系统的静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结构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动态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为。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静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态结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定义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中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的重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属性和 操作，以及这些对象之间的相互关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  <a:p>
            <a:pPr marL="464820">
              <a:lnSpc>
                <a:spcPct val="100000"/>
              </a:lnSpc>
              <a:spcBef>
                <a:spcPts val="960"/>
              </a:spcBef>
              <a:tabLst>
                <a:tab pos="1675130" algn="l"/>
                <a:tab pos="3116580" algn="l"/>
                <a:tab pos="5741035" algn="l"/>
              </a:tabLst>
            </a:pP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由视图</a:t>
            </a:r>
            <a:r>
              <a:rPr lang="en-US" sz="1600" spc="-5" dirty="0">
                <a:solidFill>
                  <a:srgbClr val="FFFFFF"/>
                </a:solidFill>
                <a:latin typeface="微软雅黑"/>
                <a:cs typeface="微软雅黑"/>
              </a:rPr>
              <a:t>(</a:t>
            </a:r>
            <a:r>
              <a:rPr lang="en-US" altLang="zh-CN" sz="1600" spc="-5" dirty="0">
                <a:solidFill>
                  <a:srgbClr val="FFFFFF"/>
                </a:solidFill>
                <a:latin typeface="微软雅黑"/>
                <a:cs typeface="微软雅黑"/>
              </a:rPr>
              <a:t>View</a:t>
            </a:r>
            <a:r>
              <a:rPr lang="en-US" sz="1600" spc="-5" dirty="0">
                <a:solidFill>
                  <a:srgbClr val="FFFFFF"/>
                </a:solidFill>
                <a:latin typeface="微软雅黑"/>
                <a:cs typeface="微软雅黑"/>
              </a:rPr>
              <a:t>)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图</a:t>
            </a:r>
            <a:r>
              <a:rPr lang="en-US" sz="1600" spc="-5" dirty="0">
                <a:solidFill>
                  <a:srgbClr val="FFFFFF"/>
                </a:solidFill>
                <a:latin typeface="微软雅黑"/>
                <a:cs typeface="微软雅黑"/>
              </a:rPr>
              <a:t>(Diagram)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模型元素</a:t>
            </a:r>
            <a:r>
              <a:rPr lang="en-US" sz="1600" spc="-5" dirty="0">
                <a:solidFill>
                  <a:srgbClr val="FFFFFF"/>
                </a:solidFill>
                <a:latin typeface="微软雅黑"/>
                <a:cs typeface="微软雅黑"/>
              </a:rPr>
              <a:t>(Model Element)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通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用机制</a:t>
            </a:r>
            <a:endParaRPr sz="1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(GeneralMechanism</a:t>
            </a:r>
            <a:r>
              <a:rPr sz="1600" spc="4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)等组成</a:t>
            </a:r>
            <a:endParaRPr sz="16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2867" y="201618"/>
            <a:ext cx="20021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10" dirty="0">
                <a:latin typeface="微软雅黑"/>
                <a:cs typeface="微软雅黑"/>
              </a:rPr>
              <a:t>UM</a:t>
            </a:r>
            <a:r>
              <a:rPr sz="2500" b="0" dirty="0">
                <a:latin typeface="微软雅黑"/>
                <a:cs typeface="微软雅黑"/>
              </a:rPr>
              <a:t>L</a:t>
            </a:r>
            <a:r>
              <a:rPr sz="2500" b="0" spc="-5" dirty="0">
                <a:latin typeface="微软雅黑"/>
                <a:cs typeface="微软雅黑"/>
              </a:rPr>
              <a:t>组成结构</a:t>
            </a:r>
            <a:endParaRPr sz="25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F1F5416-1A40-4DBD-85DA-ADE8549BDAD4}"/>
              </a:ext>
            </a:extLst>
          </p:cNvPr>
          <p:cNvGrpSpPr/>
          <p:nvPr/>
        </p:nvGrpSpPr>
        <p:grpSpPr>
          <a:xfrm>
            <a:off x="2197100" y="571513"/>
            <a:ext cx="4724399" cy="4495787"/>
            <a:chOff x="2659935" y="659326"/>
            <a:chExt cx="4105655" cy="3886200"/>
          </a:xfrm>
        </p:grpSpPr>
        <p:sp>
          <p:nvSpPr>
            <p:cNvPr id="5" name="object 5"/>
            <p:cNvSpPr/>
            <p:nvPr/>
          </p:nvSpPr>
          <p:spPr>
            <a:xfrm>
              <a:off x="2659935" y="659326"/>
              <a:ext cx="4105655" cy="18973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59935" y="2556706"/>
              <a:ext cx="4105655" cy="1988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299" y="201618"/>
            <a:ext cx="20021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10" dirty="0">
                <a:latin typeface="微软雅黑"/>
                <a:cs typeface="微软雅黑"/>
              </a:rPr>
              <a:t>UM</a:t>
            </a:r>
            <a:r>
              <a:rPr sz="2500" b="0" dirty="0">
                <a:latin typeface="微软雅黑"/>
                <a:cs typeface="微软雅黑"/>
              </a:rPr>
              <a:t>L</a:t>
            </a:r>
            <a:r>
              <a:rPr sz="2500" b="0" spc="-5" dirty="0">
                <a:latin typeface="微软雅黑"/>
                <a:cs typeface="微软雅黑"/>
              </a:rPr>
              <a:t>中的视图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2403" y="830420"/>
            <a:ext cx="7741920" cy="14884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一个系统可以从不同的角度进行描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述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。从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中某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个角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度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观察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到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称之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一个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视图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(view)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UML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中的视图包括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用例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图、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辑视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图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、组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视图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并发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图和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配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置视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图。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一个视图中可以由多个图组成。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06700" y="2476500"/>
            <a:ext cx="3756199" cy="1864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907" y="201618"/>
            <a:ext cx="12934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微软雅黑"/>
                <a:cs typeface="微软雅黑"/>
              </a:rPr>
              <a:t>用例视图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872178"/>
            <a:ext cx="7475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它从外部角色的视角来展示系统的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能，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例视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图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是系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中与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实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现无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关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图。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8040CE3E-17A6-441E-9107-6DD772CB9E19}"/>
              </a:ext>
            </a:extLst>
          </p:cNvPr>
          <p:cNvSpPr/>
          <p:nvPr/>
        </p:nvSpPr>
        <p:spPr>
          <a:xfrm>
            <a:off x="6159500" y="3390900"/>
            <a:ext cx="2933700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907" y="201618"/>
            <a:ext cx="12934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微软雅黑"/>
                <a:cs typeface="微软雅黑"/>
              </a:rPr>
              <a:t>逻辑视图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780128"/>
            <a:ext cx="80848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逻辑视图用来描述如何实现用例视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图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中提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功能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它提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供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详细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图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形，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描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述 组件间如何关联。逻辑视图既描述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统的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静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态结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描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述系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内部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动态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协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作关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系， 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它通过系统的静态结构和动态行为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来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展示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统内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能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是如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何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实现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侧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重点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在于 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如何实现功能。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8B54BBCA-F300-431F-B2F6-05974250060E}"/>
              </a:ext>
            </a:extLst>
          </p:cNvPr>
          <p:cNvSpPr/>
          <p:nvPr/>
        </p:nvSpPr>
        <p:spPr>
          <a:xfrm>
            <a:off x="6159500" y="3390900"/>
            <a:ext cx="2933700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907" y="201618"/>
            <a:ext cx="12934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微软雅黑"/>
                <a:cs typeface="微软雅黑"/>
              </a:rPr>
              <a:t>并发视图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055" y="841698"/>
            <a:ext cx="78790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并发视图主要考虑资源的有效利用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代码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并行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执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行，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以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及系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环境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中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异步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件的处 理。除了将系统划分为并发执行的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控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制以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外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发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视图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还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需要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理线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之间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通信和 同步。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6FBCC9DF-BDE7-416B-B5F8-16DBA2A2A40C}"/>
              </a:ext>
            </a:extLst>
          </p:cNvPr>
          <p:cNvSpPr/>
          <p:nvPr/>
        </p:nvSpPr>
        <p:spPr>
          <a:xfrm>
            <a:off x="6159500" y="3390900"/>
            <a:ext cx="2933700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907" y="201618"/>
            <a:ext cx="12934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微软雅黑"/>
                <a:cs typeface="微软雅黑"/>
              </a:rPr>
              <a:t>组件视图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754830"/>
            <a:ext cx="792924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组件是不同类型的代码模块，包含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型代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库、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执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行文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、运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库和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他组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的信息 等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,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它是构造应用的软件单元。组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视图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描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述系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的实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现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模块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以及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它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们之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间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的依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赖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 系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E1E9D411-6B32-4AB7-BD3C-CD0CCEC82119}"/>
              </a:ext>
            </a:extLst>
          </p:cNvPr>
          <p:cNvSpPr/>
          <p:nvPr/>
        </p:nvSpPr>
        <p:spPr>
          <a:xfrm>
            <a:off x="6159500" y="3390900"/>
            <a:ext cx="2933700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907" y="201618"/>
            <a:ext cx="12934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微软雅黑"/>
                <a:cs typeface="微软雅黑"/>
              </a:rPr>
              <a:t>配置视图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782262"/>
            <a:ext cx="78790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配置视图显示系统的物理部署，主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统的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实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际部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署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容错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网络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带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宽、故 障恢复与响应时间，可与系统的逻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辑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结构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有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所不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。配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置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视图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利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用节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来展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系统部 署的物理架构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86F69B9-8065-4E2A-80C8-DF6FCDFC7620}"/>
              </a:ext>
            </a:extLst>
          </p:cNvPr>
          <p:cNvSpPr/>
          <p:nvPr/>
        </p:nvSpPr>
        <p:spPr>
          <a:xfrm>
            <a:off x="6159500" y="3390900"/>
            <a:ext cx="2933700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0695" y="201618"/>
            <a:ext cx="168528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10" dirty="0">
                <a:latin typeface="微软雅黑"/>
                <a:cs typeface="微软雅黑"/>
              </a:rPr>
              <a:t>UM</a:t>
            </a:r>
            <a:r>
              <a:rPr sz="2500" b="0" dirty="0">
                <a:latin typeface="微软雅黑"/>
                <a:cs typeface="微软雅黑"/>
              </a:rPr>
              <a:t>L</a:t>
            </a:r>
            <a:r>
              <a:rPr sz="2500" b="0" spc="-5" dirty="0">
                <a:latin typeface="微软雅黑"/>
                <a:cs typeface="微软雅黑"/>
              </a:rPr>
              <a:t>中的图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846270"/>
            <a:ext cx="7930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 err="1">
                <a:solidFill>
                  <a:srgbClr val="FFFFFF"/>
                </a:solidFill>
                <a:latin typeface="微软雅黑"/>
                <a:cs typeface="微软雅黑"/>
              </a:rPr>
              <a:t>U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M</a:t>
            </a:r>
            <a:r>
              <a:rPr sz="1600" spc="-10" dirty="0" err="1">
                <a:solidFill>
                  <a:srgbClr val="FFFFFF"/>
                </a:solidFill>
                <a:latin typeface="微软雅黑"/>
                <a:cs typeface="微软雅黑"/>
              </a:rPr>
              <a:t>L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语言定义了五种类型</a:t>
            </a:r>
            <a:r>
              <a:rPr lang="zh-CN" altLang="en-US" sz="1600" spc="-5" dirty="0">
                <a:solidFill>
                  <a:srgbClr val="FFFFFF"/>
                </a:solidFill>
                <a:latin typeface="微软雅黑"/>
                <a:cs typeface="微软雅黑"/>
              </a:rPr>
              <a:t>视图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共九</a:t>
            </a:r>
            <a:r>
              <a:rPr sz="1600" spc="5" dirty="0" err="1">
                <a:solidFill>
                  <a:srgbClr val="FFFFFF"/>
                </a:solidFill>
                <a:latin typeface="微软雅黑"/>
                <a:cs typeface="微软雅黑"/>
              </a:rPr>
              <a:t>种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不同</a:t>
            </a:r>
            <a:r>
              <a:rPr sz="1600" spc="5" dirty="0" err="1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图，</a:t>
            </a:r>
            <a:r>
              <a:rPr sz="1600" spc="5" dirty="0" err="1">
                <a:solidFill>
                  <a:srgbClr val="FFFFFF"/>
                </a:solidFill>
                <a:latin typeface="微软雅黑"/>
                <a:cs typeface="微软雅黑"/>
              </a:rPr>
              <a:t>把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它们</a:t>
            </a:r>
            <a:r>
              <a:rPr sz="1600" spc="5" dirty="0" err="1">
                <a:solidFill>
                  <a:srgbClr val="FFFFFF"/>
                </a:solidFill>
                <a:latin typeface="微软雅黑"/>
                <a:cs typeface="微软雅黑"/>
              </a:rPr>
              <a:t>有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机地</a:t>
            </a:r>
            <a:r>
              <a:rPr sz="1600" spc="5" dirty="0" err="1">
                <a:solidFill>
                  <a:srgbClr val="FFFFFF"/>
                </a:solidFill>
                <a:latin typeface="微软雅黑"/>
                <a:cs typeface="微软雅黑"/>
              </a:rPr>
              <a:t>结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合起</a:t>
            </a:r>
            <a:r>
              <a:rPr sz="1600" spc="5" dirty="0" err="1">
                <a:solidFill>
                  <a:srgbClr val="FFFFFF"/>
                </a:solidFill>
                <a:latin typeface="微软雅黑"/>
                <a:cs typeface="微软雅黑"/>
              </a:rPr>
              <a:t>来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就可</a:t>
            </a:r>
            <a:r>
              <a:rPr sz="1600" spc="5" dirty="0" err="1">
                <a:solidFill>
                  <a:srgbClr val="FFFFFF"/>
                </a:solidFill>
                <a:latin typeface="微软雅黑"/>
                <a:cs typeface="微软雅黑"/>
              </a:rPr>
              <a:t>以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描述</a:t>
            </a:r>
            <a:r>
              <a:rPr lang="zh-CN" altLang="en-US" sz="1600" spc="-5" dirty="0">
                <a:solidFill>
                  <a:srgbClr val="FFFFFF"/>
                </a:solidFill>
                <a:latin typeface="微软雅黑"/>
                <a:cs typeface="微软雅黑"/>
              </a:rPr>
              <a:t>完整</a:t>
            </a:r>
            <a:r>
              <a:rPr sz="1600" spc="5" dirty="0" err="1">
                <a:solidFill>
                  <a:srgbClr val="FFFFFF"/>
                </a:solidFill>
                <a:latin typeface="微软雅黑"/>
                <a:cs typeface="微软雅黑"/>
              </a:rPr>
              <a:t>系统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9D900E17-E326-44F6-9C29-CDF89AE4CE8F}"/>
              </a:ext>
            </a:extLst>
          </p:cNvPr>
          <p:cNvSpPr/>
          <p:nvPr/>
        </p:nvSpPr>
        <p:spPr>
          <a:xfrm>
            <a:off x="6616700" y="18212"/>
            <a:ext cx="2476500" cy="82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33F35CB-1C53-4906-ADC9-E4A12469B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59" y="1805374"/>
            <a:ext cx="6780059" cy="32781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37A2F8-E9EE-4EBF-B9E7-2E276603D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" y="1797264"/>
            <a:ext cx="2164383" cy="32862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8780" y="1994350"/>
            <a:ext cx="4931410" cy="562610"/>
          </a:xfrm>
          <a:custGeom>
            <a:avLst/>
            <a:gdLst/>
            <a:ahLst/>
            <a:cxnLst/>
            <a:rect l="l" t="t" r="r" b="b"/>
            <a:pathLst>
              <a:path w="4931409" h="562610">
                <a:moveTo>
                  <a:pt x="738711" y="60960"/>
                </a:moveTo>
                <a:lnTo>
                  <a:pt x="689943" y="64008"/>
                </a:lnTo>
                <a:lnTo>
                  <a:pt x="641175" y="73151"/>
                </a:lnTo>
                <a:lnTo>
                  <a:pt x="592407" y="88391"/>
                </a:lnTo>
                <a:lnTo>
                  <a:pt x="519255" y="118872"/>
                </a:lnTo>
                <a:lnTo>
                  <a:pt x="470487" y="146303"/>
                </a:lnTo>
                <a:lnTo>
                  <a:pt x="421719" y="176784"/>
                </a:lnTo>
                <a:lnTo>
                  <a:pt x="374475" y="211836"/>
                </a:lnTo>
                <a:lnTo>
                  <a:pt x="325707" y="248412"/>
                </a:lnTo>
                <a:lnTo>
                  <a:pt x="252555" y="310896"/>
                </a:lnTo>
                <a:lnTo>
                  <a:pt x="205311" y="355091"/>
                </a:lnTo>
                <a:lnTo>
                  <a:pt x="156543" y="402336"/>
                </a:lnTo>
                <a:lnTo>
                  <a:pt x="60531" y="498348"/>
                </a:lnTo>
                <a:lnTo>
                  <a:pt x="13287" y="548639"/>
                </a:lnTo>
                <a:lnTo>
                  <a:pt x="0" y="562355"/>
                </a:lnTo>
                <a:lnTo>
                  <a:pt x="16704" y="562355"/>
                </a:lnTo>
                <a:lnTo>
                  <a:pt x="22431" y="556260"/>
                </a:lnTo>
                <a:lnTo>
                  <a:pt x="69675" y="507491"/>
                </a:lnTo>
                <a:lnTo>
                  <a:pt x="118443" y="458724"/>
                </a:lnTo>
                <a:lnTo>
                  <a:pt x="165687" y="409955"/>
                </a:lnTo>
                <a:lnTo>
                  <a:pt x="261699" y="320039"/>
                </a:lnTo>
                <a:lnTo>
                  <a:pt x="308943" y="278891"/>
                </a:lnTo>
                <a:lnTo>
                  <a:pt x="357711" y="239267"/>
                </a:lnTo>
                <a:lnTo>
                  <a:pt x="404955" y="204215"/>
                </a:lnTo>
                <a:lnTo>
                  <a:pt x="478107" y="156972"/>
                </a:lnTo>
                <a:lnTo>
                  <a:pt x="549735" y="118872"/>
                </a:lnTo>
                <a:lnTo>
                  <a:pt x="596979" y="100584"/>
                </a:lnTo>
                <a:lnTo>
                  <a:pt x="621363" y="91439"/>
                </a:lnTo>
                <a:lnTo>
                  <a:pt x="644223" y="85344"/>
                </a:lnTo>
                <a:lnTo>
                  <a:pt x="668607" y="80772"/>
                </a:lnTo>
                <a:lnTo>
                  <a:pt x="715851" y="74675"/>
                </a:lnTo>
                <a:lnTo>
                  <a:pt x="842800" y="74675"/>
                </a:lnTo>
                <a:lnTo>
                  <a:pt x="837771" y="73151"/>
                </a:lnTo>
                <a:lnTo>
                  <a:pt x="789003" y="65532"/>
                </a:lnTo>
                <a:lnTo>
                  <a:pt x="764619" y="62484"/>
                </a:lnTo>
                <a:lnTo>
                  <a:pt x="738711" y="60960"/>
                </a:lnTo>
                <a:close/>
              </a:path>
              <a:path w="4931409" h="562610">
                <a:moveTo>
                  <a:pt x="842800" y="74675"/>
                </a:moveTo>
                <a:lnTo>
                  <a:pt x="763095" y="74675"/>
                </a:lnTo>
                <a:lnTo>
                  <a:pt x="787479" y="77724"/>
                </a:lnTo>
                <a:lnTo>
                  <a:pt x="836247" y="86867"/>
                </a:lnTo>
                <a:lnTo>
                  <a:pt x="883491" y="100584"/>
                </a:lnTo>
                <a:lnTo>
                  <a:pt x="932259" y="120396"/>
                </a:lnTo>
                <a:lnTo>
                  <a:pt x="981027" y="144779"/>
                </a:lnTo>
                <a:lnTo>
                  <a:pt x="1031319" y="172212"/>
                </a:lnTo>
                <a:lnTo>
                  <a:pt x="1080087" y="204215"/>
                </a:lnTo>
                <a:lnTo>
                  <a:pt x="1130379" y="240791"/>
                </a:lnTo>
                <a:lnTo>
                  <a:pt x="1180671" y="278891"/>
                </a:lnTo>
                <a:lnTo>
                  <a:pt x="1279731" y="365760"/>
                </a:lnTo>
                <a:lnTo>
                  <a:pt x="1330023" y="411479"/>
                </a:lnTo>
                <a:lnTo>
                  <a:pt x="1380315" y="458724"/>
                </a:lnTo>
                <a:lnTo>
                  <a:pt x="1487159" y="562355"/>
                </a:lnTo>
                <a:lnTo>
                  <a:pt x="1503759" y="562355"/>
                </a:lnTo>
                <a:lnTo>
                  <a:pt x="1439751" y="498348"/>
                </a:lnTo>
                <a:lnTo>
                  <a:pt x="1389459" y="449579"/>
                </a:lnTo>
                <a:lnTo>
                  <a:pt x="1288875" y="355091"/>
                </a:lnTo>
                <a:lnTo>
                  <a:pt x="1238583" y="310896"/>
                </a:lnTo>
                <a:lnTo>
                  <a:pt x="1188291" y="269748"/>
                </a:lnTo>
                <a:lnTo>
                  <a:pt x="1137999" y="230124"/>
                </a:lnTo>
                <a:lnTo>
                  <a:pt x="1087707" y="193548"/>
                </a:lnTo>
                <a:lnTo>
                  <a:pt x="1037415" y="161544"/>
                </a:lnTo>
                <a:lnTo>
                  <a:pt x="987123" y="132587"/>
                </a:lnTo>
                <a:lnTo>
                  <a:pt x="936831" y="108203"/>
                </a:lnTo>
                <a:lnTo>
                  <a:pt x="888063" y="88391"/>
                </a:lnTo>
                <a:lnTo>
                  <a:pt x="842800" y="74675"/>
                </a:lnTo>
                <a:close/>
              </a:path>
              <a:path w="4931409" h="562610">
                <a:moveTo>
                  <a:pt x="3949779" y="0"/>
                </a:moveTo>
                <a:lnTo>
                  <a:pt x="3925395" y="0"/>
                </a:lnTo>
                <a:lnTo>
                  <a:pt x="3901011" y="1524"/>
                </a:lnTo>
                <a:lnTo>
                  <a:pt x="3827859" y="15239"/>
                </a:lnTo>
                <a:lnTo>
                  <a:pt x="3779091" y="30479"/>
                </a:lnTo>
                <a:lnTo>
                  <a:pt x="3728799" y="51815"/>
                </a:lnTo>
                <a:lnTo>
                  <a:pt x="3680031" y="77724"/>
                </a:lnTo>
                <a:lnTo>
                  <a:pt x="3629739" y="108203"/>
                </a:lnTo>
                <a:lnTo>
                  <a:pt x="3579447" y="143255"/>
                </a:lnTo>
                <a:lnTo>
                  <a:pt x="3529155" y="181355"/>
                </a:lnTo>
                <a:lnTo>
                  <a:pt x="3478863" y="222503"/>
                </a:lnTo>
                <a:lnTo>
                  <a:pt x="3376755" y="312420"/>
                </a:lnTo>
                <a:lnTo>
                  <a:pt x="3274647" y="411479"/>
                </a:lnTo>
                <a:lnTo>
                  <a:pt x="3224355" y="461772"/>
                </a:lnTo>
                <a:lnTo>
                  <a:pt x="3126686" y="562355"/>
                </a:lnTo>
                <a:lnTo>
                  <a:pt x="3144709" y="562355"/>
                </a:lnTo>
                <a:lnTo>
                  <a:pt x="3233499" y="470915"/>
                </a:lnTo>
                <a:lnTo>
                  <a:pt x="3283791" y="420624"/>
                </a:lnTo>
                <a:lnTo>
                  <a:pt x="3385899" y="321563"/>
                </a:lnTo>
                <a:lnTo>
                  <a:pt x="3436191" y="275844"/>
                </a:lnTo>
                <a:lnTo>
                  <a:pt x="3486483" y="231648"/>
                </a:lnTo>
                <a:lnTo>
                  <a:pt x="3536775" y="190500"/>
                </a:lnTo>
                <a:lnTo>
                  <a:pt x="3587067" y="152400"/>
                </a:lnTo>
                <a:lnTo>
                  <a:pt x="3637359" y="118872"/>
                </a:lnTo>
                <a:lnTo>
                  <a:pt x="3686127" y="88391"/>
                </a:lnTo>
                <a:lnTo>
                  <a:pt x="3734895" y="62484"/>
                </a:lnTo>
                <a:lnTo>
                  <a:pt x="3783663" y="42672"/>
                </a:lnTo>
                <a:lnTo>
                  <a:pt x="3832431" y="25908"/>
                </a:lnTo>
                <a:lnTo>
                  <a:pt x="3879675" y="16763"/>
                </a:lnTo>
                <a:lnTo>
                  <a:pt x="3926919" y="12191"/>
                </a:lnTo>
                <a:lnTo>
                  <a:pt x="4025979" y="12191"/>
                </a:lnTo>
                <a:lnTo>
                  <a:pt x="3974163" y="3048"/>
                </a:lnTo>
                <a:lnTo>
                  <a:pt x="3949779" y="0"/>
                </a:lnTo>
                <a:close/>
              </a:path>
              <a:path w="4931409" h="562610">
                <a:moveTo>
                  <a:pt x="4025979" y="12191"/>
                </a:moveTo>
                <a:lnTo>
                  <a:pt x="3926919" y="12191"/>
                </a:lnTo>
                <a:lnTo>
                  <a:pt x="3974163" y="15239"/>
                </a:lnTo>
                <a:lnTo>
                  <a:pt x="4024455" y="24384"/>
                </a:lnTo>
                <a:lnTo>
                  <a:pt x="4077795" y="38100"/>
                </a:lnTo>
                <a:lnTo>
                  <a:pt x="4132659" y="57912"/>
                </a:lnTo>
                <a:lnTo>
                  <a:pt x="4190571" y="82296"/>
                </a:lnTo>
                <a:lnTo>
                  <a:pt x="4251531" y="109727"/>
                </a:lnTo>
                <a:lnTo>
                  <a:pt x="4312491" y="141732"/>
                </a:lnTo>
                <a:lnTo>
                  <a:pt x="4374975" y="178308"/>
                </a:lnTo>
                <a:lnTo>
                  <a:pt x="4504515" y="259079"/>
                </a:lnTo>
                <a:lnTo>
                  <a:pt x="4570047" y="303275"/>
                </a:lnTo>
                <a:lnTo>
                  <a:pt x="4699587" y="396239"/>
                </a:lnTo>
                <a:lnTo>
                  <a:pt x="4763595" y="445008"/>
                </a:lnTo>
                <a:lnTo>
                  <a:pt x="4890087" y="544067"/>
                </a:lnTo>
                <a:lnTo>
                  <a:pt x="4912254" y="562355"/>
                </a:lnTo>
                <a:lnTo>
                  <a:pt x="4930958" y="562355"/>
                </a:lnTo>
                <a:lnTo>
                  <a:pt x="4897707" y="534924"/>
                </a:lnTo>
                <a:lnTo>
                  <a:pt x="4771215" y="435863"/>
                </a:lnTo>
                <a:lnTo>
                  <a:pt x="4707207" y="387096"/>
                </a:lnTo>
                <a:lnTo>
                  <a:pt x="4641675" y="338327"/>
                </a:lnTo>
                <a:lnTo>
                  <a:pt x="4576143" y="292608"/>
                </a:lnTo>
                <a:lnTo>
                  <a:pt x="4446603" y="205739"/>
                </a:lnTo>
                <a:lnTo>
                  <a:pt x="4382595" y="167639"/>
                </a:lnTo>
                <a:lnTo>
                  <a:pt x="4318587" y="131063"/>
                </a:lnTo>
                <a:lnTo>
                  <a:pt x="4256103" y="99060"/>
                </a:lnTo>
                <a:lnTo>
                  <a:pt x="4195143" y="70103"/>
                </a:lnTo>
                <a:lnTo>
                  <a:pt x="4137231" y="45720"/>
                </a:lnTo>
                <a:lnTo>
                  <a:pt x="4080843" y="25908"/>
                </a:lnTo>
                <a:lnTo>
                  <a:pt x="4025979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22254" y="1546356"/>
            <a:ext cx="1009015" cy="1010285"/>
          </a:xfrm>
          <a:custGeom>
            <a:avLst/>
            <a:gdLst/>
            <a:ahLst/>
            <a:cxnLst/>
            <a:rect l="l" t="t" r="r" b="b"/>
            <a:pathLst>
              <a:path w="1009014" h="1010285">
                <a:moveTo>
                  <a:pt x="507304" y="0"/>
                </a:moveTo>
                <a:lnTo>
                  <a:pt x="458280" y="2032"/>
                </a:lnTo>
                <a:lnTo>
                  <a:pt x="409685" y="8852"/>
                </a:lnTo>
                <a:lnTo>
                  <a:pt x="361839" y="20440"/>
                </a:lnTo>
                <a:lnTo>
                  <a:pt x="315066" y="36778"/>
                </a:lnTo>
                <a:lnTo>
                  <a:pt x="269685" y="57849"/>
                </a:lnTo>
                <a:lnTo>
                  <a:pt x="226572" y="82804"/>
                </a:lnTo>
                <a:lnTo>
                  <a:pt x="186532" y="111760"/>
                </a:lnTo>
                <a:lnTo>
                  <a:pt x="149777" y="144431"/>
                </a:lnTo>
                <a:lnTo>
                  <a:pt x="116523" y="180531"/>
                </a:lnTo>
                <a:lnTo>
                  <a:pt x="86984" y="219774"/>
                </a:lnTo>
                <a:lnTo>
                  <a:pt x="61373" y="261874"/>
                </a:lnTo>
                <a:lnTo>
                  <a:pt x="39906" y="306547"/>
                </a:lnTo>
                <a:lnTo>
                  <a:pt x="22797" y="353505"/>
                </a:lnTo>
                <a:lnTo>
                  <a:pt x="10364" y="401952"/>
                </a:lnTo>
                <a:lnTo>
                  <a:pt x="2771" y="451041"/>
                </a:lnTo>
                <a:lnTo>
                  <a:pt x="0" y="500416"/>
                </a:lnTo>
                <a:lnTo>
                  <a:pt x="2032" y="549720"/>
                </a:lnTo>
                <a:lnTo>
                  <a:pt x="8852" y="598595"/>
                </a:lnTo>
                <a:lnTo>
                  <a:pt x="20440" y="646684"/>
                </a:lnTo>
                <a:lnTo>
                  <a:pt x="36778" y="693631"/>
                </a:lnTo>
                <a:lnTo>
                  <a:pt x="57849" y="739077"/>
                </a:lnTo>
                <a:lnTo>
                  <a:pt x="83308" y="782193"/>
                </a:lnTo>
                <a:lnTo>
                  <a:pt x="112642" y="822254"/>
                </a:lnTo>
                <a:lnTo>
                  <a:pt x="145583" y="859065"/>
                </a:lnTo>
                <a:lnTo>
                  <a:pt x="181864" y="892429"/>
                </a:lnTo>
                <a:lnTo>
                  <a:pt x="221218" y="922150"/>
                </a:lnTo>
                <a:lnTo>
                  <a:pt x="263375" y="948032"/>
                </a:lnTo>
                <a:lnTo>
                  <a:pt x="308068" y="969877"/>
                </a:lnTo>
                <a:lnTo>
                  <a:pt x="355029" y="987489"/>
                </a:lnTo>
                <a:lnTo>
                  <a:pt x="402972" y="999922"/>
                </a:lnTo>
                <a:lnTo>
                  <a:pt x="451684" y="1007515"/>
                </a:lnTo>
                <a:lnTo>
                  <a:pt x="500788" y="1010286"/>
                </a:lnTo>
                <a:lnTo>
                  <a:pt x="549910" y="1008253"/>
                </a:lnTo>
                <a:lnTo>
                  <a:pt x="598676" y="1001434"/>
                </a:lnTo>
                <a:lnTo>
                  <a:pt x="646708" y="989846"/>
                </a:lnTo>
                <a:lnTo>
                  <a:pt x="693634" y="973508"/>
                </a:lnTo>
                <a:lnTo>
                  <a:pt x="739077" y="952437"/>
                </a:lnTo>
                <a:lnTo>
                  <a:pt x="782190" y="926978"/>
                </a:lnTo>
                <a:lnTo>
                  <a:pt x="822230" y="897644"/>
                </a:lnTo>
                <a:lnTo>
                  <a:pt x="858985" y="864703"/>
                </a:lnTo>
                <a:lnTo>
                  <a:pt x="892239" y="828421"/>
                </a:lnTo>
                <a:lnTo>
                  <a:pt x="921778" y="789068"/>
                </a:lnTo>
                <a:lnTo>
                  <a:pt x="947389" y="746911"/>
                </a:lnTo>
                <a:lnTo>
                  <a:pt x="968856" y="702218"/>
                </a:lnTo>
                <a:lnTo>
                  <a:pt x="985965" y="655257"/>
                </a:lnTo>
                <a:lnTo>
                  <a:pt x="998398" y="606813"/>
                </a:lnTo>
                <a:lnTo>
                  <a:pt x="1005991" y="557745"/>
                </a:lnTo>
                <a:lnTo>
                  <a:pt x="1008762" y="508426"/>
                </a:lnTo>
                <a:lnTo>
                  <a:pt x="1006729" y="459232"/>
                </a:lnTo>
                <a:lnTo>
                  <a:pt x="999910" y="410539"/>
                </a:lnTo>
                <a:lnTo>
                  <a:pt x="988322" y="362720"/>
                </a:lnTo>
                <a:lnTo>
                  <a:pt x="971984" y="316152"/>
                </a:lnTo>
                <a:lnTo>
                  <a:pt x="950913" y="271209"/>
                </a:lnTo>
                <a:lnTo>
                  <a:pt x="925454" y="228031"/>
                </a:lnTo>
                <a:lnTo>
                  <a:pt x="896120" y="187818"/>
                </a:lnTo>
                <a:lnTo>
                  <a:pt x="863179" y="150819"/>
                </a:lnTo>
                <a:lnTo>
                  <a:pt x="826897" y="117285"/>
                </a:lnTo>
                <a:lnTo>
                  <a:pt x="787544" y="87466"/>
                </a:lnTo>
                <a:lnTo>
                  <a:pt x="745387" y="61611"/>
                </a:lnTo>
                <a:lnTo>
                  <a:pt x="700694" y="39972"/>
                </a:lnTo>
                <a:lnTo>
                  <a:pt x="653733" y="22797"/>
                </a:lnTo>
                <a:lnTo>
                  <a:pt x="605352" y="10364"/>
                </a:lnTo>
                <a:lnTo>
                  <a:pt x="556435" y="2771"/>
                </a:lnTo>
                <a:lnTo>
                  <a:pt x="507304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0838" y="1546356"/>
            <a:ext cx="1009015" cy="1010285"/>
          </a:xfrm>
          <a:custGeom>
            <a:avLst/>
            <a:gdLst/>
            <a:ahLst/>
            <a:cxnLst/>
            <a:rect l="l" t="t" r="r" b="b"/>
            <a:pathLst>
              <a:path w="1009015" h="1010285">
                <a:moveTo>
                  <a:pt x="507974" y="0"/>
                </a:moveTo>
                <a:lnTo>
                  <a:pt x="458851" y="2032"/>
                </a:lnTo>
                <a:lnTo>
                  <a:pt x="410086" y="8852"/>
                </a:lnTo>
                <a:lnTo>
                  <a:pt x="362054" y="20440"/>
                </a:lnTo>
                <a:lnTo>
                  <a:pt x="315128" y="36778"/>
                </a:lnTo>
                <a:lnTo>
                  <a:pt x="269685" y="57849"/>
                </a:lnTo>
                <a:lnTo>
                  <a:pt x="226572" y="82804"/>
                </a:lnTo>
                <a:lnTo>
                  <a:pt x="186532" y="111760"/>
                </a:lnTo>
                <a:lnTo>
                  <a:pt x="149777" y="144431"/>
                </a:lnTo>
                <a:lnTo>
                  <a:pt x="116523" y="180531"/>
                </a:lnTo>
                <a:lnTo>
                  <a:pt x="86984" y="219774"/>
                </a:lnTo>
                <a:lnTo>
                  <a:pt x="61373" y="261874"/>
                </a:lnTo>
                <a:lnTo>
                  <a:pt x="39906" y="306547"/>
                </a:lnTo>
                <a:lnTo>
                  <a:pt x="22797" y="353505"/>
                </a:lnTo>
                <a:lnTo>
                  <a:pt x="10364" y="401952"/>
                </a:lnTo>
                <a:lnTo>
                  <a:pt x="2771" y="451041"/>
                </a:lnTo>
                <a:lnTo>
                  <a:pt x="0" y="500416"/>
                </a:lnTo>
                <a:lnTo>
                  <a:pt x="2032" y="549720"/>
                </a:lnTo>
                <a:lnTo>
                  <a:pt x="8852" y="598595"/>
                </a:lnTo>
                <a:lnTo>
                  <a:pt x="20440" y="646684"/>
                </a:lnTo>
                <a:lnTo>
                  <a:pt x="36778" y="693631"/>
                </a:lnTo>
                <a:lnTo>
                  <a:pt x="57849" y="739077"/>
                </a:lnTo>
                <a:lnTo>
                  <a:pt x="83308" y="782193"/>
                </a:lnTo>
                <a:lnTo>
                  <a:pt x="112642" y="822254"/>
                </a:lnTo>
                <a:lnTo>
                  <a:pt x="145583" y="859065"/>
                </a:lnTo>
                <a:lnTo>
                  <a:pt x="181864" y="892429"/>
                </a:lnTo>
                <a:lnTo>
                  <a:pt x="221218" y="922150"/>
                </a:lnTo>
                <a:lnTo>
                  <a:pt x="263375" y="948032"/>
                </a:lnTo>
                <a:lnTo>
                  <a:pt x="308068" y="969877"/>
                </a:lnTo>
                <a:lnTo>
                  <a:pt x="355029" y="987489"/>
                </a:lnTo>
                <a:lnTo>
                  <a:pt x="403410" y="999922"/>
                </a:lnTo>
                <a:lnTo>
                  <a:pt x="452327" y="1007515"/>
                </a:lnTo>
                <a:lnTo>
                  <a:pt x="501458" y="1010286"/>
                </a:lnTo>
                <a:lnTo>
                  <a:pt x="550482" y="1008253"/>
                </a:lnTo>
                <a:lnTo>
                  <a:pt x="599077" y="1001434"/>
                </a:lnTo>
                <a:lnTo>
                  <a:pt x="646923" y="989846"/>
                </a:lnTo>
                <a:lnTo>
                  <a:pt x="693696" y="973508"/>
                </a:lnTo>
                <a:lnTo>
                  <a:pt x="739077" y="952437"/>
                </a:lnTo>
                <a:lnTo>
                  <a:pt x="782190" y="926978"/>
                </a:lnTo>
                <a:lnTo>
                  <a:pt x="822230" y="897644"/>
                </a:lnTo>
                <a:lnTo>
                  <a:pt x="858985" y="864703"/>
                </a:lnTo>
                <a:lnTo>
                  <a:pt x="892239" y="828421"/>
                </a:lnTo>
                <a:lnTo>
                  <a:pt x="921778" y="789068"/>
                </a:lnTo>
                <a:lnTo>
                  <a:pt x="947389" y="746911"/>
                </a:lnTo>
                <a:lnTo>
                  <a:pt x="968856" y="702218"/>
                </a:lnTo>
                <a:lnTo>
                  <a:pt x="985965" y="655257"/>
                </a:lnTo>
                <a:lnTo>
                  <a:pt x="998398" y="606813"/>
                </a:lnTo>
                <a:lnTo>
                  <a:pt x="1005991" y="557745"/>
                </a:lnTo>
                <a:lnTo>
                  <a:pt x="1008762" y="508426"/>
                </a:lnTo>
                <a:lnTo>
                  <a:pt x="1006729" y="459232"/>
                </a:lnTo>
                <a:lnTo>
                  <a:pt x="999910" y="410539"/>
                </a:lnTo>
                <a:lnTo>
                  <a:pt x="988322" y="362720"/>
                </a:lnTo>
                <a:lnTo>
                  <a:pt x="971984" y="316152"/>
                </a:lnTo>
                <a:lnTo>
                  <a:pt x="950913" y="271209"/>
                </a:lnTo>
                <a:lnTo>
                  <a:pt x="925454" y="228031"/>
                </a:lnTo>
                <a:lnTo>
                  <a:pt x="896120" y="187818"/>
                </a:lnTo>
                <a:lnTo>
                  <a:pt x="863179" y="150819"/>
                </a:lnTo>
                <a:lnTo>
                  <a:pt x="826897" y="117285"/>
                </a:lnTo>
                <a:lnTo>
                  <a:pt x="787544" y="87466"/>
                </a:lnTo>
                <a:lnTo>
                  <a:pt x="745387" y="61611"/>
                </a:lnTo>
                <a:lnTo>
                  <a:pt x="700694" y="39972"/>
                </a:lnTo>
                <a:lnTo>
                  <a:pt x="653733" y="22797"/>
                </a:lnTo>
                <a:lnTo>
                  <a:pt x="605789" y="10364"/>
                </a:lnTo>
                <a:lnTo>
                  <a:pt x="557078" y="2771"/>
                </a:lnTo>
                <a:lnTo>
                  <a:pt x="507974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0607" y="1782006"/>
            <a:ext cx="12934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FFFFFF"/>
                </a:solidFill>
                <a:latin typeface="微软雅黑"/>
                <a:cs typeface="微软雅黑"/>
              </a:rPr>
              <a:t>认知模型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5099" y="1782006"/>
            <a:ext cx="14046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solidFill>
                  <a:srgbClr val="FFFFFF"/>
                </a:solidFill>
                <a:latin typeface="微软雅黑"/>
                <a:cs typeface="微软雅黑"/>
              </a:rPr>
              <a:t>U</a:t>
            </a:r>
            <a:r>
              <a:rPr sz="2500" b="1" spc="-5" dirty="0">
                <a:solidFill>
                  <a:srgbClr val="FFFFFF"/>
                </a:solidFill>
                <a:latin typeface="微软雅黑"/>
                <a:cs typeface="微软雅黑"/>
              </a:rPr>
              <a:t>ML视图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4495" y="1782006"/>
            <a:ext cx="6597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FFFFFF"/>
                </a:solidFill>
                <a:latin typeface="微软雅黑"/>
                <a:cs typeface="微软雅黑"/>
              </a:rPr>
              <a:t>案例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2907" y="201618"/>
            <a:ext cx="12934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微软雅黑"/>
                <a:cs typeface="微软雅黑"/>
              </a:rPr>
              <a:t>目录标题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1779" y="2556706"/>
            <a:ext cx="6262370" cy="586740"/>
          </a:xfrm>
          <a:custGeom>
            <a:avLst/>
            <a:gdLst/>
            <a:ahLst/>
            <a:cxnLst/>
            <a:rect l="l" t="t" r="r" b="b"/>
            <a:pathLst>
              <a:path w="6262370" h="586739">
                <a:moveTo>
                  <a:pt x="783705" y="0"/>
                </a:moveTo>
                <a:lnTo>
                  <a:pt x="767000" y="0"/>
                </a:lnTo>
                <a:lnTo>
                  <a:pt x="733044" y="35052"/>
                </a:lnTo>
                <a:lnTo>
                  <a:pt x="638556" y="135636"/>
                </a:lnTo>
                <a:lnTo>
                  <a:pt x="591312" y="184404"/>
                </a:lnTo>
                <a:lnTo>
                  <a:pt x="544068" y="231648"/>
                </a:lnTo>
                <a:lnTo>
                  <a:pt x="496823" y="277368"/>
                </a:lnTo>
                <a:lnTo>
                  <a:pt x="473963" y="300228"/>
                </a:lnTo>
                <a:lnTo>
                  <a:pt x="428244" y="342900"/>
                </a:lnTo>
                <a:lnTo>
                  <a:pt x="403859" y="362712"/>
                </a:lnTo>
                <a:lnTo>
                  <a:pt x="358139" y="402336"/>
                </a:lnTo>
                <a:lnTo>
                  <a:pt x="289559" y="454152"/>
                </a:lnTo>
                <a:lnTo>
                  <a:pt x="243839" y="484632"/>
                </a:lnTo>
                <a:lnTo>
                  <a:pt x="199644" y="510540"/>
                </a:lnTo>
                <a:lnTo>
                  <a:pt x="153923" y="531876"/>
                </a:lnTo>
                <a:lnTo>
                  <a:pt x="109727" y="548640"/>
                </a:lnTo>
                <a:lnTo>
                  <a:pt x="65531" y="559308"/>
                </a:lnTo>
                <a:lnTo>
                  <a:pt x="0" y="565404"/>
                </a:lnTo>
                <a:lnTo>
                  <a:pt x="0" y="577596"/>
                </a:lnTo>
                <a:lnTo>
                  <a:pt x="22859" y="577596"/>
                </a:lnTo>
                <a:lnTo>
                  <a:pt x="67056" y="571500"/>
                </a:lnTo>
                <a:lnTo>
                  <a:pt x="89915" y="566928"/>
                </a:lnTo>
                <a:lnTo>
                  <a:pt x="112775" y="560832"/>
                </a:lnTo>
                <a:lnTo>
                  <a:pt x="135635" y="551688"/>
                </a:lnTo>
                <a:lnTo>
                  <a:pt x="158495" y="544068"/>
                </a:lnTo>
                <a:lnTo>
                  <a:pt x="227075" y="509016"/>
                </a:lnTo>
                <a:lnTo>
                  <a:pt x="297179" y="464820"/>
                </a:lnTo>
                <a:lnTo>
                  <a:pt x="365759" y="411480"/>
                </a:lnTo>
                <a:lnTo>
                  <a:pt x="390144" y="393192"/>
                </a:lnTo>
                <a:lnTo>
                  <a:pt x="413003" y="373380"/>
                </a:lnTo>
                <a:lnTo>
                  <a:pt x="458723" y="330708"/>
                </a:lnTo>
                <a:lnTo>
                  <a:pt x="483107" y="309372"/>
                </a:lnTo>
                <a:lnTo>
                  <a:pt x="505968" y="286512"/>
                </a:lnTo>
                <a:lnTo>
                  <a:pt x="553212" y="240792"/>
                </a:lnTo>
                <a:lnTo>
                  <a:pt x="600456" y="193548"/>
                </a:lnTo>
                <a:lnTo>
                  <a:pt x="647700" y="144780"/>
                </a:lnTo>
                <a:lnTo>
                  <a:pt x="783705" y="0"/>
                </a:lnTo>
                <a:close/>
              </a:path>
              <a:path w="6262370" h="586739">
                <a:moveTo>
                  <a:pt x="2270759" y="0"/>
                </a:moveTo>
                <a:lnTo>
                  <a:pt x="2254160" y="0"/>
                </a:lnTo>
                <a:lnTo>
                  <a:pt x="2299716" y="44196"/>
                </a:lnTo>
                <a:lnTo>
                  <a:pt x="2449068" y="193548"/>
                </a:lnTo>
                <a:lnTo>
                  <a:pt x="2549651" y="288036"/>
                </a:lnTo>
                <a:lnTo>
                  <a:pt x="2648711" y="374904"/>
                </a:lnTo>
                <a:lnTo>
                  <a:pt x="2699004" y="414528"/>
                </a:lnTo>
                <a:lnTo>
                  <a:pt x="2747772" y="449580"/>
                </a:lnTo>
                <a:lnTo>
                  <a:pt x="2796540" y="483108"/>
                </a:lnTo>
                <a:lnTo>
                  <a:pt x="2845308" y="512064"/>
                </a:lnTo>
                <a:lnTo>
                  <a:pt x="2894075" y="536448"/>
                </a:lnTo>
                <a:lnTo>
                  <a:pt x="2942844" y="557784"/>
                </a:lnTo>
                <a:lnTo>
                  <a:pt x="2990087" y="573024"/>
                </a:lnTo>
                <a:lnTo>
                  <a:pt x="3038856" y="582168"/>
                </a:lnTo>
                <a:lnTo>
                  <a:pt x="3086099" y="586740"/>
                </a:lnTo>
                <a:lnTo>
                  <a:pt x="3110484" y="585216"/>
                </a:lnTo>
                <a:lnTo>
                  <a:pt x="3136392" y="580644"/>
                </a:lnTo>
                <a:lnTo>
                  <a:pt x="3171226" y="573024"/>
                </a:lnTo>
                <a:lnTo>
                  <a:pt x="3063240" y="573024"/>
                </a:lnTo>
                <a:lnTo>
                  <a:pt x="3040380" y="569976"/>
                </a:lnTo>
                <a:lnTo>
                  <a:pt x="2994660" y="560832"/>
                </a:lnTo>
                <a:lnTo>
                  <a:pt x="2947416" y="545592"/>
                </a:lnTo>
                <a:lnTo>
                  <a:pt x="2900172" y="525780"/>
                </a:lnTo>
                <a:lnTo>
                  <a:pt x="2852928" y="501396"/>
                </a:lnTo>
                <a:lnTo>
                  <a:pt x="2804160" y="472440"/>
                </a:lnTo>
                <a:lnTo>
                  <a:pt x="2755392" y="440436"/>
                </a:lnTo>
                <a:lnTo>
                  <a:pt x="2706623" y="403860"/>
                </a:lnTo>
                <a:lnTo>
                  <a:pt x="2607563" y="323088"/>
                </a:lnTo>
                <a:lnTo>
                  <a:pt x="2558796" y="278892"/>
                </a:lnTo>
                <a:lnTo>
                  <a:pt x="2458211" y="184404"/>
                </a:lnTo>
                <a:lnTo>
                  <a:pt x="2407920" y="135636"/>
                </a:lnTo>
                <a:lnTo>
                  <a:pt x="2307335" y="36576"/>
                </a:lnTo>
                <a:lnTo>
                  <a:pt x="2270759" y="0"/>
                </a:lnTo>
                <a:close/>
              </a:path>
              <a:path w="6262370" h="586739">
                <a:moveTo>
                  <a:pt x="3911710" y="0"/>
                </a:moveTo>
                <a:lnTo>
                  <a:pt x="3893687" y="0"/>
                </a:lnTo>
                <a:lnTo>
                  <a:pt x="3889248" y="4572"/>
                </a:lnTo>
                <a:lnTo>
                  <a:pt x="3785616" y="109728"/>
                </a:lnTo>
                <a:lnTo>
                  <a:pt x="3735324" y="160020"/>
                </a:lnTo>
                <a:lnTo>
                  <a:pt x="3633216" y="259080"/>
                </a:lnTo>
                <a:lnTo>
                  <a:pt x="3581400" y="306324"/>
                </a:lnTo>
                <a:lnTo>
                  <a:pt x="3480816" y="391668"/>
                </a:lnTo>
                <a:lnTo>
                  <a:pt x="3430524" y="429768"/>
                </a:lnTo>
                <a:lnTo>
                  <a:pt x="3380231" y="463296"/>
                </a:lnTo>
                <a:lnTo>
                  <a:pt x="3329940" y="493776"/>
                </a:lnTo>
                <a:lnTo>
                  <a:pt x="3281172" y="519684"/>
                </a:lnTo>
                <a:lnTo>
                  <a:pt x="3230880" y="541020"/>
                </a:lnTo>
                <a:lnTo>
                  <a:pt x="3183635" y="557784"/>
                </a:lnTo>
                <a:lnTo>
                  <a:pt x="3134868" y="568452"/>
                </a:lnTo>
                <a:lnTo>
                  <a:pt x="3086099" y="573024"/>
                </a:lnTo>
                <a:lnTo>
                  <a:pt x="3171226" y="573024"/>
                </a:lnTo>
                <a:lnTo>
                  <a:pt x="3235451" y="553212"/>
                </a:lnTo>
                <a:lnTo>
                  <a:pt x="3285744" y="531876"/>
                </a:lnTo>
                <a:lnTo>
                  <a:pt x="3336035" y="505968"/>
                </a:lnTo>
                <a:lnTo>
                  <a:pt x="3386328" y="473964"/>
                </a:lnTo>
                <a:lnTo>
                  <a:pt x="3438144" y="438912"/>
                </a:lnTo>
                <a:lnTo>
                  <a:pt x="3488435" y="400812"/>
                </a:lnTo>
                <a:lnTo>
                  <a:pt x="3538728" y="359664"/>
                </a:lnTo>
                <a:lnTo>
                  <a:pt x="3590544" y="315468"/>
                </a:lnTo>
                <a:lnTo>
                  <a:pt x="3692652" y="219456"/>
                </a:lnTo>
                <a:lnTo>
                  <a:pt x="3744468" y="169164"/>
                </a:lnTo>
                <a:lnTo>
                  <a:pt x="3794759" y="118872"/>
                </a:lnTo>
                <a:lnTo>
                  <a:pt x="3898392" y="13716"/>
                </a:lnTo>
                <a:lnTo>
                  <a:pt x="3911710" y="0"/>
                </a:lnTo>
                <a:close/>
              </a:path>
              <a:path w="6262370" h="586739">
                <a:moveTo>
                  <a:pt x="5697958" y="0"/>
                </a:moveTo>
                <a:lnTo>
                  <a:pt x="5679255" y="0"/>
                </a:lnTo>
                <a:lnTo>
                  <a:pt x="5718048" y="32004"/>
                </a:lnTo>
                <a:lnTo>
                  <a:pt x="5777484" y="82296"/>
                </a:lnTo>
                <a:lnTo>
                  <a:pt x="5835396" y="129540"/>
                </a:lnTo>
                <a:lnTo>
                  <a:pt x="5890260" y="178308"/>
                </a:lnTo>
                <a:lnTo>
                  <a:pt x="5990844" y="266700"/>
                </a:lnTo>
                <a:lnTo>
                  <a:pt x="6038088" y="309372"/>
                </a:lnTo>
                <a:lnTo>
                  <a:pt x="6079236" y="347472"/>
                </a:lnTo>
                <a:lnTo>
                  <a:pt x="6118860" y="382524"/>
                </a:lnTo>
                <a:lnTo>
                  <a:pt x="6153912" y="414528"/>
                </a:lnTo>
                <a:lnTo>
                  <a:pt x="6208776" y="466344"/>
                </a:lnTo>
                <a:lnTo>
                  <a:pt x="6228588" y="484632"/>
                </a:lnTo>
                <a:lnTo>
                  <a:pt x="6243828" y="498348"/>
                </a:lnTo>
                <a:lnTo>
                  <a:pt x="6252972" y="505968"/>
                </a:lnTo>
                <a:lnTo>
                  <a:pt x="6256020" y="507492"/>
                </a:lnTo>
                <a:lnTo>
                  <a:pt x="6256020" y="509016"/>
                </a:lnTo>
                <a:lnTo>
                  <a:pt x="6259068" y="509016"/>
                </a:lnTo>
                <a:lnTo>
                  <a:pt x="6261946" y="497501"/>
                </a:lnTo>
                <a:lnTo>
                  <a:pt x="6260592" y="496824"/>
                </a:lnTo>
                <a:lnTo>
                  <a:pt x="6252972" y="489204"/>
                </a:lnTo>
                <a:lnTo>
                  <a:pt x="6237732" y="475488"/>
                </a:lnTo>
                <a:lnTo>
                  <a:pt x="6217920" y="455676"/>
                </a:lnTo>
                <a:lnTo>
                  <a:pt x="6192012" y="432816"/>
                </a:lnTo>
                <a:lnTo>
                  <a:pt x="6161532" y="405384"/>
                </a:lnTo>
                <a:lnTo>
                  <a:pt x="6088380" y="338328"/>
                </a:lnTo>
                <a:lnTo>
                  <a:pt x="6045708" y="298704"/>
                </a:lnTo>
                <a:lnTo>
                  <a:pt x="5999988" y="257556"/>
                </a:lnTo>
                <a:lnTo>
                  <a:pt x="5897880" y="167640"/>
                </a:lnTo>
                <a:lnTo>
                  <a:pt x="5843016" y="120396"/>
                </a:lnTo>
                <a:lnTo>
                  <a:pt x="5785104" y="71628"/>
                </a:lnTo>
                <a:lnTo>
                  <a:pt x="5697958" y="0"/>
                </a:lnTo>
                <a:close/>
              </a:path>
              <a:path w="6262370" h="586739">
                <a:moveTo>
                  <a:pt x="6262116" y="496824"/>
                </a:moveTo>
                <a:lnTo>
                  <a:pt x="6260592" y="496824"/>
                </a:lnTo>
                <a:lnTo>
                  <a:pt x="6261946" y="497501"/>
                </a:lnTo>
                <a:lnTo>
                  <a:pt x="6262116" y="49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7962" y="2603262"/>
            <a:ext cx="1009015" cy="1009650"/>
          </a:xfrm>
          <a:custGeom>
            <a:avLst/>
            <a:gdLst/>
            <a:ahLst/>
            <a:cxnLst/>
            <a:rect l="l" t="t" r="r" b="b"/>
            <a:pathLst>
              <a:path w="1009014" h="1009650">
                <a:moveTo>
                  <a:pt x="506902" y="0"/>
                </a:moveTo>
                <a:lnTo>
                  <a:pt x="457708" y="2021"/>
                </a:lnTo>
                <a:lnTo>
                  <a:pt x="409015" y="8828"/>
                </a:lnTo>
                <a:lnTo>
                  <a:pt x="361196" y="20332"/>
                </a:lnTo>
                <a:lnTo>
                  <a:pt x="314628" y="36445"/>
                </a:lnTo>
                <a:lnTo>
                  <a:pt x="269685" y="57075"/>
                </a:lnTo>
                <a:lnTo>
                  <a:pt x="226572" y="82534"/>
                </a:lnTo>
                <a:lnTo>
                  <a:pt x="186532" y="111868"/>
                </a:lnTo>
                <a:lnTo>
                  <a:pt x="149777" y="144809"/>
                </a:lnTo>
                <a:lnTo>
                  <a:pt x="116523" y="181091"/>
                </a:lnTo>
                <a:lnTo>
                  <a:pt x="86984" y="220444"/>
                </a:lnTo>
                <a:lnTo>
                  <a:pt x="61373" y="262601"/>
                </a:lnTo>
                <a:lnTo>
                  <a:pt x="39906" y="307294"/>
                </a:lnTo>
                <a:lnTo>
                  <a:pt x="22797" y="354255"/>
                </a:lnTo>
                <a:lnTo>
                  <a:pt x="10364" y="402702"/>
                </a:lnTo>
                <a:lnTo>
                  <a:pt x="2771" y="451791"/>
                </a:lnTo>
                <a:lnTo>
                  <a:pt x="0" y="501166"/>
                </a:lnTo>
                <a:lnTo>
                  <a:pt x="2032" y="550470"/>
                </a:lnTo>
                <a:lnTo>
                  <a:pt x="8852" y="599345"/>
                </a:lnTo>
                <a:lnTo>
                  <a:pt x="20440" y="647435"/>
                </a:lnTo>
                <a:lnTo>
                  <a:pt x="36778" y="694381"/>
                </a:lnTo>
                <a:lnTo>
                  <a:pt x="57849" y="739827"/>
                </a:lnTo>
                <a:lnTo>
                  <a:pt x="83305" y="782940"/>
                </a:lnTo>
                <a:lnTo>
                  <a:pt x="112618" y="822980"/>
                </a:lnTo>
                <a:lnTo>
                  <a:pt x="145503" y="859735"/>
                </a:lnTo>
                <a:lnTo>
                  <a:pt x="181674" y="892989"/>
                </a:lnTo>
                <a:lnTo>
                  <a:pt x="220846" y="922528"/>
                </a:lnTo>
                <a:lnTo>
                  <a:pt x="262732" y="948139"/>
                </a:lnTo>
                <a:lnTo>
                  <a:pt x="307047" y="969606"/>
                </a:lnTo>
                <a:lnTo>
                  <a:pt x="353505" y="986715"/>
                </a:lnTo>
                <a:lnTo>
                  <a:pt x="401952" y="999151"/>
                </a:lnTo>
                <a:lnTo>
                  <a:pt x="451041" y="1006765"/>
                </a:lnTo>
                <a:lnTo>
                  <a:pt x="500416" y="1009593"/>
                </a:lnTo>
                <a:lnTo>
                  <a:pt x="549720" y="1007670"/>
                </a:lnTo>
                <a:lnTo>
                  <a:pt x="598595" y="1001032"/>
                </a:lnTo>
                <a:lnTo>
                  <a:pt x="646684" y="989715"/>
                </a:lnTo>
                <a:lnTo>
                  <a:pt x="693631" y="973755"/>
                </a:lnTo>
                <a:lnTo>
                  <a:pt x="739077" y="953187"/>
                </a:lnTo>
                <a:lnTo>
                  <a:pt x="781752" y="927729"/>
                </a:lnTo>
                <a:lnTo>
                  <a:pt x="821587" y="898395"/>
                </a:lnTo>
                <a:lnTo>
                  <a:pt x="858315" y="865453"/>
                </a:lnTo>
                <a:lnTo>
                  <a:pt x="891667" y="829172"/>
                </a:lnTo>
                <a:lnTo>
                  <a:pt x="921377" y="789818"/>
                </a:lnTo>
                <a:lnTo>
                  <a:pt x="947174" y="747661"/>
                </a:lnTo>
                <a:lnTo>
                  <a:pt x="968793" y="702968"/>
                </a:lnTo>
                <a:lnTo>
                  <a:pt x="985965" y="656007"/>
                </a:lnTo>
                <a:lnTo>
                  <a:pt x="998398" y="607561"/>
                </a:lnTo>
                <a:lnTo>
                  <a:pt x="1005991" y="558471"/>
                </a:lnTo>
                <a:lnTo>
                  <a:pt x="1008762" y="509096"/>
                </a:lnTo>
                <a:lnTo>
                  <a:pt x="1006729" y="459792"/>
                </a:lnTo>
                <a:lnTo>
                  <a:pt x="999910" y="410917"/>
                </a:lnTo>
                <a:lnTo>
                  <a:pt x="988322" y="362828"/>
                </a:lnTo>
                <a:lnTo>
                  <a:pt x="971984" y="315881"/>
                </a:lnTo>
                <a:lnTo>
                  <a:pt x="950913" y="270435"/>
                </a:lnTo>
                <a:lnTo>
                  <a:pt x="925454" y="227323"/>
                </a:lnTo>
                <a:lnTo>
                  <a:pt x="896120" y="187282"/>
                </a:lnTo>
                <a:lnTo>
                  <a:pt x="863179" y="150527"/>
                </a:lnTo>
                <a:lnTo>
                  <a:pt x="826897" y="117273"/>
                </a:lnTo>
                <a:lnTo>
                  <a:pt x="787544" y="87734"/>
                </a:lnTo>
                <a:lnTo>
                  <a:pt x="745387" y="62123"/>
                </a:lnTo>
                <a:lnTo>
                  <a:pt x="700694" y="40656"/>
                </a:lnTo>
                <a:lnTo>
                  <a:pt x="653733" y="23547"/>
                </a:lnTo>
                <a:lnTo>
                  <a:pt x="605289" y="10673"/>
                </a:lnTo>
                <a:lnTo>
                  <a:pt x="556221" y="2854"/>
                </a:lnTo>
                <a:lnTo>
                  <a:pt x="50690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78099" y="2768034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70707"/>
                </a:solidFill>
                <a:latin typeface="微软雅黑"/>
                <a:cs typeface="微软雅黑"/>
              </a:rPr>
              <a:t>1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96546" y="2603262"/>
            <a:ext cx="1009015" cy="1009650"/>
          </a:xfrm>
          <a:custGeom>
            <a:avLst/>
            <a:gdLst/>
            <a:ahLst/>
            <a:cxnLst/>
            <a:rect l="l" t="t" r="r" b="b"/>
            <a:pathLst>
              <a:path w="1009014" h="1009650">
                <a:moveTo>
                  <a:pt x="507304" y="0"/>
                </a:moveTo>
                <a:lnTo>
                  <a:pt x="458280" y="2021"/>
                </a:lnTo>
                <a:lnTo>
                  <a:pt x="409685" y="8828"/>
                </a:lnTo>
                <a:lnTo>
                  <a:pt x="361839" y="20332"/>
                </a:lnTo>
                <a:lnTo>
                  <a:pt x="315066" y="36445"/>
                </a:lnTo>
                <a:lnTo>
                  <a:pt x="269685" y="57075"/>
                </a:lnTo>
                <a:lnTo>
                  <a:pt x="226572" y="82534"/>
                </a:lnTo>
                <a:lnTo>
                  <a:pt x="186532" y="111868"/>
                </a:lnTo>
                <a:lnTo>
                  <a:pt x="149777" y="144809"/>
                </a:lnTo>
                <a:lnTo>
                  <a:pt x="116523" y="181091"/>
                </a:lnTo>
                <a:lnTo>
                  <a:pt x="86984" y="220444"/>
                </a:lnTo>
                <a:lnTo>
                  <a:pt x="61373" y="262601"/>
                </a:lnTo>
                <a:lnTo>
                  <a:pt x="39906" y="307294"/>
                </a:lnTo>
                <a:lnTo>
                  <a:pt x="22797" y="354255"/>
                </a:lnTo>
                <a:lnTo>
                  <a:pt x="10364" y="402702"/>
                </a:lnTo>
                <a:lnTo>
                  <a:pt x="2771" y="451791"/>
                </a:lnTo>
                <a:lnTo>
                  <a:pt x="0" y="501166"/>
                </a:lnTo>
                <a:lnTo>
                  <a:pt x="2032" y="550470"/>
                </a:lnTo>
                <a:lnTo>
                  <a:pt x="8852" y="599345"/>
                </a:lnTo>
                <a:lnTo>
                  <a:pt x="20440" y="647435"/>
                </a:lnTo>
                <a:lnTo>
                  <a:pt x="36778" y="694381"/>
                </a:lnTo>
                <a:lnTo>
                  <a:pt x="57849" y="739827"/>
                </a:lnTo>
                <a:lnTo>
                  <a:pt x="83308" y="782940"/>
                </a:lnTo>
                <a:lnTo>
                  <a:pt x="112642" y="822980"/>
                </a:lnTo>
                <a:lnTo>
                  <a:pt x="145583" y="859735"/>
                </a:lnTo>
                <a:lnTo>
                  <a:pt x="181864" y="892989"/>
                </a:lnTo>
                <a:lnTo>
                  <a:pt x="221218" y="922528"/>
                </a:lnTo>
                <a:lnTo>
                  <a:pt x="263375" y="948139"/>
                </a:lnTo>
                <a:lnTo>
                  <a:pt x="308068" y="969606"/>
                </a:lnTo>
                <a:lnTo>
                  <a:pt x="355029" y="986715"/>
                </a:lnTo>
                <a:lnTo>
                  <a:pt x="403410" y="999151"/>
                </a:lnTo>
                <a:lnTo>
                  <a:pt x="452327" y="1006765"/>
                </a:lnTo>
                <a:lnTo>
                  <a:pt x="501458" y="1009593"/>
                </a:lnTo>
                <a:lnTo>
                  <a:pt x="550482" y="1007670"/>
                </a:lnTo>
                <a:lnTo>
                  <a:pt x="599077" y="1001032"/>
                </a:lnTo>
                <a:lnTo>
                  <a:pt x="646923" y="989715"/>
                </a:lnTo>
                <a:lnTo>
                  <a:pt x="693696" y="973755"/>
                </a:lnTo>
                <a:lnTo>
                  <a:pt x="739077" y="953187"/>
                </a:lnTo>
                <a:lnTo>
                  <a:pt x="782190" y="927729"/>
                </a:lnTo>
                <a:lnTo>
                  <a:pt x="822230" y="898395"/>
                </a:lnTo>
                <a:lnTo>
                  <a:pt x="858985" y="865453"/>
                </a:lnTo>
                <a:lnTo>
                  <a:pt x="892239" y="829172"/>
                </a:lnTo>
                <a:lnTo>
                  <a:pt x="921778" y="789818"/>
                </a:lnTo>
                <a:lnTo>
                  <a:pt x="947389" y="747661"/>
                </a:lnTo>
                <a:lnTo>
                  <a:pt x="968856" y="702968"/>
                </a:lnTo>
                <a:lnTo>
                  <a:pt x="985965" y="656007"/>
                </a:lnTo>
                <a:lnTo>
                  <a:pt x="998398" y="607561"/>
                </a:lnTo>
                <a:lnTo>
                  <a:pt x="1005991" y="558471"/>
                </a:lnTo>
                <a:lnTo>
                  <a:pt x="1008762" y="509096"/>
                </a:lnTo>
                <a:lnTo>
                  <a:pt x="1006729" y="459792"/>
                </a:lnTo>
                <a:lnTo>
                  <a:pt x="999910" y="410917"/>
                </a:lnTo>
                <a:lnTo>
                  <a:pt x="988322" y="362828"/>
                </a:lnTo>
                <a:lnTo>
                  <a:pt x="971984" y="315881"/>
                </a:lnTo>
                <a:lnTo>
                  <a:pt x="950913" y="270435"/>
                </a:lnTo>
                <a:lnTo>
                  <a:pt x="925454" y="227323"/>
                </a:lnTo>
                <a:lnTo>
                  <a:pt x="896120" y="187282"/>
                </a:lnTo>
                <a:lnTo>
                  <a:pt x="863179" y="150527"/>
                </a:lnTo>
                <a:lnTo>
                  <a:pt x="826897" y="117273"/>
                </a:lnTo>
                <a:lnTo>
                  <a:pt x="787544" y="87734"/>
                </a:lnTo>
                <a:lnTo>
                  <a:pt x="745387" y="62123"/>
                </a:lnTo>
                <a:lnTo>
                  <a:pt x="700694" y="40656"/>
                </a:lnTo>
                <a:lnTo>
                  <a:pt x="653733" y="23547"/>
                </a:lnTo>
                <a:lnTo>
                  <a:pt x="605352" y="10673"/>
                </a:lnTo>
                <a:lnTo>
                  <a:pt x="556435" y="2854"/>
                </a:lnTo>
                <a:lnTo>
                  <a:pt x="507304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26683" y="2768034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70707"/>
                </a:solidFill>
                <a:latin typeface="微软雅黑"/>
                <a:cs typeface="微软雅黑"/>
              </a:rPr>
              <a:t>3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45130" y="2603262"/>
            <a:ext cx="1009015" cy="1009650"/>
          </a:xfrm>
          <a:custGeom>
            <a:avLst/>
            <a:gdLst/>
            <a:ahLst/>
            <a:cxnLst/>
            <a:rect l="l" t="t" r="r" b="b"/>
            <a:pathLst>
              <a:path w="1009015" h="1009650">
                <a:moveTo>
                  <a:pt x="508346" y="0"/>
                </a:moveTo>
                <a:lnTo>
                  <a:pt x="459042" y="2021"/>
                </a:lnTo>
                <a:lnTo>
                  <a:pt x="410167" y="8828"/>
                </a:lnTo>
                <a:lnTo>
                  <a:pt x="362077" y="20332"/>
                </a:lnTo>
                <a:lnTo>
                  <a:pt x="315131" y="36445"/>
                </a:lnTo>
                <a:lnTo>
                  <a:pt x="269685" y="57075"/>
                </a:lnTo>
                <a:lnTo>
                  <a:pt x="227010" y="82534"/>
                </a:lnTo>
                <a:lnTo>
                  <a:pt x="187175" y="111868"/>
                </a:lnTo>
                <a:lnTo>
                  <a:pt x="150447" y="144809"/>
                </a:lnTo>
                <a:lnTo>
                  <a:pt x="117094" y="181091"/>
                </a:lnTo>
                <a:lnTo>
                  <a:pt x="87385" y="220444"/>
                </a:lnTo>
                <a:lnTo>
                  <a:pt x="61588" y="262601"/>
                </a:lnTo>
                <a:lnTo>
                  <a:pt x="39969" y="307294"/>
                </a:lnTo>
                <a:lnTo>
                  <a:pt x="22797" y="354255"/>
                </a:lnTo>
                <a:lnTo>
                  <a:pt x="10364" y="402702"/>
                </a:lnTo>
                <a:lnTo>
                  <a:pt x="2771" y="451791"/>
                </a:lnTo>
                <a:lnTo>
                  <a:pt x="0" y="501166"/>
                </a:lnTo>
                <a:lnTo>
                  <a:pt x="2032" y="550470"/>
                </a:lnTo>
                <a:lnTo>
                  <a:pt x="8852" y="599345"/>
                </a:lnTo>
                <a:lnTo>
                  <a:pt x="20440" y="647435"/>
                </a:lnTo>
                <a:lnTo>
                  <a:pt x="36778" y="694381"/>
                </a:lnTo>
                <a:lnTo>
                  <a:pt x="57849" y="739827"/>
                </a:lnTo>
                <a:lnTo>
                  <a:pt x="83308" y="782940"/>
                </a:lnTo>
                <a:lnTo>
                  <a:pt x="112642" y="822980"/>
                </a:lnTo>
                <a:lnTo>
                  <a:pt x="145583" y="859735"/>
                </a:lnTo>
                <a:lnTo>
                  <a:pt x="181864" y="892989"/>
                </a:lnTo>
                <a:lnTo>
                  <a:pt x="221218" y="922528"/>
                </a:lnTo>
                <a:lnTo>
                  <a:pt x="263375" y="948139"/>
                </a:lnTo>
                <a:lnTo>
                  <a:pt x="308068" y="969606"/>
                </a:lnTo>
                <a:lnTo>
                  <a:pt x="355029" y="986715"/>
                </a:lnTo>
                <a:lnTo>
                  <a:pt x="403473" y="999151"/>
                </a:lnTo>
                <a:lnTo>
                  <a:pt x="452541" y="1006765"/>
                </a:lnTo>
                <a:lnTo>
                  <a:pt x="501860" y="1009593"/>
                </a:lnTo>
                <a:lnTo>
                  <a:pt x="551053" y="1007670"/>
                </a:lnTo>
                <a:lnTo>
                  <a:pt x="599747" y="1001032"/>
                </a:lnTo>
                <a:lnTo>
                  <a:pt x="647566" y="989715"/>
                </a:lnTo>
                <a:lnTo>
                  <a:pt x="694134" y="973755"/>
                </a:lnTo>
                <a:lnTo>
                  <a:pt x="739077" y="953187"/>
                </a:lnTo>
                <a:lnTo>
                  <a:pt x="782190" y="927729"/>
                </a:lnTo>
                <a:lnTo>
                  <a:pt x="822230" y="898395"/>
                </a:lnTo>
                <a:lnTo>
                  <a:pt x="858985" y="865453"/>
                </a:lnTo>
                <a:lnTo>
                  <a:pt x="892239" y="829172"/>
                </a:lnTo>
                <a:lnTo>
                  <a:pt x="921778" y="789818"/>
                </a:lnTo>
                <a:lnTo>
                  <a:pt x="947389" y="747661"/>
                </a:lnTo>
                <a:lnTo>
                  <a:pt x="968856" y="702968"/>
                </a:lnTo>
                <a:lnTo>
                  <a:pt x="985965" y="656007"/>
                </a:lnTo>
                <a:lnTo>
                  <a:pt x="998398" y="607561"/>
                </a:lnTo>
                <a:lnTo>
                  <a:pt x="1005991" y="558471"/>
                </a:lnTo>
                <a:lnTo>
                  <a:pt x="1008762" y="509096"/>
                </a:lnTo>
                <a:lnTo>
                  <a:pt x="1006729" y="459792"/>
                </a:lnTo>
                <a:lnTo>
                  <a:pt x="999910" y="410917"/>
                </a:lnTo>
                <a:lnTo>
                  <a:pt x="988322" y="362828"/>
                </a:lnTo>
                <a:lnTo>
                  <a:pt x="971984" y="315881"/>
                </a:lnTo>
                <a:lnTo>
                  <a:pt x="950913" y="270435"/>
                </a:lnTo>
                <a:lnTo>
                  <a:pt x="925457" y="227323"/>
                </a:lnTo>
                <a:lnTo>
                  <a:pt x="896144" y="187282"/>
                </a:lnTo>
                <a:lnTo>
                  <a:pt x="863259" y="150527"/>
                </a:lnTo>
                <a:lnTo>
                  <a:pt x="827088" y="117273"/>
                </a:lnTo>
                <a:lnTo>
                  <a:pt x="787916" y="87734"/>
                </a:lnTo>
                <a:lnTo>
                  <a:pt x="746030" y="62123"/>
                </a:lnTo>
                <a:lnTo>
                  <a:pt x="701715" y="40656"/>
                </a:lnTo>
                <a:lnTo>
                  <a:pt x="655257" y="23547"/>
                </a:lnTo>
                <a:lnTo>
                  <a:pt x="606810" y="10673"/>
                </a:lnTo>
                <a:lnTo>
                  <a:pt x="557721" y="2854"/>
                </a:lnTo>
                <a:lnTo>
                  <a:pt x="508346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76791" y="2768034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70707"/>
                </a:solidFill>
                <a:latin typeface="微软雅黑"/>
                <a:cs typeface="微软雅黑"/>
              </a:rPr>
              <a:t>5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20515" y="1711902"/>
            <a:ext cx="1404620" cy="1673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70707"/>
                </a:solidFill>
                <a:latin typeface="微软雅黑"/>
                <a:cs typeface="微软雅黑"/>
              </a:rPr>
              <a:t>2</a:t>
            </a:r>
            <a:endParaRPr sz="40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184"/>
              </a:spcBef>
            </a:pPr>
            <a:r>
              <a:rPr sz="2500" b="1" spc="-10" dirty="0">
                <a:solidFill>
                  <a:srgbClr val="FFFFFF"/>
                </a:solidFill>
                <a:latin typeface="微软雅黑"/>
                <a:cs typeface="微软雅黑"/>
              </a:rPr>
              <a:t>U</a:t>
            </a:r>
            <a:r>
              <a:rPr sz="2500" b="1" spc="-5" dirty="0">
                <a:solidFill>
                  <a:srgbClr val="FFFFFF"/>
                </a:solidFill>
                <a:latin typeface="微软雅黑"/>
                <a:cs typeface="微软雅黑"/>
              </a:rPr>
              <a:t>ML概述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97116" y="1711902"/>
            <a:ext cx="1293495" cy="1673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5925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70707"/>
                </a:solidFill>
                <a:latin typeface="微软雅黑"/>
                <a:cs typeface="微软雅黑"/>
              </a:rPr>
              <a:t>4</a:t>
            </a:r>
            <a:endParaRPr sz="4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184"/>
              </a:spcBef>
            </a:pPr>
            <a:r>
              <a:rPr sz="2500" b="1" spc="-5" dirty="0">
                <a:solidFill>
                  <a:srgbClr val="FFFFFF"/>
                </a:solidFill>
                <a:latin typeface="微软雅黑"/>
                <a:cs typeface="微软雅黑"/>
              </a:rPr>
              <a:t>面向对象</a:t>
            </a:r>
            <a:endParaRPr sz="25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4263" y="201618"/>
            <a:ext cx="9766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微软雅黑"/>
                <a:cs typeface="微软雅黑"/>
              </a:rPr>
              <a:t>用例图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011" y="683202"/>
            <a:ext cx="7995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用例图描述了系统提供的一个功能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单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元。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包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括基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于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基本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程的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“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角色</a:t>
            </a: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”(</a:t>
            </a:r>
            <a:r>
              <a:rPr sz="1600" spc="2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actors，也就</a:t>
            </a:r>
            <a:endParaRPr sz="1600">
              <a:latin typeface="微软雅黑"/>
              <a:cs typeface="微软雅黑"/>
            </a:endParaRPr>
          </a:p>
          <a:p>
            <a:pPr marL="35496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是与系统交互的其他实体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以及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统内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例之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间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的关系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904A804-1D89-4F38-9B1A-BD80FF35D59C}"/>
              </a:ext>
            </a:extLst>
          </p:cNvPr>
          <p:cNvGrpSpPr/>
          <p:nvPr/>
        </p:nvGrpSpPr>
        <p:grpSpPr>
          <a:xfrm>
            <a:off x="2197100" y="1333500"/>
            <a:ext cx="5867400" cy="3657600"/>
            <a:chOff x="3897423" y="1738318"/>
            <a:chExt cx="3985259" cy="2692908"/>
          </a:xfrm>
        </p:grpSpPr>
        <p:sp>
          <p:nvSpPr>
            <p:cNvPr id="6" name="object 6"/>
            <p:cNvSpPr/>
            <p:nvPr/>
          </p:nvSpPr>
          <p:spPr>
            <a:xfrm>
              <a:off x="3897423" y="1738318"/>
              <a:ext cx="3985259" cy="818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7423" y="2556706"/>
              <a:ext cx="3985259" cy="1874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AE04E315-F4C2-4BD7-B0EE-D6F680FF6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" y="3086100"/>
            <a:ext cx="1315529" cy="1997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551" y="201618"/>
            <a:ext cx="6597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微软雅黑"/>
                <a:cs typeface="微软雅黑"/>
              </a:rPr>
              <a:t>类图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683202"/>
            <a:ext cx="80829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类图显示了一组类、接口和协作，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以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及它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们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之间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显示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静态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结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构。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图 在面向对象的建模设计中是很常用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04933C-2226-489B-9040-7CC40CBDA5BB}"/>
              </a:ext>
            </a:extLst>
          </p:cNvPr>
          <p:cNvGrpSpPr/>
          <p:nvPr/>
        </p:nvGrpSpPr>
        <p:grpSpPr>
          <a:xfrm>
            <a:off x="2501900" y="1196282"/>
            <a:ext cx="5486400" cy="3871018"/>
            <a:chOff x="3869991" y="1599634"/>
            <a:chExt cx="3340608" cy="2567940"/>
          </a:xfrm>
        </p:grpSpPr>
        <p:sp>
          <p:nvSpPr>
            <p:cNvPr id="6" name="object 6"/>
            <p:cNvSpPr/>
            <p:nvPr/>
          </p:nvSpPr>
          <p:spPr>
            <a:xfrm>
              <a:off x="3869991" y="1599634"/>
              <a:ext cx="3340608" cy="9570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69991" y="2556706"/>
              <a:ext cx="3340608" cy="1610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D5A7B1F-B93F-4DDF-8032-82C0B70D1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" y="3086100"/>
            <a:ext cx="1315529" cy="1997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4263" y="201618"/>
            <a:ext cx="9766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微软雅黑"/>
                <a:cs typeface="微软雅黑"/>
              </a:rPr>
              <a:t>对象图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683202"/>
            <a:ext cx="8084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对象图展现了一组对象，以及它们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间的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关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象图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类图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变体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它使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与类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图相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似的符号描述，不同之处在于对象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图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显示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是类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多个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象实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而非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实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际的类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92316BF-7930-4FA1-B030-177D5DFC5CF2}"/>
              </a:ext>
            </a:extLst>
          </p:cNvPr>
          <p:cNvGrpSpPr/>
          <p:nvPr/>
        </p:nvGrpSpPr>
        <p:grpSpPr>
          <a:xfrm>
            <a:off x="1663700" y="1424373"/>
            <a:ext cx="6553199" cy="3566727"/>
            <a:chOff x="3815045" y="1913580"/>
            <a:chExt cx="3967053" cy="2197606"/>
          </a:xfrm>
        </p:grpSpPr>
        <p:sp>
          <p:nvSpPr>
            <p:cNvPr id="6" name="object 6"/>
            <p:cNvSpPr/>
            <p:nvPr/>
          </p:nvSpPr>
          <p:spPr>
            <a:xfrm>
              <a:off x="3815045" y="1913580"/>
              <a:ext cx="3967053" cy="6431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5045" y="2518978"/>
              <a:ext cx="3967053" cy="1592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635" y="204666"/>
            <a:ext cx="1806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微软雅黑"/>
                <a:cs typeface="微软雅黑"/>
              </a:rPr>
              <a:t>状态图</a:t>
            </a:r>
            <a:r>
              <a:rPr sz="2800" b="0" spc="-10" dirty="0">
                <a:latin typeface="Arial"/>
                <a:cs typeface="Arial"/>
              </a:rPr>
              <a:t>S</a:t>
            </a:r>
            <a:r>
              <a:rPr sz="2800" b="0" spc="-5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a</a:t>
            </a:r>
            <a:r>
              <a:rPr sz="2800" b="0" spc="-5" dirty="0"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701490"/>
            <a:ext cx="80848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状态图表示某个类所处的不同状态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该类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状态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转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换信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般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说来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状态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图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是对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类所 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描述事物的补充说明，它显示了类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所有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能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具有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状态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以及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引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起状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变化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事 件。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3143861-D72E-4E42-A641-EEA5D444B0AA}"/>
              </a:ext>
            </a:extLst>
          </p:cNvPr>
          <p:cNvGrpSpPr/>
          <p:nvPr/>
        </p:nvGrpSpPr>
        <p:grpSpPr>
          <a:xfrm>
            <a:off x="1663700" y="1257300"/>
            <a:ext cx="6172200" cy="3810000"/>
            <a:chOff x="3966004" y="1922722"/>
            <a:chExt cx="2793492" cy="2046731"/>
          </a:xfrm>
        </p:grpSpPr>
        <p:sp>
          <p:nvSpPr>
            <p:cNvPr id="6" name="object 6"/>
            <p:cNvSpPr/>
            <p:nvPr/>
          </p:nvSpPr>
          <p:spPr>
            <a:xfrm>
              <a:off x="3966004" y="1922722"/>
              <a:ext cx="2793492" cy="6339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6004" y="2556706"/>
              <a:ext cx="2793492" cy="14127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863" y="204666"/>
            <a:ext cx="210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微软雅黑"/>
                <a:cs typeface="微软雅黑"/>
              </a:rPr>
              <a:t>活动图</a:t>
            </a:r>
            <a:r>
              <a:rPr sz="2800" b="0" spc="-5" dirty="0">
                <a:latin typeface="Arial"/>
                <a:cs typeface="Arial"/>
              </a:rPr>
              <a:t>Activity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730446"/>
            <a:ext cx="80829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活动状态代表了一个活动，即一个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工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作流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步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骤或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个操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作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的执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图由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多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个动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作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状</a:t>
            </a:r>
            <a:endParaRPr sz="1600">
              <a:latin typeface="微软雅黑"/>
              <a:cs typeface="微软雅黑"/>
            </a:endParaRPr>
          </a:p>
          <a:p>
            <a:pPr marL="35496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态组成，当一个动作完成后，动作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态将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会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改变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转换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一个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新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态。</a:t>
            </a:r>
            <a:endParaRPr sz="1600">
              <a:latin typeface="微软雅黑"/>
              <a:cs typeface="微软雅黑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FAFC44C-CCFD-43E5-97AF-F02E87903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49" y="1317186"/>
            <a:ext cx="319073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技术分享图片">
            <a:extLst>
              <a:ext uri="{FF2B5EF4-FFF2-40B4-BE49-F238E27FC236}">
                <a16:creationId xmlns:a16="http://schemas.microsoft.com/office/drawing/2014/main" id="{9FE3BFC2-21EE-4E7B-BF15-26938D898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79" y="1243526"/>
            <a:ext cx="5575481" cy="383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技术分享图片">
            <a:extLst>
              <a:ext uri="{FF2B5EF4-FFF2-40B4-BE49-F238E27FC236}">
                <a16:creationId xmlns:a16="http://schemas.microsoft.com/office/drawing/2014/main" id="{DE69E10C-1459-4BE1-A692-BC910D39B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0"/>
            <a:ext cx="741521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36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751" y="204666"/>
            <a:ext cx="2580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微软雅黑"/>
                <a:cs typeface="微软雅黑"/>
              </a:rPr>
              <a:t>时序图</a:t>
            </a:r>
            <a:r>
              <a:rPr sz="2800" b="0" spc="-10" dirty="0">
                <a:latin typeface="Arial"/>
                <a:cs typeface="Arial"/>
              </a:rPr>
              <a:t>S</a:t>
            </a:r>
            <a:r>
              <a:rPr sz="2800" b="0" dirty="0">
                <a:latin typeface="Arial"/>
                <a:cs typeface="Arial"/>
              </a:rPr>
              <a:t>equence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5804" y="449014"/>
            <a:ext cx="2512060" cy="0"/>
          </a:xfrm>
          <a:custGeom>
            <a:avLst/>
            <a:gdLst/>
            <a:ahLst/>
            <a:cxnLst/>
            <a:rect l="l" t="t" r="r" b="b"/>
            <a:pathLst>
              <a:path w="2512059">
                <a:moveTo>
                  <a:pt x="0" y="0"/>
                </a:moveTo>
                <a:lnTo>
                  <a:pt x="25115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93035" cy="0"/>
          </a:xfrm>
          <a:custGeom>
            <a:avLst/>
            <a:gdLst/>
            <a:ahLst/>
            <a:cxnLst/>
            <a:rect l="l" t="t" r="r" b="b"/>
            <a:pathLst>
              <a:path w="2693035">
                <a:moveTo>
                  <a:pt x="0" y="0"/>
                </a:moveTo>
                <a:lnTo>
                  <a:pt x="26929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898086"/>
            <a:ext cx="8084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时序图显示多个对象间的动作协作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重点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显示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象之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间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发送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消息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时间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序。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一个 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时序图显示了一系列的对象和在这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些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间发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和接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的消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ADBD01A-382D-4314-BF1B-FDDC29987DF0}"/>
              </a:ext>
            </a:extLst>
          </p:cNvPr>
          <p:cNvGrpSpPr/>
          <p:nvPr/>
        </p:nvGrpSpPr>
        <p:grpSpPr>
          <a:xfrm>
            <a:off x="520700" y="1485901"/>
            <a:ext cx="8229600" cy="3505200"/>
            <a:chOff x="3684063" y="1759654"/>
            <a:chExt cx="4038600" cy="2110740"/>
          </a:xfrm>
        </p:grpSpPr>
        <p:sp>
          <p:nvSpPr>
            <p:cNvPr id="6" name="object 6"/>
            <p:cNvSpPr/>
            <p:nvPr/>
          </p:nvSpPr>
          <p:spPr>
            <a:xfrm>
              <a:off x="3684063" y="1759654"/>
              <a:ext cx="4038600" cy="7970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4063" y="2556706"/>
              <a:ext cx="4038600" cy="1313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2431" y="204666"/>
            <a:ext cx="3075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微软雅黑"/>
                <a:cs typeface="微软雅黑"/>
              </a:rPr>
              <a:t>协作图</a:t>
            </a:r>
            <a:r>
              <a:rPr sz="2800" b="0" spc="-10" dirty="0">
                <a:latin typeface="Arial"/>
                <a:cs typeface="Arial"/>
              </a:rPr>
              <a:t>C</a:t>
            </a:r>
            <a:r>
              <a:rPr sz="2800" b="0" dirty="0">
                <a:latin typeface="Arial"/>
                <a:cs typeface="Arial"/>
              </a:rPr>
              <a:t>o</a:t>
            </a:r>
            <a:r>
              <a:rPr sz="2800" b="0" spc="-5" dirty="0">
                <a:latin typeface="Arial"/>
                <a:cs typeface="Arial"/>
              </a:rPr>
              <a:t>ll</a:t>
            </a:r>
            <a:r>
              <a:rPr sz="2800" b="0" dirty="0">
                <a:latin typeface="Arial"/>
                <a:cs typeface="Arial"/>
              </a:rPr>
              <a:t>abora</a:t>
            </a:r>
            <a:r>
              <a:rPr sz="2800" b="0" spc="-5" dirty="0">
                <a:latin typeface="Arial"/>
                <a:cs typeface="Arial"/>
              </a:rPr>
              <a:t>ti</a:t>
            </a:r>
            <a:r>
              <a:rPr sz="2800" b="0" dirty="0"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5804" y="449014"/>
            <a:ext cx="2512060" cy="0"/>
          </a:xfrm>
          <a:custGeom>
            <a:avLst/>
            <a:gdLst/>
            <a:ahLst/>
            <a:cxnLst/>
            <a:rect l="l" t="t" r="r" b="b"/>
            <a:pathLst>
              <a:path w="2512059">
                <a:moveTo>
                  <a:pt x="0" y="0"/>
                </a:moveTo>
                <a:lnTo>
                  <a:pt x="25115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93035" cy="0"/>
          </a:xfrm>
          <a:custGeom>
            <a:avLst/>
            <a:gdLst/>
            <a:ahLst/>
            <a:cxnLst/>
            <a:rect l="l" t="t" r="r" b="b"/>
            <a:pathLst>
              <a:path w="2693035">
                <a:moveTo>
                  <a:pt x="0" y="0"/>
                </a:moveTo>
                <a:lnTo>
                  <a:pt x="26929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5723" y="775556"/>
            <a:ext cx="8288655" cy="8547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一个协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作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图显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了一系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列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和这些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象之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间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的联系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以及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象间发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和接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的消息。</a:t>
            </a:r>
            <a:endParaRPr sz="1600">
              <a:latin typeface="微软雅黑"/>
              <a:cs typeface="微软雅黑"/>
            </a:endParaRPr>
          </a:p>
          <a:p>
            <a:pPr marL="355600" marR="3048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时序图主要侧重于对象间消息传递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时间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上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的先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后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关系,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而协作图表达对象间的交互过 程及对象间的关联关系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9969742-A046-4B9A-8E56-C1C21BF7A818}"/>
              </a:ext>
            </a:extLst>
          </p:cNvPr>
          <p:cNvGrpSpPr/>
          <p:nvPr/>
        </p:nvGrpSpPr>
        <p:grpSpPr>
          <a:xfrm>
            <a:off x="1511300" y="1749036"/>
            <a:ext cx="6629400" cy="3318264"/>
            <a:chOff x="3790743" y="2119318"/>
            <a:chExt cx="3779520" cy="1752600"/>
          </a:xfrm>
        </p:grpSpPr>
        <p:sp>
          <p:nvSpPr>
            <p:cNvPr id="6" name="object 6"/>
            <p:cNvSpPr/>
            <p:nvPr/>
          </p:nvSpPr>
          <p:spPr>
            <a:xfrm>
              <a:off x="3790743" y="2119318"/>
              <a:ext cx="3779520" cy="4373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90743" y="2556706"/>
              <a:ext cx="3779520" cy="13152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1971" y="204666"/>
            <a:ext cx="2816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微软雅黑"/>
                <a:cs typeface="微软雅黑"/>
              </a:rPr>
              <a:t>组件图</a:t>
            </a:r>
            <a:r>
              <a:rPr sz="2800" b="0" spc="-10" dirty="0">
                <a:latin typeface="Arial"/>
                <a:cs typeface="Arial"/>
              </a:rPr>
              <a:t>C</a:t>
            </a:r>
            <a:r>
              <a:rPr sz="2800" b="0" dirty="0">
                <a:latin typeface="Arial"/>
                <a:cs typeface="Arial"/>
              </a:rPr>
              <a:t>o</a:t>
            </a:r>
            <a:r>
              <a:rPr sz="2800" b="0" spc="-5" dirty="0">
                <a:latin typeface="Arial"/>
                <a:cs typeface="Arial"/>
              </a:rPr>
              <a:t>m</a:t>
            </a:r>
            <a:r>
              <a:rPr sz="2800" b="0" dirty="0">
                <a:latin typeface="Arial"/>
                <a:cs typeface="Arial"/>
              </a:rPr>
              <a:t>ponent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5804" y="449014"/>
            <a:ext cx="2512060" cy="0"/>
          </a:xfrm>
          <a:custGeom>
            <a:avLst/>
            <a:gdLst/>
            <a:ahLst/>
            <a:cxnLst/>
            <a:rect l="l" t="t" r="r" b="b"/>
            <a:pathLst>
              <a:path w="2512059">
                <a:moveTo>
                  <a:pt x="0" y="0"/>
                </a:moveTo>
                <a:lnTo>
                  <a:pt x="25115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93035" cy="0"/>
          </a:xfrm>
          <a:custGeom>
            <a:avLst/>
            <a:gdLst/>
            <a:ahLst/>
            <a:cxnLst/>
            <a:rect l="l" t="t" r="r" b="b"/>
            <a:pathLst>
              <a:path w="2693035">
                <a:moveTo>
                  <a:pt x="0" y="0"/>
                </a:moveTo>
                <a:lnTo>
                  <a:pt x="26929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724350"/>
            <a:ext cx="7879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组件图显示了一些组件和它们之间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使用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件图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以说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明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静态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实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现。组 件图和类图是有联系的，通常一个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件可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以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映射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成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一个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或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多个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、接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口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或协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作。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3BEAA06-A442-4879-B582-5C7CACCF57EC}"/>
              </a:ext>
            </a:extLst>
          </p:cNvPr>
          <p:cNvGrpSpPr/>
          <p:nvPr/>
        </p:nvGrpSpPr>
        <p:grpSpPr>
          <a:xfrm>
            <a:off x="749300" y="1409700"/>
            <a:ext cx="7924799" cy="3581400"/>
            <a:chOff x="3694731" y="1898338"/>
            <a:chExt cx="3973067" cy="1571244"/>
          </a:xfrm>
        </p:grpSpPr>
        <p:sp>
          <p:nvSpPr>
            <p:cNvPr id="6" name="object 6"/>
            <p:cNvSpPr/>
            <p:nvPr/>
          </p:nvSpPr>
          <p:spPr>
            <a:xfrm>
              <a:off x="3694731" y="1898338"/>
              <a:ext cx="3973067" cy="6583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94731" y="2556706"/>
              <a:ext cx="3973067" cy="9128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1491" y="204666"/>
            <a:ext cx="2875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微软雅黑"/>
                <a:cs typeface="微软雅黑"/>
              </a:rPr>
              <a:t>配置图</a:t>
            </a:r>
            <a:r>
              <a:rPr sz="2800" b="0" spc="-10" dirty="0">
                <a:latin typeface="Arial"/>
                <a:cs typeface="Arial"/>
              </a:rPr>
              <a:t>D</a:t>
            </a:r>
            <a:r>
              <a:rPr sz="2800" b="0" dirty="0">
                <a:latin typeface="Arial"/>
                <a:cs typeface="Arial"/>
              </a:rPr>
              <a:t>ep</a:t>
            </a:r>
            <a:r>
              <a:rPr sz="2800" b="0" spc="-5" dirty="0">
                <a:latin typeface="Arial"/>
                <a:cs typeface="Arial"/>
              </a:rPr>
              <a:t>l</a:t>
            </a:r>
            <a:r>
              <a:rPr sz="2800" b="0" dirty="0">
                <a:latin typeface="Arial"/>
                <a:cs typeface="Arial"/>
              </a:rPr>
              <a:t>oy</a:t>
            </a:r>
            <a:r>
              <a:rPr sz="2800" b="0" spc="-5" dirty="0">
                <a:latin typeface="Arial"/>
                <a:cs typeface="Arial"/>
              </a:rPr>
              <a:t>m</a:t>
            </a:r>
            <a:r>
              <a:rPr sz="2800" b="0" dirty="0">
                <a:latin typeface="Arial"/>
                <a:cs typeface="Arial"/>
              </a:rPr>
              <a:t>ent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5804" y="449014"/>
            <a:ext cx="2512060" cy="0"/>
          </a:xfrm>
          <a:custGeom>
            <a:avLst/>
            <a:gdLst/>
            <a:ahLst/>
            <a:cxnLst/>
            <a:rect l="l" t="t" r="r" b="b"/>
            <a:pathLst>
              <a:path w="2512059">
                <a:moveTo>
                  <a:pt x="0" y="0"/>
                </a:moveTo>
                <a:lnTo>
                  <a:pt x="25115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93035" cy="0"/>
          </a:xfrm>
          <a:custGeom>
            <a:avLst/>
            <a:gdLst/>
            <a:ahLst/>
            <a:cxnLst/>
            <a:rect l="l" t="t" r="r" b="b"/>
            <a:pathLst>
              <a:path w="2693035">
                <a:moveTo>
                  <a:pt x="0" y="0"/>
                </a:moveTo>
                <a:lnTo>
                  <a:pt x="26929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823410"/>
            <a:ext cx="80860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配置图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于显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系统中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硬件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物理结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。配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置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图显示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一些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节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点和它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们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之间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关系， 表示该软件系统如何部署到硬件环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境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中使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配置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图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可以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说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明系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的静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结构。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B502EF2-8E77-4857-A817-CC14BF24411C}"/>
              </a:ext>
            </a:extLst>
          </p:cNvPr>
          <p:cNvGrpSpPr/>
          <p:nvPr/>
        </p:nvGrpSpPr>
        <p:grpSpPr>
          <a:xfrm>
            <a:off x="1816100" y="1409700"/>
            <a:ext cx="5257799" cy="3581400"/>
            <a:chOff x="3773979" y="1761178"/>
            <a:chExt cx="2874263" cy="2078736"/>
          </a:xfrm>
        </p:grpSpPr>
        <p:sp>
          <p:nvSpPr>
            <p:cNvPr id="6" name="object 6"/>
            <p:cNvSpPr/>
            <p:nvPr/>
          </p:nvSpPr>
          <p:spPr>
            <a:xfrm>
              <a:off x="3773979" y="1761178"/>
              <a:ext cx="2874263" cy="7955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3979" y="2556706"/>
              <a:ext cx="2874263" cy="1283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0471" y="1154626"/>
            <a:ext cx="1304925" cy="1256030"/>
          </a:xfrm>
          <a:custGeom>
            <a:avLst/>
            <a:gdLst/>
            <a:ahLst/>
            <a:cxnLst/>
            <a:rect l="l" t="t" r="r" b="b"/>
            <a:pathLst>
              <a:path w="1304925" h="1256030">
                <a:moveTo>
                  <a:pt x="356615" y="0"/>
                </a:moveTo>
                <a:lnTo>
                  <a:pt x="297179" y="3143"/>
                </a:lnTo>
                <a:lnTo>
                  <a:pt x="242315" y="12572"/>
                </a:lnTo>
                <a:lnTo>
                  <a:pt x="192024" y="28289"/>
                </a:lnTo>
                <a:lnTo>
                  <a:pt x="146303" y="50291"/>
                </a:lnTo>
                <a:lnTo>
                  <a:pt x="105679" y="78343"/>
                </a:lnTo>
                <a:lnTo>
                  <a:pt x="72771" y="110109"/>
                </a:lnTo>
                <a:lnTo>
                  <a:pt x="47291" y="145875"/>
                </a:lnTo>
                <a:lnTo>
                  <a:pt x="28955" y="185927"/>
                </a:lnTo>
                <a:lnTo>
                  <a:pt x="18336" y="223040"/>
                </a:lnTo>
                <a:lnTo>
                  <a:pt x="10204" y="266663"/>
                </a:lnTo>
                <a:lnTo>
                  <a:pt x="4486" y="316723"/>
                </a:lnTo>
                <a:lnTo>
                  <a:pt x="1109" y="373148"/>
                </a:lnTo>
                <a:lnTo>
                  <a:pt x="0" y="435863"/>
                </a:lnTo>
                <a:lnTo>
                  <a:pt x="0" y="847344"/>
                </a:lnTo>
                <a:lnTo>
                  <a:pt x="1119" y="907065"/>
                </a:lnTo>
                <a:lnTo>
                  <a:pt x="4381" y="958214"/>
                </a:lnTo>
                <a:lnTo>
                  <a:pt x="9644" y="1000791"/>
                </a:lnTo>
                <a:lnTo>
                  <a:pt x="27598" y="1064228"/>
                </a:lnTo>
                <a:lnTo>
                  <a:pt x="58983" y="1121378"/>
                </a:lnTo>
                <a:lnTo>
                  <a:pt x="103584" y="1174789"/>
                </a:lnTo>
                <a:lnTo>
                  <a:pt x="161972" y="1215318"/>
                </a:lnTo>
                <a:lnTo>
                  <a:pt x="235457" y="1240988"/>
                </a:lnTo>
                <a:lnTo>
                  <a:pt x="278891" y="1249108"/>
                </a:lnTo>
                <a:lnTo>
                  <a:pt x="326898" y="1254085"/>
                </a:lnTo>
                <a:lnTo>
                  <a:pt x="379475" y="1255776"/>
                </a:lnTo>
                <a:lnTo>
                  <a:pt x="419766" y="1254109"/>
                </a:lnTo>
                <a:lnTo>
                  <a:pt x="458343" y="1249299"/>
                </a:lnTo>
                <a:lnTo>
                  <a:pt x="530351" y="1231391"/>
                </a:lnTo>
                <a:lnTo>
                  <a:pt x="593597" y="1198435"/>
                </a:lnTo>
                <a:lnTo>
                  <a:pt x="647700" y="1150620"/>
                </a:lnTo>
                <a:lnTo>
                  <a:pt x="687704" y="1092136"/>
                </a:lnTo>
                <a:lnTo>
                  <a:pt x="706862" y="1045463"/>
                </a:lnTo>
                <a:lnTo>
                  <a:pt x="362712" y="1045463"/>
                </a:lnTo>
                <a:lnTo>
                  <a:pt x="352163" y="1044344"/>
                </a:lnTo>
                <a:lnTo>
                  <a:pt x="327469" y="992505"/>
                </a:lnTo>
                <a:lnTo>
                  <a:pt x="326198" y="922020"/>
                </a:lnTo>
                <a:lnTo>
                  <a:pt x="326136" y="336803"/>
                </a:lnTo>
                <a:lnTo>
                  <a:pt x="326469" y="296751"/>
                </a:lnTo>
                <a:lnTo>
                  <a:pt x="329993" y="242935"/>
                </a:lnTo>
                <a:lnTo>
                  <a:pt x="353687" y="211454"/>
                </a:lnTo>
                <a:lnTo>
                  <a:pt x="364236" y="210312"/>
                </a:lnTo>
                <a:lnTo>
                  <a:pt x="704184" y="210312"/>
                </a:lnTo>
                <a:lnTo>
                  <a:pt x="703159" y="206573"/>
                </a:lnTo>
                <a:lnTo>
                  <a:pt x="676346" y="148804"/>
                </a:lnTo>
                <a:lnTo>
                  <a:pt x="635484" y="96774"/>
                </a:lnTo>
                <a:lnTo>
                  <a:pt x="575429" y="53339"/>
                </a:lnTo>
                <a:lnTo>
                  <a:pt x="537971" y="35051"/>
                </a:lnTo>
                <a:lnTo>
                  <a:pt x="496562" y="19288"/>
                </a:lnTo>
                <a:lnTo>
                  <a:pt x="452437" y="8382"/>
                </a:lnTo>
                <a:lnTo>
                  <a:pt x="405741" y="2047"/>
                </a:lnTo>
                <a:lnTo>
                  <a:pt x="356615" y="0"/>
                </a:lnTo>
                <a:close/>
              </a:path>
              <a:path w="1304925" h="1256030">
                <a:moveTo>
                  <a:pt x="704184" y="210312"/>
                </a:moveTo>
                <a:lnTo>
                  <a:pt x="364236" y="210312"/>
                </a:lnTo>
                <a:lnTo>
                  <a:pt x="374546" y="211216"/>
                </a:lnTo>
                <a:lnTo>
                  <a:pt x="382714" y="214122"/>
                </a:lnTo>
                <a:lnTo>
                  <a:pt x="398716" y="263652"/>
                </a:lnTo>
                <a:lnTo>
                  <a:pt x="400812" y="336803"/>
                </a:lnTo>
                <a:lnTo>
                  <a:pt x="400812" y="922020"/>
                </a:lnTo>
                <a:lnTo>
                  <a:pt x="398525" y="989838"/>
                </a:lnTo>
                <a:lnTo>
                  <a:pt x="387143" y="1033891"/>
                </a:lnTo>
                <a:lnTo>
                  <a:pt x="362712" y="1045463"/>
                </a:lnTo>
                <a:lnTo>
                  <a:pt x="706862" y="1045463"/>
                </a:lnTo>
                <a:lnTo>
                  <a:pt x="717946" y="993647"/>
                </a:lnTo>
                <a:lnTo>
                  <a:pt x="722756" y="947927"/>
                </a:lnTo>
                <a:lnTo>
                  <a:pt x="725852" y="893063"/>
                </a:lnTo>
                <a:lnTo>
                  <a:pt x="726948" y="829056"/>
                </a:lnTo>
                <a:lnTo>
                  <a:pt x="726948" y="435863"/>
                </a:lnTo>
                <a:lnTo>
                  <a:pt x="725852" y="372760"/>
                </a:lnTo>
                <a:lnTo>
                  <a:pt x="722757" y="318515"/>
                </a:lnTo>
                <a:lnTo>
                  <a:pt x="717946" y="273415"/>
                </a:lnTo>
                <a:lnTo>
                  <a:pt x="711707" y="237744"/>
                </a:lnTo>
                <a:lnTo>
                  <a:pt x="704184" y="210312"/>
                </a:lnTo>
                <a:close/>
              </a:path>
              <a:path w="1304925" h="1256030">
                <a:moveTo>
                  <a:pt x="1304543" y="21336"/>
                </a:moveTo>
                <a:lnTo>
                  <a:pt x="1106424" y="21336"/>
                </a:lnTo>
                <a:lnTo>
                  <a:pt x="1076774" y="55840"/>
                </a:lnTo>
                <a:lnTo>
                  <a:pt x="1043820" y="87344"/>
                </a:lnTo>
                <a:lnTo>
                  <a:pt x="1007545" y="115847"/>
                </a:lnTo>
                <a:lnTo>
                  <a:pt x="967930" y="141350"/>
                </a:lnTo>
                <a:lnTo>
                  <a:pt x="924957" y="163853"/>
                </a:lnTo>
                <a:lnTo>
                  <a:pt x="878609" y="183356"/>
                </a:lnTo>
                <a:lnTo>
                  <a:pt x="828868" y="199858"/>
                </a:lnTo>
                <a:lnTo>
                  <a:pt x="775715" y="213360"/>
                </a:lnTo>
                <a:lnTo>
                  <a:pt x="775715" y="377951"/>
                </a:lnTo>
                <a:lnTo>
                  <a:pt x="819912" y="377951"/>
                </a:lnTo>
                <a:lnTo>
                  <a:pt x="863607" y="378547"/>
                </a:lnTo>
                <a:lnTo>
                  <a:pt x="924710" y="383738"/>
                </a:lnTo>
                <a:lnTo>
                  <a:pt x="961643" y="404050"/>
                </a:lnTo>
                <a:lnTo>
                  <a:pt x="974550" y="443745"/>
                </a:lnTo>
                <a:lnTo>
                  <a:pt x="977884" y="523136"/>
                </a:lnTo>
                <a:lnTo>
                  <a:pt x="978407" y="583691"/>
                </a:lnTo>
                <a:lnTo>
                  <a:pt x="978407" y="1232915"/>
                </a:lnTo>
                <a:lnTo>
                  <a:pt x="1304543" y="1232915"/>
                </a:lnTo>
                <a:lnTo>
                  <a:pt x="1304543" y="213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0471" y="1154626"/>
            <a:ext cx="1304925" cy="1256030"/>
          </a:xfrm>
          <a:custGeom>
            <a:avLst/>
            <a:gdLst/>
            <a:ahLst/>
            <a:cxnLst/>
            <a:rect l="l" t="t" r="r" b="b"/>
            <a:pathLst>
              <a:path w="1304925" h="1256030">
                <a:moveTo>
                  <a:pt x="356615" y="0"/>
                </a:moveTo>
                <a:lnTo>
                  <a:pt x="297179" y="3143"/>
                </a:lnTo>
                <a:lnTo>
                  <a:pt x="242315" y="12572"/>
                </a:lnTo>
                <a:lnTo>
                  <a:pt x="192024" y="28289"/>
                </a:lnTo>
                <a:lnTo>
                  <a:pt x="146303" y="50291"/>
                </a:lnTo>
                <a:lnTo>
                  <a:pt x="105679" y="78343"/>
                </a:lnTo>
                <a:lnTo>
                  <a:pt x="72771" y="110109"/>
                </a:lnTo>
                <a:lnTo>
                  <a:pt x="47291" y="145875"/>
                </a:lnTo>
                <a:lnTo>
                  <a:pt x="28955" y="185927"/>
                </a:lnTo>
                <a:lnTo>
                  <a:pt x="18336" y="223040"/>
                </a:lnTo>
                <a:lnTo>
                  <a:pt x="10204" y="266663"/>
                </a:lnTo>
                <a:lnTo>
                  <a:pt x="4486" y="316723"/>
                </a:lnTo>
                <a:lnTo>
                  <a:pt x="1109" y="373148"/>
                </a:lnTo>
                <a:lnTo>
                  <a:pt x="0" y="435863"/>
                </a:lnTo>
                <a:lnTo>
                  <a:pt x="0" y="847344"/>
                </a:lnTo>
                <a:lnTo>
                  <a:pt x="1119" y="907065"/>
                </a:lnTo>
                <a:lnTo>
                  <a:pt x="4381" y="958214"/>
                </a:lnTo>
                <a:lnTo>
                  <a:pt x="9644" y="1000791"/>
                </a:lnTo>
                <a:lnTo>
                  <a:pt x="27598" y="1064228"/>
                </a:lnTo>
                <a:lnTo>
                  <a:pt x="58983" y="1121378"/>
                </a:lnTo>
                <a:lnTo>
                  <a:pt x="103584" y="1174789"/>
                </a:lnTo>
                <a:lnTo>
                  <a:pt x="161972" y="1215318"/>
                </a:lnTo>
                <a:lnTo>
                  <a:pt x="235457" y="1240988"/>
                </a:lnTo>
                <a:lnTo>
                  <a:pt x="278891" y="1249108"/>
                </a:lnTo>
                <a:lnTo>
                  <a:pt x="326898" y="1254085"/>
                </a:lnTo>
                <a:lnTo>
                  <a:pt x="379475" y="1255776"/>
                </a:lnTo>
                <a:lnTo>
                  <a:pt x="419766" y="1254109"/>
                </a:lnTo>
                <a:lnTo>
                  <a:pt x="458343" y="1249299"/>
                </a:lnTo>
                <a:lnTo>
                  <a:pt x="530351" y="1231391"/>
                </a:lnTo>
                <a:lnTo>
                  <a:pt x="593597" y="1198435"/>
                </a:lnTo>
                <a:lnTo>
                  <a:pt x="647700" y="1150620"/>
                </a:lnTo>
                <a:lnTo>
                  <a:pt x="687704" y="1092136"/>
                </a:lnTo>
                <a:lnTo>
                  <a:pt x="706862" y="1045463"/>
                </a:lnTo>
                <a:lnTo>
                  <a:pt x="362712" y="1045463"/>
                </a:lnTo>
                <a:lnTo>
                  <a:pt x="352163" y="1044344"/>
                </a:lnTo>
                <a:lnTo>
                  <a:pt x="327469" y="992505"/>
                </a:lnTo>
                <a:lnTo>
                  <a:pt x="326198" y="922020"/>
                </a:lnTo>
                <a:lnTo>
                  <a:pt x="326136" y="336803"/>
                </a:lnTo>
                <a:lnTo>
                  <a:pt x="326469" y="296751"/>
                </a:lnTo>
                <a:lnTo>
                  <a:pt x="329993" y="242935"/>
                </a:lnTo>
                <a:lnTo>
                  <a:pt x="353687" y="211454"/>
                </a:lnTo>
                <a:lnTo>
                  <a:pt x="364236" y="210312"/>
                </a:lnTo>
                <a:lnTo>
                  <a:pt x="704184" y="210312"/>
                </a:lnTo>
                <a:lnTo>
                  <a:pt x="703159" y="206573"/>
                </a:lnTo>
                <a:lnTo>
                  <a:pt x="676346" y="148804"/>
                </a:lnTo>
                <a:lnTo>
                  <a:pt x="635484" y="96774"/>
                </a:lnTo>
                <a:lnTo>
                  <a:pt x="575429" y="53339"/>
                </a:lnTo>
                <a:lnTo>
                  <a:pt x="537971" y="35051"/>
                </a:lnTo>
                <a:lnTo>
                  <a:pt x="496562" y="19288"/>
                </a:lnTo>
                <a:lnTo>
                  <a:pt x="452437" y="8382"/>
                </a:lnTo>
                <a:lnTo>
                  <a:pt x="405741" y="2047"/>
                </a:lnTo>
                <a:lnTo>
                  <a:pt x="356615" y="0"/>
                </a:lnTo>
                <a:close/>
              </a:path>
              <a:path w="1304925" h="1256030">
                <a:moveTo>
                  <a:pt x="704184" y="210312"/>
                </a:moveTo>
                <a:lnTo>
                  <a:pt x="364236" y="210312"/>
                </a:lnTo>
                <a:lnTo>
                  <a:pt x="374546" y="211216"/>
                </a:lnTo>
                <a:lnTo>
                  <a:pt x="382714" y="214122"/>
                </a:lnTo>
                <a:lnTo>
                  <a:pt x="398716" y="263652"/>
                </a:lnTo>
                <a:lnTo>
                  <a:pt x="400812" y="336803"/>
                </a:lnTo>
                <a:lnTo>
                  <a:pt x="400812" y="922020"/>
                </a:lnTo>
                <a:lnTo>
                  <a:pt x="398525" y="989838"/>
                </a:lnTo>
                <a:lnTo>
                  <a:pt x="387143" y="1033891"/>
                </a:lnTo>
                <a:lnTo>
                  <a:pt x="362712" y="1045463"/>
                </a:lnTo>
                <a:lnTo>
                  <a:pt x="706862" y="1045463"/>
                </a:lnTo>
                <a:lnTo>
                  <a:pt x="717946" y="993647"/>
                </a:lnTo>
                <a:lnTo>
                  <a:pt x="722756" y="947927"/>
                </a:lnTo>
                <a:lnTo>
                  <a:pt x="725852" y="893063"/>
                </a:lnTo>
                <a:lnTo>
                  <a:pt x="726948" y="829056"/>
                </a:lnTo>
                <a:lnTo>
                  <a:pt x="726948" y="435863"/>
                </a:lnTo>
                <a:lnTo>
                  <a:pt x="725852" y="372760"/>
                </a:lnTo>
                <a:lnTo>
                  <a:pt x="722757" y="318515"/>
                </a:lnTo>
                <a:lnTo>
                  <a:pt x="717946" y="273415"/>
                </a:lnTo>
                <a:lnTo>
                  <a:pt x="711707" y="237744"/>
                </a:lnTo>
                <a:lnTo>
                  <a:pt x="704184" y="210312"/>
                </a:lnTo>
                <a:close/>
              </a:path>
              <a:path w="1304925" h="1256030">
                <a:moveTo>
                  <a:pt x="1304543" y="21336"/>
                </a:moveTo>
                <a:lnTo>
                  <a:pt x="1106424" y="21336"/>
                </a:lnTo>
                <a:lnTo>
                  <a:pt x="1076774" y="55840"/>
                </a:lnTo>
                <a:lnTo>
                  <a:pt x="1043820" y="87344"/>
                </a:lnTo>
                <a:lnTo>
                  <a:pt x="1007545" y="115847"/>
                </a:lnTo>
                <a:lnTo>
                  <a:pt x="967930" y="141350"/>
                </a:lnTo>
                <a:lnTo>
                  <a:pt x="924957" y="163853"/>
                </a:lnTo>
                <a:lnTo>
                  <a:pt x="878609" y="183356"/>
                </a:lnTo>
                <a:lnTo>
                  <a:pt x="828868" y="199858"/>
                </a:lnTo>
                <a:lnTo>
                  <a:pt x="775715" y="213360"/>
                </a:lnTo>
                <a:lnTo>
                  <a:pt x="775715" y="377951"/>
                </a:lnTo>
                <a:lnTo>
                  <a:pt x="819912" y="377951"/>
                </a:lnTo>
                <a:lnTo>
                  <a:pt x="863607" y="378547"/>
                </a:lnTo>
                <a:lnTo>
                  <a:pt x="924710" y="383738"/>
                </a:lnTo>
                <a:lnTo>
                  <a:pt x="961643" y="404050"/>
                </a:lnTo>
                <a:lnTo>
                  <a:pt x="974550" y="443745"/>
                </a:lnTo>
                <a:lnTo>
                  <a:pt x="977884" y="523136"/>
                </a:lnTo>
                <a:lnTo>
                  <a:pt x="978407" y="583691"/>
                </a:lnTo>
                <a:lnTo>
                  <a:pt x="978407" y="1232915"/>
                </a:lnTo>
                <a:lnTo>
                  <a:pt x="1304543" y="1232915"/>
                </a:lnTo>
                <a:lnTo>
                  <a:pt x="1304543" y="213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认知模型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1491" y="204666"/>
            <a:ext cx="2875915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500" b="0" spc="-5" dirty="0">
                <a:latin typeface="微软雅黑"/>
                <a:cs typeface="微软雅黑"/>
              </a:rPr>
              <a:t>UML</a:t>
            </a:r>
            <a:r>
              <a:rPr lang="zh-CN" altLang="en-US" sz="2500" b="0" spc="-5" dirty="0">
                <a:latin typeface="微软雅黑"/>
                <a:cs typeface="微软雅黑"/>
              </a:rPr>
              <a:t>从整体上分类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5804" y="449014"/>
            <a:ext cx="2512060" cy="0"/>
          </a:xfrm>
          <a:custGeom>
            <a:avLst/>
            <a:gdLst/>
            <a:ahLst/>
            <a:cxnLst/>
            <a:rect l="l" t="t" r="r" b="b"/>
            <a:pathLst>
              <a:path w="2512059">
                <a:moveTo>
                  <a:pt x="0" y="0"/>
                </a:moveTo>
                <a:lnTo>
                  <a:pt x="25115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93035" cy="0"/>
          </a:xfrm>
          <a:custGeom>
            <a:avLst/>
            <a:gdLst/>
            <a:ahLst/>
            <a:cxnLst/>
            <a:rect l="l" t="t" r="r" b="b"/>
            <a:pathLst>
              <a:path w="2693035">
                <a:moveTo>
                  <a:pt x="0" y="0"/>
                </a:moveTo>
                <a:lnTo>
                  <a:pt x="26929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E470B82-26A5-459C-96B1-D4B240233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99" y="1409700"/>
            <a:ext cx="9118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60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1491" y="204666"/>
            <a:ext cx="3445209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500" b="0" spc="-5" dirty="0">
                <a:latin typeface="微软雅黑"/>
                <a:cs typeface="微软雅黑"/>
              </a:rPr>
              <a:t>静态和动态的角度分类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5804" y="449014"/>
            <a:ext cx="2512060" cy="0"/>
          </a:xfrm>
          <a:custGeom>
            <a:avLst/>
            <a:gdLst/>
            <a:ahLst/>
            <a:cxnLst/>
            <a:rect l="l" t="t" r="r" b="b"/>
            <a:pathLst>
              <a:path w="2512059">
                <a:moveTo>
                  <a:pt x="0" y="0"/>
                </a:moveTo>
                <a:lnTo>
                  <a:pt x="25115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93035" cy="0"/>
          </a:xfrm>
          <a:custGeom>
            <a:avLst/>
            <a:gdLst/>
            <a:ahLst/>
            <a:cxnLst/>
            <a:rect l="l" t="t" r="r" b="b"/>
            <a:pathLst>
              <a:path w="2693035">
                <a:moveTo>
                  <a:pt x="0" y="0"/>
                </a:moveTo>
                <a:lnTo>
                  <a:pt x="26929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556706"/>
            <a:ext cx="9114601" cy="2548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541F33-471B-48EC-8142-24DD6BA09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1709"/>
            <a:ext cx="9118600" cy="431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27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1491" y="204666"/>
            <a:ext cx="3445209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500" b="0" spc="-5" dirty="0">
                <a:latin typeface="微软雅黑"/>
                <a:cs typeface="微软雅黑"/>
              </a:rPr>
              <a:t>从建模的角度分类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5804" y="449014"/>
            <a:ext cx="2512060" cy="0"/>
          </a:xfrm>
          <a:custGeom>
            <a:avLst/>
            <a:gdLst/>
            <a:ahLst/>
            <a:cxnLst/>
            <a:rect l="l" t="t" r="r" b="b"/>
            <a:pathLst>
              <a:path w="2512059">
                <a:moveTo>
                  <a:pt x="0" y="0"/>
                </a:moveTo>
                <a:lnTo>
                  <a:pt x="25115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93035" cy="0"/>
          </a:xfrm>
          <a:custGeom>
            <a:avLst/>
            <a:gdLst/>
            <a:ahLst/>
            <a:cxnLst/>
            <a:rect l="l" t="t" r="r" b="b"/>
            <a:pathLst>
              <a:path w="2693035">
                <a:moveTo>
                  <a:pt x="0" y="0"/>
                </a:moveTo>
                <a:lnTo>
                  <a:pt x="26929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93497EB-F755-4588-8F40-2B98FFAAF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693363"/>
            <a:ext cx="6851157" cy="43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48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4831" y="242766"/>
            <a:ext cx="20021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10" dirty="0">
                <a:latin typeface="微软雅黑"/>
                <a:cs typeface="微软雅黑"/>
              </a:rPr>
              <a:t>UM</a:t>
            </a:r>
            <a:r>
              <a:rPr sz="2500" b="0" dirty="0">
                <a:latin typeface="微软雅黑"/>
                <a:cs typeface="微软雅黑"/>
              </a:rPr>
              <a:t>L</a:t>
            </a:r>
            <a:r>
              <a:rPr sz="2500" b="0" spc="-5" dirty="0">
                <a:latin typeface="微软雅黑"/>
                <a:cs typeface="微软雅黑"/>
              </a:rPr>
              <a:t>应用领域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5804" y="449014"/>
            <a:ext cx="2512060" cy="0"/>
          </a:xfrm>
          <a:custGeom>
            <a:avLst/>
            <a:gdLst/>
            <a:ahLst/>
            <a:cxnLst/>
            <a:rect l="l" t="t" r="r" b="b"/>
            <a:pathLst>
              <a:path w="2512059">
                <a:moveTo>
                  <a:pt x="0" y="0"/>
                </a:moveTo>
                <a:lnTo>
                  <a:pt x="25115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93035" cy="0"/>
          </a:xfrm>
          <a:custGeom>
            <a:avLst/>
            <a:gdLst/>
            <a:ahLst/>
            <a:cxnLst/>
            <a:rect l="l" t="t" r="r" b="b"/>
            <a:pathLst>
              <a:path w="2693035">
                <a:moveTo>
                  <a:pt x="0" y="0"/>
                </a:moveTo>
                <a:lnTo>
                  <a:pt x="26929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750258"/>
            <a:ext cx="79292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UML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是一个通用的统一建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语言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适用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于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发模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中从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求规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格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描述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到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成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后测试的不同阶段。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0471" y="1153102"/>
            <a:ext cx="1536700" cy="1257300"/>
          </a:xfrm>
          <a:custGeom>
            <a:avLst/>
            <a:gdLst/>
            <a:ahLst/>
            <a:cxnLst/>
            <a:rect l="l" t="t" r="r" b="b"/>
            <a:pathLst>
              <a:path w="1536700" h="1257300">
                <a:moveTo>
                  <a:pt x="356615" y="1524"/>
                </a:moveTo>
                <a:lnTo>
                  <a:pt x="297179" y="4667"/>
                </a:lnTo>
                <a:lnTo>
                  <a:pt x="242315" y="14096"/>
                </a:lnTo>
                <a:lnTo>
                  <a:pt x="192024" y="29813"/>
                </a:lnTo>
                <a:lnTo>
                  <a:pt x="146303" y="51815"/>
                </a:lnTo>
                <a:lnTo>
                  <a:pt x="105679" y="79867"/>
                </a:lnTo>
                <a:lnTo>
                  <a:pt x="72771" y="111633"/>
                </a:lnTo>
                <a:lnTo>
                  <a:pt x="47291" y="147399"/>
                </a:lnTo>
                <a:lnTo>
                  <a:pt x="28955" y="187451"/>
                </a:lnTo>
                <a:lnTo>
                  <a:pt x="18336" y="224564"/>
                </a:lnTo>
                <a:lnTo>
                  <a:pt x="10204" y="268187"/>
                </a:lnTo>
                <a:lnTo>
                  <a:pt x="4486" y="318247"/>
                </a:lnTo>
                <a:lnTo>
                  <a:pt x="1109" y="374672"/>
                </a:lnTo>
                <a:lnTo>
                  <a:pt x="0" y="437388"/>
                </a:lnTo>
                <a:lnTo>
                  <a:pt x="0" y="848868"/>
                </a:lnTo>
                <a:lnTo>
                  <a:pt x="1119" y="908589"/>
                </a:lnTo>
                <a:lnTo>
                  <a:pt x="4381" y="959738"/>
                </a:lnTo>
                <a:lnTo>
                  <a:pt x="9644" y="1002315"/>
                </a:lnTo>
                <a:lnTo>
                  <a:pt x="27598" y="1065752"/>
                </a:lnTo>
                <a:lnTo>
                  <a:pt x="58983" y="1122902"/>
                </a:lnTo>
                <a:lnTo>
                  <a:pt x="103584" y="1176313"/>
                </a:lnTo>
                <a:lnTo>
                  <a:pt x="161972" y="1216842"/>
                </a:lnTo>
                <a:lnTo>
                  <a:pt x="235457" y="1242512"/>
                </a:lnTo>
                <a:lnTo>
                  <a:pt x="278891" y="1250632"/>
                </a:lnTo>
                <a:lnTo>
                  <a:pt x="326898" y="1255609"/>
                </a:lnTo>
                <a:lnTo>
                  <a:pt x="379475" y="1257300"/>
                </a:lnTo>
                <a:lnTo>
                  <a:pt x="419766" y="1255633"/>
                </a:lnTo>
                <a:lnTo>
                  <a:pt x="458343" y="1250823"/>
                </a:lnTo>
                <a:lnTo>
                  <a:pt x="530351" y="1232915"/>
                </a:lnTo>
                <a:lnTo>
                  <a:pt x="593597" y="1199959"/>
                </a:lnTo>
                <a:lnTo>
                  <a:pt x="647700" y="1152144"/>
                </a:lnTo>
                <a:lnTo>
                  <a:pt x="687704" y="1093660"/>
                </a:lnTo>
                <a:lnTo>
                  <a:pt x="706862" y="1046988"/>
                </a:lnTo>
                <a:lnTo>
                  <a:pt x="362712" y="1046988"/>
                </a:lnTo>
                <a:lnTo>
                  <a:pt x="352163" y="1045868"/>
                </a:lnTo>
                <a:lnTo>
                  <a:pt x="327469" y="994029"/>
                </a:lnTo>
                <a:lnTo>
                  <a:pt x="326198" y="923544"/>
                </a:lnTo>
                <a:lnTo>
                  <a:pt x="326136" y="338327"/>
                </a:lnTo>
                <a:lnTo>
                  <a:pt x="326469" y="298275"/>
                </a:lnTo>
                <a:lnTo>
                  <a:pt x="329993" y="244459"/>
                </a:lnTo>
                <a:lnTo>
                  <a:pt x="353687" y="212978"/>
                </a:lnTo>
                <a:lnTo>
                  <a:pt x="364236" y="211836"/>
                </a:lnTo>
                <a:lnTo>
                  <a:pt x="704184" y="211836"/>
                </a:lnTo>
                <a:lnTo>
                  <a:pt x="703159" y="208097"/>
                </a:lnTo>
                <a:lnTo>
                  <a:pt x="676346" y="150328"/>
                </a:lnTo>
                <a:lnTo>
                  <a:pt x="635484" y="98298"/>
                </a:lnTo>
                <a:lnTo>
                  <a:pt x="575429" y="54863"/>
                </a:lnTo>
                <a:lnTo>
                  <a:pt x="537971" y="36575"/>
                </a:lnTo>
                <a:lnTo>
                  <a:pt x="496562" y="20812"/>
                </a:lnTo>
                <a:lnTo>
                  <a:pt x="452437" y="9906"/>
                </a:lnTo>
                <a:lnTo>
                  <a:pt x="405741" y="3571"/>
                </a:lnTo>
                <a:lnTo>
                  <a:pt x="356615" y="1524"/>
                </a:lnTo>
                <a:close/>
              </a:path>
              <a:path w="1536700" h="1257300">
                <a:moveTo>
                  <a:pt x="704184" y="211836"/>
                </a:moveTo>
                <a:lnTo>
                  <a:pt x="364236" y="211836"/>
                </a:lnTo>
                <a:lnTo>
                  <a:pt x="374546" y="212740"/>
                </a:lnTo>
                <a:lnTo>
                  <a:pt x="382714" y="215646"/>
                </a:lnTo>
                <a:lnTo>
                  <a:pt x="398716" y="265176"/>
                </a:lnTo>
                <a:lnTo>
                  <a:pt x="400812" y="338327"/>
                </a:lnTo>
                <a:lnTo>
                  <a:pt x="400812" y="923544"/>
                </a:lnTo>
                <a:lnTo>
                  <a:pt x="398525" y="991362"/>
                </a:lnTo>
                <a:lnTo>
                  <a:pt x="387143" y="1035415"/>
                </a:lnTo>
                <a:lnTo>
                  <a:pt x="362712" y="1046988"/>
                </a:lnTo>
                <a:lnTo>
                  <a:pt x="706862" y="1046988"/>
                </a:lnTo>
                <a:lnTo>
                  <a:pt x="717946" y="995171"/>
                </a:lnTo>
                <a:lnTo>
                  <a:pt x="722756" y="949451"/>
                </a:lnTo>
                <a:lnTo>
                  <a:pt x="725852" y="894588"/>
                </a:lnTo>
                <a:lnTo>
                  <a:pt x="726948" y="830580"/>
                </a:lnTo>
                <a:lnTo>
                  <a:pt x="726948" y="437388"/>
                </a:lnTo>
                <a:lnTo>
                  <a:pt x="725852" y="374284"/>
                </a:lnTo>
                <a:lnTo>
                  <a:pt x="722757" y="320039"/>
                </a:lnTo>
                <a:lnTo>
                  <a:pt x="717946" y="274939"/>
                </a:lnTo>
                <a:lnTo>
                  <a:pt x="711707" y="239268"/>
                </a:lnTo>
                <a:lnTo>
                  <a:pt x="704184" y="211836"/>
                </a:lnTo>
                <a:close/>
              </a:path>
              <a:path w="1536700" h="1257300">
                <a:moveTo>
                  <a:pt x="1136903" y="736092"/>
                </a:moveTo>
                <a:lnTo>
                  <a:pt x="810767" y="736092"/>
                </a:lnTo>
                <a:lnTo>
                  <a:pt x="810767" y="842772"/>
                </a:lnTo>
                <a:lnTo>
                  <a:pt x="811706" y="907340"/>
                </a:lnTo>
                <a:lnTo>
                  <a:pt x="814620" y="963936"/>
                </a:lnTo>
                <a:lnTo>
                  <a:pt x="819655" y="1012630"/>
                </a:lnTo>
                <a:lnTo>
                  <a:pt x="826958" y="1053498"/>
                </a:lnTo>
                <a:lnTo>
                  <a:pt x="853178" y="1120854"/>
                </a:lnTo>
                <a:lnTo>
                  <a:pt x="877252" y="1152525"/>
                </a:lnTo>
                <a:lnTo>
                  <a:pt x="908470" y="1181338"/>
                </a:lnTo>
                <a:lnTo>
                  <a:pt x="946403" y="1207008"/>
                </a:lnTo>
                <a:lnTo>
                  <a:pt x="982614" y="1225113"/>
                </a:lnTo>
                <a:lnTo>
                  <a:pt x="1023579" y="1239194"/>
                </a:lnTo>
                <a:lnTo>
                  <a:pt x="1069299" y="1249253"/>
                </a:lnTo>
                <a:lnTo>
                  <a:pt x="1119774" y="1255288"/>
                </a:lnTo>
                <a:lnTo>
                  <a:pt x="1175003" y="1257300"/>
                </a:lnTo>
                <a:lnTo>
                  <a:pt x="1236154" y="1254490"/>
                </a:lnTo>
                <a:lnTo>
                  <a:pt x="1291589" y="1246251"/>
                </a:lnTo>
                <a:lnTo>
                  <a:pt x="1341310" y="1232868"/>
                </a:lnTo>
                <a:lnTo>
                  <a:pt x="1385315" y="1214627"/>
                </a:lnTo>
                <a:lnTo>
                  <a:pt x="1423558" y="1190601"/>
                </a:lnTo>
                <a:lnTo>
                  <a:pt x="1455801" y="1161859"/>
                </a:lnTo>
                <a:lnTo>
                  <a:pt x="1481756" y="1128260"/>
                </a:lnTo>
                <a:lnTo>
                  <a:pt x="1501139" y="1089660"/>
                </a:lnTo>
                <a:lnTo>
                  <a:pt x="1515359" y="1046988"/>
                </a:lnTo>
                <a:lnTo>
                  <a:pt x="1168907" y="1046988"/>
                </a:lnTo>
                <a:lnTo>
                  <a:pt x="1159716" y="1045892"/>
                </a:lnTo>
                <a:lnTo>
                  <a:pt x="1138237" y="1001649"/>
                </a:lnTo>
                <a:lnTo>
                  <a:pt x="1136935" y="945284"/>
                </a:lnTo>
                <a:lnTo>
                  <a:pt x="1136903" y="736092"/>
                </a:lnTo>
                <a:close/>
              </a:path>
              <a:path w="1536700" h="1257300">
                <a:moveTo>
                  <a:pt x="1511259" y="210312"/>
                </a:moveTo>
                <a:lnTo>
                  <a:pt x="1173479" y="210312"/>
                </a:lnTo>
                <a:lnTo>
                  <a:pt x="1182052" y="211169"/>
                </a:lnTo>
                <a:lnTo>
                  <a:pt x="1189481" y="213741"/>
                </a:lnTo>
                <a:lnTo>
                  <a:pt x="1209103" y="248983"/>
                </a:lnTo>
                <a:lnTo>
                  <a:pt x="1211579" y="295656"/>
                </a:lnTo>
                <a:lnTo>
                  <a:pt x="1211579" y="362712"/>
                </a:lnTo>
                <a:lnTo>
                  <a:pt x="1208531" y="409575"/>
                </a:lnTo>
                <a:lnTo>
                  <a:pt x="1195744" y="450961"/>
                </a:lnTo>
                <a:lnTo>
                  <a:pt x="1156311" y="472511"/>
                </a:lnTo>
                <a:lnTo>
                  <a:pt x="1087302" y="476464"/>
                </a:lnTo>
                <a:lnTo>
                  <a:pt x="1034795" y="477012"/>
                </a:lnTo>
                <a:lnTo>
                  <a:pt x="1034795" y="676656"/>
                </a:lnTo>
                <a:lnTo>
                  <a:pt x="1078515" y="678108"/>
                </a:lnTo>
                <a:lnTo>
                  <a:pt x="1140237" y="683299"/>
                </a:lnTo>
                <a:lnTo>
                  <a:pt x="1180147" y="700849"/>
                </a:lnTo>
                <a:lnTo>
                  <a:pt x="1202340" y="738377"/>
                </a:lnTo>
                <a:lnTo>
                  <a:pt x="1209198" y="784098"/>
                </a:lnTo>
                <a:lnTo>
                  <a:pt x="1210055" y="813815"/>
                </a:lnTo>
                <a:lnTo>
                  <a:pt x="1210055" y="896112"/>
                </a:lnTo>
                <a:lnTo>
                  <a:pt x="1209484" y="945284"/>
                </a:lnTo>
                <a:lnTo>
                  <a:pt x="1204912" y="1009911"/>
                </a:lnTo>
                <a:lnTo>
                  <a:pt x="1179480" y="1045583"/>
                </a:lnTo>
                <a:lnTo>
                  <a:pt x="1168907" y="1046988"/>
                </a:lnTo>
                <a:lnTo>
                  <a:pt x="1515359" y="1046988"/>
                </a:lnTo>
                <a:lnTo>
                  <a:pt x="1523353" y="1014215"/>
                </a:lnTo>
                <a:lnTo>
                  <a:pt x="1530437" y="969178"/>
                </a:lnTo>
                <a:lnTo>
                  <a:pt x="1534741" y="919167"/>
                </a:lnTo>
                <a:lnTo>
                  <a:pt x="1536191" y="864108"/>
                </a:lnTo>
                <a:lnTo>
                  <a:pt x="1534728" y="792626"/>
                </a:lnTo>
                <a:lnTo>
                  <a:pt x="1530339" y="731897"/>
                </a:lnTo>
                <a:lnTo>
                  <a:pt x="1523024" y="682069"/>
                </a:lnTo>
                <a:lnTo>
                  <a:pt x="1512783" y="643286"/>
                </a:lnTo>
                <a:lnTo>
                  <a:pt x="1480518" y="590835"/>
                </a:lnTo>
                <a:lnTo>
                  <a:pt x="1431464" y="556545"/>
                </a:lnTo>
                <a:lnTo>
                  <a:pt x="1402079" y="547115"/>
                </a:lnTo>
                <a:lnTo>
                  <a:pt x="1431821" y="533995"/>
                </a:lnTo>
                <a:lnTo>
                  <a:pt x="1478160" y="498038"/>
                </a:lnTo>
                <a:lnTo>
                  <a:pt x="1508164" y="448056"/>
                </a:lnTo>
                <a:lnTo>
                  <a:pt x="1523547" y="372618"/>
                </a:lnTo>
                <a:lnTo>
                  <a:pt x="1525524" y="324612"/>
                </a:lnTo>
                <a:lnTo>
                  <a:pt x="1522256" y="266821"/>
                </a:lnTo>
                <a:lnTo>
                  <a:pt x="1512551" y="214152"/>
                </a:lnTo>
                <a:lnTo>
                  <a:pt x="1511259" y="210312"/>
                </a:lnTo>
                <a:close/>
              </a:path>
              <a:path w="1536700" h="1257300">
                <a:moveTo>
                  <a:pt x="1149095" y="0"/>
                </a:moveTo>
                <a:lnTo>
                  <a:pt x="1083169" y="2412"/>
                </a:lnTo>
                <a:lnTo>
                  <a:pt x="1024737" y="9704"/>
                </a:lnTo>
                <a:lnTo>
                  <a:pt x="973531" y="22055"/>
                </a:lnTo>
                <a:lnTo>
                  <a:pt x="929639" y="39599"/>
                </a:lnTo>
                <a:lnTo>
                  <a:pt x="893063" y="62484"/>
                </a:lnTo>
                <a:lnTo>
                  <a:pt x="863437" y="92488"/>
                </a:lnTo>
                <a:lnTo>
                  <a:pt x="840394" y="131344"/>
                </a:lnTo>
                <a:lnTo>
                  <a:pt x="823935" y="179124"/>
                </a:lnTo>
                <a:lnTo>
                  <a:pt x="814059" y="235903"/>
                </a:lnTo>
                <a:lnTo>
                  <a:pt x="810767" y="301751"/>
                </a:lnTo>
                <a:lnTo>
                  <a:pt x="810767" y="417575"/>
                </a:lnTo>
                <a:lnTo>
                  <a:pt x="1136903" y="417575"/>
                </a:lnTo>
                <a:lnTo>
                  <a:pt x="1137008" y="295656"/>
                </a:lnTo>
                <a:lnTo>
                  <a:pt x="1137237" y="275701"/>
                </a:lnTo>
                <a:lnTo>
                  <a:pt x="1140761" y="235791"/>
                </a:lnTo>
                <a:lnTo>
                  <a:pt x="1173479" y="210312"/>
                </a:lnTo>
                <a:lnTo>
                  <a:pt x="1511259" y="210312"/>
                </a:lnTo>
                <a:lnTo>
                  <a:pt x="1496555" y="166603"/>
                </a:lnTo>
                <a:lnTo>
                  <a:pt x="1474415" y="124175"/>
                </a:lnTo>
                <a:lnTo>
                  <a:pt x="1446276" y="86868"/>
                </a:lnTo>
                <a:lnTo>
                  <a:pt x="1415796" y="60324"/>
                </a:lnTo>
                <a:lnTo>
                  <a:pt x="1377696" y="38607"/>
                </a:lnTo>
                <a:lnTo>
                  <a:pt x="1331976" y="21716"/>
                </a:lnTo>
                <a:lnTo>
                  <a:pt x="1278636" y="9651"/>
                </a:lnTo>
                <a:lnTo>
                  <a:pt x="1217676" y="2412"/>
                </a:lnTo>
                <a:lnTo>
                  <a:pt x="1149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0471" y="1153102"/>
            <a:ext cx="1536700" cy="1257300"/>
          </a:xfrm>
          <a:custGeom>
            <a:avLst/>
            <a:gdLst/>
            <a:ahLst/>
            <a:cxnLst/>
            <a:rect l="l" t="t" r="r" b="b"/>
            <a:pathLst>
              <a:path w="1536700" h="1257300">
                <a:moveTo>
                  <a:pt x="356615" y="1524"/>
                </a:moveTo>
                <a:lnTo>
                  <a:pt x="297179" y="4667"/>
                </a:lnTo>
                <a:lnTo>
                  <a:pt x="242315" y="14096"/>
                </a:lnTo>
                <a:lnTo>
                  <a:pt x="192024" y="29813"/>
                </a:lnTo>
                <a:lnTo>
                  <a:pt x="146303" y="51815"/>
                </a:lnTo>
                <a:lnTo>
                  <a:pt x="105679" y="79867"/>
                </a:lnTo>
                <a:lnTo>
                  <a:pt x="72771" y="111633"/>
                </a:lnTo>
                <a:lnTo>
                  <a:pt x="47291" y="147399"/>
                </a:lnTo>
                <a:lnTo>
                  <a:pt x="28955" y="187451"/>
                </a:lnTo>
                <a:lnTo>
                  <a:pt x="18336" y="224564"/>
                </a:lnTo>
                <a:lnTo>
                  <a:pt x="10204" y="268187"/>
                </a:lnTo>
                <a:lnTo>
                  <a:pt x="4486" y="318247"/>
                </a:lnTo>
                <a:lnTo>
                  <a:pt x="1109" y="374672"/>
                </a:lnTo>
                <a:lnTo>
                  <a:pt x="0" y="437388"/>
                </a:lnTo>
                <a:lnTo>
                  <a:pt x="0" y="848868"/>
                </a:lnTo>
                <a:lnTo>
                  <a:pt x="1119" y="908589"/>
                </a:lnTo>
                <a:lnTo>
                  <a:pt x="4381" y="959738"/>
                </a:lnTo>
                <a:lnTo>
                  <a:pt x="9644" y="1002315"/>
                </a:lnTo>
                <a:lnTo>
                  <a:pt x="27598" y="1065752"/>
                </a:lnTo>
                <a:lnTo>
                  <a:pt x="58983" y="1122902"/>
                </a:lnTo>
                <a:lnTo>
                  <a:pt x="103584" y="1176313"/>
                </a:lnTo>
                <a:lnTo>
                  <a:pt x="161972" y="1216842"/>
                </a:lnTo>
                <a:lnTo>
                  <a:pt x="235457" y="1242512"/>
                </a:lnTo>
                <a:lnTo>
                  <a:pt x="278891" y="1250632"/>
                </a:lnTo>
                <a:lnTo>
                  <a:pt x="326898" y="1255609"/>
                </a:lnTo>
                <a:lnTo>
                  <a:pt x="379475" y="1257300"/>
                </a:lnTo>
                <a:lnTo>
                  <a:pt x="419766" y="1255633"/>
                </a:lnTo>
                <a:lnTo>
                  <a:pt x="458343" y="1250823"/>
                </a:lnTo>
                <a:lnTo>
                  <a:pt x="530351" y="1232915"/>
                </a:lnTo>
                <a:lnTo>
                  <a:pt x="593597" y="1199959"/>
                </a:lnTo>
                <a:lnTo>
                  <a:pt x="647700" y="1152144"/>
                </a:lnTo>
                <a:lnTo>
                  <a:pt x="687704" y="1093660"/>
                </a:lnTo>
                <a:lnTo>
                  <a:pt x="706862" y="1046988"/>
                </a:lnTo>
                <a:lnTo>
                  <a:pt x="362712" y="1046988"/>
                </a:lnTo>
                <a:lnTo>
                  <a:pt x="352163" y="1045868"/>
                </a:lnTo>
                <a:lnTo>
                  <a:pt x="327469" y="994029"/>
                </a:lnTo>
                <a:lnTo>
                  <a:pt x="326198" y="923544"/>
                </a:lnTo>
                <a:lnTo>
                  <a:pt x="326136" y="338327"/>
                </a:lnTo>
                <a:lnTo>
                  <a:pt x="326469" y="298275"/>
                </a:lnTo>
                <a:lnTo>
                  <a:pt x="329993" y="244459"/>
                </a:lnTo>
                <a:lnTo>
                  <a:pt x="353687" y="212978"/>
                </a:lnTo>
                <a:lnTo>
                  <a:pt x="364236" y="211836"/>
                </a:lnTo>
                <a:lnTo>
                  <a:pt x="704184" y="211836"/>
                </a:lnTo>
                <a:lnTo>
                  <a:pt x="703159" y="208097"/>
                </a:lnTo>
                <a:lnTo>
                  <a:pt x="676346" y="150328"/>
                </a:lnTo>
                <a:lnTo>
                  <a:pt x="635484" y="98298"/>
                </a:lnTo>
                <a:lnTo>
                  <a:pt x="575429" y="54863"/>
                </a:lnTo>
                <a:lnTo>
                  <a:pt x="537971" y="36575"/>
                </a:lnTo>
                <a:lnTo>
                  <a:pt x="496562" y="20812"/>
                </a:lnTo>
                <a:lnTo>
                  <a:pt x="452437" y="9906"/>
                </a:lnTo>
                <a:lnTo>
                  <a:pt x="405741" y="3571"/>
                </a:lnTo>
                <a:lnTo>
                  <a:pt x="356615" y="1524"/>
                </a:lnTo>
                <a:close/>
              </a:path>
              <a:path w="1536700" h="1257300">
                <a:moveTo>
                  <a:pt x="704184" y="211836"/>
                </a:moveTo>
                <a:lnTo>
                  <a:pt x="364236" y="211836"/>
                </a:lnTo>
                <a:lnTo>
                  <a:pt x="374546" y="212740"/>
                </a:lnTo>
                <a:lnTo>
                  <a:pt x="382714" y="215646"/>
                </a:lnTo>
                <a:lnTo>
                  <a:pt x="398716" y="265176"/>
                </a:lnTo>
                <a:lnTo>
                  <a:pt x="400812" y="338327"/>
                </a:lnTo>
                <a:lnTo>
                  <a:pt x="400812" y="923544"/>
                </a:lnTo>
                <a:lnTo>
                  <a:pt x="398525" y="991362"/>
                </a:lnTo>
                <a:lnTo>
                  <a:pt x="387143" y="1035415"/>
                </a:lnTo>
                <a:lnTo>
                  <a:pt x="362712" y="1046988"/>
                </a:lnTo>
                <a:lnTo>
                  <a:pt x="706862" y="1046988"/>
                </a:lnTo>
                <a:lnTo>
                  <a:pt x="717946" y="995171"/>
                </a:lnTo>
                <a:lnTo>
                  <a:pt x="722756" y="949451"/>
                </a:lnTo>
                <a:lnTo>
                  <a:pt x="725852" y="894588"/>
                </a:lnTo>
                <a:lnTo>
                  <a:pt x="726948" y="830580"/>
                </a:lnTo>
                <a:lnTo>
                  <a:pt x="726948" y="437388"/>
                </a:lnTo>
                <a:lnTo>
                  <a:pt x="725852" y="374284"/>
                </a:lnTo>
                <a:lnTo>
                  <a:pt x="722757" y="320039"/>
                </a:lnTo>
                <a:lnTo>
                  <a:pt x="717946" y="274939"/>
                </a:lnTo>
                <a:lnTo>
                  <a:pt x="711707" y="239268"/>
                </a:lnTo>
                <a:lnTo>
                  <a:pt x="704184" y="211836"/>
                </a:lnTo>
                <a:close/>
              </a:path>
              <a:path w="1536700" h="1257300">
                <a:moveTo>
                  <a:pt x="1136903" y="736092"/>
                </a:moveTo>
                <a:lnTo>
                  <a:pt x="810767" y="736092"/>
                </a:lnTo>
                <a:lnTo>
                  <a:pt x="810767" y="842772"/>
                </a:lnTo>
                <a:lnTo>
                  <a:pt x="811706" y="907340"/>
                </a:lnTo>
                <a:lnTo>
                  <a:pt x="814620" y="963936"/>
                </a:lnTo>
                <a:lnTo>
                  <a:pt x="819655" y="1012630"/>
                </a:lnTo>
                <a:lnTo>
                  <a:pt x="826958" y="1053498"/>
                </a:lnTo>
                <a:lnTo>
                  <a:pt x="853178" y="1120854"/>
                </a:lnTo>
                <a:lnTo>
                  <a:pt x="877252" y="1152525"/>
                </a:lnTo>
                <a:lnTo>
                  <a:pt x="908470" y="1181338"/>
                </a:lnTo>
                <a:lnTo>
                  <a:pt x="946403" y="1207008"/>
                </a:lnTo>
                <a:lnTo>
                  <a:pt x="982614" y="1225113"/>
                </a:lnTo>
                <a:lnTo>
                  <a:pt x="1023579" y="1239194"/>
                </a:lnTo>
                <a:lnTo>
                  <a:pt x="1069299" y="1249253"/>
                </a:lnTo>
                <a:lnTo>
                  <a:pt x="1119774" y="1255288"/>
                </a:lnTo>
                <a:lnTo>
                  <a:pt x="1175003" y="1257300"/>
                </a:lnTo>
                <a:lnTo>
                  <a:pt x="1236154" y="1254490"/>
                </a:lnTo>
                <a:lnTo>
                  <a:pt x="1291589" y="1246251"/>
                </a:lnTo>
                <a:lnTo>
                  <a:pt x="1341310" y="1232868"/>
                </a:lnTo>
                <a:lnTo>
                  <a:pt x="1385315" y="1214627"/>
                </a:lnTo>
                <a:lnTo>
                  <a:pt x="1423558" y="1190601"/>
                </a:lnTo>
                <a:lnTo>
                  <a:pt x="1455801" y="1161859"/>
                </a:lnTo>
                <a:lnTo>
                  <a:pt x="1481756" y="1128260"/>
                </a:lnTo>
                <a:lnTo>
                  <a:pt x="1501139" y="1089660"/>
                </a:lnTo>
                <a:lnTo>
                  <a:pt x="1515359" y="1046988"/>
                </a:lnTo>
                <a:lnTo>
                  <a:pt x="1168907" y="1046988"/>
                </a:lnTo>
                <a:lnTo>
                  <a:pt x="1159716" y="1045892"/>
                </a:lnTo>
                <a:lnTo>
                  <a:pt x="1138237" y="1001649"/>
                </a:lnTo>
                <a:lnTo>
                  <a:pt x="1136935" y="945284"/>
                </a:lnTo>
                <a:lnTo>
                  <a:pt x="1136903" y="736092"/>
                </a:lnTo>
                <a:close/>
              </a:path>
              <a:path w="1536700" h="1257300">
                <a:moveTo>
                  <a:pt x="1511259" y="210312"/>
                </a:moveTo>
                <a:lnTo>
                  <a:pt x="1173479" y="210312"/>
                </a:lnTo>
                <a:lnTo>
                  <a:pt x="1182052" y="211169"/>
                </a:lnTo>
                <a:lnTo>
                  <a:pt x="1189481" y="213741"/>
                </a:lnTo>
                <a:lnTo>
                  <a:pt x="1209103" y="248983"/>
                </a:lnTo>
                <a:lnTo>
                  <a:pt x="1211579" y="295656"/>
                </a:lnTo>
                <a:lnTo>
                  <a:pt x="1211579" y="362712"/>
                </a:lnTo>
                <a:lnTo>
                  <a:pt x="1208531" y="409575"/>
                </a:lnTo>
                <a:lnTo>
                  <a:pt x="1195744" y="450961"/>
                </a:lnTo>
                <a:lnTo>
                  <a:pt x="1156311" y="472511"/>
                </a:lnTo>
                <a:lnTo>
                  <a:pt x="1087302" y="476464"/>
                </a:lnTo>
                <a:lnTo>
                  <a:pt x="1034795" y="477012"/>
                </a:lnTo>
                <a:lnTo>
                  <a:pt x="1034795" y="676656"/>
                </a:lnTo>
                <a:lnTo>
                  <a:pt x="1078515" y="678108"/>
                </a:lnTo>
                <a:lnTo>
                  <a:pt x="1140237" y="683299"/>
                </a:lnTo>
                <a:lnTo>
                  <a:pt x="1180147" y="700849"/>
                </a:lnTo>
                <a:lnTo>
                  <a:pt x="1202340" y="738377"/>
                </a:lnTo>
                <a:lnTo>
                  <a:pt x="1209198" y="784098"/>
                </a:lnTo>
                <a:lnTo>
                  <a:pt x="1210055" y="813815"/>
                </a:lnTo>
                <a:lnTo>
                  <a:pt x="1210055" y="896112"/>
                </a:lnTo>
                <a:lnTo>
                  <a:pt x="1209484" y="945284"/>
                </a:lnTo>
                <a:lnTo>
                  <a:pt x="1204912" y="1009911"/>
                </a:lnTo>
                <a:lnTo>
                  <a:pt x="1179480" y="1045583"/>
                </a:lnTo>
                <a:lnTo>
                  <a:pt x="1168907" y="1046988"/>
                </a:lnTo>
                <a:lnTo>
                  <a:pt x="1515359" y="1046988"/>
                </a:lnTo>
                <a:lnTo>
                  <a:pt x="1523353" y="1014215"/>
                </a:lnTo>
                <a:lnTo>
                  <a:pt x="1530437" y="969178"/>
                </a:lnTo>
                <a:lnTo>
                  <a:pt x="1534741" y="919167"/>
                </a:lnTo>
                <a:lnTo>
                  <a:pt x="1536191" y="864108"/>
                </a:lnTo>
                <a:lnTo>
                  <a:pt x="1534728" y="792626"/>
                </a:lnTo>
                <a:lnTo>
                  <a:pt x="1530339" y="731897"/>
                </a:lnTo>
                <a:lnTo>
                  <a:pt x="1523024" y="682069"/>
                </a:lnTo>
                <a:lnTo>
                  <a:pt x="1512783" y="643286"/>
                </a:lnTo>
                <a:lnTo>
                  <a:pt x="1480518" y="590835"/>
                </a:lnTo>
                <a:lnTo>
                  <a:pt x="1431464" y="556545"/>
                </a:lnTo>
                <a:lnTo>
                  <a:pt x="1402079" y="547115"/>
                </a:lnTo>
                <a:lnTo>
                  <a:pt x="1431821" y="533995"/>
                </a:lnTo>
                <a:lnTo>
                  <a:pt x="1478160" y="498038"/>
                </a:lnTo>
                <a:lnTo>
                  <a:pt x="1508164" y="448056"/>
                </a:lnTo>
                <a:lnTo>
                  <a:pt x="1523547" y="372618"/>
                </a:lnTo>
                <a:lnTo>
                  <a:pt x="1525524" y="324612"/>
                </a:lnTo>
                <a:lnTo>
                  <a:pt x="1522256" y="266821"/>
                </a:lnTo>
                <a:lnTo>
                  <a:pt x="1512551" y="214152"/>
                </a:lnTo>
                <a:lnTo>
                  <a:pt x="1511259" y="210312"/>
                </a:lnTo>
                <a:close/>
              </a:path>
              <a:path w="1536700" h="1257300">
                <a:moveTo>
                  <a:pt x="1149095" y="0"/>
                </a:moveTo>
                <a:lnTo>
                  <a:pt x="1083169" y="2412"/>
                </a:lnTo>
                <a:lnTo>
                  <a:pt x="1024737" y="9704"/>
                </a:lnTo>
                <a:lnTo>
                  <a:pt x="973531" y="22055"/>
                </a:lnTo>
                <a:lnTo>
                  <a:pt x="929639" y="39599"/>
                </a:lnTo>
                <a:lnTo>
                  <a:pt x="893063" y="62484"/>
                </a:lnTo>
                <a:lnTo>
                  <a:pt x="863437" y="92488"/>
                </a:lnTo>
                <a:lnTo>
                  <a:pt x="840394" y="131344"/>
                </a:lnTo>
                <a:lnTo>
                  <a:pt x="823935" y="179124"/>
                </a:lnTo>
                <a:lnTo>
                  <a:pt x="814059" y="235903"/>
                </a:lnTo>
                <a:lnTo>
                  <a:pt x="810767" y="301751"/>
                </a:lnTo>
                <a:lnTo>
                  <a:pt x="810767" y="417575"/>
                </a:lnTo>
                <a:lnTo>
                  <a:pt x="1136903" y="417575"/>
                </a:lnTo>
                <a:lnTo>
                  <a:pt x="1137008" y="295656"/>
                </a:lnTo>
                <a:lnTo>
                  <a:pt x="1137237" y="275701"/>
                </a:lnTo>
                <a:lnTo>
                  <a:pt x="1140761" y="235791"/>
                </a:lnTo>
                <a:lnTo>
                  <a:pt x="1173479" y="210312"/>
                </a:lnTo>
                <a:lnTo>
                  <a:pt x="1511259" y="210312"/>
                </a:lnTo>
                <a:lnTo>
                  <a:pt x="1496555" y="166603"/>
                </a:lnTo>
                <a:lnTo>
                  <a:pt x="1474415" y="124175"/>
                </a:lnTo>
                <a:lnTo>
                  <a:pt x="1446276" y="86868"/>
                </a:lnTo>
                <a:lnTo>
                  <a:pt x="1415796" y="60324"/>
                </a:lnTo>
                <a:lnTo>
                  <a:pt x="1377696" y="38607"/>
                </a:lnTo>
                <a:lnTo>
                  <a:pt x="1331976" y="21716"/>
                </a:lnTo>
                <a:lnTo>
                  <a:pt x="1278636" y="9651"/>
                </a:lnTo>
                <a:lnTo>
                  <a:pt x="1217676" y="2412"/>
                </a:lnTo>
                <a:lnTo>
                  <a:pt x="1149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6859" y="2438850"/>
            <a:ext cx="4062729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UM</a:t>
            </a:r>
            <a:r>
              <a:rPr spc="-5" dirty="0"/>
              <a:t>L</a:t>
            </a:r>
            <a:r>
              <a:rPr dirty="0"/>
              <a:t>中的视图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907" y="201618"/>
            <a:ext cx="12934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微软雅黑"/>
                <a:cs typeface="微软雅黑"/>
              </a:rPr>
              <a:t>学习目标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813656"/>
            <a:ext cx="3408679" cy="144018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理解各类视图的概念以及使用场合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掌握各类视图的组成元素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掌握各类视图的制作方法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理解掌握面向对象分析设计方法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843" y="45511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5">
                <a:moveTo>
                  <a:pt x="0" y="0"/>
                </a:moveTo>
                <a:lnTo>
                  <a:pt x="25024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195" y="1215992"/>
            <a:ext cx="78790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5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用例模型描述的就是外部参与者所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解的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统功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能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好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用例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图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是由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件需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求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到最终 实现的第一步。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9047" y="212286"/>
            <a:ext cx="21564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4195" marR="5080" indent="-53213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用户模型视图 用例图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131" y="55314"/>
            <a:ext cx="54470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95"/>
              </a:spcBef>
              <a:tabLst>
                <a:tab pos="2524125" algn="l"/>
                <a:tab pos="5433695" algn="l"/>
              </a:tabLst>
            </a:pPr>
            <a:r>
              <a:rPr sz="2800" b="0" spc="-5" dirty="0">
                <a:latin typeface="微软雅黑"/>
                <a:cs typeface="微软雅黑"/>
              </a:rPr>
              <a:t>用例图的元素	</a:t>
            </a:r>
            <a:r>
              <a:rPr sz="2800" b="0" u="sng" spc="-5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0" spc="-5" dirty="0">
                <a:latin typeface="微软雅黑"/>
                <a:cs typeface="微软雅黑"/>
              </a:rPr>
              <a:t>用例(use</a:t>
            </a:r>
            <a:r>
              <a:rPr sz="2800" b="0" spc="-10" dirty="0">
                <a:latin typeface="微软雅黑"/>
                <a:cs typeface="微软雅黑"/>
              </a:rPr>
              <a:t> </a:t>
            </a:r>
            <a:r>
              <a:rPr sz="2800" b="0" spc="-5" dirty="0">
                <a:latin typeface="微软雅黑"/>
                <a:cs typeface="微软雅黑"/>
              </a:rPr>
              <a:t>case)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769235" cy="0"/>
          </a:xfrm>
          <a:custGeom>
            <a:avLst/>
            <a:gdLst/>
            <a:ahLst/>
            <a:cxnLst/>
            <a:rect l="l" t="t" r="r" b="b"/>
            <a:pathLst>
              <a:path w="2769235">
                <a:moveTo>
                  <a:pt x="0" y="0"/>
                </a:moveTo>
                <a:lnTo>
                  <a:pt x="27691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195" y="1083404"/>
            <a:ext cx="7879080" cy="635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用例是系统执行的功能或过程，它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以由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外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部对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或系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内部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另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一个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例启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。从本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质上讲，一个用例是参与者与计算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之间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典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型交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互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作用。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C282301-AF77-417A-9D37-1A54DC2A3EE7}"/>
              </a:ext>
            </a:extLst>
          </p:cNvPr>
          <p:cNvGrpSpPr/>
          <p:nvPr/>
        </p:nvGrpSpPr>
        <p:grpSpPr>
          <a:xfrm>
            <a:off x="2425700" y="2171700"/>
            <a:ext cx="3810000" cy="2667000"/>
            <a:chOff x="3813604" y="2288482"/>
            <a:chExt cx="923544" cy="829056"/>
          </a:xfrm>
        </p:grpSpPr>
        <p:sp>
          <p:nvSpPr>
            <p:cNvPr id="5" name="object 5"/>
            <p:cNvSpPr/>
            <p:nvPr/>
          </p:nvSpPr>
          <p:spPr>
            <a:xfrm>
              <a:off x="3813604" y="2288482"/>
              <a:ext cx="923544" cy="268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3604" y="2556706"/>
              <a:ext cx="923544" cy="560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55" y="55314"/>
            <a:ext cx="84550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7025" algn="l"/>
                <a:tab pos="3027045" algn="l"/>
                <a:tab pos="5532120" algn="l"/>
                <a:tab pos="8441690" algn="l"/>
              </a:tabLst>
            </a:pPr>
            <a:r>
              <a:rPr sz="2800" b="0" u="sng" spc="-5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b="0" spc="-5" dirty="0">
                <a:latin typeface="Times New Roman"/>
                <a:cs typeface="Times New Roman"/>
              </a:rPr>
              <a:t>	</a:t>
            </a:r>
            <a:r>
              <a:rPr sz="2800" b="0" spc="-5" dirty="0">
                <a:latin typeface="微软雅黑"/>
                <a:cs typeface="微软雅黑"/>
              </a:rPr>
              <a:t>用例图的元素	</a:t>
            </a:r>
            <a:r>
              <a:rPr sz="2800" b="0" u="sng" spc="-5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  <a:p>
            <a:pPr marR="262255" algn="ctr">
              <a:lnSpc>
                <a:spcPct val="100000"/>
              </a:lnSpc>
            </a:pPr>
            <a:r>
              <a:rPr sz="2800" b="0" spc="-5" dirty="0">
                <a:latin typeface="微软雅黑"/>
                <a:cs typeface="微软雅黑"/>
              </a:rPr>
              <a:t>参与者</a:t>
            </a:r>
            <a:r>
              <a:rPr sz="2800" b="0" spc="-10" dirty="0">
                <a:latin typeface="微软雅黑"/>
                <a:cs typeface="微软雅黑"/>
              </a:rPr>
              <a:t>(Actor)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195" y="1037684"/>
            <a:ext cx="8016240" cy="635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参与者是系统外部的一个实体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(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以是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何事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物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或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人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)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它以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某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种方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式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参与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用例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执行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过程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C8636BD-C3E2-4BB6-BE37-1F1A7267D2E2}"/>
              </a:ext>
            </a:extLst>
          </p:cNvPr>
          <p:cNvGrpSpPr/>
          <p:nvPr/>
        </p:nvGrpSpPr>
        <p:grpSpPr>
          <a:xfrm>
            <a:off x="3492500" y="1818176"/>
            <a:ext cx="2263601" cy="2437442"/>
            <a:chOff x="3819699" y="1944058"/>
            <a:chExt cx="1008888" cy="1362456"/>
          </a:xfrm>
        </p:grpSpPr>
        <p:sp>
          <p:nvSpPr>
            <p:cNvPr id="4" name="object 4"/>
            <p:cNvSpPr/>
            <p:nvPr/>
          </p:nvSpPr>
          <p:spPr>
            <a:xfrm>
              <a:off x="3819699" y="1944058"/>
              <a:ext cx="1008888" cy="6126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9699" y="2556706"/>
              <a:ext cx="1008888" cy="749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843" y="45511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5">
                <a:moveTo>
                  <a:pt x="0" y="0"/>
                </a:moveTo>
                <a:lnTo>
                  <a:pt x="25024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8839" y="212286"/>
            <a:ext cx="251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用例之间的关系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975810"/>
            <a:ext cx="7774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用例除了与其参与者发生关联外，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还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可以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参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与系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中的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多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个关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系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,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这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些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包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括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: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泛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化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(Generalization</a:t>
            </a:r>
            <a:r>
              <a:rPr sz="1600" spc="4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关系、包含(Include)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关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扩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展(Extend)关系。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907" y="201618"/>
            <a:ext cx="12934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微软雅黑"/>
                <a:cs typeface="微软雅黑"/>
              </a:rPr>
              <a:t>学习目标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716120"/>
            <a:ext cx="1787525" cy="73279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理解什么是模型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理解建模的意义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843" y="45511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5">
                <a:moveTo>
                  <a:pt x="0" y="0"/>
                </a:moveTo>
                <a:lnTo>
                  <a:pt x="25024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2239" y="212286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关联关系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864558"/>
            <a:ext cx="7879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关联关系表示参与者用例之间进行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通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信，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连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接执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者和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例，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示该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执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行者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代表的 系统外部实体与该用例所描述的系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需求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有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关。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A93F40A-F10B-4FA2-9F75-560BF9AE0253}"/>
              </a:ext>
            </a:extLst>
          </p:cNvPr>
          <p:cNvGrpSpPr/>
          <p:nvPr/>
        </p:nvGrpSpPr>
        <p:grpSpPr>
          <a:xfrm>
            <a:off x="2044700" y="2091886"/>
            <a:ext cx="4800600" cy="2518214"/>
            <a:chOff x="3226863" y="2091886"/>
            <a:chExt cx="2377440" cy="819911"/>
          </a:xfrm>
        </p:grpSpPr>
        <p:sp>
          <p:nvSpPr>
            <p:cNvPr id="6" name="object 6"/>
            <p:cNvSpPr/>
            <p:nvPr/>
          </p:nvSpPr>
          <p:spPr>
            <a:xfrm>
              <a:off x="3226863" y="2091886"/>
              <a:ext cx="2377440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26863" y="2556706"/>
              <a:ext cx="2377440" cy="3550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843" y="45511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5">
                <a:moveTo>
                  <a:pt x="0" y="0"/>
                </a:moveTo>
                <a:lnTo>
                  <a:pt x="25024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2239" y="265626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包含关系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811218"/>
            <a:ext cx="7879080" cy="805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虽然每个用例的实例是独立的，但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一个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例可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以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简单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地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包含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他用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具有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行为，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并把它所包含的用例行为作为自身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为的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部分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这称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做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包含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关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系。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在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UML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中，包含关系表示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虚线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箭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头加&lt;&lt;include&gt;&gt;字样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箭头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指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向被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包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含的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例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8AADEB-8A9A-4C5E-A3AB-E2590439DF41}"/>
              </a:ext>
            </a:extLst>
          </p:cNvPr>
          <p:cNvGrpSpPr/>
          <p:nvPr/>
        </p:nvGrpSpPr>
        <p:grpSpPr>
          <a:xfrm>
            <a:off x="1739900" y="1972505"/>
            <a:ext cx="5029200" cy="2895600"/>
            <a:chOff x="3092751" y="2165038"/>
            <a:chExt cx="2563368" cy="1699259"/>
          </a:xfrm>
        </p:grpSpPr>
        <p:sp>
          <p:nvSpPr>
            <p:cNvPr id="6" name="object 6"/>
            <p:cNvSpPr/>
            <p:nvPr/>
          </p:nvSpPr>
          <p:spPr>
            <a:xfrm>
              <a:off x="3092751" y="2165038"/>
              <a:ext cx="2563368" cy="3916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2751" y="2556706"/>
              <a:ext cx="2563368" cy="13075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843" y="45511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5">
                <a:moveTo>
                  <a:pt x="0" y="0"/>
                </a:moveTo>
                <a:lnTo>
                  <a:pt x="25024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2239" y="265626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扩展关系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811218"/>
            <a:ext cx="7879080" cy="1049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一个用例也可以被定义为基础用例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增量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扩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展，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这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叫做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扩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展关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个基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例的几 个扩展用例可以在一起应用。基用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的扩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展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加强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原有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语义。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在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UML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中，扩展关系表示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虚线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箭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头加</a:t>
            </a: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&lt;&lt;extend&gt;&gt;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字样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箭头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指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向被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扩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展的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例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（即基础用例）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FD0F9C6-4C9E-4977-A024-48BFA9B79196}"/>
              </a:ext>
            </a:extLst>
          </p:cNvPr>
          <p:cNvGrpSpPr/>
          <p:nvPr/>
        </p:nvGrpSpPr>
        <p:grpSpPr>
          <a:xfrm>
            <a:off x="1816100" y="2237653"/>
            <a:ext cx="4953000" cy="2534978"/>
            <a:chOff x="2888535" y="2456122"/>
            <a:chExt cx="3139440" cy="1156716"/>
          </a:xfrm>
        </p:grpSpPr>
        <p:sp>
          <p:nvSpPr>
            <p:cNvPr id="6" name="object 6"/>
            <p:cNvSpPr/>
            <p:nvPr/>
          </p:nvSpPr>
          <p:spPr>
            <a:xfrm>
              <a:off x="2888535" y="2456122"/>
              <a:ext cx="3139440" cy="1005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8535" y="2556706"/>
              <a:ext cx="3139440" cy="10561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843" y="45511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5">
                <a:moveTo>
                  <a:pt x="0" y="0"/>
                </a:moveTo>
                <a:lnTo>
                  <a:pt x="25024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2239" y="265626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泛化关系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811218"/>
            <a:ext cx="78790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一个用例可以被特别列举为一个或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多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个子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例，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这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被称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用例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泛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化。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子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用例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示父用 例的特殊形式。子用例从父用例处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继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承行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和属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性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，还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以添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加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行为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或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覆盖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改变已 继承的行为。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DB3462A-2275-4BC2-B614-7E89DE90736B}"/>
              </a:ext>
            </a:extLst>
          </p:cNvPr>
          <p:cNvGrpSpPr/>
          <p:nvPr/>
        </p:nvGrpSpPr>
        <p:grpSpPr>
          <a:xfrm>
            <a:off x="2273300" y="1440504"/>
            <a:ext cx="4953000" cy="3581400"/>
            <a:chOff x="2501900" y="1485900"/>
            <a:chExt cx="3372612" cy="2406396"/>
          </a:xfrm>
        </p:grpSpPr>
        <p:sp>
          <p:nvSpPr>
            <p:cNvPr id="6" name="object 6"/>
            <p:cNvSpPr/>
            <p:nvPr/>
          </p:nvSpPr>
          <p:spPr>
            <a:xfrm>
              <a:off x="2501900" y="1485900"/>
              <a:ext cx="3372612" cy="7330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1900" y="2218944"/>
              <a:ext cx="3372612" cy="16733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843" y="45511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5">
                <a:moveTo>
                  <a:pt x="0" y="0"/>
                </a:moveTo>
                <a:lnTo>
                  <a:pt x="25024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8839" y="265626"/>
            <a:ext cx="251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如何识别参与者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761840"/>
            <a:ext cx="5847080" cy="14884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谁将使用该系统的主要功能？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谁将需要该系统的支持以完成其工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作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？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谁将需要维护、管理该系统，以及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保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持该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统处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于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工作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态？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与系统交互的是什么系统？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谁或什么系统对本系统产生的结果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兴趣？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843" y="45511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5">
                <a:moveTo>
                  <a:pt x="0" y="0"/>
                </a:moveTo>
                <a:lnTo>
                  <a:pt x="25024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67147" y="265626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如何识别用例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734408"/>
            <a:ext cx="6254115" cy="1793239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特定参与者希望系统提供什么功能？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系统是否存储和检索信息？如果是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这个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为由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哪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个参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与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者触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发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？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当系统改变状态时，通知参与者吗？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存在影响系统的外部事件吗？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是哪个参与者通知系统这些事件？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843" y="45511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5">
                <a:moveTo>
                  <a:pt x="0" y="0"/>
                </a:moveTo>
                <a:lnTo>
                  <a:pt x="25024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8839" y="151326"/>
            <a:ext cx="25114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033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实例-图书管理 系统中的用例图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195" y="1173321"/>
            <a:ext cx="4627880" cy="17811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图书馆工作人员处理借书、还书、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订等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用例</a:t>
            </a:r>
            <a:endParaRPr sz="1600">
              <a:latin typeface="微软雅黑"/>
              <a:cs typeface="微软雅黑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书籍借阅</a:t>
            </a:r>
            <a:endParaRPr sz="1600">
              <a:latin typeface="微软雅黑"/>
              <a:cs typeface="微软雅黑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书籍归还</a:t>
            </a:r>
            <a:endParaRPr sz="1600">
              <a:latin typeface="微软雅黑"/>
              <a:cs typeface="微软雅黑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超期罚款</a:t>
            </a:r>
            <a:endParaRPr sz="1600">
              <a:latin typeface="微软雅黑"/>
              <a:cs typeface="微软雅黑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预订信息管理</a:t>
            </a:r>
            <a:endParaRPr sz="1600">
              <a:latin typeface="微软雅黑"/>
              <a:cs typeface="微软雅黑"/>
            </a:endParaRPr>
          </a:p>
          <a:p>
            <a:pPr marL="756285" lvl="1" indent="-286385">
              <a:lnSpc>
                <a:spcPct val="100000"/>
              </a:lnSpc>
              <a:spcBef>
                <a:spcPts val="3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用户状态检查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843" y="45511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5">
                <a:moveTo>
                  <a:pt x="0" y="0"/>
                </a:moveTo>
                <a:lnTo>
                  <a:pt x="25024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4767" y="213810"/>
            <a:ext cx="20650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微软雅黑"/>
                <a:cs typeface="微软雅黑"/>
              </a:rPr>
              <a:t>逻辑视图-类图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977334"/>
            <a:ext cx="7879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类图技术是面向对象方法的核心技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，应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非常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广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泛，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中，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、对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及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它们之 间的关系是最基本的建模元素。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843" y="45511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5">
                <a:moveTo>
                  <a:pt x="0" y="0"/>
                </a:moveTo>
                <a:lnTo>
                  <a:pt x="25024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9047" y="212286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面向对象建模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911802"/>
            <a:ext cx="6276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微软雅黑"/>
                <a:cs typeface="微软雅黑"/>
              </a:rPr>
              <a:t>有两种最常用的建模方</a:t>
            </a:r>
            <a:r>
              <a:rPr sz="2000" spc="-15" dirty="0">
                <a:solidFill>
                  <a:srgbClr val="FFFFFF"/>
                </a:solidFill>
                <a:latin typeface="微软雅黑"/>
                <a:cs typeface="微软雅黑"/>
              </a:rPr>
              <a:t>法</a:t>
            </a:r>
            <a:r>
              <a:rPr sz="2000" spc="-5" dirty="0">
                <a:solidFill>
                  <a:srgbClr val="FFFFFF"/>
                </a:solidFill>
                <a:latin typeface="微软雅黑"/>
                <a:cs typeface="微软雅黑"/>
              </a:rPr>
              <a:t>:</a:t>
            </a:r>
            <a:r>
              <a:rPr sz="2000" dirty="0">
                <a:solidFill>
                  <a:srgbClr val="FFFFFF"/>
                </a:solidFill>
                <a:latin typeface="微软雅黑"/>
                <a:cs typeface="微软雅黑"/>
              </a:rPr>
              <a:t>基于算法</a:t>
            </a:r>
            <a:r>
              <a:rPr sz="2000" spc="-1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2000" dirty="0">
                <a:solidFill>
                  <a:srgbClr val="FFFFFF"/>
                </a:solidFill>
                <a:latin typeface="微软雅黑"/>
                <a:cs typeface="微软雅黑"/>
              </a:rPr>
              <a:t>和面</a:t>
            </a:r>
            <a:r>
              <a:rPr sz="2000" spc="-15" dirty="0">
                <a:solidFill>
                  <a:srgbClr val="FFFFFF"/>
                </a:solidFill>
                <a:latin typeface="微软雅黑"/>
                <a:cs typeface="微软雅黑"/>
              </a:rPr>
              <a:t>向</a:t>
            </a:r>
            <a:r>
              <a:rPr sz="2000" dirty="0">
                <a:solidFill>
                  <a:srgbClr val="FFFFFF"/>
                </a:solidFill>
                <a:latin typeface="微软雅黑"/>
                <a:cs typeface="微软雅黑"/>
              </a:rPr>
              <a:t>对象</a:t>
            </a:r>
            <a:r>
              <a:rPr sz="2000" spc="-1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4911" y="2088838"/>
            <a:ext cx="2854452" cy="467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9815" y="2088838"/>
            <a:ext cx="1839467" cy="467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4911" y="2556706"/>
            <a:ext cx="2854452" cy="1141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9815" y="2556706"/>
            <a:ext cx="1839467" cy="932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06183" y="455110"/>
            <a:ext cx="3281679" cy="0"/>
          </a:xfrm>
          <a:custGeom>
            <a:avLst/>
            <a:gdLst/>
            <a:ahLst/>
            <a:cxnLst/>
            <a:rect l="l" t="t" r="r" b="b"/>
            <a:pathLst>
              <a:path w="3281679">
                <a:moveTo>
                  <a:pt x="0" y="0"/>
                </a:moveTo>
                <a:lnTo>
                  <a:pt x="328117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3325495" cy="0"/>
          </a:xfrm>
          <a:custGeom>
            <a:avLst/>
            <a:gdLst/>
            <a:ahLst/>
            <a:cxnLst/>
            <a:rect l="l" t="t" r="r" b="b"/>
            <a:pathLst>
              <a:path w="3325495">
                <a:moveTo>
                  <a:pt x="0" y="0"/>
                </a:moveTo>
                <a:lnTo>
                  <a:pt x="332536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16016" y="212286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844136"/>
            <a:ext cx="80295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5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类是对一组具有相同属性、操作、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关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语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义的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描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述。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在</a:t>
            </a: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UML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中，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用矩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形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来 表示，并且该矩形被划分为3个部分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：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名称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分（N</a:t>
            </a: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微软雅黑"/>
                <a:cs typeface="微软雅黑"/>
              </a:rPr>
              <a:t>m</a:t>
            </a: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）、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属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性部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（</a:t>
            </a:r>
            <a:r>
              <a:rPr sz="1600" spc="-25" dirty="0">
                <a:solidFill>
                  <a:srgbClr val="FFFFFF"/>
                </a:solidFill>
                <a:latin typeface="微软雅黑"/>
                <a:cs typeface="微软雅黑"/>
              </a:rPr>
              <a:t>A</a:t>
            </a: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tt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r</a:t>
            </a: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bu</a:t>
            </a: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）和 操作部分（Operation，也可以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称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为方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法）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F6F742-ADAF-4634-BA86-E6FA9F7E99FD}"/>
              </a:ext>
            </a:extLst>
          </p:cNvPr>
          <p:cNvGrpSpPr/>
          <p:nvPr/>
        </p:nvGrpSpPr>
        <p:grpSpPr>
          <a:xfrm>
            <a:off x="1587500" y="2019300"/>
            <a:ext cx="5283463" cy="2798834"/>
            <a:chOff x="3284775" y="2318962"/>
            <a:chExt cx="2904744" cy="1095756"/>
          </a:xfrm>
        </p:grpSpPr>
        <p:sp>
          <p:nvSpPr>
            <p:cNvPr id="6" name="object 6"/>
            <p:cNvSpPr/>
            <p:nvPr/>
          </p:nvSpPr>
          <p:spPr>
            <a:xfrm>
              <a:off x="3284775" y="2318962"/>
              <a:ext cx="2904744" cy="2377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84775" y="2556706"/>
              <a:ext cx="290474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03" y="830420"/>
            <a:ext cx="7942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模型是对实体的特征及变化规律的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种表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或抽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，即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把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实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体通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过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适当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过滤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用适 当的表现规则描绘出的简洁的模仿品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5643" y="201618"/>
            <a:ext cx="16103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微软雅黑"/>
                <a:cs typeface="微软雅黑"/>
              </a:rPr>
              <a:t>模型的定义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1063" y="2062930"/>
            <a:ext cx="2097024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0671" y="2062930"/>
            <a:ext cx="2342388" cy="493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1063" y="2556706"/>
            <a:ext cx="2097024" cy="1345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0671" y="2556706"/>
            <a:ext cx="2342388" cy="1202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06183" y="455110"/>
            <a:ext cx="3281679" cy="0"/>
          </a:xfrm>
          <a:custGeom>
            <a:avLst/>
            <a:gdLst/>
            <a:ahLst/>
            <a:cxnLst/>
            <a:rect l="l" t="t" r="r" b="b"/>
            <a:pathLst>
              <a:path w="3281679">
                <a:moveTo>
                  <a:pt x="0" y="0"/>
                </a:moveTo>
                <a:lnTo>
                  <a:pt x="328117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3325495" cy="0"/>
          </a:xfrm>
          <a:custGeom>
            <a:avLst/>
            <a:gdLst/>
            <a:ahLst/>
            <a:cxnLst/>
            <a:rect l="l" t="t" r="r" b="b"/>
            <a:pathLst>
              <a:path w="3325495">
                <a:moveTo>
                  <a:pt x="0" y="0"/>
                </a:moveTo>
                <a:lnTo>
                  <a:pt x="332536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39231" y="212286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继承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916374"/>
            <a:ext cx="80162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继承指的是一个类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(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子类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)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继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承另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外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个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r>
              <a:rPr sz="1600" spc="25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(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超类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的同一功能，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增加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它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自己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新功 能的能力。为了在一个类图上建模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继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承，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从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子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(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继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承行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)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拉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出一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闭合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、单 键头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(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或三角形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).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的实线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指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向超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9689897-2800-432E-B663-C99EB5092098}"/>
              </a:ext>
            </a:extLst>
          </p:cNvPr>
          <p:cNvGrpSpPr/>
          <p:nvPr/>
        </p:nvGrpSpPr>
        <p:grpSpPr>
          <a:xfrm>
            <a:off x="1587500" y="1943100"/>
            <a:ext cx="5334000" cy="2743200"/>
            <a:chOff x="3165903" y="2357062"/>
            <a:chExt cx="3223260" cy="1382268"/>
          </a:xfrm>
        </p:grpSpPr>
        <p:sp>
          <p:nvSpPr>
            <p:cNvPr id="6" name="object 6"/>
            <p:cNvSpPr/>
            <p:nvPr/>
          </p:nvSpPr>
          <p:spPr>
            <a:xfrm>
              <a:off x="3165903" y="2357062"/>
              <a:ext cx="3223260" cy="1996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65903" y="2556706"/>
              <a:ext cx="3223260" cy="1182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06183" y="455110"/>
            <a:ext cx="3281679" cy="0"/>
          </a:xfrm>
          <a:custGeom>
            <a:avLst/>
            <a:gdLst/>
            <a:ahLst/>
            <a:cxnLst/>
            <a:rect l="l" t="t" r="r" b="b"/>
            <a:pathLst>
              <a:path w="3281679">
                <a:moveTo>
                  <a:pt x="0" y="0"/>
                </a:moveTo>
                <a:lnTo>
                  <a:pt x="328117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3325495" cy="0"/>
          </a:xfrm>
          <a:custGeom>
            <a:avLst/>
            <a:gdLst/>
            <a:ahLst/>
            <a:cxnLst/>
            <a:rect l="l" t="t" r="r" b="b"/>
            <a:pathLst>
              <a:path w="3325495">
                <a:moveTo>
                  <a:pt x="0" y="0"/>
                </a:moveTo>
                <a:lnTo>
                  <a:pt x="332536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60923" y="212286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抽象类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715" y="773118"/>
            <a:ext cx="790003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在图中，类名</a:t>
            </a:r>
            <a:r>
              <a:rPr sz="1600" spc="-15" dirty="0">
                <a:solidFill>
                  <a:srgbClr val="FFFFFF"/>
                </a:solidFill>
                <a:latin typeface="微软雅黑"/>
                <a:cs typeface="微软雅黑"/>
              </a:rPr>
              <a:t>Student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和</a:t>
            </a: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study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操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作使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斜体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示。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这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说明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Student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个抽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类，</a:t>
            </a:r>
            <a:endParaRPr sz="1600">
              <a:latin typeface="微软雅黑"/>
              <a:cs typeface="微软雅黑"/>
            </a:endParaRPr>
          </a:p>
          <a:p>
            <a:pPr marL="35496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而study方法是抽象的操作。换句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话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悦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，Student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使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study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定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抽象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操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作，</a:t>
            </a:r>
            <a:endParaRPr sz="1600">
              <a:latin typeface="微软雅黑"/>
              <a:cs typeface="微软雅黑"/>
            </a:endParaRPr>
          </a:p>
          <a:p>
            <a:pPr marL="354965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微软雅黑"/>
                <a:cs typeface="微软雅黑"/>
              </a:rPr>
              <a:t>TopStudent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和</a:t>
            </a:r>
            <a:r>
              <a:rPr sz="1600" spc="-15" dirty="0">
                <a:solidFill>
                  <a:srgbClr val="FFFFFF"/>
                </a:solidFill>
                <a:latin typeface="微软雅黑"/>
                <a:cs typeface="微软雅黑"/>
              </a:rPr>
              <a:t>PoorStudent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两个子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都分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别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执行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它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们各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自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版本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操作。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A219183-BBDA-4F93-A88D-85AD789527D3}"/>
              </a:ext>
            </a:extLst>
          </p:cNvPr>
          <p:cNvGrpSpPr/>
          <p:nvPr/>
        </p:nvGrpSpPr>
        <p:grpSpPr>
          <a:xfrm>
            <a:off x="1968500" y="1691074"/>
            <a:ext cx="4953000" cy="3254364"/>
            <a:chOff x="3101895" y="2079694"/>
            <a:chExt cx="3284220" cy="1761744"/>
          </a:xfrm>
        </p:grpSpPr>
        <p:sp>
          <p:nvSpPr>
            <p:cNvPr id="6" name="object 6"/>
            <p:cNvSpPr/>
            <p:nvPr/>
          </p:nvSpPr>
          <p:spPr>
            <a:xfrm>
              <a:off x="3101895" y="2079694"/>
              <a:ext cx="3284220" cy="477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1895" y="2556706"/>
              <a:ext cx="3284220" cy="1284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06183" y="455110"/>
            <a:ext cx="3281679" cy="0"/>
          </a:xfrm>
          <a:custGeom>
            <a:avLst/>
            <a:gdLst/>
            <a:ahLst/>
            <a:cxnLst/>
            <a:rect l="l" t="t" r="r" b="b"/>
            <a:pathLst>
              <a:path w="3281679">
                <a:moveTo>
                  <a:pt x="0" y="0"/>
                </a:moveTo>
                <a:lnTo>
                  <a:pt x="328117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3325495" cy="0"/>
          </a:xfrm>
          <a:custGeom>
            <a:avLst/>
            <a:gdLst/>
            <a:ahLst/>
            <a:cxnLst/>
            <a:rect l="l" t="t" r="r" b="b"/>
            <a:pathLst>
              <a:path w="3325495">
                <a:moveTo>
                  <a:pt x="0" y="0"/>
                </a:moveTo>
                <a:lnTo>
                  <a:pt x="332536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84139" y="212286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单向关联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876750"/>
            <a:ext cx="79311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在一个单向关联中，两个类是相关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只有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个类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知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道这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种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联系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存在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。在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U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ML 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中表示为一条带有指向已知类的开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放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箭头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实线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同标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关联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不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同的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，单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向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关联只 包含已知类的角色名和多重值。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B3DED61-9473-445A-9A6B-535DBA671CCD}"/>
              </a:ext>
            </a:extLst>
          </p:cNvPr>
          <p:cNvGrpSpPr/>
          <p:nvPr/>
        </p:nvGrpSpPr>
        <p:grpSpPr>
          <a:xfrm>
            <a:off x="292100" y="2222949"/>
            <a:ext cx="8686800" cy="1701329"/>
            <a:chOff x="2221023" y="2222950"/>
            <a:chExt cx="4262628" cy="667512"/>
          </a:xfrm>
        </p:grpSpPr>
        <p:sp>
          <p:nvSpPr>
            <p:cNvPr id="6" name="object 6"/>
            <p:cNvSpPr/>
            <p:nvPr/>
          </p:nvSpPr>
          <p:spPr>
            <a:xfrm>
              <a:off x="2221023" y="2222950"/>
              <a:ext cx="4262628" cy="3337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21023" y="2556706"/>
              <a:ext cx="4262628" cy="3337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043" y="455110"/>
            <a:ext cx="2496820" cy="0"/>
          </a:xfrm>
          <a:custGeom>
            <a:avLst/>
            <a:gdLst/>
            <a:ahLst/>
            <a:cxnLst/>
            <a:rect l="l" t="t" r="r" b="b"/>
            <a:pathLst>
              <a:path w="2496820">
                <a:moveTo>
                  <a:pt x="0" y="0"/>
                </a:moveTo>
                <a:lnTo>
                  <a:pt x="24963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814955" cy="0"/>
          </a:xfrm>
          <a:custGeom>
            <a:avLst/>
            <a:gdLst/>
            <a:ahLst/>
            <a:cxnLst/>
            <a:rect l="l" t="t" r="r" b="b"/>
            <a:pathLst>
              <a:path w="2814955">
                <a:moveTo>
                  <a:pt x="0" y="0"/>
                </a:moveTo>
                <a:lnTo>
                  <a:pt x="281482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9507" y="212286"/>
            <a:ext cx="2748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双向(标准)的关联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962094"/>
            <a:ext cx="793051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两个类在概念上有连接关系时，类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间的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连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接称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关联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关联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提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供了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不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同类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之间 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相互作用的连接。图形表示中，关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联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使用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根连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接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实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线表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箭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头表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关联的 方向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;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如果不明确指明方向，则默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认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关联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双向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0BC3BE8-8D05-4159-B3C9-7CF1FD52416F}"/>
              </a:ext>
            </a:extLst>
          </p:cNvPr>
          <p:cNvGrpSpPr/>
          <p:nvPr/>
        </p:nvGrpSpPr>
        <p:grpSpPr>
          <a:xfrm>
            <a:off x="520700" y="2378398"/>
            <a:ext cx="8077199" cy="1850700"/>
            <a:chOff x="2198163" y="2378398"/>
            <a:chExt cx="4411979" cy="803148"/>
          </a:xfrm>
        </p:grpSpPr>
        <p:sp>
          <p:nvSpPr>
            <p:cNvPr id="6" name="object 6"/>
            <p:cNvSpPr/>
            <p:nvPr/>
          </p:nvSpPr>
          <p:spPr>
            <a:xfrm>
              <a:off x="2198163" y="2378398"/>
              <a:ext cx="4411979" cy="1783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98163" y="2556706"/>
              <a:ext cx="4411979" cy="6248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5663" y="455110"/>
            <a:ext cx="3632200" cy="0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169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3843654" cy="0"/>
          </a:xfrm>
          <a:custGeom>
            <a:avLst/>
            <a:gdLst/>
            <a:ahLst/>
            <a:cxnLst/>
            <a:rect l="l" t="t" r="r" b="b"/>
            <a:pathLst>
              <a:path w="3843654">
                <a:moveTo>
                  <a:pt x="0" y="0"/>
                </a:moveTo>
                <a:lnTo>
                  <a:pt x="384352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06871" y="212286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聚合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939234"/>
            <a:ext cx="80860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聚合是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种特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别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类型的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关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联，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于描述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“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总体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到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局部”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在基本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聚合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关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系中， 部分类的生命周期独立于整体类的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命周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UML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中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表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从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整体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到部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 的实线，并在整体类的关联末端画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个未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填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充的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棱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形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2D0730D-2D68-41CE-8F17-F906B29E3249}"/>
              </a:ext>
            </a:extLst>
          </p:cNvPr>
          <p:cNvGrpSpPr/>
          <p:nvPr/>
        </p:nvGrpSpPr>
        <p:grpSpPr>
          <a:xfrm>
            <a:off x="2273300" y="2056834"/>
            <a:ext cx="2986579" cy="2836280"/>
            <a:chOff x="3464607" y="2056834"/>
            <a:chExt cx="1795272" cy="1874519"/>
          </a:xfrm>
        </p:grpSpPr>
        <p:sp>
          <p:nvSpPr>
            <p:cNvPr id="6" name="object 6"/>
            <p:cNvSpPr/>
            <p:nvPr/>
          </p:nvSpPr>
          <p:spPr>
            <a:xfrm>
              <a:off x="3464607" y="2056834"/>
              <a:ext cx="1795272" cy="499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64607" y="2556706"/>
              <a:ext cx="1795272" cy="1374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5663" y="455110"/>
            <a:ext cx="3632200" cy="0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169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3843654" cy="0"/>
          </a:xfrm>
          <a:custGeom>
            <a:avLst/>
            <a:gdLst/>
            <a:ahLst/>
            <a:cxnLst/>
            <a:rect l="l" t="t" r="r" b="b"/>
            <a:pathLst>
              <a:path w="3843654">
                <a:moveTo>
                  <a:pt x="0" y="0"/>
                </a:moveTo>
                <a:lnTo>
                  <a:pt x="384352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30671" y="212286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组合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824934"/>
            <a:ext cx="80860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组合关系是聚合关系的另一种形式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说明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子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类实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命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周期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依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赖于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类实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的生命 周期。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绘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制组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合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关系的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法同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绘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制聚合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关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法基本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样，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只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不过菱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形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是填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充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了的。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A8C880-3C2A-47E4-91D2-3101B6E367E9}"/>
              </a:ext>
            </a:extLst>
          </p:cNvPr>
          <p:cNvGrpSpPr/>
          <p:nvPr/>
        </p:nvGrpSpPr>
        <p:grpSpPr>
          <a:xfrm>
            <a:off x="1054100" y="2095500"/>
            <a:ext cx="6705600" cy="2438400"/>
            <a:chOff x="2467911" y="2140654"/>
            <a:chExt cx="3791712" cy="842772"/>
          </a:xfrm>
        </p:grpSpPr>
        <p:sp>
          <p:nvSpPr>
            <p:cNvPr id="6" name="object 6"/>
            <p:cNvSpPr/>
            <p:nvPr/>
          </p:nvSpPr>
          <p:spPr>
            <a:xfrm>
              <a:off x="2467911" y="2140654"/>
              <a:ext cx="3791712" cy="4160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67911" y="2556706"/>
              <a:ext cx="3791712" cy="4267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5663" y="455110"/>
            <a:ext cx="3632200" cy="0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169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3843654" cy="0"/>
          </a:xfrm>
          <a:custGeom>
            <a:avLst/>
            <a:gdLst/>
            <a:ahLst/>
            <a:cxnLst/>
            <a:rect l="l" t="t" r="r" b="b"/>
            <a:pathLst>
              <a:path w="3843654">
                <a:moveTo>
                  <a:pt x="0" y="0"/>
                </a:moveTo>
                <a:lnTo>
                  <a:pt x="384352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30671" y="212286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接口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931614"/>
            <a:ext cx="78790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接口是描叙类的部分行为的一组操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作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，它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是一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个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类提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供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给另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个类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操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作。接 口包含操作但不包含属性，并且它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有对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外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界可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的关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联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个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它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口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之间的 关系叫做实现。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33273C-9DC5-492A-A187-38656697F6E5}"/>
              </a:ext>
            </a:extLst>
          </p:cNvPr>
          <p:cNvGrpSpPr/>
          <p:nvPr/>
        </p:nvGrpSpPr>
        <p:grpSpPr>
          <a:xfrm>
            <a:off x="1663700" y="1866900"/>
            <a:ext cx="5638800" cy="3124200"/>
            <a:chOff x="2979975" y="1976062"/>
            <a:chExt cx="3198876" cy="1626108"/>
          </a:xfrm>
        </p:grpSpPr>
        <p:sp>
          <p:nvSpPr>
            <p:cNvPr id="6" name="object 6"/>
            <p:cNvSpPr/>
            <p:nvPr/>
          </p:nvSpPr>
          <p:spPr>
            <a:xfrm>
              <a:off x="2979975" y="1976062"/>
              <a:ext cx="3198876" cy="5806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9975" y="2556706"/>
              <a:ext cx="3198876" cy="10454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69023" y="455110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33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3653154" cy="0"/>
          </a:xfrm>
          <a:custGeom>
            <a:avLst/>
            <a:gdLst/>
            <a:ahLst/>
            <a:cxnLst/>
            <a:rect l="l" t="t" r="r" b="b"/>
            <a:pathLst>
              <a:path w="3653154">
                <a:moveTo>
                  <a:pt x="0" y="0"/>
                </a:moveTo>
                <a:lnTo>
                  <a:pt x="365302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30671" y="212286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关系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923994"/>
            <a:ext cx="8143875" cy="129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关系是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物间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联系。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关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系中，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常用的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4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种关系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别为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：</a:t>
            </a:r>
            <a:endParaRPr lang="en-US" sz="1600" spc="5" dirty="0">
              <a:solidFill>
                <a:srgbClr val="FFFFFF"/>
              </a:solidFill>
              <a:latin typeface="微软雅黑"/>
              <a:cs typeface="微软雅黑"/>
            </a:endParaRPr>
          </a:p>
          <a:p>
            <a:pPr marL="812800" marR="5080" lvl="1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依赖</a:t>
            </a: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(De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nd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y</a:t>
            </a: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 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它表示类之间的使用关系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；</a:t>
            </a:r>
            <a:endParaRPr lang="en-US" sz="1600" spc="-5" dirty="0">
              <a:solidFill>
                <a:srgbClr val="FFFFFF"/>
              </a:solidFill>
              <a:latin typeface="微软雅黑"/>
              <a:cs typeface="微软雅黑"/>
            </a:endParaRPr>
          </a:p>
          <a:p>
            <a:pPr marL="812800" marR="5080" lvl="1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泛化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(Generalization)，它表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类之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间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般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和特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殊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关系；  </a:t>
            </a:r>
            <a:endParaRPr lang="en-US" sz="1600" spc="-5" dirty="0">
              <a:solidFill>
                <a:srgbClr val="FFFFFF"/>
              </a:solidFill>
              <a:latin typeface="微软雅黑"/>
              <a:cs typeface="微软雅黑"/>
            </a:endParaRPr>
          </a:p>
          <a:p>
            <a:pPr marL="812800" marR="5080" lvl="1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关联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(Association)，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它表示对象之间的结构关系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；</a:t>
            </a:r>
            <a:endParaRPr lang="en-US" sz="1600" spc="-5" dirty="0">
              <a:solidFill>
                <a:srgbClr val="FFFFFF"/>
              </a:solidFill>
              <a:latin typeface="微软雅黑"/>
              <a:cs typeface="微软雅黑"/>
            </a:endParaRPr>
          </a:p>
          <a:p>
            <a:pPr marL="812800" marR="5080" lvl="1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5" dirty="0" err="1">
                <a:solidFill>
                  <a:srgbClr val="FFFFFF"/>
                </a:solidFill>
                <a:latin typeface="微软雅黑"/>
                <a:cs typeface="微软雅黑"/>
              </a:rPr>
              <a:t>实现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(Realization</a:t>
            </a:r>
            <a:r>
              <a:rPr sz="1600" spc="3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)，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它是规格说明 和其实现之间的关系。</a:t>
            </a:r>
            <a:endParaRPr sz="16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69023" y="455110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33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3653154" cy="0"/>
          </a:xfrm>
          <a:custGeom>
            <a:avLst/>
            <a:gdLst/>
            <a:ahLst/>
            <a:cxnLst/>
            <a:rect l="l" t="t" r="r" b="b"/>
            <a:pathLst>
              <a:path w="3653154">
                <a:moveTo>
                  <a:pt x="0" y="0"/>
                </a:moveTo>
                <a:lnTo>
                  <a:pt x="365302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30671" y="212286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关联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831030"/>
            <a:ext cx="78790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关联是一种结构关系，它指明一个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物的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象与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另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一个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物的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联系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也就是 说，如果两个事物间存在链接，这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些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事物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必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定存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着关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联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因为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链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接是关 联的实例，就如同对象是类的实例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样。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69023" y="455110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33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3653154" cy="0"/>
          </a:xfrm>
          <a:custGeom>
            <a:avLst/>
            <a:gdLst/>
            <a:ahLst/>
            <a:cxnLst/>
            <a:rect l="l" t="t" r="r" b="b"/>
            <a:pathLst>
              <a:path w="3653154">
                <a:moveTo>
                  <a:pt x="0" y="0"/>
                </a:moveTo>
                <a:lnTo>
                  <a:pt x="365302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30671" y="212286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泛化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831030"/>
            <a:ext cx="79489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泛化是一般事物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(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称为超类或父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和该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物的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较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为特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殊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的种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(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称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为子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之间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关系， 子类继承父类的属性和操作，除此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外通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常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子类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还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添加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新的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属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性和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操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作，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或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者修改 了父类的某些操作。泛化意味着子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可以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在父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可能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现的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地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方，但 反过来则不成立。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55" y="201618"/>
            <a:ext cx="53124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62885" algn="l"/>
              </a:tabLst>
            </a:pPr>
            <a:r>
              <a:rPr sz="2500" b="0" strike="sngStrike" spc="-5" dirty="0">
                <a:latin typeface="Times New Roman"/>
                <a:cs typeface="Times New Roman"/>
              </a:rPr>
              <a:t> 	</a:t>
            </a:r>
            <a:r>
              <a:rPr sz="2500" b="0" strike="sngStrike" spc="-5" dirty="0">
                <a:latin typeface="微软雅黑"/>
                <a:cs typeface="微软雅黑"/>
              </a:rPr>
              <a:t>建</a:t>
            </a:r>
            <a:r>
              <a:rPr sz="2500" b="0" strike="noStrike" spc="-5" dirty="0">
                <a:latin typeface="微软雅黑"/>
                <a:cs typeface="微软雅黑"/>
              </a:rPr>
              <a:t>模的意义与误区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2403" y="830420"/>
            <a:ext cx="79425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一个真实的系统可能太庞大，也可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能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含有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许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多细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节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，常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常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超过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力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可能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认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知的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范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围， 所以人们必须从系统中抽离出重要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现象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让人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们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能够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认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识与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解系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的重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特性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包括 系统各组件的静态与动态合作关系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4881880">
              <a:lnSpc>
                <a:spcPct val="15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误区一：建模就等于写文档、画图 误区二：建模是在浪费时间</a:t>
            </a:r>
            <a:endParaRPr sz="1600">
              <a:latin typeface="微软雅黑"/>
              <a:cs typeface="微软雅黑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7702526-ABA4-4A90-8450-A2886453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2019300"/>
            <a:ext cx="5448889" cy="305688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69023" y="455110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33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3653154" cy="0"/>
          </a:xfrm>
          <a:custGeom>
            <a:avLst/>
            <a:gdLst/>
            <a:ahLst/>
            <a:cxnLst/>
            <a:rect l="l" t="t" r="r" b="b"/>
            <a:pathLst>
              <a:path w="3653154">
                <a:moveTo>
                  <a:pt x="0" y="0"/>
                </a:moveTo>
                <a:lnTo>
                  <a:pt x="365302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30671" y="212286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依赖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923994"/>
            <a:ext cx="8016240" cy="1341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依赖是两个元素之间的关系，对一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个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元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素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(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提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供者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变可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能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会影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响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或提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供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消息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给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其他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元素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(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客户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。也就是说，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客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户以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某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种方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式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依赖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于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提供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者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从语义上理解，关联、实现和泛化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都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是依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赖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但因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它们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有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更特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别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的语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义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，所以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在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UML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中被分离出来作为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独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立的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关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在图形上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，UML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把依赖描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述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成一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有向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虚线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指向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被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依赖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843" y="45511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5">
                <a:moveTo>
                  <a:pt x="0" y="0"/>
                </a:moveTo>
                <a:lnTo>
                  <a:pt x="25024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0971" y="151326"/>
            <a:ext cx="30200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实例-图书管理系统 中借阅操作类图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1222698"/>
            <a:ext cx="5036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制作在图书借阅过程中读者借阅图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书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操作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类图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设计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843" y="45511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5">
                <a:moveTo>
                  <a:pt x="0" y="0"/>
                </a:moveTo>
                <a:lnTo>
                  <a:pt x="25024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195" y="845660"/>
            <a:ext cx="7879080" cy="171585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面向对象技术是分析问题和解决问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题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法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本出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发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点尽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能按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照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人类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认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识世界</a:t>
            </a:r>
            <a:endParaRPr sz="1600" dirty="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的方法和思维方式来分析解决问题。</a:t>
            </a:r>
            <a:endParaRPr sz="1600" dirty="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面向对象技术主要支持三种基本的</a:t>
            </a:r>
            <a:r>
              <a:rPr sz="1600" spc="5" dirty="0" err="1">
                <a:solidFill>
                  <a:srgbClr val="FFFFFF"/>
                </a:solidFill>
                <a:latin typeface="微软雅黑"/>
                <a:cs typeface="微软雅黑"/>
              </a:rPr>
              <a:t>活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：</a:t>
            </a:r>
            <a:endParaRPr lang="en-US" sz="1600" spc="-5" dirty="0">
              <a:solidFill>
                <a:srgbClr val="FFFFFF"/>
              </a:solidFill>
              <a:latin typeface="微软雅黑"/>
              <a:cs typeface="微软雅黑"/>
            </a:endParaRPr>
          </a:p>
          <a:p>
            <a:pPr marL="812800" lvl="1" indent="-342900"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5" dirty="0" err="1">
                <a:solidFill>
                  <a:srgbClr val="FFFFFF"/>
                </a:solidFill>
                <a:latin typeface="微软雅黑"/>
                <a:cs typeface="微软雅黑"/>
              </a:rPr>
              <a:t>识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别对</a:t>
            </a:r>
            <a:r>
              <a:rPr sz="1600" spc="5" dirty="0" err="1">
                <a:solidFill>
                  <a:srgbClr val="FFFFFF"/>
                </a:solidFill>
                <a:latin typeface="微软雅黑"/>
                <a:cs typeface="微软雅黑"/>
              </a:rPr>
              <a:t>象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和类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endParaRPr lang="en-US" sz="1600" spc="5" dirty="0">
              <a:solidFill>
                <a:srgbClr val="FFFFFF"/>
              </a:solidFill>
              <a:latin typeface="微软雅黑"/>
              <a:cs typeface="微软雅黑"/>
            </a:endParaRPr>
          </a:p>
          <a:p>
            <a:pPr marL="812800" lvl="1" indent="-342900"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描述</a:t>
            </a:r>
            <a:r>
              <a:rPr sz="1600" spc="5" dirty="0" err="1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象和</a:t>
            </a:r>
            <a:r>
              <a:rPr sz="1600" spc="5" dirty="0" err="1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之间</a:t>
            </a:r>
            <a:r>
              <a:rPr sz="1600" spc="5" dirty="0" err="1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关系、以及通过描述每个类的功能定义对</a:t>
            </a:r>
            <a:r>
              <a:rPr sz="1600" spc="5" dirty="0" err="1">
                <a:solidFill>
                  <a:srgbClr val="FFFFFF"/>
                </a:solidFill>
                <a:latin typeface="微软雅黑"/>
                <a:cs typeface="微软雅黑"/>
              </a:rPr>
              <a:t>象</a:t>
            </a:r>
            <a:r>
              <a:rPr sz="1600" spc="-5" dirty="0" err="1">
                <a:solidFill>
                  <a:srgbClr val="FFFFFF"/>
                </a:solidFill>
                <a:latin typeface="微软雅黑"/>
                <a:cs typeface="微软雅黑"/>
              </a:rPr>
              <a:t>的行</a:t>
            </a:r>
            <a:r>
              <a:rPr sz="1600" spc="5" dirty="0" err="1">
                <a:solidFill>
                  <a:srgbClr val="FFFFFF"/>
                </a:solidFill>
                <a:latin typeface="微软雅黑"/>
                <a:cs typeface="微软雅黑"/>
              </a:rPr>
              <a:t>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4247" y="212286"/>
            <a:ext cx="2866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面向对象技术总结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843" y="45511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5">
                <a:moveTo>
                  <a:pt x="0" y="0"/>
                </a:moveTo>
                <a:lnTo>
                  <a:pt x="25024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195" y="845660"/>
            <a:ext cx="7929245" cy="1647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25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包是一个容器，提供对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M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元素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进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行分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能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表现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：把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个大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解 为多个小的系统，分解是控制软件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复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杂性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重要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段；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结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构化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法中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能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进行分 解；面向对象方法中，讲相关类放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一起。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包中的元素可以有：类、接口、组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、用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、包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等。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包中的元素也具有可见性。可分为</a:t>
            </a: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public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protected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private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1323" y="212286"/>
            <a:ext cx="2310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逻辑视图-包图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0931" y="2818834"/>
            <a:ext cx="1219200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687" y="200094"/>
            <a:ext cx="14458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并发视图</a:t>
            </a:r>
            <a:endParaRPr sz="2800">
              <a:latin typeface="微软雅黑"/>
              <a:cs typeface="微软雅黑"/>
            </a:endParaRPr>
          </a:p>
          <a:p>
            <a:pPr marL="1270" algn="ctr">
              <a:lnSpc>
                <a:spcPct val="100000"/>
              </a:lnSpc>
            </a:pPr>
            <a:r>
              <a:rPr sz="2800" b="0" spc="-5" dirty="0">
                <a:latin typeface="微软雅黑"/>
                <a:cs typeface="微软雅黑"/>
              </a:rPr>
              <a:t>状态图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14743" y="455110"/>
            <a:ext cx="3373120" cy="0"/>
          </a:xfrm>
          <a:custGeom>
            <a:avLst/>
            <a:gdLst/>
            <a:ahLst/>
            <a:cxnLst/>
            <a:rect l="l" t="t" r="r" b="b"/>
            <a:pathLst>
              <a:path w="3373120">
                <a:moveTo>
                  <a:pt x="0" y="0"/>
                </a:moveTo>
                <a:lnTo>
                  <a:pt x="3372612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3992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1426914"/>
            <a:ext cx="7879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状态图可以展现一个对象拥有的状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，还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以说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明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事件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如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何随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时间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推移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来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影响这 些状态。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1799" y="200094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状态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1135830"/>
            <a:ext cx="8086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状态是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给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定类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组属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性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值，这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属性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值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对所发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的事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具有相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性质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反应。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1799" y="200094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转换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1044390"/>
            <a:ext cx="78790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转换是状态间的关联。当一个特定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件发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或者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某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些条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得到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足时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一个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源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状态下 的对象在完成一定的动作后将发生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态转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变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，转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向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另一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个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称为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目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标状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。一般 状态之间的转移是由事件触发的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1799" y="200094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事件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057525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4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1160214"/>
            <a:ext cx="6659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事件表示在某一特定的时间或空间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现的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能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够引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发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状态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变的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运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动变化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843" y="45511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5">
                <a:moveTo>
                  <a:pt x="0" y="0"/>
                </a:moveTo>
                <a:lnTo>
                  <a:pt x="25024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0971" y="151326"/>
            <a:ext cx="30200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3865" marR="5080" indent="-4318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实例-图书管理系统 中图书状态图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1173321"/>
            <a:ext cx="686371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图书借阅中图书的状态有可出借状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、预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约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状态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已借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状态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下架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态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制作在不同事件下图书状态变化的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态图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687" y="200094"/>
            <a:ext cx="14458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并发视图</a:t>
            </a:r>
            <a:endParaRPr sz="2800">
              <a:latin typeface="微软雅黑"/>
              <a:cs typeface="微软雅黑"/>
            </a:endParaRPr>
          </a:p>
          <a:p>
            <a:pPr marL="1270" algn="ctr">
              <a:lnSpc>
                <a:spcPct val="100000"/>
              </a:lnSpc>
            </a:pPr>
            <a:r>
              <a:rPr sz="2800" b="0" spc="-5" dirty="0">
                <a:latin typeface="微软雅黑"/>
                <a:cs typeface="微软雅黑"/>
              </a:rPr>
              <a:t>活动图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活动图可以用于描述系统的工作流</a:t>
            </a:r>
            <a:r>
              <a:rPr spc="5" dirty="0"/>
              <a:t>程</a:t>
            </a:r>
            <a:r>
              <a:rPr spc="-5" dirty="0"/>
              <a:t>和并</a:t>
            </a:r>
            <a:r>
              <a:rPr spc="5" dirty="0"/>
              <a:t>发</a:t>
            </a:r>
            <a:r>
              <a:rPr spc="-5" dirty="0"/>
              <a:t>行为</a:t>
            </a:r>
            <a:r>
              <a:rPr spc="5" dirty="0"/>
              <a:t>，</a:t>
            </a:r>
            <a:r>
              <a:rPr spc="-5" dirty="0"/>
              <a:t>它用</a:t>
            </a:r>
            <a:r>
              <a:rPr spc="5" dirty="0"/>
              <a:t>于</a:t>
            </a:r>
            <a:r>
              <a:rPr spc="-5" dirty="0"/>
              <a:t>展现</a:t>
            </a:r>
            <a:r>
              <a:rPr spc="5" dirty="0"/>
              <a:t>参</a:t>
            </a:r>
            <a:r>
              <a:rPr spc="-5" dirty="0"/>
              <a:t>与行</a:t>
            </a:r>
            <a:r>
              <a:rPr spc="5" dirty="0"/>
              <a:t>为</a:t>
            </a:r>
            <a:r>
              <a:rPr spc="-5" dirty="0"/>
              <a:t>的类</a:t>
            </a:r>
            <a:r>
              <a:rPr spc="5" dirty="0"/>
              <a:t>所</a:t>
            </a:r>
            <a:r>
              <a:rPr spc="-5" dirty="0"/>
              <a:t>进行的</a:t>
            </a:r>
          </a:p>
          <a:p>
            <a:pPr marL="355600">
              <a:lnSpc>
                <a:spcPct val="100000"/>
              </a:lnSpc>
            </a:pPr>
            <a:r>
              <a:rPr spc="-5" dirty="0"/>
              <a:t>各种活动的顺序关系。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活动图中活动的改变不需要事件触</a:t>
            </a:r>
            <a:r>
              <a:rPr spc="5" dirty="0"/>
              <a:t>发</a:t>
            </a:r>
            <a:r>
              <a:rPr spc="-5" dirty="0"/>
              <a:t>，源</a:t>
            </a:r>
            <a:r>
              <a:rPr spc="5" dirty="0"/>
              <a:t>活</a:t>
            </a:r>
            <a:r>
              <a:rPr spc="-5" dirty="0"/>
              <a:t>动执</a:t>
            </a:r>
            <a:r>
              <a:rPr spc="5" dirty="0"/>
              <a:t>行</a:t>
            </a:r>
            <a:r>
              <a:rPr spc="-5" dirty="0"/>
              <a:t>完毕</a:t>
            </a:r>
            <a:r>
              <a:rPr spc="5" dirty="0"/>
              <a:t>后</a:t>
            </a:r>
            <a:r>
              <a:rPr spc="-5" dirty="0"/>
              <a:t>自动</a:t>
            </a:r>
            <a:r>
              <a:rPr spc="5" dirty="0"/>
              <a:t>触</a:t>
            </a:r>
            <a:r>
              <a:rPr spc="-5" dirty="0"/>
              <a:t>发转</a:t>
            </a:r>
            <a:r>
              <a:rPr spc="5" dirty="0"/>
              <a:t>移</a:t>
            </a:r>
            <a:r>
              <a:rPr spc="-5" dirty="0"/>
              <a:t>，转</a:t>
            </a:r>
            <a:r>
              <a:rPr spc="5" dirty="0"/>
              <a:t>到</a:t>
            </a:r>
            <a:r>
              <a:rPr spc="-5" dirty="0"/>
              <a:t>下一活</a:t>
            </a:r>
          </a:p>
          <a:p>
            <a:pPr marL="355600">
              <a:lnSpc>
                <a:spcPct val="100000"/>
              </a:lnSpc>
            </a:pPr>
            <a:r>
              <a:rPr spc="-5" dirty="0"/>
              <a:t>动</a:t>
            </a:r>
          </a:p>
        </p:txBody>
      </p:sp>
      <p:sp>
        <p:nvSpPr>
          <p:cNvPr id="3" name="object 3"/>
          <p:cNvSpPr/>
          <p:nvPr/>
        </p:nvSpPr>
        <p:spPr>
          <a:xfrm>
            <a:off x="5314743" y="455110"/>
            <a:ext cx="3373120" cy="0"/>
          </a:xfrm>
          <a:custGeom>
            <a:avLst/>
            <a:gdLst/>
            <a:ahLst/>
            <a:cxnLst/>
            <a:rect l="l" t="t" r="r" b="b"/>
            <a:pathLst>
              <a:path w="3373120">
                <a:moveTo>
                  <a:pt x="0" y="0"/>
                </a:moveTo>
                <a:lnTo>
                  <a:pt x="3372612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3992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55" y="201618"/>
            <a:ext cx="53124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62885" algn="l"/>
              </a:tabLst>
            </a:pPr>
            <a:r>
              <a:rPr sz="2500" b="0" strike="sngStrike" spc="-5" dirty="0">
                <a:latin typeface="Times New Roman"/>
                <a:cs typeface="Times New Roman"/>
              </a:rPr>
              <a:t> 	</a:t>
            </a:r>
            <a:r>
              <a:rPr sz="2500" b="0" strike="sngStrike" spc="-5" dirty="0">
                <a:latin typeface="微软雅黑"/>
                <a:cs typeface="微软雅黑"/>
              </a:rPr>
              <a:t>建</a:t>
            </a:r>
            <a:r>
              <a:rPr sz="2500" b="0" strike="noStrike" spc="-5" dirty="0">
                <a:latin typeface="微软雅黑"/>
                <a:cs typeface="微软雅黑"/>
              </a:rPr>
              <a:t>模的意义与误区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2403" y="830420"/>
            <a:ext cx="79425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一个真实的系统可能太庞大，也可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能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含有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许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多细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节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，常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常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超过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力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可能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认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知的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范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围， 所以人们必须从系统中抽离出重要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现象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让人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们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能够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认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识与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解系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的重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特性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包括 系统各组件的静态与动态合作关系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4881880">
              <a:lnSpc>
                <a:spcPct val="15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误区一：建模就等于写文档、画图 误区二：建模是在浪费时间</a:t>
            </a:r>
            <a:endParaRPr sz="1600">
              <a:latin typeface="微软雅黑"/>
              <a:cs typeface="微软雅黑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BF5D4DE-AE64-41D1-AB34-4A11DD99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2019300"/>
            <a:ext cx="5448889" cy="30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43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2243" y="200094"/>
            <a:ext cx="2866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活动图的组成元素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1983" y="449014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58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56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1045914"/>
            <a:ext cx="80098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活动图中的组成元素主要有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动作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态(Activity</a:t>
            </a:r>
            <a:r>
              <a:rPr sz="1600" spc="4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微软雅黑"/>
                <a:cs typeface="微软雅黑"/>
              </a:rPr>
              <a:t>State)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、活动状态(Action</a:t>
            </a:r>
            <a:r>
              <a:rPr sz="1600" spc="4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微软雅黑"/>
                <a:cs typeface="微软雅黑"/>
              </a:rPr>
              <a:t>State)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、判定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(Decisions)、转换</a:t>
            </a:r>
            <a:r>
              <a:rPr sz="1600" spc="-15" dirty="0">
                <a:solidFill>
                  <a:srgbClr val="FFFFFF"/>
                </a:solidFill>
                <a:latin typeface="微软雅黑"/>
                <a:cs typeface="微软雅黑"/>
              </a:rPr>
              <a:t>(Transitions)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作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(Action</a:t>
            </a:r>
            <a:r>
              <a:rPr sz="1600" spc="35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Flow)、分支(Branch}与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合并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微软雅黑"/>
                <a:cs typeface="微软雅黑"/>
              </a:rPr>
              <a:t>(Merge)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、分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叉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(Fork)与汇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合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(John)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泳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道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(Swimlane)，以及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(Object</a:t>
            </a:r>
            <a:r>
              <a:rPr sz="1600" spc="5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Flow)。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2427" y="200094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动作状态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1983" y="449014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58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56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1061154"/>
            <a:ext cx="7879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对象的动作状态是活动图的最小单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位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造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块，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指执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原子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、不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中断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动作，</a:t>
            </a:r>
            <a:endParaRPr sz="1600">
              <a:latin typeface="微软雅黑"/>
              <a:cs typeface="微软雅黑"/>
            </a:endParaRPr>
          </a:p>
          <a:p>
            <a:pPr marL="35496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并在此动作完成后通过完成转换转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向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另一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个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状态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状态。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77027" y="2296102"/>
            <a:ext cx="1552955" cy="260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7027" y="2556706"/>
            <a:ext cx="1552955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2427" y="200094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活动状态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1983" y="449014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58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56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1053534"/>
            <a:ext cx="7879080" cy="805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活动状态用于表达一个非原子的运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状态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以被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解成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个组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合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，它的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控制流由其他活动状态或动作状态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成。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和动作状态不同，活动状态可以有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口动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作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和出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口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动也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以有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内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部转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9555" y="2448502"/>
            <a:ext cx="2304287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555" y="2556706"/>
            <a:ext cx="2304287" cy="1043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7519" y="200094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判定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1983" y="449014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58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56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899610"/>
            <a:ext cx="7879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一个活动序列几乎总是要到达某一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这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要做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判定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件引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发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一条执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行路径，另一组条件则引发另一条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执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行路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且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这两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执行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件是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互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斥的。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2955" y="2101030"/>
            <a:ext cx="838200" cy="45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2955" y="2556706"/>
            <a:ext cx="838200" cy="96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335" y="200094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转换与动作流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1983" y="449014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58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56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992574"/>
            <a:ext cx="7879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当一个动作状态或活动状态结束时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该状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就会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转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换到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个状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这就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无触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发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转移称 为自动转移。所有动作状态之间的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转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换流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称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为动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作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流。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24527" y="2271718"/>
            <a:ext cx="3457955" cy="284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4527" y="2556706"/>
            <a:ext cx="3457955" cy="286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643" y="200094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分支与合并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1983" y="449014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58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56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895038"/>
            <a:ext cx="78790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在活动图中，对于同一个触发，可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据不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的触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发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条件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转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移到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不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同的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动，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每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个可能 的转移就是一个分支。分支一般用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于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表示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具有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条件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为，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合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并表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从对应 的分支开始的条件行为的结束。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25211" y="1665166"/>
            <a:ext cx="2286000" cy="891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5211" y="2556706"/>
            <a:ext cx="2286000" cy="1844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643" y="200094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分叉与汇合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1983" y="449014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58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56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840174"/>
            <a:ext cx="7879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分叉用于将动作流分为两个或者多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个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并发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运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行的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支，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汇合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则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用于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步这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些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并发分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支，以达到共同完成一项事务的目的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44311" y="1278070"/>
            <a:ext cx="3009900" cy="1278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4311" y="2556706"/>
            <a:ext cx="3009900" cy="1996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7519" y="200094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泳道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1983" y="449014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58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56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870654"/>
            <a:ext cx="7879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泳道是活动图中水平方向的区域划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据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每个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动的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责对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有活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进行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划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分，每</a:t>
            </a:r>
            <a:endParaRPr sz="1600">
              <a:latin typeface="微软雅黑"/>
              <a:cs typeface="微软雅黑"/>
            </a:endParaRPr>
          </a:p>
          <a:p>
            <a:pPr marL="35496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个泳道代表一个责任区。泳道关心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是所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代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表的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责。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6027" y="1776418"/>
            <a:ext cx="2261616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6027" y="2556706"/>
            <a:ext cx="2261616" cy="1577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843" y="45511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5">
                <a:moveTo>
                  <a:pt x="0" y="0"/>
                </a:moveTo>
                <a:lnTo>
                  <a:pt x="25024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53787" y="151326"/>
            <a:ext cx="2665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实例-借书活动图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1222698"/>
            <a:ext cx="3206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制作图书借阅业务流程的活动图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687" y="200094"/>
            <a:ext cx="14458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并发视图 时序图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14743" y="455110"/>
            <a:ext cx="3373120" cy="0"/>
          </a:xfrm>
          <a:custGeom>
            <a:avLst/>
            <a:gdLst/>
            <a:ahLst/>
            <a:cxnLst/>
            <a:rect l="l" t="t" r="r" b="b"/>
            <a:pathLst>
              <a:path w="3373120">
                <a:moveTo>
                  <a:pt x="0" y="0"/>
                </a:moveTo>
                <a:lnTo>
                  <a:pt x="3372612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3992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1350714"/>
            <a:ext cx="7879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时序图描述类系统中类和类之间的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交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互，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以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及对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之间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消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息交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互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间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顺序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也可称 为顺序图。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55" y="201618"/>
            <a:ext cx="53124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62885" algn="l"/>
              </a:tabLst>
            </a:pPr>
            <a:r>
              <a:rPr sz="2500" b="0" strike="sngStrike" spc="-5" dirty="0">
                <a:latin typeface="Times New Roman"/>
                <a:cs typeface="Times New Roman"/>
              </a:rPr>
              <a:t> 	</a:t>
            </a:r>
            <a:r>
              <a:rPr sz="2500" b="0" strike="sngStrike" spc="-5" dirty="0">
                <a:latin typeface="微软雅黑"/>
                <a:cs typeface="微软雅黑"/>
              </a:rPr>
              <a:t>建</a:t>
            </a:r>
            <a:r>
              <a:rPr sz="2500" b="0" strike="noStrike" spc="-5" dirty="0">
                <a:latin typeface="微软雅黑"/>
                <a:cs typeface="微软雅黑"/>
              </a:rPr>
              <a:t>模的意义与误区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687" y="455110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2403" y="830420"/>
            <a:ext cx="79425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一个真实的系统可能太庞大，也可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能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含有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许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多细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节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，常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常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超过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类智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力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可能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认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知的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范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围， 所以人们必须从系统中抽离出重要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现象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让人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们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能够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认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识与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解系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的重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特性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包括 系统各组件的静态与动态合作关系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4881880">
              <a:lnSpc>
                <a:spcPct val="15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误区一：建模就等于写文档、画图 误区二：建模是在浪费时间</a:t>
            </a:r>
            <a:endParaRPr sz="1600">
              <a:latin typeface="微软雅黑"/>
              <a:cs typeface="微软雅黑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343C5A5-2A73-4CF5-B77F-11AA8DDB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2019300"/>
            <a:ext cx="5448889" cy="30568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D99708-C5E8-4B6A-A3AC-919744952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00" y="2057863"/>
            <a:ext cx="1845045" cy="25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2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551" y="200094"/>
            <a:ext cx="251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时序图组成元素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1983" y="449014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58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56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977334"/>
            <a:ext cx="74917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时序图是一种强调消息的时序交互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图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，它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由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活动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者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(Actor)、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象(Object)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消息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(Message)、生命线</a:t>
            </a: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(Lifeline)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和控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焦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(Focus</a:t>
            </a:r>
            <a:r>
              <a:rPr sz="1600" spc="3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微软雅黑"/>
                <a:cs typeface="微软雅黑"/>
              </a:rPr>
              <a:t>of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 control)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组成。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9871" y="1910530"/>
            <a:ext cx="3096768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9871" y="2556706"/>
            <a:ext cx="3096768" cy="649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7519" y="200094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对象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08063" y="447490"/>
            <a:ext cx="3510279" cy="0"/>
          </a:xfrm>
          <a:custGeom>
            <a:avLst/>
            <a:gdLst/>
            <a:ahLst/>
            <a:cxnLst/>
            <a:rect l="l" t="t" r="r" b="b"/>
            <a:pathLst>
              <a:path w="3510279">
                <a:moveTo>
                  <a:pt x="0" y="0"/>
                </a:moveTo>
                <a:lnTo>
                  <a:pt x="3509771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394075" cy="0"/>
          </a:xfrm>
          <a:custGeom>
            <a:avLst/>
            <a:gdLst/>
            <a:ahLst/>
            <a:cxnLst/>
            <a:rect l="l" t="t" r="r" b="b"/>
            <a:pathLst>
              <a:path w="3394075">
                <a:moveTo>
                  <a:pt x="0" y="0"/>
                </a:moveTo>
                <a:lnTo>
                  <a:pt x="339394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1076394"/>
            <a:ext cx="78790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对象是类的实例，具有特定的属性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操作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如果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象位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于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时序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图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，则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说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明在交 互开始之前该对象已经存在了。如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果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在交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互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的过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中创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那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么它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应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当位于 图的中间部分。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0735" y="200094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生命线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08063" y="447490"/>
            <a:ext cx="3510279" cy="0"/>
          </a:xfrm>
          <a:custGeom>
            <a:avLst/>
            <a:gdLst/>
            <a:ahLst/>
            <a:cxnLst/>
            <a:rect l="l" t="t" r="r" b="b"/>
            <a:pathLst>
              <a:path w="3510279">
                <a:moveTo>
                  <a:pt x="0" y="0"/>
                </a:moveTo>
                <a:lnTo>
                  <a:pt x="3509771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394075" cy="0"/>
          </a:xfrm>
          <a:custGeom>
            <a:avLst/>
            <a:gdLst/>
            <a:ahLst/>
            <a:cxnLst/>
            <a:rect l="l" t="t" r="r" b="b"/>
            <a:pathLst>
              <a:path w="3394075">
                <a:moveTo>
                  <a:pt x="0" y="0"/>
                </a:moveTo>
                <a:lnTo>
                  <a:pt x="339394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1157166"/>
            <a:ext cx="6659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生命线是一条垂直的虚线，表示时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序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图中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一段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间内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存在。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2427" y="200094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控制焦点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08063" y="447490"/>
            <a:ext cx="3510279" cy="0"/>
          </a:xfrm>
          <a:custGeom>
            <a:avLst/>
            <a:gdLst/>
            <a:ahLst/>
            <a:cxnLst/>
            <a:rect l="l" t="t" r="r" b="b"/>
            <a:pathLst>
              <a:path w="3510279">
                <a:moveTo>
                  <a:pt x="0" y="0"/>
                </a:moveTo>
                <a:lnTo>
                  <a:pt x="3509771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394075" cy="0"/>
          </a:xfrm>
          <a:custGeom>
            <a:avLst/>
            <a:gdLst/>
            <a:ahLst/>
            <a:cxnLst/>
            <a:rect l="l" t="t" r="r" b="b"/>
            <a:pathLst>
              <a:path w="3394075">
                <a:moveTo>
                  <a:pt x="0" y="0"/>
                </a:moveTo>
                <a:lnTo>
                  <a:pt x="339394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1091634"/>
            <a:ext cx="7930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控制焦点是对象生命线上的一个窄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矩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形，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于装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饰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命线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表示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象执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一个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动作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所经历的时间长度。矩形的顶部表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动作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开始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底部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示动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作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的结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7519" y="200094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微软雅黑"/>
                <a:cs typeface="微软雅黑"/>
              </a:rPr>
              <a:t>消息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08063" y="447490"/>
            <a:ext cx="3510279" cy="0"/>
          </a:xfrm>
          <a:custGeom>
            <a:avLst/>
            <a:gdLst/>
            <a:ahLst/>
            <a:cxnLst/>
            <a:rect l="l" t="t" r="r" b="b"/>
            <a:pathLst>
              <a:path w="3510279">
                <a:moveTo>
                  <a:pt x="0" y="0"/>
                </a:moveTo>
                <a:lnTo>
                  <a:pt x="3509771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3394075" cy="0"/>
          </a:xfrm>
          <a:custGeom>
            <a:avLst/>
            <a:gdLst/>
            <a:ahLst/>
            <a:cxnLst/>
            <a:rect l="l" t="t" r="r" b="b"/>
            <a:pathLst>
              <a:path w="3394075">
                <a:moveTo>
                  <a:pt x="0" y="0"/>
                </a:moveTo>
                <a:lnTo>
                  <a:pt x="339394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1036770"/>
            <a:ext cx="78790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消息定义的是对象之间某种形式的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通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信，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它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可以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发某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个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操作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唤起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号或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导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致目标 对象的创建或撤销。简单地说，消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就是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象与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参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与者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与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参与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者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，或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者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对象与 参与者之间的某种通信方式。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843" y="45511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1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455" y="45511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5">
                <a:moveTo>
                  <a:pt x="0" y="0"/>
                </a:moveTo>
                <a:lnTo>
                  <a:pt x="250240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53787" y="151326"/>
            <a:ext cx="2665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实例-借书时序图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95" y="1222698"/>
            <a:ext cx="2395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制作借书处理的时序图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687" y="200094"/>
            <a:ext cx="14458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并发视图</a:t>
            </a:r>
            <a:endParaRPr sz="2800">
              <a:latin typeface="微软雅黑"/>
              <a:cs typeface="微软雅黑"/>
            </a:endParaRPr>
          </a:p>
          <a:p>
            <a:pPr marL="1270" algn="ctr">
              <a:lnSpc>
                <a:spcPct val="100000"/>
              </a:lnSpc>
            </a:pPr>
            <a:r>
              <a:rPr sz="2800" b="0" spc="-5" dirty="0">
                <a:latin typeface="微软雅黑"/>
                <a:cs typeface="微软雅黑"/>
              </a:rPr>
              <a:t>协作图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14743" y="455110"/>
            <a:ext cx="3373120" cy="0"/>
          </a:xfrm>
          <a:custGeom>
            <a:avLst/>
            <a:gdLst/>
            <a:ahLst/>
            <a:cxnLst/>
            <a:rect l="l" t="t" r="r" b="b"/>
            <a:pathLst>
              <a:path w="3373120">
                <a:moveTo>
                  <a:pt x="0" y="0"/>
                </a:moveTo>
                <a:lnTo>
                  <a:pt x="3372612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3992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1240377"/>
            <a:ext cx="808609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协作图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显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示了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系列的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这些对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之间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联系，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以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及对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间发送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接收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消息。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协作图也是一种交互图。强调的是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发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送和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接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收消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息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象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之间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组织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结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构。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2243" y="200094"/>
            <a:ext cx="2866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协作图的组成元素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1983" y="449014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5852" y="0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56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1114494"/>
            <a:ext cx="7879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协作图是用于描述系统的行为是如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何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由系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的成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分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协作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实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现的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图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。协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作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图中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包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括的建 模元素有对象〔包括参与者实例、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多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主动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等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)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消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息、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链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等。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6171" y="200094"/>
            <a:ext cx="3576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时序图和协作图的互换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1983" y="455110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5852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106295" cy="0"/>
          </a:xfrm>
          <a:custGeom>
            <a:avLst/>
            <a:gdLst/>
            <a:ahLst/>
            <a:cxnLst/>
            <a:rect l="l" t="t" r="r" b="b"/>
            <a:pathLst>
              <a:path w="2106295">
                <a:moveTo>
                  <a:pt x="0" y="0"/>
                </a:moveTo>
                <a:lnTo>
                  <a:pt x="210616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995012"/>
            <a:ext cx="7496175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打sequence框图。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选择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“Browse/Create</a:t>
            </a:r>
            <a:r>
              <a:rPr sz="1600" spc="5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collaboration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Diagram”命令，或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者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，直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接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按下F5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键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浏览协作图并调整图中模型元素的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位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置。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6171" y="200094"/>
            <a:ext cx="3576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时序图与协作图的比较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1983" y="455110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5852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106295" cy="0"/>
          </a:xfrm>
          <a:custGeom>
            <a:avLst/>
            <a:gdLst/>
            <a:ahLst/>
            <a:cxnLst/>
            <a:rect l="l" t="t" r="r" b="b"/>
            <a:pathLst>
              <a:path w="2106295">
                <a:moveTo>
                  <a:pt x="0" y="0"/>
                </a:moveTo>
                <a:lnTo>
                  <a:pt x="2106168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973677"/>
            <a:ext cx="7879080" cy="11474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时序图和协作图都属于交互图，都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于描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述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系统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中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之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间的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态关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系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协作图以对象图的方式绘制各个参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与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强调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是交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互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的语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境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与参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与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交互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对象的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整体组织；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时序图可以描述对象的创建和撤销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情况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强调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是交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互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间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顺序。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0471" y="1154626"/>
            <a:ext cx="1511935" cy="1256030"/>
          </a:xfrm>
          <a:custGeom>
            <a:avLst/>
            <a:gdLst/>
            <a:ahLst/>
            <a:cxnLst/>
            <a:rect l="l" t="t" r="r" b="b"/>
            <a:pathLst>
              <a:path w="1511935" h="1256030">
                <a:moveTo>
                  <a:pt x="356615" y="0"/>
                </a:moveTo>
                <a:lnTo>
                  <a:pt x="297179" y="3143"/>
                </a:lnTo>
                <a:lnTo>
                  <a:pt x="242315" y="12572"/>
                </a:lnTo>
                <a:lnTo>
                  <a:pt x="192024" y="28289"/>
                </a:lnTo>
                <a:lnTo>
                  <a:pt x="146303" y="50291"/>
                </a:lnTo>
                <a:lnTo>
                  <a:pt x="105679" y="78343"/>
                </a:lnTo>
                <a:lnTo>
                  <a:pt x="72771" y="110109"/>
                </a:lnTo>
                <a:lnTo>
                  <a:pt x="47291" y="145875"/>
                </a:lnTo>
                <a:lnTo>
                  <a:pt x="28955" y="185927"/>
                </a:lnTo>
                <a:lnTo>
                  <a:pt x="18336" y="223040"/>
                </a:lnTo>
                <a:lnTo>
                  <a:pt x="10204" y="266663"/>
                </a:lnTo>
                <a:lnTo>
                  <a:pt x="4486" y="316723"/>
                </a:lnTo>
                <a:lnTo>
                  <a:pt x="1109" y="373148"/>
                </a:lnTo>
                <a:lnTo>
                  <a:pt x="0" y="435863"/>
                </a:lnTo>
                <a:lnTo>
                  <a:pt x="0" y="847344"/>
                </a:lnTo>
                <a:lnTo>
                  <a:pt x="1119" y="907065"/>
                </a:lnTo>
                <a:lnTo>
                  <a:pt x="4381" y="958214"/>
                </a:lnTo>
                <a:lnTo>
                  <a:pt x="9644" y="1000791"/>
                </a:lnTo>
                <a:lnTo>
                  <a:pt x="27598" y="1064228"/>
                </a:lnTo>
                <a:lnTo>
                  <a:pt x="58983" y="1121378"/>
                </a:lnTo>
                <a:lnTo>
                  <a:pt x="103584" y="1174789"/>
                </a:lnTo>
                <a:lnTo>
                  <a:pt x="161972" y="1215318"/>
                </a:lnTo>
                <a:lnTo>
                  <a:pt x="235457" y="1240988"/>
                </a:lnTo>
                <a:lnTo>
                  <a:pt x="278891" y="1249108"/>
                </a:lnTo>
                <a:lnTo>
                  <a:pt x="326898" y="1254085"/>
                </a:lnTo>
                <a:lnTo>
                  <a:pt x="379475" y="1255776"/>
                </a:lnTo>
                <a:lnTo>
                  <a:pt x="419766" y="1254109"/>
                </a:lnTo>
                <a:lnTo>
                  <a:pt x="458343" y="1249299"/>
                </a:lnTo>
                <a:lnTo>
                  <a:pt x="530351" y="1231391"/>
                </a:lnTo>
                <a:lnTo>
                  <a:pt x="593597" y="1198435"/>
                </a:lnTo>
                <a:lnTo>
                  <a:pt x="647700" y="1150620"/>
                </a:lnTo>
                <a:lnTo>
                  <a:pt x="687704" y="1092136"/>
                </a:lnTo>
                <a:lnTo>
                  <a:pt x="706862" y="1045463"/>
                </a:lnTo>
                <a:lnTo>
                  <a:pt x="362712" y="1045463"/>
                </a:lnTo>
                <a:lnTo>
                  <a:pt x="352163" y="1044344"/>
                </a:lnTo>
                <a:lnTo>
                  <a:pt x="327469" y="992505"/>
                </a:lnTo>
                <a:lnTo>
                  <a:pt x="326198" y="922020"/>
                </a:lnTo>
                <a:lnTo>
                  <a:pt x="326136" y="336803"/>
                </a:lnTo>
                <a:lnTo>
                  <a:pt x="326469" y="296751"/>
                </a:lnTo>
                <a:lnTo>
                  <a:pt x="329993" y="242935"/>
                </a:lnTo>
                <a:lnTo>
                  <a:pt x="353687" y="211454"/>
                </a:lnTo>
                <a:lnTo>
                  <a:pt x="364236" y="210312"/>
                </a:lnTo>
                <a:lnTo>
                  <a:pt x="704184" y="210312"/>
                </a:lnTo>
                <a:lnTo>
                  <a:pt x="703159" y="206573"/>
                </a:lnTo>
                <a:lnTo>
                  <a:pt x="676346" y="148804"/>
                </a:lnTo>
                <a:lnTo>
                  <a:pt x="635484" y="96774"/>
                </a:lnTo>
                <a:lnTo>
                  <a:pt x="575429" y="53339"/>
                </a:lnTo>
                <a:lnTo>
                  <a:pt x="537971" y="35051"/>
                </a:lnTo>
                <a:lnTo>
                  <a:pt x="496562" y="19288"/>
                </a:lnTo>
                <a:lnTo>
                  <a:pt x="452437" y="8382"/>
                </a:lnTo>
                <a:lnTo>
                  <a:pt x="405741" y="2047"/>
                </a:lnTo>
                <a:lnTo>
                  <a:pt x="356615" y="0"/>
                </a:lnTo>
                <a:close/>
              </a:path>
              <a:path w="1511935" h="1256030">
                <a:moveTo>
                  <a:pt x="704184" y="210312"/>
                </a:moveTo>
                <a:lnTo>
                  <a:pt x="364236" y="210312"/>
                </a:lnTo>
                <a:lnTo>
                  <a:pt x="374546" y="211216"/>
                </a:lnTo>
                <a:lnTo>
                  <a:pt x="382714" y="214122"/>
                </a:lnTo>
                <a:lnTo>
                  <a:pt x="398716" y="263652"/>
                </a:lnTo>
                <a:lnTo>
                  <a:pt x="400812" y="336803"/>
                </a:lnTo>
                <a:lnTo>
                  <a:pt x="400812" y="922020"/>
                </a:lnTo>
                <a:lnTo>
                  <a:pt x="398525" y="989838"/>
                </a:lnTo>
                <a:lnTo>
                  <a:pt x="387143" y="1033891"/>
                </a:lnTo>
                <a:lnTo>
                  <a:pt x="362712" y="1045463"/>
                </a:lnTo>
                <a:lnTo>
                  <a:pt x="706862" y="1045463"/>
                </a:lnTo>
                <a:lnTo>
                  <a:pt x="717946" y="993647"/>
                </a:lnTo>
                <a:lnTo>
                  <a:pt x="722756" y="947927"/>
                </a:lnTo>
                <a:lnTo>
                  <a:pt x="725852" y="893063"/>
                </a:lnTo>
                <a:lnTo>
                  <a:pt x="726948" y="829056"/>
                </a:lnTo>
                <a:lnTo>
                  <a:pt x="726948" y="435863"/>
                </a:lnTo>
                <a:lnTo>
                  <a:pt x="725852" y="372760"/>
                </a:lnTo>
                <a:lnTo>
                  <a:pt x="722757" y="318515"/>
                </a:lnTo>
                <a:lnTo>
                  <a:pt x="717946" y="273415"/>
                </a:lnTo>
                <a:lnTo>
                  <a:pt x="711707" y="237744"/>
                </a:lnTo>
                <a:lnTo>
                  <a:pt x="704184" y="210312"/>
                </a:lnTo>
                <a:close/>
              </a:path>
              <a:path w="1511935" h="1256030">
                <a:moveTo>
                  <a:pt x="1493251" y="210312"/>
                </a:moveTo>
                <a:lnTo>
                  <a:pt x="1150619" y="210312"/>
                </a:lnTo>
                <a:lnTo>
                  <a:pt x="1162573" y="211455"/>
                </a:lnTo>
                <a:lnTo>
                  <a:pt x="1173098" y="214884"/>
                </a:lnTo>
                <a:lnTo>
                  <a:pt x="1199007" y="253364"/>
                </a:lnTo>
                <a:lnTo>
                  <a:pt x="1202436" y="289560"/>
                </a:lnTo>
                <a:lnTo>
                  <a:pt x="1199030" y="323302"/>
                </a:lnTo>
                <a:lnTo>
                  <a:pt x="1188910" y="362902"/>
                </a:lnTo>
                <a:lnTo>
                  <a:pt x="1172217" y="408503"/>
                </a:lnTo>
                <a:lnTo>
                  <a:pt x="1149095" y="460248"/>
                </a:lnTo>
                <a:lnTo>
                  <a:pt x="1126695" y="503262"/>
                </a:lnTo>
                <a:lnTo>
                  <a:pt x="1093258" y="563375"/>
                </a:lnTo>
                <a:lnTo>
                  <a:pt x="1072400" y="599842"/>
                </a:lnTo>
                <a:lnTo>
                  <a:pt x="1048782" y="640584"/>
                </a:lnTo>
                <a:lnTo>
                  <a:pt x="1022405" y="685601"/>
                </a:lnTo>
                <a:lnTo>
                  <a:pt x="993155" y="735084"/>
                </a:lnTo>
                <a:lnTo>
                  <a:pt x="961373" y="788458"/>
                </a:lnTo>
                <a:lnTo>
                  <a:pt x="889303" y="908412"/>
                </a:lnTo>
                <a:lnTo>
                  <a:pt x="806195" y="1045463"/>
                </a:lnTo>
                <a:lnTo>
                  <a:pt x="806195" y="1232915"/>
                </a:lnTo>
                <a:lnTo>
                  <a:pt x="1485900" y="1232915"/>
                </a:lnTo>
                <a:lnTo>
                  <a:pt x="1485900" y="1002791"/>
                </a:lnTo>
                <a:lnTo>
                  <a:pt x="1161288" y="1002791"/>
                </a:lnTo>
                <a:lnTo>
                  <a:pt x="1204553" y="941542"/>
                </a:lnTo>
                <a:lnTo>
                  <a:pt x="1244575" y="884146"/>
                </a:lnTo>
                <a:lnTo>
                  <a:pt x="1281362" y="830605"/>
                </a:lnTo>
                <a:lnTo>
                  <a:pt x="1314920" y="780917"/>
                </a:lnTo>
                <a:lnTo>
                  <a:pt x="1345379" y="734892"/>
                </a:lnTo>
                <a:lnTo>
                  <a:pt x="1372376" y="693105"/>
                </a:lnTo>
                <a:lnTo>
                  <a:pt x="1396288" y="654979"/>
                </a:lnTo>
                <a:lnTo>
                  <a:pt x="1416999" y="620708"/>
                </a:lnTo>
                <a:lnTo>
                  <a:pt x="1448844" y="563728"/>
                </a:lnTo>
                <a:lnTo>
                  <a:pt x="1478255" y="495665"/>
                </a:lnTo>
                <a:lnTo>
                  <a:pt x="1492715" y="451043"/>
                </a:lnTo>
                <a:lnTo>
                  <a:pt x="1503224" y="407151"/>
                </a:lnTo>
                <a:lnTo>
                  <a:pt x="1509637" y="363992"/>
                </a:lnTo>
                <a:lnTo>
                  <a:pt x="1511807" y="321563"/>
                </a:lnTo>
                <a:lnTo>
                  <a:pt x="1507967" y="267785"/>
                </a:lnTo>
                <a:lnTo>
                  <a:pt x="1496446" y="217956"/>
                </a:lnTo>
                <a:lnTo>
                  <a:pt x="1493251" y="210312"/>
                </a:lnTo>
                <a:close/>
              </a:path>
              <a:path w="1511935" h="1256030">
                <a:moveTo>
                  <a:pt x="1139952" y="0"/>
                </a:moveTo>
                <a:lnTo>
                  <a:pt x="1094779" y="1738"/>
                </a:lnTo>
                <a:lnTo>
                  <a:pt x="1052893" y="7048"/>
                </a:lnTo>
                <a:lnTo>
                  <a:pt x="1014150" y="16073"/>
                </a:lnTo>
                <a:lnTo>
                  <a:pt x="946475" y="46410"/>
                </a:lnTo>
                <a:lnTo>
                  <a:pt x="891182" y="90463"/>
                </a:lnTo>
                <a:lnTo>
                  <a:pt x="849201" y="147042"/>
                </a:lnTo>
                <a:lnTo>
                  <a:pt x="822817" y="205859"/>
                </a:lnTo>
                <a:lnTo>
                  <a:pt x="811339" y="266985"/>
                </a:lnTo>
                <a:lnTo>
                  <a:pt x="806767" y="346995"/>
                </a:lnTo>
                <a:lnTo>
                  <a:pt x="806195" y="394715"/>
                </a:lnTo>
                <a:lnTo>
                  <a:pt x="806195" y="454151"/>
                </a:lnTo>
                <a:lnTo>
                  <a:pt x="1100327" y="454151"/>
                </a:lnTo>
                <a:lnTo>
                  <a:pt x="1100410" y="321563"/>
                </a:lnTo>
                <a:lnTo>
                  <a:pt x="1100947" y="291846"/>
                </a:lnTo>
                <a:lnTo>
                  <a:pt x="1106757" y="243839"/>
                </a:lnTo>
                <a:lnTo>
                  <a:pt x="1138880" y="211478"/>
                </a:lnTo>
                <a:lnTo>
                  <a:pt x="1150619" y="210312"/>
                </a:lnTo>
                <a:lnTo>
                  <a:pt x="1493251" y="210312"/>
                </a:lnTo>
                <a:lnTo>
                  <a:pt x="1477243" y="172004"/>
                </a:lnTo>
                <a:lnTo>
                  <a:pt x="1450360" y="129856"/>
                </a:lnTo>
                <a:lnTo>
                  <a:pt x="1415795" y="91439"/>
                </a:lnTo>
                <a:lnTo>
                  <a:pt x="1382133" y="63500"/>
                </a:lnTo>
                <a:lnTo>
                  <a:pt x="1343603" y="40639"/>
                </a:lnTo>
                <a:lnTo>
                  <a:pt x="1300162" y="22860"/>
                </a:lnTo>
                <a:lnTo>
                  <a:pt x="1251768" y="10160"/>
                </a:lnTo>
                <a:lnTo>
                  <a:pt x="1198379" y="2539"/>
                </a:lnTo>
                <a:lnTo>
                  <a:pt x="1139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0471" y="1154626"/>
            <a:ext cx="1511935" cy="1256030"/>
          </a:xfrm>
          <a:custGeom>
            <a:avLst/>
            <a:gdLst/>
            <a:ahLst/>
            <a:cxnLst/>
            <a:rect l="l" t="t" r="r" b="b"/>
            <a:pathLst>
              <a:path w="1511935" h="1256030">
                <a:moveTo>
                  <a:pt x="356615" y="0"/>
                </a:moveTo>
                <a:lnTo>
                  <a:pt x="297179" y="3143"/>
                </a:lnTo>
                <a:lnTo>
                  <a:pt x="242315" y="12572"/>
                </a:lnTo>
                <a:lnTo>
                  <a:pt x="192024" y="28289"/>
                </a:lnTo>
                <a:lnTo>
                  <a:pt x="146303" y="50291"/>
                </a:lnTo>
                <a:lnTo>
                  <a:pt x="105679" y="78343"/>
                </a:lnTo>
                <a:lnTo>
                  <a:pt x="72771" y="110109"/>
                </a:lnTo>
                <a:lnTo>
                  <a:pt x="47291" y="145875"/>
                </a:lnTo>
                <a:lnTo>
                  <a:pt x="28955" y="185927"/>
                </a:lnTo>
                <a:lnTo>
                  <a:pt x="18336" y="223040"/>
                </a:lnTo>
                <a:lnTo>
                  <a:pt x="10204" y="266663"/>
                </a:lnTo>
                <a:lnTo>
                  <a:pt x="4486" y="316723"/>
                </a:lnTo>
                <a:lnTo>
                  <a:pt x="1109" y="373148"/>
                </a:lnTo>
                <a:lnTo>
                  <a:pt x="0" y="435863"/>
                </a:lnTo>
                <a:lnTo>
                  <a:pt x="0" y="847344"/>
                </a:lnTo>
                <a:lnTo>
                  <a:pt x="1119" y="907065"/>
                </a:lnTo>
                <a:lnTo>
                  <a:pt x="4381" y="958214"/>
                </a:lnTo>
                <a:lnTo>
                  <a:pt x="9644" y="1000791"/>
                </a:lnTo>
                <a:lnTo>
                  <a:pt x="27598" y="1064228"/>
                </a:lnTo>
                <a:lnTo>
                  <a:pt x="58983" y="1121378"/>
                </a:lnTo>
                <a:lnTo>
                  <a:pt x="103584" y="1174789"/>
                </a:lnTo>
                <a:lnTo>
                  <a:pt x="161972" y="1215318"/>
                </a:lnTo>
                <a:lnTo>
                  <a:pt x="235457" y="1240988"/>
                </a:lnTo>
                <a:lnTo>
                  <a:pt x="278891" y="1249108"/>
                </a:lnTo>
                <a:lnTo>
                  <a:pt x="326898" y="1254085"/>
                </a:lnTo>
                <a:lnTo>
                  <a:pt x="379475" y="1255776"/>
                </a:lnTo>
                <a:lnTo>
                  <a:pt x="419766" y="1254109"/>
                </a:lnTo>
                <a:lnTo>
                  <a:pt x="458343" y="1249299"/>
                </a:lnTo>
                <a:lnTo>
                  <a:pt x="530351" y="1231391"/>
                </a:lnTo>
                <a:lnTo>
                  <a:pt x="593597" y="1198435"/>
                </a:lnTo>
                <a:lnTo>
                  <a:pt x="647700" y="1150620"/>
                </a:lnTo>
                <a:lnTo>
                  <a:pt x="687704" y="1092136"/>
                </a:lnTo>
                <a:lnTo>
                  <a:pt x="706862" y="1045463"/>
                </a:lnTo>
                <a:lnTo>
                  <a:pt x="362712" y="1045463"/>
                </a:lnTo>
                <a:lnTo>
                  <a:pt x="352163" y="1044344"/>
                </a:lnTo>
                <a:lnTo>
                  <a:pt x="327469" y="992505"/>
                </a:lnTo>
                <a:lnTo>
                  <a:pt x="326198" y="922020"/>
                </a:lnTo>
                <a:lnTo>
                  <a:pt x="326136" y="336803"/>
                </a:lnTo>
                <a:lnTo>
                  <a:pt x="326469" y="296751"/>
                </a:lnTo>
                <a:lnTo>
                  <a:pt x="329993" y="242935"/>
                </a:lnTo>
                <a:lnTo>
                  <a:pt x="353687" y="211454"/>
                </a:lnTo>
                <a:lnTo>
                  <a:pt x="364236" y="210312"/>
                </a:lnTo>
                <a:lnTo>
                  <a:pt x="704184" y="210312"/>
                </a:lnTo>
                <a:lnTo>
                  <a:pt x="703159" y="206573"/>
                </a:lnTo>
                <a:lnTo>
                  <a:pt x="676346" y="148804"/>
                </a:lnTo>
                <a:lnTo>
                  <a:pt x="635484" y="96774"/>
                </a:lnTo>
                <a:lnTo>
                  <a:pt x="575429" y="53339"/>
                </a:lnTo>
                <a:lnTo>
                  <a:pt x="537971" y="35051"/>
                </a:lnTo>
                <a:lnTo>
                  <a:pt x="496562" y="19288"/>
                </a:lnTo>
                <a:lnTo>
                  <a:pt x="452437" y="8382"/>
                </a:lnTo>
                <a:lnTo>
                  <a:pt x="405741" y="2047"/>
                </a:lnTo>
                <a:lnTo>
                  <a:pt x="356615" y="0"/>
                </a:lnTo>
                <a:close/>
              </a:path>
              <a:path w="1511935" h="1256030">
                <a:moveTo>
                  <a:pt x="704184" y="210312"/>
                </a:moveTo>
                <a:lnTo>
                  <a:pt x="364236" y="210312"/>
                </a:lnTo>
                <a:lnTo>
                  <a:pt x="374546" y="211216"/>
                </a:lnTo>
                <a:lnTo>
                  <a:pt x="382714" y="214122"/>
                </a:lnTo>
                <a:lnTo>
                  <a:pt x="398716" y="263652"/>
                </a:lnTo>
                <a:lnTo>
                  <a:pt x="400812" y="336803"/>
                </a:lnTo>
                <a:lnTo>
                  <a:pt x="400812" y="922020"/>
                </a:lnTo>
                <a:lnTo>
                  <a:pt x="398525" y="989838"/>
                </a:lnTo>
                <a:lnTo>
                  <a:pt x="387143" y="1033891"/>
                </a:lnTo>
                <a:lnTo>
                  <a:pt x="362712" y="1045463"/>
                </a:lnTo>
                <a:lnTo>
                  <a:pt x="706862" y="1045463"/>
                </a:lnTo>
                <a:lnTo>
                  <a:pt x="717946" y="993647"/>
                </a:lnTo>
                <a:lnTo>
                  <a:pt x="722756" y="947927"/>
                </a:lnTo>
                <a:lnTo>
                  <a:pt x="725852" y="893063"/>
                </a:lnTo>
                <a:lnTo>
                  <a:pt x="726948" y="829056"/>
                </a:lnTo>
                <a:lnTo>
                  <a:pt x="726948" y="435863"/>
                </a:lnTo>
                <a:lnTo>
                  <a:pt x="725852" y="372760"/>
                </a:lnTo>
                <a:lnTo>
                  <a:pt x="722757" y="318515"/>
                </a:lnTo>
                <a:lnTo>
                  <a:pt x="717946" y="273415"/>
                </a:lnTo>
                <a:lnTo>
                  <a:pt x="711707" y="237744"/>
                </a:lnTo>
                <a:lnTo>
                  <a:pt x="704184" y="210312"/>
                </a:lnTo>
                <a:close/>
              </a:path>
              <a:path w="1511935" h="1256030">
                <a:moveTo>
                  <a:pt x="1493251" y="210312"/>
                </a:moveTo>
                <a:lnTo>
                  <a:pt x="1150619" y="210312"/>
                </a:lnTo>
                <a:lnTo>
                  <a:pt x="1162573" y="211455"/>
                </a:lnTo>
                <a:lnTo>
                  <a:pt x="1173098" y="214884"/>
                </a:lnTo>
                <a:lnTo>
                  <a:pt x="1199007" y="253364"/>
                </a:lnTo>
                <a:lnTo>
                  <a:pt x="1202436" y="289560"/>
                </a:lnTo>
                <a:lnTo>
                  <a:pt x="1199030" y="323302"/>
                </a:lnTo>
                <a:lnTo>
                  <a:pt x="1188910" y="362902"/>
                </a:lnTo>
                <a:lnTo>
                  <a:pt x="1172217" y="408503"/>
                </a:lnTo>
                <a:lnTo>
                  <a:pt x="1149095" y="460248"/>
                </a:lnTo>
                <a:lnTo>
                  <a:pt x="1126695" y="503262"/>
                </a:lnTo>
                <a:lnTo>
                  <a:pt x="1093258" y="563375"/>
                </a:lnTo>
                <a:lnTo>
                  <a:pt x="1072400" y="599842"/>
                </a:lnTo>
                <a:lnTo>
                  <a:pt x="1048782" y="640584"/>
                </a:lnTo>
                <a:lnTo>
                  <a:pt x="1022405" y="685601"/>
                </a:lnTo>
                <a:lnTo>
                  <a:pt x="993155" y="735084"/>
                </a:lnTo>
                <a:lnTo>
                  <a:pt x="961373" y="788458"/>
                </a:lnTo>
                <a:lnTo>
                  <a:pt x="889303" y="908412"/>
                </a:lnTo>
                <a:lnTo>
                  <a:pt x="806195" y="1045463"/>
                </a:lnTo>
                <a:lnTo>
                  <a:pt x="806195" y="1232915"/>
                </a:lnTo>
                <a:lnTo>
                  <a:pt x="1485900" y="1232915"/>
                </a:lnTo>
                <a:lnTo>
                  <a:pt x="1485900" y="1002791"/>
                </a:lnTo>
                <a:lnTo>
                  <a:pt x="1161288" y="1002791"/>
                </a:lnTo>
                <a:lnTo>
                  <a:pt x="1204553" y="941542"/>
                </a:lnTo>
                <a:lnTo>
                  <a:pt x="1244575" y="884146"/>
                </a:lnTo>
                <a:lnTo>
                  <a:pt x="1281362" y="830605"/>
                </a:lnTo>
                <a:lnTo>
                  <a:pt x="1314920" y="780917"/>
                </a:lnTo>
                <a:lnTo>
                  <a:pt x="1345379" y="734892"/>
                </a:lnTo>
                <a:lnTo>
                  <a:pt x="1372376" y="693105"/>
                </a:lnTo>
                <a:lnTo>
                  <a:pt x="1396288" y="654979"/>
                </a:lnTo>
                <a:lnTo>
                  <a:pt x="1416999" y="620708"/>
                </a:lnTo>
                <a:lnTo>
                  <a:pt x="1448844" y="563728"/>
                </a:lnTo>
                <a:lnTo>
                  <a:pt x="1478255" y="495665"/>
                </a:lnTo>
                <a:lnTo>
                  <a:pt x="1492715" y="451043"/>
                </a:lnTo>
                <a:lnTo>
                  <a:pt x="1503224" y="407151"/>
                </a:lnTo>
                <a:lnTo>
                  <a:pt x="1509637" y="363992"/>
                </a:lnTo>
                <a:lnTo>
                  <a:pt x="1511807" y="321563"/>
                </a:lnTo>
                <a:lnTo>
                  <a:pt x="1507967" y="267785"/>
                </a:lnTo>
                <a:lnTo>
                  <a:pt x="1496446" y="217956"/>
                </a:lnTo>
                <a:lnTo>
                  <a:pt x="1493251" y="210312"/>
                </a:lnTo>
                <a:close/>
              </a:path>
              <a:path w="1511935" h="1256030">
                <a:moveTo>
                  <a:pt x="1139952" y="0"/>
                </a:moveTo>
                <a:lnTo>
                  <a:pt x="1094779" y="1738"/>
                </a:lnTo>
                <a:lnTo>
                  <a:pt x="1052893" y="7048"/>
                </a:lnTo>
                <a:lnTo>
                  <a:pt x="1014150" y="16073"/>
                </a:lnTo>
                <a:lnTo>
                  <a:pt x="946475" y="46410"/>
                </a:lnTo>
                <a:lnTo>
                  <a:pt x="891182" y="90463"/>
                </a:lnTo>
                <a:lnTo>
                  <a:pt x="849201" y="147042"/>
                </a:lnTo>
                <a:lnTo>
                  <a:pt x="822817" y="205859"/>
                </a:lnTo>
                <a:lnTo>
                  <a:pt x="811339" y="266985"/>
                </a:lnTo>
                <a:lnTo>
                  <a:pt x="806767" y="346995"/>
                </a:lnTo>
                <a:lnTo>
                  <a:pt x="806195" y="394715"/>
                </a:lnTo>
                <a:lnTo>
                  <a:pt x="806195" y="454151"/>
                </a:lnTo>
                <a:lnTo>
                  <a:pt x="1100327" y="454151"/>
                </a:lnTo>
                <a:lnTo>
                  <a:pt x="1100410" y="321563"/>
                </a:lnTo>
                <a:lnTo>
                  <a:pt x="1100947" y="291846"/>
                </a:lnTo>
                <a:lnTo>
                  <a:pt x="1106757" y="243839"/>
                </a:lnTo>
                <a:lnTo>
                  <a:pt x="1138880" y="211478"/>
                </a:lnTo>
                <a:lnTo>
                  <a:pt x="1150619" y="210312"/>
                </a:lnTo>
                <a:lnTo>
                  <a:pt x="1493251" y="210312"/>
                </a:lnTo>
                <a:lnTo>
                  <a:pt x="1477243" y="172004"/>
                </a:lnTo>
                <a:lnTo>
                  <a:pt x="1450360" y="129856"/>
                </a:lnTo>
                <a:lnTo>
                  <a:pt x="1415795" y="91439"/>
                </a:lnTo>
                <a:lnTo>
                  <a:pt x="1382133" y="63500"/>
                </a:lnTo>
                <a:lnTo>
                  <a:pt x="1343603" y="40639"/>
                </a:lnTo>
                <a:lnTo>
                  <a:pt x="1300162" y="22860"/>
                </a:lnTo>
                <a:lnTo>
                  <a:pt x="1251768" y="10160"/>
                </a:lnTo>
                <a:lnTo>
                  <a:pt x="1198379" y="2539"/>
                </a:lnTo>
                <a:lnTo>
                  <a:pt x="1139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44287" y="2438850"/>
            <a:ext cx="279146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UM</a:t>
            </a:r>
            <a:r>
              <a:rPr spc="-5" dirty="0"/>
              <a:t>L</a:t>
            </a:r>
            <a:r>
              <a:rPr dirty="0"/>
              <a:t>概述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687" y="200094"/>
            <a:ext cx="14458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组件视图 组件图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14743" y="455110"/>
            <a:ext cx="3373120" cy="0"/>
          </a:xfrm>
          <a:custGeom>
            <a:avLst/>
            <a:gdLst/>
            <a:ahLst/>
            <a:cxnLst/>
            <a:rect l="l" t="t" r="r" b="b"/>
            <a:pathLst>
              <a:path w="3373120">
                <a:moveTo>
                  <a:pt x="0" y="0"/>
                </a:moveTo>
                <a:lnTo>
                  <a:pt x="3372612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3992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1343094"/>
            <a:ext cx="7879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组件是系统高层的可重用的组成部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图描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述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软件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件，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以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及组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之间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关系， 组件本身是代码的物理模块，组件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图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则显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示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了代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码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的结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构。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687" y="200094"/>
            <a:ext cx="14458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配置视图 部署图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14743" y="455110"/>
            <a:ext cx="3373120" cy="0"/>
          </a:xfrm>
          <a:custGeom>
            <a:avLst/>
            <a:gdLst/>
            <a:ahLst/>
            <a:cxnLst/>
            <a:rect l="l" t="t" r="r" b="b"/>
            <a:pathLst>
              <a:path w="3373120">
                <a:moveTo>
                  <a:pt x="0" y="0"/>
                </a:moveTo>
                <a:lnTo>
                  <a:pt x="3372612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3992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1160214"/>
            <a:ext cx="7879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配置图是对面向对象系统的物理方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面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建模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使用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两种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图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之一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另一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种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图是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组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件图。 配置图显示了运行软件系统的物理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硬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件，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以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及如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何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将软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件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配置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到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硬件</a:t>
            </a:r>
            <a:r>
              <a:rPr sz="1600" spc="5" dirty="0">
                <a:solidFill>
                  <a:srgbClr val="FFFFFF"/>
                </a:solidFill>
                <a:latin typeface="微软雅黑"/>
                <a:cs typeface="微软雅黑"/>
              </a:rPr>
              <a:t>上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0471" y="1154626"/>
            <a:ext cx="1534795" cy="1256030"/>
          </a:xfrm>
          <a:custGeom>
            <a:avLst/>
            <a:gdLst/>
            <a:ahLst/>
            <a:cxnLst/>
            <a:rect l="l" t="t" r="r" b="b"/>
            <a:pathLst>
              <a:path w="1534795" h="1256030">
                <a:moveTo>
                  <a:pt x="356615" y="0"/>
                </a:moveTo>
                <a:lnTo>
                  <a:pt x="297179" y="3143"/>
                </a:lnTo>
                <a:lnTo>
                  <a:pt x="242315" y="12572"/>
                </a:lnTo>
                <a:lnTo>
                  <a:pt x="192024" y="28289"/>
                </a:lnTo>
                <a:lnTo>
                  <a:pt x="146303" y="50291"/>
                </a:lnTo>
                <a:lnTo>
                  <a:pt x="105679" y="78343"/>
                </a:lnTo>
                <a:lnTo>
                  <a:pt x="72771" y="110109"/>
                </a:lnTo>
                <a:lnTo>
                  <a:pt x="47291" y="145875"/>
                </a:lnTo>
                <a:lnTo>
                  <a:pt x="28955" y="185927"/>
                </a:lnTo>
                <a:lnTo>
                  <a:pt x="18336" y="223040"/>
                </a:lnTo>
                <a:lnTo>
                  <a:pt x="10204" y="266663"/>
                </a:lnTo>
                <a:lnTo>
                  <a:pt x="4486" y="316723"/>
                </a:lnTo>
                <a:lnTo>
                  <a:pt x="1109" y="373148"/>
                </a:lnTo>
                <a:lnTo>
                  <a:pt x="0" y="435863"/>
                </a:lnTo>
                <a:lnTo>
                  <a:pt x="0" y="847344"/>
                </a:lnTo>
                <a:lnTo>
                  <a:pt x="1119" y="907065"/>
                </a:lnTo>
                <a:lnTo>
                  <a:pt x="4381" y="958214"/>
                </a:lnTo>
                <a:lnTo>
                  <a:pt x="9644" y="1000791"/>
                </a:lnTo>
                <a:lnTo>
                  <a:pt x="27598" y="1064228"/>
                </a:lnTo>
                <a:lnTo>
                  <a:pt x="58983" y="1121378"/>
                </a:lnTo>
                <a:lnTo>
                  <a:pt x="103584" y="1174789"/>
                </a:lnTo>
                <a:lnTo>
                  <a:pt x="161972" y="1215318"/>
                </a:lnTo>
                <a:lnTo>
                  <a:pt x="235457" y="1240988"/>
                </a:lnTo>
                <a:lnTo>
                  <a:pt x="278891" y="1249108"/>
                </a:lnTo>
                <a:lnTo>
                  <a:pt x="326898" y="1254085"/>
                </a:lnTo>
                <a:lnTo>
                  <a:pt x="379475" y="1255776"/>
                </a:lnTo>
                <a:lnTo>
                  <a:pt x="419766" y="1254109"/>
                </a:lnTo>
                <a:lnTo>
                  <a:pt x="458343" y="1249299"/>
                </a:lnTo>
                <a:lnTo>
                  <a:pt x="530351" y="1231391"/>
                </a:lnTo>
                <a:lnTo>
                  <a:pt x="593597" y="1198435"/>
                </a:lnTo>
                <a:lnTo>
                  <a:pt x="647700" y="1150620"/>
                </a:lnTo>
                <a:lnTo>
                  <a:pt x="687704" y="1092136"/>
                </a:lnTo>
                <a:lnTo>
                  <a:pt x="706862" y="1045463"/>
                </a:lnTo>
                <a:lnTo>
                  <a:pt x="362712" y="1045463"/>
                </a:lnTo>
                <a:lnTo>
                  <a:pt x="352163" y="1044344"/>
                </a:lnTo>
                <a:lnTo>
                  <a:pt x="327469" y="992505"/>
                </a:lnTo>
                <a:lnTo>
                  <a:pt x="326198" y="922020"/>
                </a:lnTo>
                <a:lnTo>
                  <a:pt x="326136" y="336803"/>
                </a:lnTo>
                <a:lnTo>
                  <a:pt x="326469" y="296751"/>
                </a:lnTo>
                <a:lnTo>
                  <a:pt x="329993" y="242935"/>
                </a:lnTo>
                <a:lnTo>
                  <a:pt x="353687" y="211454"/>
                </a:lnTo>
                <a:lnTo>
                  <a:pt x="364236" y="210312"/>
                </a:lnTo>
                <a:lnTo>
                  <a:pt x="704184" y="210312"/>
                </a:lnTo>
                <a:lnTo>
                  <a:pt x="703159" y="206573"/>
                </a:lnTo>
                <a:lnTo>
                  <a:pt x="676346" y="148804"/>
                </a:lnTo>
                <a:lnTo>
                  <a:pt x="635484" y="96774"/>
                </a:lnTo>
                <a:lnTo>
                  <a:pt x="575429" y="53339"/>
                </a:lnTo>
                <a:lnTo>
                  <a:pt x="537971" y="35051"/>
                </a:lnTo>
                <a:lnTo>
                  <a:pt x="496562" y="19288"/>
                </a:lnTo>
                <a:lnTo>
                  <a:pt x="452437" y="8382"/>
                </a:lnTo>
                <a:lnTo>
                  <a:pt x="405741" y="2047"/>
                </a:lnTo>
                <a:lnTo>
                  <a:pt x="356615" y="0"/>
                </a:lnTo>
                <a:close/>
              </a:path>
              <a:path w="1534795" h="1256030">
                <a:moveTo>
                  <a:pt x="704184" y="210312"/>
                </a:moveTo>
                <a:lnTo>
                  <a:pt x="364236" y="210312"/>
                </a:lnTo>
                <a:lnTo>
                  <a:pt x="374546" y="211216"/>
                </a:lnTo>
                <a:lnTo>
                  <a:pt x="382714" y="214122"/>
                </a:lnTo>
                <a:lnTo>
                  <a:pt x="398716" y="263652"/>
                </a:lnTo>
                <a:lnTo>
                  <a:pt x="400812" y="336803"/>
                </a:lnTo>
                <a:lnTo>
                  <a:pt x="400812" y="922020"/>
                </a:lnTo>
                <a:lnTo>
                  <a:pt x="398525" y="989838"/>
                </a:lnTo>
                <a:lnTo>
                  <a:pt x="387143" y="1033891"/>
                </a:lnTo>
                <a:lnTo>
                  <a:pt x="362712" y="1045463"/>
                </a:lnTo>
                <a:lnTo>
                  <a:pt x="706862" y="1045463"/>
                </a:lnTo>
                <a:lnTo>
                  <a:pt x="717946" y="993647"/>
                </a:lnTo>
                <a:lnTo>
                  <a:pt x="722756" y="947927"/>
                </a:lnTo>
                <a:lnTo>
                  <a:pt x="725852" y="893063"/>
                </a:lnTo>
                <a:lnTo>
                  <a:pt x="726948" y="829056"/>
                </a:lnTo>
                <a:lnTo>
                  <a:pt x="726948" y="435863"/>
                </a:lnTo>
                <a:lnTo>
                  <a:pt x="725852" y="372760"/>
                </a:lnTo>
                <a:lnTo>
                  <a:pt x="722757" y="318515"/>
                </a:lnTo>
                <a:lnTo>
                  <a:pt x="717946" y="273415"/>
                </a:lnTo>
                <a:lnTo>
                  <a:pt x="711707" y="237744"/>
                </a:lnTo>
                <a:lnTo>
                  <a:pt x="704184" y="210312"/>
                </a:lnTo>
                <a:close/>
              </a:path>
              <a:path w="1534795" h="1256030">
                <a:moveTo>
                  <a:pt x="1450848" y="1024127"/>
                </a:moveTo>
                <a:lnTo>
                  <a:pt x="1124712" y="1024127"/>
                </a:lnTo>
                <a:lnTo>
                  <a:pt x="1124712" y="1232915"/>
                </a:lnTo>
                <a:lnTo>
                  <a:pt x="1450848" y="1232915"/>
                </a:lnTo>
                <a:lnTo>
                  <a:pt x="1450848" y="1024127"/>
                </a:lnTo>
                <a:close/>
              </a:path>
              <a:path w="1534795" h="1256030">
                <a:moveTo>
                  <a:pt x="1450848" y="21336"/>
                </a:moveTo>
                <a:lnTo>
                  <a:pt x="1033271" y="21336"/>
                </a:lnTo>
                <a:lnTo>
                  <a:pt x="775715" y="804672"/>
                </a:lnTo>
                <a:lnTo>
                  <a:pt x="775715" y="1024127"/>
                </a:lnTo>
                <a:lnTo>
                  <a:pt x="1534667" y="1024127"/>
                </a:lnTo>
                <a:lnTo>
                  <a:pt x="1534667" y="794003"/>
                </a:lnTo>
                <a:lnTo>
                  <a:pt x="1024127" y="794003"/>
                </a:lnTo>
                <a:lnTo>
                  <a:pt x="1124712" y="320039"/>
                </a:lnTo>
                <a:lnTo>
                  <a:pt x="1450848" y="320039"/>
                </a:lnTo>
                <a:lnTo>
                  <a:pt x="1450848" y="21336"/>
                </a:lnTo>
                <a:close/>
              </a:path>
              <a:path w="1534795" h="1256030">
                <a:moveTo>
                  <a:pt x="1450848" y="320039"/>
                </a:moveTo>
                <a:lnTo>
                  <a:pt x="1124712" y="320039"/>
                </a:lnTo>
                <a:lnTo>
                  <a:pt x="1124712" y="794003"/>
                </a:lnTo>
                <a:lnTo>
                  <a:pt x="1450848" y="794003"/>
                </a:lnTo>
                <a:lnTo>
                  <a:pt x="1450848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0471" y="1154626"/>
            <a:ext cx="1534795" cy="1256030"/>
          </a:xfrm>
          <a:custGeom>
            <a:avLst/>
            <a:gdLst/>
            <a:ahLst/>
            <a:cxnLst/>
            <a:rect l="l" t="t" r="r" b="b"/>
            <a:pathLst>
              <a:path w="1534795" h="1256030">
                <a:moveTo>
                  <a:pt x="356615" y="0"/>
                </a:moveTo>
                <a:lnTo>
                  <a:pt x="297179" y="3143"/>
                </a:lnTo>
                <a:lnTo>
                  <a:pt x="242315" y="12572"/>
                </a:lnTo>
                <a:lnTo>
                  <a:pt x="192024" y="28289"/>
                </a:lnTo>
                <a:lnTo>
                  <a:pt x="146303" y="50291"/>
                </a:lnTo>
                <a:lnTo>
                  <a:pt x="105679" y="78343"/>
                </a:lnTo>
                <a:lnTo>
                  <a:pt x="72771" y="110109"/>
                </a:lnTo>
                <a:lnTo>
                  <a:pt x="47291" y="145875"/>
                </a:lnTo>
                <a:lnTo>
                  <a:pt x="28955" y="185927"/>
                </a:lnTo>
                <a:lnTo>
                  <a:pt x="18336" y="223040"/>
                </a:lnTo>
                <a:lnTo>
                  <a:pt x="10204" y="266663"/>
                </a:lnTo>
                <a:lnTo>
                  <a:pt x="4486" y="316723"/>
                </a:lnTo>
                <a:lnTo>
                  <a:pt x="1109" y="373148"/>
                </a:lnTo>
                <a:lnTo>
                  <a:pt x="0" y="435863"/>
                </a:lnTo>
                <a:lnTo>
                  <a:pt x="0" y="847344"/>
                </a:lnTo>
                <a:lnTo>
                  <a:pt x="1119" y="907065"/>
                </a:lnTo>
                <a:lnTo>
                  <a:pt x="4381" y="958214"/>
                </a:lnTo>
                <a:lnTo>
                  <a:pt x="9644" y="1000791"/>
                </a:lnTo>
                <a:lnTo>
                  <a:pt x="27598" y="1064228"/>
                </a:lnTo>
                <a:lnTo>
                  <a:pt x="58983" y="1121378"/>
                </a:lnTo>
                <a:lnTo>
                  <a:pt x="103584" y="1174789"/>
                </a:lnTo>
                <a:lnTo>
                  <a:pt x="161972" y="1215318"/>
                </a:lnTo>
                <a:lnTo>
                  <a:pt x="235457" y="1240988"/>
                </a:lnTo>
                <a:lnTo>
                  <a:pt x="278891" y="1249108"/>
                </a:lnTo>
                <a:lnTo>
                  <a:pt x="326898" y="1254085"/>
                </a:lnTo>
                <a:lnTo>
                  <a:pt x="379475" y="1255776"/>
                </a:lnTo>
                <a:lnTo>
                  <a:pt x="419766" y="1254109"/>
                </a:lnTo>
                <a:lnTo>
                  <a:pt x="458343" y="1249299"/>
                </a:lnTo>
                <a:lnTo>
                  <a:pt x="530351" y="1231391"/>
                </a:lnTo>
                <a:lnTo>
                  <a:pt x="593597" y="1198435"/>
                </a:lnTo>
                <a:lnTo>
                  <a:pt x="647700" y="1150620"/>
                </a:lnTo>
                <a:lnTo>
                  <a:pt x="687704" y="1092136"/>
                </a:lnTo>
                <a:lnTo>
                  <a:pt x="706862" y="1045463"/>
                </a:lnTo>
                <a:lnTo>
                  <a:pt x="362712" y="1045463"/>
                </a:lnTo>
                <a:lnTo>
                  <a:pt x="352163" y="1044344"/>
                </a:lnTo>
                <a:lnTo>
                  <a:pt x="327469" y="992505"/>
                </a:lnTo>
                <a:lnTo>
                  <a:pt x="326198" y="922020"/>
                </a:lnTo>
                <a:lnTo>
                  <a:pt x="326136" y="336803"/>
                </a:lnTo>
                <a:lnTo>
                  <a:pt x="326469" y="296751"/>
                </a:lnTo>
                <a:lnTo>
                  <a:pt x="329993" y="242935"/>
                </a:lnTo>
                <a:lnTo>
                  <a:pt x="353687" y="211454"/>
                </a:lnTo>
                <a:lnTo>
                  <a:pt x="364236" y="210312"/>
                </a:lnTo>
                <a:lnTo>
                  <a:pt x="704184" y="210312"/>
                </a:lnTo>
                <a:lnTo>
                  <a:pt x="703159" y="206573"/>
                </a:lnTo>
                <a:lnTo>
                  <a:pt x="676346" y="148804"/>
                </a:lnTo>
                <a:lnTo>
                  <a:pt x="635484" y="96774"/>
                </a:lnTo>
                <a:lnTo>
                  <a:pt x="575429" y="53339"/>
                </a:lnTo>
                <a:lnTo>
                  <a:pt x="537971" y="35051"/>
                </a:lnTo>
                <a:lnTo>
                  <a:pt x="496562" y="19288"/>
                </a:lnTo>
                <a:lnTo>
                  <a:pt x="452437" y="8382"/>
                </a:lnTo>
                <a:lnTo>
                  <a:pt x="405741" y="2047"/>
                </a:lnTo>
                <a:lnTo>
                  <a:pt x="356615" y="0"/>
                </a:lnTo>
                <a:close/>
              </a:path>
              <a:path w="1534795" h="1256030">
                <a:moveTo>
                  <a:pt x="704184" y="210312"/>
                </a:moveTo>
                <a:lnTo>
                  <a:pt x="364236" y="210312"/>
                </a:lnTo>
                <a:lnTo>
                  <a:pt x="374546" y="211216"/>
                </a:lnTo>
                <a:lnTo>
                  <a:pt x="382714" y="214122"/>
                </a:lnTo>
                <a:lnTo>
                  <a:pt x="398716" y="263652"/>
                </a:lnTo>
                <a:lnTo>
                  <a:pt x="400812" y="336803"/>
                </a:lnTo>
                <a:lnTo>
                  <a:pt x="400812" y="922020"/>
                </a:lnTo>
                <a:lnTo>
                  <a:pt x="398525" y="989838"/>
                </a:lnTo>
                <a:lnTo>
                  <a:pt x="387143" y="1033891"/>
                </a:lnTo>
                <a:lnTo>
                  <a:pt x="362712" y="1045463"/>
                </a:lnTo>
                <a:lnTo>
                  <a:pt x="706862" y="1045463"/>
                </a:lnTo>
                <a:lnTo>
                  <a:pt x="717946" y="993647"/>
                </a:lnTo>
                <a:lnTo>
                  <a:pt x="722756" y="947927"/>
                </a:lnTo>
                <a:lnTo>
                  <a:pt x="725852" y="893063"/>
                </a:lnTo>
                <a:lnTo>
                  <a:pt x="726948" y="829056"/>
                </a:lnTo>
                <a:lnTo>
                  <a:pt x="726948" y="435863"/>
                </a:lnTo>
                <a:lnTo>
                  <a:pt x="725852" y="372760"/>
                </a:lnTo>
                <a:lnTo>
                  <a:pt x="722757" y="318515"/>
                </a:lnTo>
                <a:lnTo>
                  <a:pt x="717946" y="273415"/>
                </a:lnTo>
                <a:lnTo>
                  <a:pt x="711707" y="237744"/>
                </a:lnTo>
                <a:lnTo>
                  <a:pt x="704184" y="210312"/>
                </a:lnTo>
                <a:close/>
              </a:path>
              <a:path w="1534795" h="1256030">
                <a:moveTo>
                  <a:pt x="1450848" y="1024127"/>
                </a:moveTo>
                <a:lnTo>
                  <a:pt x="1124712" y="1024127"/>
                </a:lnTo>
                <a:lnTo>
                  <a:pt x="1124712" y="1232915"/>
                </a:lnTo>
                <a:lnTo>
                  <a:pt x="1450848" y="1232915"/>
                </a:lnTo>
                <a:lnTo>
                  <a:pt x="1450848" y="1024127"/>
                </a:lnTo>
                <a:close/>
              </a:path>
              <a:path w="1534795" h="1256030">
                <a:moveTo>
                  <a:pt x="1450848" y="21336"/>
                </a:moveTo>
                <a:lnTo>
                  <a:pt x="1033271" y="21336"/>
                </a:lnTo>
                <a:lnTo>
                  <a:pt x="775715" y="804672"/>
                </a:lnTo>
                <a:lnTo>
                  <a:pt x="775715" y="1024127"/>
                </a:lnTo>
                <a:lnTo>
                  <a:pt x="1534667" y="1024127"/>
                </a:lnTo>
                <a:lnTo>
                  <a:pt x="1534667" y="794003"/>
                </a:lnTo>
                <a:lnTo>
                  <a:pt x="1024127" y="794003"/>
                </a:lnTo>
                <a:lnTo>
                  <a:pt x="1124712" y="320039"/>
                </a:lnTo>
                <a:lnTo>
                  <a:pt x="1450848" y="320039"/>
                </a:lnTo>
                <a:lnTo>
                  <a:pt x="1450848" y="21336"/>
                </a:lnTo>
                <a:close/>
              </a:path>
              <a:path w="1534795" h="1256030">
                <a:moveTo>
                  <a:pt x="1450848" y="320039"/>
                </a:moveTo>
                <a:lnTo>
                  <a:pt x="1124712" y="320039"/>
                </a:lnTo>
                <a:lnTo>
                  <a:pt x="1124712" y="794003"/>
                </a:lnTo>
                <a:lnTo>
                  <a:pt x="1450848" y="794003"/>
                </a:lnTo>
                <a:lnTo>
                  <a:pt x="1450848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案例实战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687" y="200094"/>
            <a:ext cx="14458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微软雅黑"/>
                <a:cs typeface="微软雅黑"/>
              </a:rPr>
              <a:t>购物系统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800" b="0" spc="-5" dirty="0">
                <a:latin typeface="微软雅黑"/>
                <a:cs typeface="微软雅黑"/>
              </a:rPr>
              <a:t>分析建模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14743" y="455110"/>
            <a:ext cx="3373120" cy="0"/>
          </a:xfrm>
          <a:custGeom>
            <a:avLst/>
            <a:gdLst/>
            <a:ahLst/>
            <a:cxnLst/>
            <a:rect l="l" t="t" r="r" b="b"/>
            <a:pathLst>
              <a:path w="3373120">
                <a:moveTo>
                  <a:pt x="0" y="0"/>
                </a:moveTo>
                <a:lnTo>
                  <a:pt x="3372612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455" y="455110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3992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95" y="1148936"/>
            <a:ext cx="320611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完成客户用例图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完成客户购物车购买商品活动图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完成客户购买商品所需类图</a:t>
            </a:r>
            <a:endParaRPr sz="1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完成客户购物车结算时序图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48474"/>
            <a:ext cx="9114601" cy="135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823" y="1722570"/>
            <a:ext cx="5542280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50" spc="5" dirty="0"/>
              <a:t>感谢观看</a:t>
            </a:r>
            <a:r>
              <a:rPr sz="4950" spc="-204" dirty="0"/>
              <a:t> </a:t>
            </a:r>
            <a:r>
              <a:rPr sz="4950" spc="-5" dirty="0">
                <a:latin typeface="Arial"/>
                <a:cs typeface="Arial"/>
              </a:rPr>
              <a:t>THANKS!</a:t>
            </a:r>
            <a:endParaRPr sz="4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14601" cy="5104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76490"/>
            <a:ext cx="9114601" cy="1228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1543</TotalTime>
  <Words>1465</Words>
  <Application>Microsoft Office PowerPoint</Application>
  <PresentationFormat>自定义</PresentationFormat>
  <Paragraphs>281</Paragraphs>
  <Slides>94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0" baseType="lpstr">
      <vt:lpstr>宋体</vt:lpstr>
      <vt:lpstr>微软雅黑</vt:lpstr>
      <vt:lpstr>Arial</vt:lpstr>
      <vt:lpstr>Calibri</vt:lpstr>
      <vt:lpstr>Times New Roman</vt:lpstr>
      <vt:lpstr>Office Theme</vt:lpstr>
      <vt:lpstr>UML统一建模语言</vt:lpstr>
      <vt:lpstr>目录标题</vt:lpstr>
      <vt:lpstr>认知模型</vt:lpstr>
      <vt:lpstr>学习目标</vt:lpstr>
      <vt:lpstr>PowerPoint 演示文稿</vt:lpstr>
      <vt:lpstr>  建模的意义与误区</vt:lpstr>
      <vt:lpstr>  建模的意义与误区</vt:lpstr>
      <vt:lpstr>  建模的意义与误区</vt:lpstr>
      <vt:lpstr>UML概述</vt:lpstr>
      <vt:lpstr>学习目标</vt:lpstr>
      <vt:lpstr>UML初览</vt:lpstr>
      <vt:lpstr>UML组成结构</vt:lpstr>
      <vt:lpstr>UML中的视图</vt:lpstr>
      <vt:lpstr>用例视图</vt:lpstr>
      <vt:lpstr>逻辑视图</vt:lpstr>
      <vt:lpstr>并发视图</vt:lpstr>
      <vt:lpstr>组件视图</vt:lpstr>
      <vt:lpstr>配置视图</vt:lpstr>
      <vt:lpstr>UML中的图</vt:lpstr>
      <vt:lpstr>PowerPoint 演示文稿</vt:lpstr>
      <vt:lpstr>PowerPoint 演示文稿</vt:lpstr>
      <vt:lpstr>PowerPoint 演示文稿</vt:lpstr>
      <vt:lpstr>状态图State</vt:lpstr>
      <vt:lpstr>活动图Activity</vt:lpstr>
      <vt:lpstr>PowerPoint 演示文稿</vt:lpstr>
      <vt:lpstr>时序图Sequence</vt:lpstr>
      <vt:lpstr>协作图Collaboration</vt:lpstr>
      <vt:lpstr>组件图Component</vt:lpstr>
      <vt:lpstr>配置图Deployment</vt:lpstr>
      <vt:lpstr>UML从整体上分类</vt:lpstr>
      <vt:lpstr>静态和动态的角度分类</vt:lpstr>
      <vt:lpstr>从建模的角度分类</vt:lpstr>
      <vt:lpstr>UML应用领域</vt:lpstr>
      <vt:lpstr>UML中的视图</vt:lpstr>
      <vt:lpstr>学习目标</vt:lpstr>
      <vt:lpstr>用户模型视图 用例图</vt:lpstr>
      <vt:lpstr>用例图的元素    用例(use case)</vt:lpstr>
      <vt:lpstr>   用例图的元素    参与者(Actor)</vt:lpstr>
      <vt:lpstr>用例之间的关系</vt:lpstr>
      <vt:lpstr>关联关系</vt:lpstr>
      <vt:lpstr>包含关系</vt:lpstr>
      <vt:lpstr>扩展关系</vt:lpstr>
      <vt:lpstr>泛化关系</vt:lpstr>
      <vt:lpstr>如何识别参与者</vt:lpstr>
      <vt:lpstr>如何识别用例</vt:lpstr>
      <vt:lpstr>实例-图书管理 系统中的用例图</vt:lpstr>
      <vt:lpstr>逻辑视图-类图</vt:lpstr>
      <vt:lpstr>面向对象建模</vt:lpstr>
      <vt:lpstr>PowerPoint 演示文稿</vt:lpstr>
      <vt:lpstr>PowerPoint 演示文稿</vt:lpstr>
      <vt:lpstr>PowerPoint 演示文稿</vt:lpstr>
      <vt:lpstr>单向关联</vt:lpstr>
      <vt:lpstr>双向(标准)的关联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实例-图书管理系统 中借阅操作类图</vt:lpstr>
      <vt:lpstr>面向对象技术总结</vt:lpstr>
      <vt:lpstr>逻辑视图-包图</vt:lpstr>
      <vt:lpstr>并发视图 状态图</vt:lpstr>
      <vt:lpstr>PowerPoint 演示文稿</vt:lpstr>
      <vt:lpstr>PowerPoint 演示文稿</vt:lpstr>
      <vt:lpstr>PowerPoint 演示文稿</vt:lpstr>
      <vt:lpstr>实例-图书管理系统 中图书状态图</vt:lpstr>
      <vt:lpstr>并发视图 活动图</vt:lpstr>
      <vt:lpstr>活动图的组成元素</vt:lpstr>
      <vt:lpstr>动作状态</vt:lpstr>
      <vt:lpstr>活动状态</vt:lpstr>
      <vt:lpstr>PowerPoint 演示文稿</vt:lpstr>
      <vt:lpstr>转换与动作流</vt:lpstr>
      <vt:lpstr>分支与合并</vt:lpstr>
      <vt:lpstr>分叉与汇合</vt:lpstr>
      <vt:lpstr>PowerPoint 演示文稿</vt:lpstr>
      <vt:lpstr>实例-借书活动图</vt:lpstr>
      <vt:lpstr>并发视图 时序图</vt:lpstr>
      <vt:lpstr>时序图组成元素</vt:lpstr>
      <vt:lpstr>PowerPoint 演示文稿</vt:lpstr>
      <vt:lpstr>PowerPoint 演示文稿</vt:lpstr>
      <vt:lpstr>控制焦点</vt:lpstr>
      <vt:lpstr>PowerPoint 演示文稿</vt:lpstr>
      <vt:lpstr>实例-借书时序图</vt:lpstr>
      <vt:lpstr>并发视图 协作图</vt:lpstr>
      <vt:lpstr>协作图的组成元素</vt:lpstr>
      <vt:lpstr>时序图和协作图的互换</vt:lpstr>
      <vt:lpstr>时序图与协作图的比较</vt:lpstr>
      <vt:lpstr>组件视图 组件图</vt:lpstr>
      <vt:lpstr>配置视图 部署图</vt:lpstr>
      <vt:lpstr>案例实战</vt:lpstr>
      <vt:lpstr>购物系统 分析建模</vt:lpstr>
      <vt:lpstr>感谢观看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uml.pptx</dc:title>
  <dc:creator>ThinkPad</dc:creator>
  <cp:lastModifiedBy>wu andy</cp:lastModifiedBy>
  <cp:revision>28</cp:revision>
  <dcterms:created xsi:type="dcterms:W3CDTF">2021-02-24T07:01:53Z</dcterms:created>
  <dcterms:modified xsi:type="dcterms:W3CDTF">2021-02-25T08:44:59Z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2020-03-17T00:00:00Z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2021-02-24T00:00:00Z</vt:filetime>
  </property>
</Properties>
</file>