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320" r:id="rId7"/>
    <p:sldId id="346" r:id="rId8"/>
    <p:sldId id="261" r:id="rId9"/>
    <p:sldId id="263" r:id="rId10"/>
    <p:sldId id="321" r:id="rId11"/>
    <p:sldId id="262" r:id="rId12"/>
    <p:sldId id="264" r:id="rId13"/>
    <p:sldId id="297" r:id="rId14"/>
    <p:sldId id="265" r:id="rId15"/>
    <p:sldId id="267" r:id="rId16"/>
    <p:sldId id="26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68" r:id="rId25"/>
    <p:sldId id="322" r:id="rId26"/>
    <p:sldId id="323" r:id="rId27"/>
    <p:sldId id="269" r:id="rId28"/>
    <p:sldId id="314" r:id="rId29"/>
    <p:sldId id="315" r:id="rId30"/>
    <p:sldId id="274" r:id="rId31"/>
    <p:sldId id="324" r:id="rId32"/>
    <p:sldId id="316" r:id="rId33"/>
    <p:sldId id="31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34" r:id="rId42"/>
    <p:sldId id="277" r:id="rId43"/>
    <p:sldId id="280" r:id="rId44"/>
    <p:sldId id="283" r:id="rId45"/>
    <p:sldId id="284" r:id="rId46"/>
    <p:sldId id="285" r:id="rId47"/>
    <p:sldId id="318" r:id="rId48"/>
    <p:sldId id="319" r:id="rId49"/>
    <p:sldId id="336" r:id="rId50"/>
    <p:sldId id="337" r:id="rId51"/>
    <p:sldId id="286" r:id="rId52"/>
    <p:sldId id="287" r:id="rId53"/>
    <p:sldId id="288" r:id="rId54"/>
    <p:sldId id="289" r:id="rId55"/>
    <p:sldId id="326" r:id="rId56"/>
    <p:sldId id="328" r:id="rId57"/>
    <p:sldId id="329" r:id="rId58"/>
    <p:sldId id="330" r:id="rId59"/>
    <p:sldId id="331" r:id="rId60"/>
    <p:sldId id="338" r:id="rId61"/>
    <p:sldId id="339" r:id="rId62"/>
    <p:sldId id="340" r:id="rId63"/>
    <p:sldId id="343" r:id="rId64"/>
    <p:sldId id="335" r:id="rId6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99"/>
    <a:srgbClr val="FFCC00"/>
    <a:srgbClr val="FFFF99"/>
    <a:srgbClr val="FFCCCC"/>
    <a:srgbClr val="66FF66"/>
    <a:srgbClr val="FFCC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6940" autoAdjust="0"/>
  </p:normalViewPr>
  <p:slideViewPr>
    <p:cSldViewPr>
      <p:cViewPr varScale="1">
        <p:scale>
          <a:sx n="136" d="100"/>
          <a:sy n="136" d="100"/>
        </p:scale>
        <p:origin x="486" y="1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87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758"/>
    </p:cViewPr>
  </p:sorterViewPr>
  <p:notesViewPr>
    <p:cSldViewPr>
      <p:cViewPr>
        <p:scale>
          <a:sx n="75" d="100"/>
          <a:sy n="75" d="100"/>
        </p:scale>
        <p:origin x="-1565" y="95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D1E5445-59E5-4E70-933F-9878CC3B3A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7A6B110-6471-4D78-AC1B-8711241B81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D017BE2-3590-4AAB-9038-DDC795EDDA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F3760C1-F102-4382-B08C-5881295D8F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2B17C823-4315-4F19-BF83-72B807C8D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C6032C9-4848-4ABA-9C14-1430A9B743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CCAC3C5-DDC8-45CE-ADF5-C0A40B7A9A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1B6F37F-8F12-4DDF-88D1-A0E26B1F369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238323F-2054-4F5B-AC8D-720350D7B7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9672A31-1E10-446C-B4CA-8FCC8D32F3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E524A0D-A963-47C3-8746-AF9426E7F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79A36EE1-3DA3-48BC-A6F4-5224F204CC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336AAA8-B4F8-4379-BACC-10227D561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1C2296-4617-4F82-BE3F-B8F8E449C4A9}" type="slidenum">
              <a:rPr lang="en-US" altLang="zh-CN" sz="1300"/>
              <a:pPr/>
              <a:t>1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443717B-7740-42F7-BACC-C4A98F379E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AC5858F-8A5C-4912-8309-21B68D0C5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7B40BF6-1386-4DE6-8C0F-1E96C23E4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4AD1C3-D647-4422-80DE-D38A6D308EB1}" type="slidenum">
              <a:rPr lang="en-US" altLang="zh-CN" sz="1300"/>
              <a:pPr/>
              <a:t>11</a:t>
            </a:fld>
            <a:endParaRPr lang="en-US" altLang="zh-CN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1595924-E19D-496B-A4AD-29EB60A8A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08BC218-C83D-4E8F-9DBC-C2B4538A5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58C89D7-2B32-41C6-AE14-8F76DEBA5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4AB3AC-8196-4BE9-A8D2-F19EFF051405}" type="slidenum">
              <a:rPr lang="en-US" altLang="zh-CN" sz="1300"/>
              <a:pPr/>
              <a:t>12</a:t>
            </a:fld>
            <a:endParaRPr lang="en-US" altLang="zh-CN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5851A9C-8587-4B82-9246-37BB22BAE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6A22E1E-128C-4FE0-8BAB-7399CB087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353EF2B-D727-4ECD-ABB3-945A9A2C1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FDE0A9-4645-4143-834E-9F61D0E67971}" type="slidenum">
              <a:rPr lang="en-US" altLang="zh-CN" sz="1300"/>
              <a:pPr/>
              <a:t>13</a:t>
            </a:fld>
            <a:endParaRPr lang="en-US" altLang="zh-CN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69303F4-BC0E-4794-A376-152ACC16C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7A2B385A-F0D1-46F5-A6D5-CDB82ED8E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2EC8A26-9E4E-4ADF-9530-151CF3439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66C21A-2765-4F70-8CB8-BEE9BF500070}" type="slidenum">
              <a:rPr lang="en-US" altLang="zh-CN" sz="1300"/>
              <a:pPr/>
              <a:t>14</a:t>
            </a:fld>
            <a:endParaRPr lang="en-US" altLang="zh-CN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1349B4E-272A-4247-8F09-CEBFCFCE8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87C726E-1109-4ADD-93CD-D8B366A59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A276052-F436-4ACC-9675-6CF970818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56D683-9230-459A-BB94-0646878D1D3A}" type="slidenum">
              <a:rPr lang="en-US" altLang="zh-CN" sz="1300"/>
              <a:pPr/>
              <a:t>15</a:t>
            </a:fld>
            <a:endParaRPr lang="en-US" altLang="zh-CN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BCE133D-7B05-46CB-B9D3-10238335A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C8BA5D1-3A26-4001-BB73-67458B59F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C2480A0-295B-4360-87E5-12C2B97EB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3F8331-59F6-42FC-B0C1-5A195E91EBCE}" type="slidenum">
              <a:rPr lang="en-US" altLang="zh-CN" sz="1300"/>
              <a:pPr/>
              <a:t>16</a:t>
            </a:fld>
            <a:endParaRPr lang="en-US" altLang="zh-CN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7029E51-02C7-417E-AAF1-726E54A49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14D9577-DF77-42CD-B8E5-7E360AA40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E149CC6-8B79-4B41-AD20-2C445F236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223A4F-9B63-4FC0-A089-1C771715D76B}" type="slidenum">
              <a:rPr lang="en-US" altLang="zh-CN" sz="1300"/>
              <a:pPr/>
              <a:t>17</a:t>
            </a:fld>
            <a:endParaRPr lang="en-US" altLang="zh-CN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579529F-B22F-4CA3-840F-544E950A8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D65C244-CC9A-4804-9310-56112341C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57A69F4-8D17-453D-AFEB-603C248E2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B55137-5EE8-45EA-B04E-14E1E1505CD8}" type="slidenum">
              <a:rPr lang="en-US" altLang="zh-CN" sz="1300"/>
              <a:pPr/>
              <a:t>18</a:t>
            </a:fld>
            <a:endParaRPr lang="en-US" altLang="zh-CN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C689890-6131-46A4-8A4D-853B17E3B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1B2E30C-6C47-43C2-A2F1-E66554578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2059211-D690-45DE-BD89-5BB760908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E48A84-4667-4BEC-8A3C-766F3E3CD459}" type="slidenum">
              <a:rPr lang="en-US" altLang="zh-CN" sz="1300"/>
              <a:pPr/>
              <a:t>19</a:t>
            </a:fld>
            <a:endParaRPr lang="en-US" altLang="zh-CN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DA5C915-72E2-4BD2-B41B-045466CCC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54002A8-EED2-4452-8283-EAD7D8C28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F04897-C2D2-4ABC-86DE-66B2F26A7615}" type="slidenum">
              <a:rPr lang="en-US" altLang="zh-CN" sz="1300"/>
              <a:pPr/>
              <a:t>20</a:t>
            </a:fld>
            <a:endParaRPr lang="en-US" altLang="zh-CN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0F2DCAC-0973-424F-B60E-26FEAC007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64708630-AAD0-43D6-B9DE-20A9016D7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8E78434-CC24-4E46-851A-F51381821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1DA646-861D-40EA-ACE4-7C268E901D16}" type="slidenum">
              <a:rPr lang="en-US" altLang="zh-CN" sz="1300"/>
              <a:pPr/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29CD0B3-7C85-46BC-97F5-B7E2F616D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4712549-22CF-43C9-A914-AE0C9D2BA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5FFBF31-377F-4256-A6C7-5469BB610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207EB1-FBDA-466D-A967-35A76A845FC3}" type="slidenum">
              <a:rPr lang="en-US" altLang="zh-CN" sz="1300"/>
              <a:pPr/>
              <a:t>21</a:t>
            </a:fld>
            <a:endParaRPr lang="en-US" altLang="zh-CN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A859067-F04B-4E0D-9438-33C1A124F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FEFD3E9-731A-4DB9-B7D5-7FFA76EA7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2E31C27-A508-4128-98D3-6446685FD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C41DBF-8450-45EE-87CC-8C30FDE158F3}" type="slidenum">
              <a:rPr lang="en-US" altLang="zh-CN" sz="1300"/>
              <a:pPr/>
              <a:t>22</a:t>
            </a:fld>
            <a:endParaRPr lang="en-US" altLang="zh-CN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C1A3B84-6E90-4A67-8EF9-827CA1F6C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B36E77B2-D28B-4B09-A725-56F150228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2D4749F-6B33-48AE-9B40-2578D1999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D05D32-6D03-4B41-968B-4DCE1C00969D}" type="slidenum">
              <a:rPr lang="en-US" altLang="zh-CN" sz="1300"/>
              <a:pPr/>
              <a:t>23</a:t>
            </a:fld>
            <a:endParaRPr lang="en-US" altLang="zh-CN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034E5C3-86CC-482C-BA10-6140E69A1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81F7D57-AEEB-4A66-8D68-28FDCFFDC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DFD824-6BC0-4B8F-8900-C73F1CD006F3}" type="slidenum">
              <a:rPr lang="en-US" altLang="zh-CN" sz="1300"/>
              <a:pPr/>
              <a:t>24</a:t>
            </a:fld>
            <a:endParaRPr lang="en-US" altLang="zh-CN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834DB61-07D6-4AEA-B92D-A90C6F352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208552E-6455-4120-9A74-64DEBC7DA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2CCDA33-FDE4-4E6B-9724-619D20C7A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925194-134F-4F36-9DEB-1802EFF09B94}" type="slidenum">
              <a:rPr lang="en-US" altLang="zh-CN" sz="1300"/>
              <a:pPr/>
              <a:t>25</a:t>
            </a:fld>
            <a:endParaRPr lang="en-US" altLang="zh-CN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0F4C2CB-67FB-4D1A-B392-A1C42F13C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87E721A8-1E29-43EE-9512-EB76AC7B5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7ABF8BA-C52E-407A-A9B5-43CB6664A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F95606-7966-47DD-84BA-3EBC1CDE0469}" type="slidenum">
              <a:rPr lang="en-US" altLang="zh-CN" sz="1300"/>
              <a:pPr/>
              <a:t>26</a:t>
            </a:fld>
            <a:endParaRPr lang="en-US" altLang="zh-CN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3331DD8-99C0-4E2F-96F7-4A8854C89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B72F544-1373-48DA-BBE1-5EA52B0D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9B80CD9-48F1-4C0D-9660-38F0B75E7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4149DA-5E57-415A-B580-E0D17C792482}" type="slidenum">
              <a:rPr lang="en-US" altLang="zh-CN" sz="1300"/>
              <a:pPr/>
              <a:t>27</a:t>
            </a:fld>
            <a:endParaRPr lang="en-US" altLang="zh-CN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8509F2A-4724-46D0-A55A-72A37E88F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7544AE07-2512-4D71-B32F-027A99D23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CE35D4F-2A2D-4934-9EB5-344007EEBF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BA2637-A2C1-40DD-BAFA-32ECCF10DB54}" type="slidenum">
              <a:rPr lang="en-US" altLang="zh-CN" sz="1300"/>
              <a:pPr/>
              <a:t>28</a:t>
            </a:fld>
            <a:endParaRPr lang="en-US" altLang="zh-CN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D272710-B1A5-46E0-920B-E0D76EEB6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1D4F5D4D-9F8E-4747-90B0-09DABA337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DAEF6A3-4186-41A3-8BEB-289119B75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FD488B-A1F0-44FA-B34A-68425FC95AAF}" type="slidenum">
              <a:rPr lang="en-US" altLang="zh-CN" sz="1300"/>
              <a:pPr/>
              <a:t>29</a:t>
            </a:fld>
            <a:endParaRPr lang="en-US" altLang="zh-CN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FA06D03-8A03-441B-B061-ED6738B32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5BDAAFD-1E94-4D46-BD45-542DA2C13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9FA6D07-B19F-468C-862E-9699D69E6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74CDD9-7206-43B5-AD72-1CD6B57D19EF}" type="slidenum">
              <a:rPr lang="en-US" altLang="zh-CN" sz="1300"/>
              <a:pPr/>
              <a:t>30</a:t>
            </a:fld>
            <a:endParaRPr lang="en-US" altLang="zh-CN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83247E4-E268-4A44-A2D0-F90B3AF68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441365BC-47E0-4B2E-AA40-03AD459D6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1885363-19F8-4486-9904-4CB9C3194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15FE3F-0F97-4056-BDDA-024186A5CD35}" type="slidenum">
              <a:rPr lang="en-US" altLang="zh-CN" sz="1300"/>
              <a:pPr/>
              <a:t>3</a:t>
            </a:fld>
            <a:endParaRPr lang="en-US" altLang="zh-CN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0A93006-7920-4BE9-9516-91EC2403B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2F52953-D96D-463D-94C4-7EE65C8EC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7A9CA36-FB99-416B-AD04-DAAD6B98C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8C62D2-FCB5-4411-B4ED-64EE20CAECF2}" type="slidenum">
              <a:rPr lang="en-US" altLang="zh-CN" sz="1300"/>
              <a:pPr/>
              <a:t>31</a:t>
            </a:fld>
            <a:endParaRPr lang="en-US" altLang="zh-CN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EBDC3C5-B71F-4D68-B53E-0B11C791A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601F454-CE8E-43EA-9C28-655AD248D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6F03937-9D0E-4955-B52A-C3ED69C83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DE6F9D-7483-4F8A-AEE8-3C0611B5DE09}" type="slidenum">
              <a:rPr lang="en-US" altLang="zh-CN" sz="1300"/>
              <a:pPr/>
              <a:t>32</a:t>
            </a:fld>
            <a:endParaRPr lang="en-US" altLang="zh-CN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D6B5D00-BDD9-4E57-9096-931496766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68C17E2-1982-4FF8-9484-38A6A73C2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DDC067D-520F-49B7-A146-D644EDAFD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5E98D0-8865-4932-91D2-78325B0819D0}" type="slidenum">
              <a:rPr lang="en-US" altLang="zh-CN" sz="1300"/>
              <a:pPr/>
              <a:t>33</a:t>
            </a:fld>
            <a:endParaRPr lang="en-US" altLang="zh-CN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58D9DFF-2E6C-4BF5-9189-44BA92DAA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07C8C821-8D2A-4212-96B8-2E4DF0654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8D90A23-35A7-4450-8A58-4CC1EA4569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81B626-10EC-4EE3-B3CD-F4BA7E3C6B57}" type="slidenum">
              <a:rPr lang="en-US" altLang="zh-CN" sz="1300"/>
              <a:pPr/>
              <a:t>34</a:t>
            </a:fld>
            <a:endParaRPr lang="en-US" altLang="zh-CN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0E2B03E-56CC-47C4-8E5B-E75D719A0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9A294B7F-E3BA-405E-B7DA-631DD837B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23E94D4-FEB3-46C6-A7AB-650BA3F31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BF40C1-6530-498F-9888-099126F2153C}" type="slidenum">
              <a:rPr lang="en-US" altLang="zh-CN" sz="1300"/>
              <a:pPr/>
              <a:t>35</a:t>
            </a:fld>
            <a:endParaRPr lang="en-US" altLang="zh-CN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67CEA55-2A3B-409E-BD64-12EF54CEE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8905E7D4-E4A6-4D6E-A5BB-436A9FD93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20893424-6B23-4980-AA38-01BEBDF6B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3D2D17-9227-4449-A89F-EFDD4B8CA3DD}" type="slidenum">
              <a:rPr lang="en-US" altLang="zh-CN" sz="1300"/>
              <a:pPr/>
              <a:t>36</a:t>
            </a:fld>
            <a:endParaRPr lang="en-US" altLang="zh-CN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2C02ACB-559A-444A-BA65-813C74F12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94CF171D-893C-4245-ABCF-DD61A37E0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5FDFF67-2A2D-4400-87F7-D8940DE7E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648A2F-A1A1-49D6-B44B-8F904C4C5925}" type="slidenum">
              <a:rPr lang="en-US" altLang="zh-CN" sz="1300"/>
              <a:pPr/>
              <a:t>37</a:t>
            </a:fld>
            <a:endParaRPr lang="en-US" altLang="zh-CN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0D053AD-5D70-4D51-ACB3-74D4F2F90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2C94D1EC-86BD-422A-9DC2-32C505BC9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15260EE9-2514-48DE-890B-06FB93624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36B19D-8DF3-4C01-8336-14C6973F16D8}" type="slidenum">
              <a:rPr lang="en-US" altLang="zh-CN" sz="1300"/>
              <a:pPr/>
              <a:t>38</a:t>
            </a:fld>
            <a:endParaRPr lang="en-US" altLang="zh-CN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C4B0C4D-4D2A-4CD2-9A26-E0793CA81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06576E96-AB1E-4865-BAB3-02F8E5D3C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F8FE9B8-00D8-496C-A6C2-F1606BB46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F87487C-1B7C-4B35-9718-87C0DF5B9D0E}" type="slidenum">
              <a:rPr lang="en-US" altLang="zh-CN" sz="1300"/>
              <a:pPr/>
              <a:t>39</a:t>
            </a:fld>
            <a:endParaRPr lang="en-US" altLang="zh-CN" sz="13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2BCBC8B-1065-4256-8ABE-0E94E0243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69AF2A26-B476-4EFC-BE8C-1EC7FA800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69D426E-1025-4E98-B948-A54174337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83113E-D511-4BDA-815D-D21D9D19DB5E}" type="slidenum">
              <a:rPr lang="en-US" altLang="zh-CN" sz="1300"/>
              <a:pPr/>
              <a:t>40</a:t>
            </a:fld>
            <a:endParaRPr lang="en-US" altLang="zh-CN" sz="13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FB509AD-459A-4CC8-8BBB-0BF3634C2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4A16E553-0CC2-450E-8D8C-17C05A398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BBB00AE-0AC1-4A51-8932-5FDC8F446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3017FC-8405-4B64-AF20-C86CE4CD8CF5}" type="slidenum">
              <a:rPr lang="en-US" altLang="zh-CN" sz="1300"/>
              <a:pPr/>
              <a:t>4</a:t>
            </a:fld>
            <a:endParaRPr lang="en-US" altLang="zh-CN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65C4897-9EC4-4768-A3B6-65BFBB2C5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622C95A-275E-4831-9E77-DE4F0B7A7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000"/>
              <a:t>要点：</a:t>
            </a:r>
          </a:p>
          <a:p>
            <a:pPr eaLnBrk="1" hangingPunct="1"/>
            <a:r>
              <a:rPr lang="zh-CN" altLang="en-US" sz="2000"/>
              <a:t>首先介绍块的概念，然后介绍块中标识符的作用域。</a:t>
            </a:r>
          </a:p>
          <a:p>
            <a:pPr eaLnBrk="1" hangingPunct="1">
              <a:buFontTx/>
              <a:buChar char="•"/>
            </a:pPr>
            <a:r>
              <a:rPr lang="zh-CN" altLang="en-US" sz="2000"/>
              <a:t>块是一对花括号括起来的一段程序单元。</a:t>
            </a:r>
          </a:p>
          <a:p>
            <a:pPr eaLnBrk="1" hangingPunct="1">
              <a:buFontTx/>
              <a:buChar char="•"/>
            </a:pPr>
            <a:r>
              <a:rPr lang="zh-CN" altLang="en-US" sz="2000"/>
              <a:t>在块中声明的标识符，其作用域从声明处开始，直到块结束的右花括号。</a:t>
            </a:r>
          </a:p>
          <a:p>
            <a:pPr eaLnBrk="1" hangingPunct="1">
              <a:buFontTx/>
              <a:buChar char="•"/>
            </a:pPr>
            <a:endParaRPr lang="en-US" altLang="zh-CN" sz="20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D1E24C-E88C-4696-87FC-ABA5748F5A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AB4612-2C0D-47DA-9F26-3D243560F94D}" type="slidenum">
              <a:rPr lang="en-US" altLang="zh-CN" sz="1300"/>
              <a:pPr/>
              <a:t>41</a:t>
            </a:fld>
            <a:endParaRPr lang="en-US" altLang="zh-CN" sz="13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7F9EFE4-709E-4C28-8484-DF95090EF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B8F17F9-940D-46F7-B982-2ED2AFEB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109359D-4439-4C4C-B6A8-9C5A04195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0CFADE-D6B7-4E0F-A84E-D0CBDC70DC6A}" type="slidenum">
              <a:rPr lang="en-US" altLang="zh-CN" sz="1300"/>
              <a:pPr/>
              <a:t>42</a:t>
            </a:fld>
            <a:endParaRPr lang="en-US" altLang="zh-CN" sz="13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BF0AB39-E2B4-420B-A667-9668415F3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55919623-E8AD-41EB-8651-E9C2CEE2B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A35FDF1D-07B3-48C2-8573-FEA7252E0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69F512-42E6-444B-998D-9B905549CF37}" type="slidenum">
              <a:rPr lang="en-US" altLang="zh-CN" sz="1300"/>
              <a:pPr/>
              <a:t>43</a:t>
            </a:fld>
            <a:endParaRPr lang="en-US" altLang="zh-CN" sz="13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AA186EE-3D26-46FC-ACE4-4B66A93FF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02EEB737-381D-4A44-8A97-4578A99B3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51C84BB-4394-4BFB-8EC8-D6D96122D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A9CDD5-1655-42A7-9EB2-AFD0E97B0846}" type="slidenum">
              <a:rPr lang="en-US" altLang="zh-CN" sz="1300"/>
              <a:pPr/>
              <a:t>44</a:t>
            </a:fld>
            <a:endParaRPr lang="en-US" altLang="zh-CN" sz="13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C09AE18-17F9-4C24-BF54-BFD03832A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C11564F9-420B-40A6-8D72-99908FA66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E670E08-9F29-4741-9470-F2E020AE8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0080D8-66A3-484D-ABC8-F6F862A62DBD}" type="slidenum">
              <a:rPr lang="en-US" altLang="zh-CN" sz="1300"/>
              <a:pPr/>
              <a:t>45</a:t>
            </a:fld>
            <a:endParaRPr lang="en-US" altLang="zh-CN" sz="13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815BB49-AB2C-45C2-BC52-868887796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43BCB8EE-75F0-481E-9E97-F0AD856AE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17CD513-651F-4C6E-AC5A-9F0AE6CA4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496F9B-492A-4DE9-94EA-C02C070A6007}" type="slidenum">
              <a:rPr lang="en-US" altLang="zh-CN" sz="1300"/>
              <a:pPr/>
              <a:t>46</a:t>
            </a:fld>
            <a:endParaRPr lang="en-US" altLang="zh-CN" sz="13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E5E609E-FFD4-4128-B451-8D0B37BE7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7D06DCD1-B8B4-49DB-BC62-4DAEAD2A5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91DF07B-B6D8-430D-A652-EAB176D2C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4AA5A0-D6C2-445A-AF24-34801E94CBE9}" type="slidenum">
              <a:rPr lang="en-US" altLang="zh-CN" sz="1300"/>
              <a:pPr/>
              <a:t>47</a:t>
            </a:fld>
            <a:endParaRPr lang="en-US" altLang="zh-CN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F957A1E-D7F2-4C9F-8562-D0AFBEEB4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864A3E27-BD31-4747-B464-077DF7246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408F2C88-54E2-40AE-8A11-6A487E666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4D233CA-64DD-4B62-AACC-945FA1D0A8DA}" type="slidenum">
              <a:rPr lang="en-US" altLang="zh-CN" sz="1300"/>
              <a:pPr/>
              <a:t>48</a:t>
            </a:fld>
            <a:endParaRPr lang="en-US" altLang="zh-CN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E924A5D-D17E-47E9-85DA-7D055C7FE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4F183E59-39FB-426D-865E-DE0F6232A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2D4C6E4-8DDD-421B-96E6-C0BB02B5F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C24DBC-596C-4204-A692-65484DC91EC9}" type="slidenum">
              <a:rPr lang="en-US" altLang="zh-CN" sz="1300"/>
              <a:pPr/>
              <a:t>49</a:t>
            </a:fld>
            <a:endParaRPr lang="en-US" altLang="zh-CN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6FAB434-10FB-4D3C-8B47-1D6E71BCF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29E8D0E6-7C68-4273-A8FE-9CF2BDFD4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89C9E515-B509-446D-8032-3BF15A39B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59B70150-31BB-478F-A2AA-CBB2A2A9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99885C43-0239-4B74-8A65-69DC0DBB8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9E42D5-75F7-4C16-A553-7CD3731B52B4}" type="slidenum">
              <a:rPr lang="en-US" altLang="zh-CN" sz="1300"/>
              <a:pPr/>
              <a:t>50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36E35B8-1676-43F9-B85F-89E4560EEB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7E486C-9FCC-4CB0-BC33-2CB8242D43CC}" type="slidenum">
              <a:rPr lang="en-US" altLang="zh-CN" sz="1300"/>
              <a:pPr/>
              <a:t>5</a:t>
            </a:fld>
            <a:endParaRPr lang="en-US" altLang="zh-CN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4DC85DA-17F0-4F48-A49A-E3A614B87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BF3E2F2-6AD8-43B1-8B84-C4D21D853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D3274443-A637-451E-B1F8-06A5300B8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7BEDAA-2439-45A0-834C-DAD4A1CD865F}" type="slidenum">
              <a:rPr lang="en-US" altLang="zh-CN" sz="1300"/>
              <a:pPr/>
              <a:t>51</a:t>
            </a:fld>
            <a:endParaRPr lang="en-US" altLang="zh-CN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CF94AB1-4A23-483A-A3C6-0664D13EE0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067238F5-9DDD-4035-9268-4C8B8B799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249CA09-4D1C-45C8-83CA-2CE2108D9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511C86-A0A2-473F-918E-1E56019D54E4}" type="slidenum">
              <a:rPr lang="en-US" altLang="zh-CN" sz="1300"/>
              <a:pPr/>
              <a:t>52</a:t>
            </a:fld>
            <a:endParaRPr lang="en-US" altLang="zh-CN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44BA694-663E-46BD-A236-B26ADAA72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A96C4845-9F66-4376-A0E4-EB2143AE7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95D38F2D-0445-4DC9-8A78-9866BE9AA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1762B1-724B-4FC2-B051-17CD7A75ED08}" type="slidenum">
              <a:rPr lang="en-US" altLang="zh-CN" sz="1300"/>
              <a:pPr/>
              <a:t>53</a:t>
            </a:fld>
            <a:endParaRPr lang="en-US" altLang="zh-CN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F4AA7E47-A822-4F78-96E7-CDCFB7DA4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DFB870A-B135-4240-A2DD-563466159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28C19D4-1DC2-4C3F-9F32-ECBFC66CB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BA052B-9B7F-43EF-9652-D019C060482F}" type="slidenum">
              <a:rPr lang="en-US" altLang="zh-CN" sz="1300"/>
              <a:pPr/>
              <a:t>54</a:t>
            </a:fld>
            <a:endParaRPr lang="en-US" altLang="zh-CN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35A9D8E-548E-47F9-B031-9C8FF0CE0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D8DE1497-D922-41C7-BD55-10143E47C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3112D966-916C-4372-81AA-87970B2DB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BB863F-0F82-4EBE-BF1A-1181885302B4}" type="slidenum">
              <a:rPr lang="en-US" altLang="zh-CN" sz="1300"/>
              <a:pPr/>
              <a:t>55</a:t>
            </a:fld>
            <a:endParaRPr lang="en-US" altLang="zh-CN" sz="13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4826065-1DF6-4905-8E0E-921595F53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965583EE-F481-4B32-9997-05AD55C6A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70B5C5C3-0B6A-4F0C-9D6C-697291272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9CCDF5-71FC-426C-A51E-9A95ABE869CF}" type="slidenum">
              <a:rPr lang="en-US" altLang="zh-CN" sz="1300"/>
              <a:pPr/>
              <a:t>56</a:t>
            </a:fld>
            <a:endParaRPr lang="en-US" altLang="zh-CN" sz="13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E629707-D0AA-409A-9913-73B8A84F9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C51BF2D8-2953-475C-B4C6-00013C156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6B232733-E558-49E2-8CC3-0BC236D74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D1E569-D512-42E3-A715-DF5C0F29E9BB}" type="slidenum">
              <a:rPr lang="en-US" altLang="zh-CN" sz="1300"/>
              <a:pPr/>
              <a:t>57</a:t>
            </a:fld>
            <a:endParaRPr lang="en-US" altLang="zh-CN" sz="13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25CAFCA-BC62-434C-8534-EE14AFF46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20B20043-C292-4D48-8542-E80C267B3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FC907736-852B-4002-8A9B-27D508AC3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044F64-2D0E-452A-8125-CEE23A50DAF3}" type="slidenum">
              <a:rPr lang="en-US" altLang="zh-CN" sz="1300"/>
              <a:pPr/>
              <a:t>58</a:t>
            </a:fld>
            <a:endParaRPr lang="en-US" altLang="zh-CN" sz="13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D2454019-F094-4A8F-8A59-58F2E01D1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71B0DB06-04E7-48DA-BE5F-92DF60549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CDF6143-F340-4725-96B9-3A95B891B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E15E22-55E7-4AF1-B584-9D27EC52A6DE}" type="slidenum">
              <a:rPr lang="en-US" altLang="zh-CN" sz="1300"/>
              <a:pPr/>
              <a:t>59</a:t>
            </a:fld>
            <a:endParaRPr lang="en-US" altLang="zh-CN" sz="13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94F36FDB-5E0E-45F6-9EFC-6A08B8498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A0031477-15CB-4B2E-8B5C-0F69F7E7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EB778C19-90A6-4A6A-938E-4DE0F063E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247DA6F9-83EE-4BD0-8247-68D11D140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1AC87110-7A94-48EF-A799-2B8B02667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A94818-A5EA-4E09-B107-931AF63E967F}" type="slidenum">
              <a:rPr lang="en-US" altLang="zh-CN" sz="1300"/>
              <a:pPr/>
              <a:t>60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0DAC63C-9A94-41A3-AAEC-537E8713E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D21964-6310-4AC4-972C-C5CEE260EA00}" type="slidenum">
              <a:rPr lang="en-US" altLang="zh-CN" sz="1300"/>
              <a:pPr/>
              <a:t>6</a:t>
            </a:fld>
            <a:endParaRPr lang="en-US" altLang="zh-CN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BA17B34-046D-4B7C-8192-11D93B6D5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EFA9DD7-1C64-485C-AC42-E2BE60E37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38B4C0A8-44EA-4C3E-82BC-52BD44B374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646ABE6F-36B8-4253-8FFC-7B946C01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570A6C64-1279-4208-BD73-0777CFDF6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5D0FAB-1922-4CF2-8D34-0F580FE36ECF}" type="slidenum">
              <a:rPr lang="en-US" altLang="zh-CN" sz="1300"/>
              <a:pPr/>
              <a:t>61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A2840E34-4E37-4A01-96F7-559192427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56ED8BC1-5D1E-49EC-BB71-90765058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6328F4AA-9B7F-416C-AC6A-DC9547669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09B64F-21BF-43E7-BBA7-111C81493863}" type="slidenum">
              <a:rPr lang="en-US" altLang="zh-CN" sz="1300"/>
              <a:pPr/>
              <a:t>62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1459A99-9B71-4604-B111-D2BF97519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011F9E-BE70-4705-A150-300DD93A9DB2}" type="slidenum">
              <a:rPr lang="en-US" altLang="zh-CN" sz="1300"/>
              <a:pPr/>
              <a:t>64</a:t>
            </a:fld>
            <a:endParaRPr lang="en-US" altLang="zh-CN" sz="13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6A324CD5-007E-44CD-821F-A2EB97812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D26426C3-7509-4594-B1E9-9AC59DDB9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185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CA143A0-1423-47B1-B1D7-F981CC2C4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971D31-D6D3-40CD-A77A-0B44F69BF370}" type="slidenum">
              <a:rPr lang="en-US" altLang="zh-CN" sz="1300"/>
              <a:pPr/>
              <a:t>8</a:t>
            </a:fld>
            <a:endParaRPr lang="en-US" altLang="zh-CN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F64C39A-29BA-4537-B665-AD7C2F0F2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A00F323-E89C-471F-A9DE-6D6C7514F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3B5802C-EA43-44C6-BAE0-595DD3DBB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AB10D9-8218-45E4-8165-9704BAB23793}" type="slidenum">
              <a:rPr lang="en-US" altLang="zh-CN" sz="1300"/>
              <a:pPr/>
              <a:t>9</a:t>
            </a:fld>
            <a:endParaRPr lang="en-US" altLang="zh-CN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8B6E5BB-6E9A-4FE8-8DDD-771FECDE1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46F6311-C0D7-4C81-BF20-4929EB3A2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DE89B98-53C1-40A5-89B8-6ECDC5280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C3082B-523A-400D-8690-4665C4DA6F46}" type="slidenum">
              <a:rPr lang="en-US" altLang="zh-CN" sz="1300"/>
              <a:pPr/>
              <a:t>10</a:t>
            </a:fld>
            <a:endParaRPr lang="en-US" altLang="zh-CN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9C79EFF-6CCD-4CDD-9B99-1D83E40CB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62653CB-4839-4F8A-B0A5-869441C9D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34F7AC1-A847-4283-BD1D-7DD90F84C5EE}"/>
              </a:ext>
            </a:extLst>
          </p:cNvPr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1657154-4C45-4F30-AB4F-0C32B8B3E4AB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080B700-11A4-4D9D-9CCC-2C2C8DA3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4A0071CD-8EBF-49F6-A9C6-588F8F9850E3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D4C09F8-B53A-45A1-9CC5-F021C623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6231C5B4-DE1B-4BA5-8597-644512BFABC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22E3B66C-0329-44C8-8F36-ED0A0D1206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96BCF9E5-8C68-4CE2-A91B-96544BE7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47D4A28-105A-4275-8C7C-45BBA9296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33E4F697-111C-4C61-8B16-198D20570B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E43A9450-E748-40CD-B4CE-6FA1EEFF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F9495B69-8E85-42F2-8B5D-41E0650994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</p:grpSp>
      <p:sp>
        <p:nvSpPr>
          <p:cNvPr id="16" name="AutoShape 14">
            <a:extLst>
              <a:ext uri="{FF2B5EF4-FFF2-40B4-BE49-F238E27FC236}">
                <a16:creationId xmlns:a16="http://schemas.microsoft.com/office/drawing/2014/main" id="{C930179F-D795-461B-A560-48CAD2093166}"/>
              </a:ext>
            </a:extLst>
          </p:cNvPr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2BAF9870-844C-4455-A89E-161678B99A1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039EAC0A-E4A6-4397-BC67-B0213986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A29BF97D-C564-4B3F-940C-C452B869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9524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525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E74C2C67-3795-466D-9ECA-EE73BB9A83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A821731E-4B66-4A3D-B992-02740B676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5D1605C3-C76F-4A1E-9DFD-7596B8C06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0B13F1-DDCC-4798-810D-CBC5CAA66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9A108C5-A3A4-474F-84EF-C97636D7E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CBE2093-5450-4A1F-8EE6-ADD7E62BB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B3DA613-6CD1-4ACE-B878-9EC80C00E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B1568-576E-4BE2-9625-AB33BF615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8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D8D38AF-E87E-4230-95A3-F0F5662A9A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F3B766-959A-43E1-A609-F987A6546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64209DA-DAC1-4A4B-AB44-9F563DBEA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635A7-2918-4444-8299-88789AA84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74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72B9F56-4777-48C8-8445-8F6DC6385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017991-DDF7-43DF-B447-321475EB9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55C2ECF-21A8-4B02-8384-23F207A78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B1957-11FE-4FAC-A54E-593DB6345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9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53E9BBC-C138-4FDF-9B80-EB2BF86A5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CAFCD5E-A892-43CA-846F-88A7F3D12C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C202362-6FB3-4CAF-8CF1-A496DF4C2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7332F-659F-4E21-9E76-4A9D20735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10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5A23B04-717E-4CCD-9D96-DFBDCC0C6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40DFF96-5908-481D-A401-5D3288126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20C5D7C-ADCA-4C7E-A9FA-C8B3BF127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95E52-2BDF-4C27-B9D4-2DDA62E2B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3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BE498A4-32E7-411F-8DDB-0FF12B10E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FFA8316-B040-40F7-A980-70D965D12F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092DE98-4B7F-48BE-836C-AA59AE281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10077-42E7-4B71-9F72-C7D1FE6F96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41834AB-56E8-458F-A1A3-6943EEBE46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5FD9E3A-B05C-4758-8349-E3B3884CE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706076-2020-4396-8154-EA1227F89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D0B16-EC7D-45EA-8C53-8B683AE1D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25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AF6F0120-2B77-4FF7-BE27-147E1636C5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B19469F-3D1C-412B-B03F-8BDBA07AB9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8A12CF4-B820-41D4-A7C6-41AD1A224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C1E66-1D8A-4EB0-A167-C4A08A804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60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EB117D0-15E9-46A4-BB72-EFF05A7D2D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DC6A56B-EDE8-4F36-8355-607D9077B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CA39BE6-466F-49CC-8C11-A140C548F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31278-CD89-42D8-8419-A8A4AC413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99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B507F0E-1149-43D0-869D-30C730342D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47D9C6A-9DC8-4240-9D7A-9B0008CCD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F6417F0-4CE6-4EC0-84FA-73EFFD149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5AC32-A4B2-4332-B98D-E6E9A06E3F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4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657A8BC-A507-4342-8E92-DD631AA4740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94211" name="AutoShape 3">
              <a:extLst>
                <a:ext uri="{FF2B5EF4-FFF2-40B4-BE49-F238E27FC236}">
                  <a16:creationId xmlns:a16="http://schemas.microsoft.com/office/drawing/2014/main" id="{7655CDDA-3F09-46CB-B18F-39D48F9F12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94212" name="AutoShape 4">
              <a:extLst>
                <a:ext uri="{FF2B5EF4-FFF2-40B4-BE49-F238E27FC236}">
                  <a16:creationId xmlns:a16="http://schemas.microsoft.com/office/drawing/2014/main" id="{9E085F50-3C8E-42FA-AF3E-32E0FF4E7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94213" name="AutoShape 5">
              <a:extLst>
                <a:ext uri="{FF2B5EF4-FFF2-40B4-BE49-F238E27FC236}">
                  <a16:creationId xmlns:a16="http://schemas.microsoft.com/office/drawing/2014/main" id="{799BEC53-EB25-4290-8AE7-AFEAE8D02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94214" name="AutoShape 6">
              <a:extLst>
                <a:ext uri="{FF2B5EF4-FFF2-40B4-BE49-F238E27FC236}">
                  <a16:creationId xmlns:a16="http://schemas.microsoft.com/office/drawing/2014/main" id="{D7A97F11-7666-47CF-9440-A5D50F9DC0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94215" name="AutoShape 7">
              <a:extLst>
                <a:ext uri="{FF2B5EF4-FFF2-40B4-BE49-F238E27FC236}">
                  <a16:creationId xmlns:a16="http://schemas.microsoft.com/office/drawing/2014/main" id="{21A3E15F-0C09-4F0F-B093-FBE37C13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  <p:sp>
          <p:nvSpPr>
            <p:cNvPr id="94216" name="AutoShape 8">
              <a:extLst>
                <a:ext uri="{FF2B5EF4-FFF2-40B4-BE49-F238E27FC236}">
                  <a16:creationId xmlns:a16="http://schemas.microsoft.com/office/drawing/2014/main" id="{17276625-D2FD-42DF-911D-06E766C0CB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/>
            </a:p>
          </p:txBody>
        </p:sp>
      </p:grpSp>
      <p:sp>
        <p:nvSpPr>
          <p:cNvPr id="1027" name="Rectangle 9">
            <a:extLst>
              <a:ext uri="{FF2B5EF4-FFF2-40B4-BE49-F238E27FC236}">
                <a16:creationId xmlns:a16="http://schemas.microsoft.com/office/drawing/2014/main" id="{FCB33E67-FE16-4356-8CAF-8AFC6EC1C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239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6AA02F31-FADE-4D6B-A426-D336F59AC2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8FA1976F-55E9-45D1-A6D2-A23D59BDDA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B9355D65-3CD5-4CF5-A458-733E944279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3673183-739D-450A-8CAD-29AF9594B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13">
            <a:extLst>
              <a:ext uri="{FF2B5EF4-FFF2-40B4-BE49-F238E27FC236}">
                <a16:creationId xmlns:a16="http://schemas.microsoft.com/office/drawing/2014/main" id="{FABDCFC6-57CA-42B8-A6C9-A6D92014959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94222" name="Rectangle 14">
              <a:extLst>
                <a:ext uri="{FF2B5EF4-FFF2-40B4-BE49-F238E27FC236}">
                  <a16:creationId xmlns:a16="http://schemas.microsoft.com/office/drawing/2014/main" id="{0973F2E5-1EB1-403D-BC2F-749F8AFA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94223" name="Rectangle 15">
              <a:extLst>
                <a:ext uri="{FF2B5EF4-FFF2-40B4-BE49-F238E27FC236}">
                  <a16:creationId xmlns:a16="http://schemas.microsoft.com/office/drawing/2014/main" id="{7DF49341-A43C-498A-AF66-ED2606CD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1032" name="Rectangle 16">
            <a:extLst>
              <a:ext uri="{FF2B5EF4-FFF2-40B4-BE49-F238E27FC236}">
                <a16:creationId xmlns:a16="http://schemas.microsoft.com/office/drawing/2014/main" id="{C3B19961-31D3-4DBA-8B94-B2B3A6BBC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3" name="Text Box 22">
            <a:extLst>
              <a:ext uri="{FF2B5EF4-FFF2-40B4-BE49-F238E27FC236}">
                <a16:creationId xmlns:a16="http://schemas.microsoft.com/office/drawing/2014/main" id="{0CF9042A-38F4-4AFF-B099-0B045D4FF9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隶书" panose="02010509060101010101" pitchFamily="49" charset="-122"/>
              </a:rPr>
              <a:t>C++</a:t>
            </a:r>
            <a:r>
              <a:rPr lang="zh-CN" altLang="en-US" sz="1600" i="1">
                <a:ea typeface="隶书" panose="02010509060101010101" pitchFamily="49" charset="-122"/>
              </a:rPr>
              <a:t>语言程序设计</a:t>
            </a:r>
          </a:p>
        </p:txBody>
      </p:sp>
      <p:sp>
        <p:nvSpPr>
          <p:cNvPr id="1034" name="Text Box 23">
            <a:extLst>
              <a:ext uri="{FF2B5EF4-FFF2-40B4-BE49-F238E27FC236}">
                <a16:creationId xmlns:a16="http://schemas.microsoft.com/office/drawing/2014/main" id="{6329D98A-D039-4060-A734-18BA96879E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4600" y="0"/>
            <a:ext cx="281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600" i="1">
                <a:ea typeface="隶书" panose="02010509060101010101" pitchFamily="49" charset="-122"/>
              </a:rPr>
              <a:t>清华大学  郑莉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++5_04.r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++5_05.r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74">
            <a:extLst>
              <a:ext uri="{FF2B5EF4-FFF2-40B4-BE49-F238E27FC236}">
                <a16:creationId xmlns:a16="http://schemas.microsoft.com/office/drawing/2014/main" id="{0E406A70-2C66-4DEA-ABAA-080158EC9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第五章  </a:t>
            </a:r>
            <a:r>
              <a:rPr lang="en-US" altLang="zh-CN"/>
              <a:t>C++</a:t>
            </a:r>
            <a:r>
              <a:rPr lang="zh-CN" altLang="en-US"/>
              <a:t>程序的结构</a:t>
            </a:r>
          </a:p>
        </p:txBody>
      </p:sp>
      <p:sp>
        <p:nvSpPr>
          <p:cNvPr id="5123" name="Rectangle 3075">
            <a:extLst>
              <a:ext uri="{FF2B5EF4-FFF2-40B4-BE49-F238E27FC236}">
                <a16:creationId xmlns:a16="http://schemas.microsoft.com/office/drawing/2014/main" id="{F3510A2B-FC06-4764-8F0C-4442B1BA37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清华大学  郑  莉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124" name="Rectangle 3076">
            <a:extLst>
              <a:ext uri="{FF2B5EF4-FFF2-40B4-BE49-F238E27FC236}">
                <a16:creationId xmlns:a16="http://schemas.microsoft.com/office/drawing/2014/main" id="{2D3E4B03-F180-43B7-ABBB-B4C5C516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zh-CN" sz="4000" b="0">
                <a:latin typeface="楷体_GB2312" pitchFamily="49" charset="-122"/>
                <a:ea typeface="楷体_GB2312" pitchFamily="49" charset="-122"/>
              </a:rPr>
              <a:t>语言程序设计</a:t>
            </a:r>
            <a:endParaRPr lang="zh-CN" altLang="en-US" sz="4000" b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E58FE7FA-597A-4A54-9515-D13C1DF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C26CC-E449-4C78-B83A-3BFC8C5A120D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2531" name="Rectangle 3074">
            <a:extLst>
              <a:ext uri="{FF2B5EF4-FFF2-40B4-BE49-F238E27FC236}">
                <a16:creationId xmlns:a16="http://schemas.microsoft.com/office/drawing/2014/main" id="{CB8875C8-B453-4DE9-A272-D4B521BDD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同一作用域中的同名标识符</a:t>
            </a:r>
          </a:p>
        </p:txBody>
      </p:sp>
      <p:sp>
        <p:nvSpPr>
          <p:cNvPr id="22532" name="Rectangle 3075">
            <a:extLst>
              <a:ext uri="{FF2B5EF4-FFF2-40B4-BE49-F238E27FC236}">
                <a16:creationId xmlns:a16="http://schemas.microsoft.com/office/drawing/2014/main" id="{B3DA86E4-6584-48F7-BCEC-4DED09AE4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在同一作用域内的对象名、函数名、枚举常量名会隐藏同名的类名或枚举类型名。</a:t>
            </a:r>
          </a:p>
          <a:p>
            <a:pPr eaLnBrk="1" hangingPunct="1"/>
            <a:r>
              <a:rPr lang="zh-CN" altLang="en-US"/>
              <a:t>重载的函数可以有相同的函数名。</a:t>
            </a:r>
          </a:p>
        </p:txBody>
      </p:sp>
      <p:sp>
        <p:nvSpPr>
          <p:cNvPr id="22533" name="Text Box 3076">
            <a:extLst>
              <a:ext uri="{FF2B5EF4-FFF2-40B4-BE49-F238E27FC236}">
                <a16:creationId xmlns:a16="http://schemas.microsoft.com/office/drawing/2014/main" id="{28023375-3C54-4891-8392-0B6108F50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B2FCD02A-3D5A-45A3-8884-FB8F129C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F1CD3-298B-43B0-B9FC-BC10DDD89972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2DBC034-1299-4D50-A5F5-3327336A1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3063"/>
            <a:ext cx="8243888" cy="5214937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#include &lt;</a:t>
            </a:r>
            <a:r>
              <a:rPr lang="en-US" altLang="zh-CN" dirty="0" err="1">
                <a:latin typeface="宋体" pitchFamily="2" charset="-122"/>
              </a:rPr>
              <a:t>iostream</a:t>
            </a:r>
            <a:r>
              <a:rPr lang="en-US" altLang="zh-CN" dirty="0">
                <a:latin typeface="宋体" pitchFamily="2" charset="-122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using namespace std;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err="1">
                <a:latin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;		//</a:t>
            </a:r>
            <a:r>
              <a:rPr lang="zh-CN" altLang="en-US" dirty="0">
                <a:latin typeface="宋体" pitchFamily="2" charset="-122"/>
              </a:rPr>
              <a:t>在全局命名空间中的全局变量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namespace Ns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en-US" altLang="zh-CN" dirty="0" err="1">
                <a:latin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</a:rPr>
              <a:t> j;		//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>
                <a:latin typeface="宋体" pitchFamily="2" charset="-122"/>
              </a:rPr>
              <a:t>Ns</a:t>
            </a:r>
            <a:r>
              <a:rPr lang="zh-CN" altLang="en-US" dirty="0">
                <a:latin typeface="宋体" pitchFamily="2" charset="-122"/>
              </a:rPr>
              <a:t>命名空间中的全局变量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err="1">
                <a:latin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</a:rPr>
              <a:t> main()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 = 5;			//</a:t>
            </a:r>
            <a:r>
              <a:rPr lang="zh-CN" altLang="en-US" dirty="0">
                <a:latin typeface="宋体" pitchFamily="2" charset="-122"/>
              </a:rPr>
              <a:t>为全局变量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zh-CN" altLang="en-US" dirty="0">
                <a:latin typeface="宋体" pitchFamily="2" charset="-122"/>
              </a:rPr>
              <a:t>赋值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Ns::j = 6;		//</a:t>
            </a:r>
            <a:r>
              <a:rPr lang="zh-CN" altLang="en-US" dirty="0">
                <a:latin typeface="宋体" pitchFamily="2" charset="-122"/>
              </a:rPr>
              <a:t>为全局变量</a:t>
            </a:r>
            <a:r>
              <a:rPr lang="en-US" altLang="zh-CN" dirty="0">
                <a:latin typeface="宋体" pitchFamily="2" charset="-122"/>
              </a:rPr>
              <a:t>j</a:t>
            </a:r>
            <a:r>
              <a:rPr lang="zh-CN" altLang="en-US" dirty="0">
                <a:latin typeface="宋体" pitchFamily="2" charset="-122"/>
              </a:rPr>
              <a:t>赋值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{				//</a:t>
            </a:r>
            <a:r>
              <a:rPr lang="zh-CN" altLang="en-US" dirty="0">
                <a:latin typeface="宋体" pitchFamily="2" charset="-122"/>
              </a:rPr>
              <a:t>子块</a:t>
            </a:r>
            <a:r>
              <a:rPr lang="en-US" altLang="zh-CN" dirty="0">
                <a:latin typeface="宋体" pitchFamily="2" charset="-122"/>
              </a:rPr>
              <a:t>1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	using namespace Ns;  //</a:t>
            </a:r>
            <a:r>
              <a:rPr lang="zh-CN" altLang="en-US" dirty="0">
                <a:latin typeface="宋体" pitchFamily="2" charset="-122"/>
              </a:rPr>
              <a:t>当前块中可以直接引用</a:t>
            </a:r>
            <a:r>
              <a:rPr lang="en-US" altLang="zh-CN" dirty="0">
                <a:latin typeface="宋体" pitchFamily="2" charset="-122"/>
              </a:rPr>
              <a:t>Ns</a:t>
            </a:r>
            <a:r>
              <a:rPr lang="zh-CN" altLang="en-US" dirty="0">
                <a:latin typeface="宋体" pitchFamily="2" charset="-122"/>
              </a:rPr>
              <a:t>中的标识符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dirty="0">
                <a:latin typeface="宋体" pitchFamily="2" charset="-122"/>
              </a:rPr>
              <a:t>		</a:t>
            </a:r>
            <a:r>
              <a:rPr lang="en-US" altLang="zh-CN" dirty="0" err="1">
                <a:latin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;		//</a:t>
            </a:r>
            <a:r>
              <a:rPr lang="zh-CN" altLang="en-US" dirty="0">
                <a:latin typeface="宋体" pitchFamily="2" charset="-122"/>
              </a:rPr>
              <a:t>局部变量，局部作用域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dirty="0">
                <a:latin typeface="宋体" pitchFamily="2" charset="-122"/>
              </a:rPr>
              <a:t>		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 = 7;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	</a:t>
            </a:r>
            <a:r>
              <a:rPr lang="en-US" altLang="zh-CN" dirty="0" err="1">
                <a:latin typeface="宋体" pitchFamily="2" charset="-122"/>
              </a:rPr>
              <a:t>cout</a:t>
            </a:r>
            <a:r>
              <a:rPr lang="en-US" altLang="zh-CN" dirty="0">
                <a:latin typeface="宋体" pitchFamily="2" charset="-122"/>
              </a:rPr>
              <a:t> &lt;&lt; "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 = " &lt;&lt; 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 &lt;&lt; </a:t>
            </a:r>
            <a:r>
              <a:rPr lang="en-US" altLang="zh-CN" dirty="0" err="1">
                <a:latin typeface="宋体" pitchFamily="2" charset="-122"/>
              </a:rPr>
              <a:t>endl</a:t>
            </a:r>
            <a:r>
              <a:rPr lang="en-US" altLang="zh-CN" dirty="0">
                <a:latin typeface="宋体" pitchFamily="2" charset="-122"/>
              </a:rPr>
              <a:t>;//</a:t>
            </a:r>
            <a:r>
              <a:rPr lang="zh-CN" altLang="en-US" dirty="0">
                <a:latin typeface="宋体" pitchFamily="2" charset="-122"/>
              </a:rPr>
              <a:t>输出</a:t>
            </a:r>
            <a:r>
              <a:rPr lang="en-US" altLang="zh-CN" dirty="0">
                <a:latin typeface="宋体" pitchFamily="2" charset="-122"/>
              </a:rPr>
              <a:t>7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	</a:t>
            </a:r>
            <a:r>
              <a:rPr lang="en-US" altLang="zh-CN" dirty="0" err="1">
                <a:latin typeface="宋体" pitchFamily="2" charset="-122"/>
              </a:rPr>
              <a:t>cout</a:t>
            </a:r>
            <a:r>
              <a:rPr lang="en-US" altLang="zh-CN" dirty="0">
                <a:latin typeface="宋体" pitchFamily="2" charset="-122"/>
              </a:rPr>
              <a:t> &lt;&lt; "j = " &lt;&lt; j &lt;&lt; </a:t>
            </a:r>
            <a:r>
              <a:rPr lang="en-US" altLang="zh-CN" dirty="0" err="1">
                <a:latin typeface="宋体" pitchFamily="2" charset="-122"/>
              </a:rPr>
              <a:t>endl</a:t>
            </a:r>
            <a:r>
              <a:rPr lang="en-US" altLang="zh-CN" dirty="0">
                <a:latin typeface="宋体" pitchFamily="2" charset="-122"/>
              </a:rPr>
              <a:t>;//</a:t>
            </a:r>
            <a:r>
              <a:rPr lang="zh-CN" altLang="en-US" dirty="0">
                <a:latin typeface="宋体" pitchFamily="2" charset="-122"/>
              </a:rPr>
              <a:t>输出</a:t>
            </a:r>
            <a:r>
              <a:rPr lang="en-US" altLang="zh-CN" dirty="0">
                <a:latin typeface="宋体" pitchFamily="2" charset="-122"/>
              </a:rPr>
              <a:t>6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en-US" altLang="zh-CN" dirty="0" err="1">
                <a:latin typeface="宋体" pitchFamily="2" charset="-122"/>
              </a:rPr>
              <a:t>cout</a:t>
            </a:r>
            <a:r>
              <a:rPr lang="en-US" altLang="zh-CN" dirty="0">
                <a:latin typeface="宋体" pitchFamily="2" charset="-122"/>
              </a:rPr>
              <a:t> &lt;&lt; "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 = " &lt;&lt; 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 &lt;&lt; </a:t>
            </a:r>
            <a:r>
              <a:rPr lang="en-US" altLang="zh-CN" dirty="0" err="1">
                <a:latin typeface="宋体" pitchFamily="2" charset="-122"/>
              </a:rPr>
              <a:t>endl</a:t>
            </a:r>
            <a:r>
              <a:rPr lang="en-US" altLang="zh-CN" dirty="0">
                <a:latin typeface="宋体" pitchFamily="2" charset="-122"/>
              </a:rPr>
              <a:t>;	//</a:t>
            </a:r>
            <a:r>
              <a:rPr lang="zh-CN" altLang="en-US" dirty="0">
                <a:latin typeface="宋体" pitchFamily="2" charset="-122"/>
              </a:rPr>
              <a:t>输出</a:t>
            </a:r>
            <a:r>
              <a:rPr lang="en-US" altLang="zh-CN" dirty="0">
                <a:latin typeface="宋体" pitchFamily="2" charset="-122"/>
              </a:rPr>
              <a:t>5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	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}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2FC35F45-832C-4E16-BB91-F2CB9EB7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1B896FB-AE21-4697-A6FD-309C447AA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8382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  </a:t>
            </a:r>
            <a:r>
              <a:rPr lang="en-US" altLang="zh-CN"/>
              <a:t>5.1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7A28AAC-CC54-42A1-8228-07CE66D8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8CB047-CE92-458E-88B7-CFCC648D22ED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07EE7EA-F923-415E-80F6-3CC784021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对象的生存期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F9637B3-0C55-4025-BB42-6C00D44F5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2362200"/>
            <a:ext cx="7239000" cy="3657600"/>
          </a:xfrm>
        </p:spPr>
        <p:txBody>
          <a:bodyPr/>
          <a:lstStyle/>
          <a:p>
            <a:pPr marL="0" indent="74295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对象从产生到结束的这段时间就是它的生存期。</a:t>
            </a:r>
            <a:r>
              <a:rPr lang="zh-CN" altLang="en-US"/>
              <a:t>在对象生存期内，对象将保持它的值，直到被更新为止。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458A98D9-4668-4125-99F3-DAEA2DC1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A6DD0-8FD0-4E7E-BFEB-1DF9CE3C8198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45192038-C8ED-44F8-9C3B-E2C66C3B0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静态生存期</a:t>
            </a:r>
          </a:p>
        </p:txBody>
      </p:sp>
      <p:sp>
        <p:nvSpPr>
          <p:cNvPr id="28676" name="Rectangle 1027">
            <a:extLst>
              <a:ext uri="{FF2B5EF4-FFF2-40B4-BE49-F238E27FC236}">
                <a16:creationId xmlns:a16="http://schemas.microsoft.com/office/drawing/2014/main" id="{881D76C5-D19C-46A1-B747-BE4B24C94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这种生存期与程序的运行期相同。</a:t>
            </a:r>
          </a:p>
          <a:p>
            <a:pPr eaLnBrk="1" hangingPunct="1"/>
            <a:r>
              <a:rPr lang="zh-CN" altLang="en-US"/>
              <a:t>在文件作用域中声明的对象具有这种生存期。</a:t>
            </a:r>
          </a:p>
          <a:p>
            <a:pPr eaLnBrk="1" hangingPunct="1"/>
            <a:r>
              <a:rPr lang="zh-CN" altLang="en-US"/>
              <a:t>在函数内部声明静态生存期对象，要冠以关键字</a:t>
            </a:r>
            <a:r>
              <a:rPr lang="en-US" altLang="zh-CN">
                <a:solidFill>
                  <a:schemeClr val="tx2"/>
                </a:solidFill>
              </a:rPr>
              <a:t>static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pPr eaLnBrk="1" hangingPunct="1"/>
            <a:endParaRPr lang="en-US" altLang="zh-CN"/>
          </a:p>
        </p:txBody>
      </p:sp>
      <p:sp>
        <p:nvSpPr>
          <p:cNvPr id="28677" name="Text Box 1028">
            <a:extLst>
              <a:ext uri="{FF2B5EF4-FFF2-40B4-BE49-F238E27FC236}">
                <a16:creationId xmlns:a16="http://schemas.microsoft.com/office/drawing/2014/main" id="{11726084-4900-4C72-ADDD-5C193520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对象的生存期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9A2F1610-3C99-46DF-9938-D5B9FFEC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2335D2-EF7B-4592-BFA4-876081A7A696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BE5F5EC-C26E-463C-A05D-74F33A094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315200" cy="4191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#include&lt;iostream&gt;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using namespace std;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int 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= 5;   //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文件作用域</a:t>
            </a:r>
            <a:endParaRPr lang="en-US" altLang="en-US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int main()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</a:t>
            </a:r>
            <a:r>
              <a:rPr lang="en-US" altLang="zh-CN" dirty="0" err="1">
                <a:latin typeface="宋体" panose="02010600030101010101" pitchFamily="2" charset="-122"/>
              </a:rPr>
              <a:t>cout</a:t>
            </a:r>
            <a:r>
              <a:rPr lang="en-US" altLang="zh-CN" dirty="0">
                <a:latin typeface="宋体" panose="02010600030101010101" pitchFamily="2" charset="-122"/>
              </a:rPr>
              <a:t> &lt;&lt; "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=" &lt;&lt; 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&lt;&lt; </a:t>
            </a:r>
            <a:r>
              <a:rPr lang="en-US" altLang="zh-CN" dirty="0" err="1">
                <a:latin typeface="宋体" panose="02010600030101010101" pitchFamily="2" charset="-122"/>
              </a:rPr>
              <a:t>endl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return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具有静态生存期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48FEDE9-329F-4BD1-B3F5-311A004F1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对象的生存期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D14F7A32-EA10-465D-BE04-34518BBE8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000D600F-1724-48C4-BF3D-06C9C59B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F274E-51B3-4301-B1B0-2A2A7F81BF46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012D35C-4BE2-4E4E-893A-5BA42368B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动态生存期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AB56F96-C79D-4DD1-8730-50324255F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块作用域中声明的，没有用</a:t>
            </a:r>
            <a:r>
              <a:rPr lang="en-US" altLang="zh-CN" dirty="0"/>
              <a:t>static</a:t>
            </a:r>
            <a:r>
              <a:rPr lang="zh-CN" altLang="en-US" dirty="0"/>
              <a:t>修是的对象是动态生存期的对象（习惯称局部生存期对象）。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开始于程序执行到声明点时，结束于命名该标识符的作用域结束处。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C8C02877-269F-4E91-A22D-6B086911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对象的生存期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87978893-8093-4339-88DE-A277EF1A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BC145-D863-4F85-B4B5-BBB6C882EEBD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F6CBF6-EE91-4E2D-81F8-6AFCFA13B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162800" cy="4953000"/>
          </a:xfrm>
        </p:spPr>
        <p:txBody>
          <a:bodyPr/>
          <a:lstStyle/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#include &lt;iostream&gt;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using namespace std;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void fun();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int main()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fun();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fun();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void fun()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static</a:t>
            </a:r>
            <a:r>
              <a:rPr lang="en-US" altLang="zh-CN" dirty="0">
                <a:latin typeface="宋体" panose="02010600030101010101" pitchFamily="2" charset="-122"/>
              </a:rPr>
              <a:t> int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=1;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int </a:t>
            </a:r>
            <a:r>
              <a:rPr lang="en-US" altLang="zh-CN" dirty="0" err="1">
                <a:solidFill>
                  <a:srgbClr val="FFCCCC"/>
                </a:solidFill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=5;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++;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FFCCCC"/>
                </a:solidFill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++;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cout</a:t>
            </a:r>
            <a:r>
              <a:rPr lang="en-US" altLang="zh-CN" dirty="0">
                <a:latin typeface="宋体" panose="02010600030101010101" pitchFamily="2" charset="-122"/>
              </a:rPr>
              <a:t>&lt;&lt;"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="&lt;&lt;</a:t>
            </a:r>
            <a:r>
              <a:rPr lang="en-US" altLang="zh-CN" dirty="0" err="1">
                <a:solidFill>
                  <a:srgbClr val="FFCCCC"/>
                </a:solidFill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&lt;&lt;",a="&lt;&lt;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&lt;&lt;</a:t>
            </a:r>
            <a:r>
              <a:rPr lang="en-US" altLang="zh-CN" dirty="0" err="1">
                <a:latin typeface="宋体" panose="02010600030101010101" pitchFamily="2" charset="-122"/>
              </a:rPr>
              <a:t>endl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8BDF7E83-6EC5-432F-9A73-3646E8EE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312988"/>
            <a:ext cx="2895600" cy="30845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bg1"/>
                </a:solidFill>
                <a:latin typeface="宋体" panose="02010600030101010101" pitchFamily="2" charset="-122"/>
              </a:rPr>
              <a:t>运行结果：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 err="1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0" dirty="0">
                <a:solidFill>
                  <a:schemeClr val="bg1"/>
                </a:solidFill>
                <a:latin typeface="宋体" panose="02010600030101010101" pitchFamily="2" charset="-122"/>
              </a:rPr>
              <a:t>=6, a=2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 err="1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0" dirty="0">
                <a:solidFill>
                  <a:schemeClr val="bg1"/>
                </a:solidFill>
                <a:latin typeface="宋体" panose="02010600030101010101" pitchFamily="2" charset="-122"/>
              </a:rPr>
              <a:t>=6, a=3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 err="1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zh-CN" sz="2800" b="0" dirty="0">
                <a:solidFill>
                  <a:schemeClr val="bg1"/>
                </a:solidFill>
                <a:latin typeface="宋体" panose="02010600030101010101" pitchFamily="2" charset="-122"/>
              </a:rPr>
              <a:t>是动态生存期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zh-CN" sz="2800" b="0" dirty="0">
                <a:solidFill>
                  <a:schemeClr val="bg1"/>
                </a:solidFill>
                <a:latin typeface="宋体" panose="02010600030101010101" pitchFamily="2" charset="-122"/>
              </a:rPr>
              <a:t>是静态生存期</a:t>
            </a:r>
            <a:endParaRPr lang="zh-CN" altLang="en-US" sz="2800" b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0ECC593A-7882-4D26-A65F-327836A91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对象的生存期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F4855677-5F4A-454B-A00C-6A68E3C0A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D88A457-9F71-4C3C-895C-AB4767CB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B9673C-E66B-4CD0-B53C-EC11BE4FEE14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053">
            <a:extLst>
              <a:ext uri="{FF2B5EF4-FFF2-40B4-BE49-F238E27FC236}">
                <a16:creationId xmlns:a16="http://schemas.microsoft.com/office/drawing/2014/main" id="{230A7962-A000-4BFB-B3A8-FAEE8EF2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2438400" cy="1295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8" name="Rectangle 2050">
            <a:extLst>
              <a:ext uri="{FF2B5EF4-FFF2-40B4-BE49-F238E27FC236}">
                <a16:creationId xmlns:a16="http://schemas.microsoft.com/office/drawing/2014/main" id="{CDA352EF-AA48-465E-9E2A-BF04B13EB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5-2  </a:t>
            </a:r>
            <a:r>
              <a:rPr lang="zh-CN" altLang="en-US" sz="4000"/>
              <a:t>变量的生存期与可见性</a:t>
            </a:r>
          </a:p>
        </p:txBody>
      </p:sp>
      <p:sp>
        <p:nvSpPr>
          <p:cNvPr id="113667" name="Rectangle 2051">
            <a:extLst>
              <a:ext uri="{FF2B5EF4-FFF2-40B4-BE49-F238E27FC236}">
                <a16:creationId xmlns:a16="http://schemas.microsoft.com/office/drawing/2014/main" id="{AD71FA96-7C68-45E3-B83A-0615FD698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80010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#include&lt;</a:t>
            </a:r>
            <a:r>
              <a:rPr lang="en-US" altLang="zh-CN" sz="2000" dirty="0" err="1">
                <a:latin typeface="宋体" pitchFamily="2" charset="-122"/>
              </a:rPr>
              <a:t>iostream</a:t>
            </a:r>
            <a:r>
              <a:rPr lang="en-US" altLang="zh-CN" sz="2000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using namespace std;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66FFFF"/>
                </a:solidFill>
                <a:latin typeface="宋体" pitchFamily="2" charset="-122"/>
              </a:rPr>
              <a:t>i</a:t>
            </a:r>
            <a:r>
              <a:rPr lang="en-US" altLang="zh-CN" sz="2000" dirty="0">
                <a:solidFill>
                  <a:srgbClr val="66FFFF"/>
                </a:solidFill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= 1; // </a:t>
            </a:r>
            <a:r>
              <a:rPr lang="en-US" altLang="zh-CN" sz="2000" dirty="0" err="1">
                <a:latin typeface="宋体" pitchFamily="2" charset="-122"/>
              </a:rPr>
              <a:t>i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</a:rPr>
              <a:t>为全局变量，具有静态生存期。</a:t>
            </a:r>
            <a:endParaRPr lang="en-US" altLang="zh-CN" sz="2000" dirty="0">
              <a:latin typeface="宋体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void other()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  static 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 a </a:t>
            </a:r>
            <a:r>
              <a:rPr lang="en-US" altLang="zh-CN" sz="2000" dirty="0">
                <a:latin typeface="宋体" pitchFamily="2" charset="-122"/>
              </a:rPr>
              <a:t>= 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  static 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 b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   // </a:t>
            </a:r>
            <a:r>
              <a:rPr lang="en-US" altLang="zh-CN" sz="2000" dirty="0" err="1">
                <a:latin typeface="宋体" pitchFamily="2" charset="-122"/>
              </a:rPr>
              <a:t>a,b</a:t>
            </a:r>
            <a:r>
              <a:rPr lang="zh-CN" altLang="en-US" sz="2000" dirty="0">
                <a:latin typeface="宋体" pitchFamily="2" charset="-122"/>
              </a:rPr>
              <a:t>为静态局部变量，具有全局寿命，局部可见。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 </a:t>
            </a:r>
            <a:r>
              <a:rPr lang="en-US" altLang="zh-CN" sz="2000" dirty="0">
                <a:latin typeface="宋体" pitchFamily="2" charset="-122"/>
              </a:rPr>
              <a:t>//</a:t>
            </a:r>
            <a:r>
              <a:rPr lang="zh-CN" altLang="en-US" sz="2000" dirty="0">
                <a:latin typeface="宋体" pitchFamily="2" charset="-122"/>
              </a:rPr>
              <a:t>只第一次进入函数时被初始化。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c </a:t>
            </a:r>
            <a:r>
              <a:rPr lang="en-US" altLang="zh-CN" sz="2000" dirty="0">
                <a:latin typeface="宋体" pitchFamily="2" charset="-122"/>
              </a:rPr>
              <a:t>= 10; // C</a:t>
            </a:r>
            <a:r>
              <a:rPr lang="zh-CN" altLang="en-US" sz="2000" dirty="0">
                <a:latin typeface="宋体" pitchFamily="2" charset="-122"/>
              </a:rPr>
              <a:t>为局部变量，具有动态生存期，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          </a:t>
            </a:r>
            <a:r>
              <a:rPr lang="en-US" altLang="zh-CN" sz="2000" dirty="0">
                <a:latin typeface="宋体" pitchFamily="2" charset="-122"/>
              </a:rPr>
              <a:t>//</a:t>
            </a:r>
            <a:r>
              <a:rPr lang="zh-CN" altLang="en-US" sz="2000" dirty="0">
                <a:latin typeface="宋体" pitchFamily="2" charset="-122"/>
              </a:rPr>
              <a:t>每次进入函数时都初始化。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a +</a:t>
            </a:r>
            <a:r>
              <a:rPr lang="en-US" altLang="zh-CN" sz="2000" dirty="0">
                <a:latin typeface="宋体" pitchFamily="2" charset="-122"/>
              </a:rPr>
              <a:t>=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2; </a:t>
            </a:r>
            <a:r>
              <a:rPr lang="en-US" altLang="zh-CN" sz="2000" dirty="0" err="1">
                <a:solidFill>
                  <a:srgbClr val="66FFFF"/>
                </a:solidFill>
                <a:latin typeface="宋体" pitchFamily="2" charset="-122"/>
              </a:rPr>
              <a:t>i</a:t>
            </a:r>
            <a:r>
              <a:rPr lang="en-US" altLang="zh-CN" sz="2000" dirty="0">
                <a:solidFill>
                  <a:srgbClr val="66FFFF"/>
                </a:solidFill>
                <a:latin typeface="宋体" pitchFamily="2" charset="-122"/>
              </a:rPr>
              <a:t> +</a:t>
            </a:r>
            <a:r>
              <a:rPr lang="en-US" altLang="zh-CN" sz="2000" dirty="0">
                <a:latin typeface="宋体" pitchFamily="2" charset="-122"/>
              </a:rPr>
              <a:t>=</a:t>
            </a:r>
            <a:r>
              <a:rPr lang="en-US" altLang="zh-CN" sz="2000" dirty="0">
                <a:solidFill>
                  <a:srgbClr val="66FFFF"/>
                </a:solidFill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32; 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c +</a:t>
            </a:r>
            <a:r>
              <a:rPr lang="en-US" altLang="zh-CN" sz="2000" dirty="0">
                <a:latin typeface="宋体" pitchFamily="2" charset="-122"/>
              </a:rPr>
              <a:t>=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5;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  </a:t>
            </a:r>
            <a:r>
              <a:rPr lang="en-US" altLang="zh-CN" sz="2000" dirty="0" err="1">
                <a:latin typeface="宋体" pitchFamily="2" charset="-122"/>
              </a:rPr>
              <a:t>cout</a:t>
            </a:r>
            <a:r>
              <a:rPr lang="en-US" altLang="zh-CN" sz="2000" dirty="0">
                <a:latin typeface="宋体" pitchFamily="2" charset="-122"/>
              </a:rPr>
              <a:t>&lt;&lt;"---OTHER---\n";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  </a:t>
            </a:r>
            <a:r>
              <a:rPr lang="en-US" altLang="zh-CN" sz="2000" dirty="0" err="1">
                <a:latin typeface="宋体" pitchFamily="2" charset="-122"/>
              </a:rPr>
              <a:t>cout</a:t>
            </a:r>
            <a:r>
              <a:rPr lang="en-US" altLang="zh-CN" sz="2000" dirty="0">
                <a:latin typeface="宋体" pitchFamily="2" charset="-122"/>
              </a:rPr>
              <a:t>&lt;&lt;" </a:t>
            </a:r>
            <a:r>
              <a:rPr lang="en-US" altLang="zh-CN" sz="2000" dirty="0" err="1">
                <a:latin typeface="宋体" pitchFamily="2" charset="-122"/>
              </a:rPr>
              <a:t>i</a:t>
            </a:r>
            <a:r>
              <a:rPr lang="en-US" altLang="zh-CN" sz="2000" dirty="0">
                <a:latin typeface="宋体" pitchFamily="2" charset="-122"/>
              </a:rPr>
              <a:t>: "&lt;&lt;</a:t>
            </a:r>
            <a:r>
              <a:rPr lang="en-US" altLang="zh-CN" sz="2000" dirty="0" err="1">
                <a:solidFill>
                  <a:srgbClr val="66FFFF"/>
                </a:solidFill>
                <a:latin typeface="宋体" pitchFamily="2" charset="-122"/>
              </a:rPr>
              <a:t>i</a:t>
            </a:r>
            <a:r>
              <a:rPr lang="en-US" altLang="zh-CN" sz="2000" dirty="0">
                <a:latin typeface="宋体" pitchFamily="2" charset="-122"/>
              </a:rPr>
              <a:t>&lt;&lt;" a: "&lt;&lt;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a</a:t>
            </a:r>
            <a:r>
              <a:rPr lang="en-US" altLang="zh-CN" sz="2000" dirty="0">
                <a:latin typeface="宋体" pitchFamily="2" charset="-122"/>
              </a:rPr>
              <a:t>&lt;&lt;" b: "&lt;&lt;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b</a:t>
            </a:r>
            <a:r>
              <a:rPr lang="en-US" altLang="zh-CN" sz="2000" dirty="0">
                <a:latin typeface="宋体" pitchFamily="2" charset="-122"/>
              </a:rPr>
              <a:t>&lt;&lt;" c: "&lt;&lt;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c</a:t>
            </a:r>
            <a:r>
              <a:rPr lang="en-US" altLang="zh-CN" sz="2000" dirty="0">
                <a:latin typeface="宋体" pitchFamily="2" charset="-122"/>
              </a:rPr>
              <a:t>&lt;&lt;</a:t>
            </a:r>
            <a:r>
              <a:rPr lang="en-US" altLang="zh-CN" sz="2000" dirty="0" err="1">
                <a:latin typeface="宋体" pitchFamily="2" charset="-122"/>
              </a:rPr>
              <a:t>endl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 b </a:t>
            </a:r>
            <a:r>
              <a:rPr lang="en-US" altLang="zh-CN" sz="2000" dirty="0">
                <a:latin typeface="宋体" pitchFamily="2" charset="-122"/>
              </a:rPr>
              <a:t>= </a:t>
            </a:r>
            <a:r>
              <a:rPr lang="en-US" altLang="zh-CN" sz="2000" dirty="0">
                <a:solidFill>
                  <a:srgbClr val="66FF66"/>
                </a:solidFill>
                <a:latin typeface="宋体" pitchFamily="2" charset="-122"/>
              </a:rPr>
              <a:t>a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itchFamily="2" charset="-122"/>
              </a:rPr>
              <a:t>}</a:t>
            </a:r>
          </a:p>
        </p:txBody>
      </p:sp>
      <p:sp>
        <p:nvSpPr>
          <p:cNvPr id="36870" name="Text Box 2052">
            <a:extLst>
              <a:ext uri="{FF2B5EF4-FFF2-40B4-BE49-F238E27FC236}">
                <a16:creationId xmlns:a16="http://schemas.microsoft.com/office/drawing/2014/main" id="{0E828C63-E9A3-40B2-BFA2-A707BFEE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对象的生存期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>
            <a:extLst>
              <a:ext uri="{FF2B5EF4-FFF2-40B4-BE49-F238E27FC236}">
                <a16:creationId xmlns:a16="http://schemas.microsoft.com/office/drawing/2014/main" id="{13016571-64A1-45B1-A16A-CA0759D5E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33400"/>
            <a:ext cx="7772400" cy="5943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宋体" pitchFamily="2" charset="-12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main() {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static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a</a:t>
            </a:r>
            <a:r>
              <a:rPr lang="en-US" altLang="zh-CN" sz="2400" dirty="0">
                <a:latin typeface="宋体" pitchFamily="2" charset="-122"/>
              </a:rPr>
              <a:t>;// </a:t>
            </a:r>
            <a:r>
              <a:rPr lang="zh-CN" altLang="en-US" sz="2400" dirty="0">
                <a:latin typeface="宋体" pitchFamily="2" charset="-122"/>
              </a:rPr>
              <a:t>静态局部变量，有全局寿命，局部可见。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b </a:t>
            </a:r>
            <a:r>
              <a:rPr lang="en-US" altLang="zh-CN" sz="2400" dirty="0">
                <a:latin typeface="宋体" pitchFamily="2" charset="-122"/>
              </a:rPr>
              <a:t>= -10; // b, c</a:t>
            </a:r>
            <a:r>
              <a:rPr lang="zh-CN" altLang="en-US" sz="2400" dirty="0">
                <a:latin typeface="宋体" pitchFamily="2" charset="-122"/>
              </a:rPr>
              <a:t>为局部变量，具有动态生存期。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c </a:t>
            </a:r>
            <a:r>
              <a:rPr lang="en-US" altLang="zh-CN" sz="2400" dirty="0">
                <a:latin typeface="宋体" pitchFamily="2" charset="-122"/>
              </a:rPr>
              <a:t>= 0;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 &lt;&lt; "---MAIN---\n";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&lt;&lt;" </a:t>
            </a:r>
            <a:r>
              <a:rPr lang="en-US" altLang="zh-CN" sz="2400" dirty="0" err="1">
                <a:latin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</a:rPr>
              <a:t>: "&lt;&lt;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</a:rPr>
              <a:t>&lt;&lt;" a: "&lt;&lt;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a</a:t>
            </a:r>
            <a:r>
              <a:rPr lang="en-US" altLang="zh-CN" sz="2400" dirty="0">
                <a:latin typeface="宋体" pitchFamily="2" charset="-122"/>
              </a:rPr>
              <a:t>&lt;&lt;" b: "&lt;&lt;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b</a:t>
            </a:r>
            <a:r>
              <a:rPr lang="en-US" altLang="zh-CN" sz="2400" dirty="0">
                <a:latin typeface="宋体" pitchFamily="2" charset="-122"/>
              </a:rPr>
              <a:t>&lt;&lt;" c: "&lt;&lt;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c</a:t>
            </a:r>
            <a:r>
              <a:rPr lang="en-US" altLang="zh-CN" sz="2400" dirty="0">
                <a:latin typeface="宋体" pitchFamily="2" charset="-122"/>
              </a:rPr>
              <a:t>&lt;&lt;</a:t>
            </a:r>
            <a:r>
              <a:rPr lang="en-US" altLang="zh-CN" sz="2400" dirty="0" err="1">
                <a:latin typeface="宋体" pitchFamily="2" charset="-122"/>
              </a:rPr>
              <a:t>endl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c += 8; other();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&lt;&lt;"---MAIN---\n";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&lt;&lt;" </a:t>
            </a:r>
            <a:r>
              <a:rPr lang="en-US" altLang="zh-CN" sz="2400" dirty="0" err="1">
                <a:latin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</a:rPr>
              <a:t>: "&lt;&lt;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</a:rPr>
              <a:t>&lt;&lt;" a: "&lt;&lt;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a</a:t>
            </a:r>
            <a:r>
              <a:rPr lang="en-US" altLang="zh-CN" sz="2400" dirty="0">
                <a:latin typeface="宋体" pitchFamily="2" charset="-122"/>
              </a:rPr>
              <a:t>&lt;&lt;" b: "&lt;&lt;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b</a:t>
            </a:r>
            <a:r>
              <a:rPr lang="en-US" altLang="zh-CN" sz="2400" dirty="0">
                <a:latin typeface="宋体" pitchFamily="2" charset="-122"/>
              </a:rPr>
              <a:t>&lt;&lt;" c: "&lt;&lt;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c</a:t>
            </a:r>
            <a:r>
              <a:rPr lang="en-US" altLang="zh-CN" sz="2400" dirty="0">
                <a:latin typeface="宋体" pitchFamily="2" charset="-122"/>
              </a:rPr>
              <a:t>&lt;&lt;</a:t>
            </a:r>
            <a:r>
              <a:rPr lang="en-US" altLang="zh-CN" sz="2400" dirty="0" err="1">
                <a:latin typeface="宋体" pitchFamily="2" charset="-122"/>
              </a:rPr>
              <a:t>endl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i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 +</a:t>
            </a:r>
            <a:r>
              <a:rPr lang="en-US" altLang="zh-CN" sz="2400" dirty="0">
                <a:latin typeface="宋体" pitchFamily="2" charset="-122"/>
              </a:rPr>
              <a:t>=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</a:rPr>
              <a:t>10; other();  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return 0;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</p:txBody>
      </p:sp>
      <p:sp>
        <p:nvSpPr>
          <p:cNvPr id="38915" name="Text Box 5">
            <a:extLst>
              <a:ext uri="{FF2B5EF4-FFF2-40B4-BE49-F238E27FC236}">
                <a16:creationId xmlns:a16="http://schemas.microsoft.com/office/drawing/2014/main" id="{FF678FF8-5342-4190-BAED-AC37FA22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5214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099">
            <a:extLst>
              <a:ext uri="{FF2B5EF4-FFF2-40B4-BE49-F238E27FC236}">
                <a16:creationId xmlns:a16="http://schemas.microsoft.com/office/drawing/2014/main" id="{25C0A098-4994-4FD8-9B2C-453283511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8486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运行结果：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---MAIN---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i: 1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a: 0 b: -10 c: 0</a:t>
            </a:r>
            <a:endParaRPr lang="en-US" altLang="zh-CN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---OTHER---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i: 33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66FF66"/>
                </a:solidFill>
                <a:latin typeface="宋体" panose="02010600030101010101" pitchFamily="2" charset="-122"/>
              </a:rPr>
              <a:t>a: 4 b: 0 c: 15</a:t>
            </a:r>
            <a:endParaRPr lang="en-US" altLang="zh-CN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---MAIN---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i: 33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a: 0 b: -10 c: 8</a:t>
            </a:r>
            <a:endParaRPr lang="en-US" altLang="zh-CN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---OTHER---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i: 75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66FF66"/>
                </a:solidFill>
                <a:latin typeface="宋体" panose="02010600030101010101" pitchFamily="2" charset="-122"/>
              </a:rPr>
              <a:t>a: 6 b: 4 c: 15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0963" name="Text Box 4101">
            <a:extLst>
              <a:ext uri="{FF2B5EF4-FFF2-40B4-BE49-F238E27FC236}">
                <a16:creationId xmlns:a16="http://schemas.microsoft.com/office/drawing/2014/main" id="{B1C61499-1758-409E-B97E-8BA7B9B9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5214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9C050FFD-A736-4921-BC41-C4CF919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771892-6999-4D41-AB82-37C18566CA0D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59E28EC-313A-40F4-8749-61E9B56DD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本章主要内容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A57BD7-3551-421E-8CCA-96024E4BD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3725" y="1905000"/>
            <a:ext cx="6102350" cy="4114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作用域与可见性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对象的生存期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数据与函数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静态成员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共享数据的保护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友元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编译预处理命令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多文件结构和工程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深度探索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ED75B4DF-7F17-47C8-BDBB-D71DFD5B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1F286-4A92-4FDE-B7B6-10E6A1E2E272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008D389-1DB9-4D18-9A47-003B7798F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848600" cy="11430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5-3</a:t>
            </a:r>
            <a:r>
              <a:rPr lang="zh-CN" altLang="en-US" sz="2800"/>
              <a:t>具有静态、动态生存期对象的时钟程序</a:t>
            </a:r>
            <a:endParaRPr lang="zh-CN" altLang="en-US" sz="4000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AFE164A-B406-4887-924B-500596BB5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3152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#include&lt;iostream&gt;  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</a:rPr>
              <a:t>看例子代码</a:t>
            </a:r>
            <a:endParaRPr lang="en-US" altLang="zh-CN" sz="2400" dirty="0"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Clock {	//</a:t>
            </a:r>
            <a:r>
              <a:rPr lang="zh-CN" altLang="en-US" sz="2400" dirty="0">
                <a:latin typeface="宋体" panose="02010600030101010101" pitchFamily="2" charset="-122"/>
              </a:rPr>
              <a:t>时钟类定义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	//</a:t>
            </a:r>
            <a:r>
              <a:rPr lang="zh-CN" altLang="en-US" sz="2400" dirty="0">
                <a:latin typeface="宋体" panose="02010600030101010101" pitchFamily="2" charset="-122"/>
              </a:rPr>
              <a:t>外部接口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Clock();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void </a:t>
            </a:r>
            <a:r>
              <a:rPr lang="en-US" altLang="zh-CN" sz="2400" dirty="0" err="1">
                <a:latin typeface="宋体" panose="02010600030101010101" pitchFamily="2" charset="-122"/>
              </a:rPr>
              <a:t>setTime</a:t>
            </a:r>
            <a:r>
              <a:rPr lang="en-US" altLang="zh-CN" sz="2400" dirty="0">
                <a:latin typeface="宋体" panose="02010600030101010101" pitchFamily="2" charset="-122"/>
              </a:rPr>
              <a:t>(int </a:t>
            </a:r>
            <a:r>
              <a:rPr lang="en-US" altLang="zh-CN" sz="2400" dirty="0" err="1">
                <a:latin typeface="宋体" panose="02010600030101010101" pitchFamily="2" charset="-122"/>
              </a:rPr>
              <a:t>newH</a:t>
            </a:r>
            <a:r>
              <a:rPr lang="en-US" altLang="zh-CN" sz="2400" dirty="0">
                <a:latin typeface="宋体" panose="02010600030101010101" pitchFamily="2" charset="-122"/>
              </a:rPr>
              <a:t>, int </a:t>
            </a:r>
            <a:r>
              <a:rPr lang="en-US" altLang="zh-CN" sz="2400" dirty="0" err="1">
                <a:latin typeface="宋体" panose="02010600030101010101" pitchFamily="2" charset="-122"/>
              </a:rPr>
              <a:t>newM</a:t>
            </a:r>
            <a:r>
              <a:rPr lang="en-US" altLang="zh-CN" sz="2400" dirty="0">
                <a:latin typeface="宋体" panose="02010600030101010101" pitchFamily="2" charset="-122"/>
              </a:rPr>
              <a:t>, int </a:t>
            </a:r>
            <a:r>
              <a:rPr lang="en-US" altLang="zh-CN" sz="2400" dirty="0" err="1">
                <a:latin typeface="宋体" panose="02010600030101010101" pitchFamily="2" charset="-122"/>
              </a:rPr>
              <a:t>newS</a:t>
            </a:r>
            <a:r>
              <a:rPr lang="en-US" altLang="zh-CN" sz="2400" dirty="0">
                <a:latin typeface="宋体" panose="02010600030101010101" pitchFamily="2" charset="-122"/>
              </a:rPr>
              <a:t>);   //</a:t>
            </a:r>
            <a:r>
              <a:rPr lang="zh-CN" altLang="en-US" sz="2400" dirty="0">
                <a:latin typeface="宋体" panose="02010600030101010101" pitchFamily="2" charset="-122"/>
              </a:rPr>
              <a:t>三个形参均具有函数原型作用域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void </a:t>
            </a:r>
            <a:r>
              <a:rPr lang="en-US" altLang="zh-CN" sz="2400" dirty="0" err="1">
                <a:latin typeface="宋体" panose="02010600030101010101" pitchFamily="2" charset="-122"/>
              </a:rPr>
              <a:t>showTime</a:t>
            </a:r>
            <a:r>
              <a:rPr lang="en-US" altLang="zh-CN" sz="2400" dirty="0">
                <a:latin typeface="宋体" panose="02010600030101010101" pitchFamily="2" charset="-122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	//</a:t>
            </a:r>
            <a:r>
              <a:rPr lang="zh-CN" altLang="en-US" sz="2400" dirty="0">
                <a:latin typeface="宋体" panose="02010600030101010101" pitchFamily="2" charset="-122"/>
              </a:rPr>
              <a:t>私有数据成员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int hour, minute, second;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A4D3E7C5-8A7E-4E89-9DC4-0452FBA28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对象的生存期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DA389629-0BB5-4AE5-B0E8-A3B58CA36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458200" cy="6096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Clock::Clock() : hour(0), minute(0), second(0) { }	//</a:t>
            </a:r>
            <a:r>
              <a:rPr lang="zh-CN" altLang="en-US" sz="2400">
                <a:latin typeface="宋体" panose="02010600030101010101" pitchFamily="2" charset="-122"/>
              </a:rPr>
              <a:t>构造函数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void Clock::setTime(int newH, int newM, int newS)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//</a:t>
            </a:r>
            <a:r>
              <a:rPr lang="zh-CN" altLang="en-US" sz="2400">
                <a:latin typeface="宋体" panose="02010600030101010101" pitchFamily="2" charset="-122"/>
              </a:rPr>
              <a:t>三个形参均具有局部作用域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hour = newH;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minute = newM;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second = newS;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void Clock::showTime()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cout &lt;&lt; hour &lt;&lt; ":" &lt;&lt; minute &lt;&lt; ":" &lt;&lt; second &lt;&lt; endl;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45059" name="Text Box 5">
            <a:extLst>
              <a:ext uri="{FF2B5EF4-FFF2-40B4-BE49-F238E27FC236}">
                <a16:creationId xmlns:a16="http://schemas.microsoft.com/office/drawing/2014/main" id="{8E7120B9-E161-4339-AAF1-6559A836F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5214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7">
            <a:extLst>
              <a:ext uri="{FF2B5EF4-FFF2-40B4-BE49-F238E27FC236}">
                <a16:creationId xmlns:a16="http://schemas.microsoft.com/office/drawing/2014/main" id="{9937A968-7ADB-4ACD-8648-4C9635C53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283575" cy="6096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Clock</a:t>
            </a: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 globClock;//</a:t>
            </a:r>
            <a:r>
              <a:rPr lang="zh-CN" altLang="en-US" sz="2400">
                <a:solidFill>
                  <a:srgbClr val="FFFF99"/>
                </a:solidFill>
                <a:latin typeface="宋体" panose="02010600030101010101" pitchFamily="2" charset="-122"/>
              </a:rPr>
              <a:t>声明对象</a:t>
            </a: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globClock</a:t>
            </a:r>
            <a:r>
              <a:rPr lang="zh-CN" altLang="en-US" sz="2400">
                <a:solidFill>
                  <a:srgbClr val="FFFF99"/>
                </a:solidFill>
                <a:latin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99"/>
                </a:solidFill>
                <a:latin typeface="宋体" panose="02010600030101010101" pitchFamily="2" charset="-122"/>
              </a:rPr>
              <a:t>                </a:t>
            </a: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>
                <a:solidFill>
                  <a:srgbClr val="FFFF99"/>
                </a:solidFill>
                <a:latin typeface="宋体" panose="02010600030101010101" pitchFamily="2" charset="-122"/>
              </a:rPr>
              <a:t>具有静态生存期，文件作用域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int main() { //</a:t>
            </a:r>
            <a:r>
              <a:rPr lang="zh-CN" altLang="en-US" sz="2400">
                <a:latin typeface="宋体" panose="02010600030101010101" pitchFamily="2" charset="-122"/>
              </a:rPr>
              <a:t>主函数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cout &lt;&lt; "First time output:" &lt;&lt; endl;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>
                <a:solidFill>
                  <a:srgbClr val="FFFF99"/>
                </a:solidFill>
                <a:latin typeface="宋体" panose="02010600030101010101" pitchFamily="2" charset="-122"/>
              </a:rPr>
              <a:t>引用具有文件作用域的对象：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globClock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  <a:r>
              <a:rPr lang="en-US" altLang="zh-CN" sz="2400">
                <a:solidFill>
                  <a:srgbClr val="66FFFF"/>
                </a:solidFill>
                <a:latin typeface="宋体" panose="02010600030101010101" pitchFamily="2" charset="-122"/>
              </a:rPr>
              <a:t>showTime()</a:t>
            </a:r>
            <a:r>
              <a:rPr lang="en-US" altLang="zh-CN" sz="2400">
                <a:latin typeface="宋体" panose="02010600030101010101" pitchFamily="2" charset="-122"/>
              </a:rPr>
              <a:t>;</a:t>
            </a:r>
            <a:r>
              <a:rPr lang="en-US" altLang="zh-CN" sz="2400">
                <a:solidFill>
                  <a:srgbClr val="66FFFF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>
                <a:solidFill>
                  <a:srgbClr val="66FFFF"/>
                </a:solidFill>
                <a:latin typeface="宋体" panose="02010600030101010101" pitchFamily="2" charset="-122"/>
              </a:rPr>
              <a:t>对象的成员函数具有类作用域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globClock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  <a:r>
              <a:rPr lang="en-US" altLang="zh-CN" sz="2400">
                <a:solidFill>
                  <a:srgbClr val="66FFFF"/>
                </a:solidFill>
                <a:latin typeface="宋体" panose="02010600030101010101" pitchFamily="2" charset="-122"/>
              </a:rPr>
              <a:t>setTime(8,30,30)</a:t>
            </a:r>
            <a:r>
              <a:rPr lang="en-US" altLang="zh-CN" sz="2400">
                <a:latin typeface="宋体" panose="02010600030101010101" pitchFamily="2" charset="-122"/>
              </a:rPr>
              <a:t>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Clock </a:t>
            </a:r>
            <a:r>
              <a:rPr lang="en-US" altLang="zh-CN" sz="2400">
                <a:solidFill>
                  <a:srgbClr val="FFCCFF"/>
                </a:solidFill>
                <a:latin typeface="宋体" panose="02010600030101010101" pitchFamily="2" charset="-122"/>
              </a:rPr>
              <a:t>myClock</a:t>
            </a:r>
            <a:r>
              <a:rPr lang="en-US" altLang="zh-CN" sz="2400">
                <a:latin typeface="宋体" panose="02010600030101010101" pitchFamily="2" charset="-122"/>
              </a:rPr>
              <a:t>(globClock);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</a:t>
            </a:r>
            <a:r>
              <a:rPr lang="en-US" altLang="zh-CN" sz="2400">
                <a:solidFill>
                  <a:srgbClr val="FFCCFF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>
                <a:solidFill>
                  <a:srgbClr val="FFCCFF"/>
                </a:solidFill>
                <a:latin typeface="宋体" panose="02010600030101010101" pitchFamily="2" charset="-122"/>
              </a:rPr>
              <a:t>声明具有块作用域的对象</a:t>
            </a:r>
            <a:r>
              <a:rPr lang="en-US" altLang="zh-CN" sz="2400">
                <a:solidFill>
                  <a:srgbClr val="FFCCFF"/>
                </a:solidFill>
                <a:latin typeface="宋体" panose="02010600030101010101" pitchFamily="2" charset="-122"/>
              </a:rPr>
              <a:t>myClock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cout&lt;&lt;"Second time output:"&lt;&lt;endl;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FFCCFF"/>
                </a:solidFill>
                <a:latin typeface="宋体" panose="02010600030101010101" pitchFamily="2" charset="-122"/>
              </a:rPr>
              <a:t>myClock</a:t>
            </a:r>
            <a:r>
              <a:rPr lang="en-US" altLang="zh-CN" sz="2400">
                <a:latin typeface="宋体" panose="02010600030101010101" pitchFamily="2" charset="-122"/>
              </a:rPr>
              <a:t>.showTime();	//</a:t>
            </a:r>
            <a:r>
              <a:rPr lang="zh-CN" altLang="en-US" sz="2400">
                <a:latin typeface="宋体" panose="02010600030101010101" pitchFamily="2" charset="-122"/>
              </a:rPr>
              <a:t>引用具有块作用域的对象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	return 0;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47107" name="Text Box 1029">
            <a:extLst>
              <a:ext uri="{FF2B5EF4-FFF2-40B4-BE49-F238E27FC236}">
                <a16:creationId xmlns:a16="http://schemas.microsoft.com/office/drawing/2014/main" id="{567F16C3-B9B9-4838-9A67-234FEBC93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5214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B8BAFBCB-6C2D-4DBD-9728-0E284E64F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程序的运行结果为：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First time output: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0:0:0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Second time output: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8:30:30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79BB303F-EC30-421D-ADC6-DA2A7B5E1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5214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9944E3EE-71D5-44EC-8949-53C938F7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BA7A4-0332-46E9-8835-C67F93D7B57F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460E561-13EA-4B3D-85A8-0AE4CB527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数据与函数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63339F3-F0A9-4C2C-93D5-F8C32189A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15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数据存储在局部对象中，通过参数传递实现共享</a:t>
            </a:r>
            <a:r>
              <a:rPr lang="en-US" altLang="zh-CN" dirty="0"/>
              <a:t>——</a:t>
            </a:r>
            <a:r>
              <a:rPr lang="zh-CN" altLang="en-US" dirty="0"/>
              <a:t>函数间的参数传递。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数据存储在全局对象中。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将数据和使用数据的函数封装在类中。</a:t>
            </a:r>
          </a:p>
        </p:txBody>
      </p:sp>
      <p:sp>
        <p:nvSpPr>
          <p:cNvPr id="51205" name="Text Box 8">
            <a:extLst>
              <a:ext uri="{FF2B5EF4-FFF2-40B4-BE49-F238E27FC236}">
                <a16:creationId xmlns:a16="http://schemas.microsoft.com/office/drawing/2014/main" id="{CCDE4773-A45C-4EEA-80F0-00BFF40F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数据与函数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613716DD-B36F-49FD-AAF8-F1FB2B24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0BF8A3-3911-43A9-976C-23F2E30B7D5E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3251" name="Rectangle 1026">
            <a:extLst>
              <a:ext uri="{FF2B5EF4-FFF2-40B4-BE49-F238E27FC236}">
                <a16:creationId xmlns:a16="http://schemas.microsoft.com/office/drawing/2014/main" id="{1D092CF3-C6BC-45AD-BB7E-A1C65A530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使用全局对象</a:t>
            </a:r>
          </a:p>
        </p:txBody>
      </p:sp>
      <p:sp>
        <p:nvSpPr>
          <p:cNvPr id="53252" name="Rectangle 1027">
            <a:extLst>
              <a:ext uri="{FF2B5EF4-FFF2-40B4-BE49-F238E27FC236}">
                <a16:creationId xmlns:a16="http://schemas.microsoft.com/office/drawing/2014/main" id="{8215D410-EBED-4BE9-B891-1C85FE9EF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239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#include&lt;iostream&gt;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int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global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f() {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global</a:t>
            </a:r>
            <a:r>
              <a:rPr lang="en-US" altLang="zh-CN" sz="2800" dirty="0">
                <a:latin typeface="宋体" panose="02010600030101010101" pitchFamily="2" charset="-122"/>
              </a:rPr>
              <a:t>=5;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g() { </a:t>
            </a:r>
            <a:r>
              <a:rPr lang="en-US" altLang="zh-CN" sz="2800" dirty="0" err="1">
                <a:latin typeface="宋体" panose="02010600030101010101" pitchFamily="2" charset="-122"/>
              </a:rPr>
              <a:t>cout</a:t>
            </a:r>
            <a:r>
              <a:rPr lang="en-US" altLang="zh-CN" sz="2800" dirty="0">
                <a:latin typeface="宋体" panose="02010600030101010101" pitchFamily="2" charset="-122"/>
              </a:rPr>
              <a:t> &lt;&lt;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global </a:t>
            </a:r>
            <a:r>
              <a:rPr lang="en-US" altLang="zh-CN" sz="2800" dirty="0">
                <a:latin typeface="宋体" panose="02010600030101010101" pitchFamily="2" charset="-122"/>
              </a:rPr>
              <a:t>&lt;&lt; </a:t>
            </a:r>
            <a:r>
              <a:rPr lang="en-US" altLang="zh-CN" sz="2800" dirty="0" err="1">
                <a:latin typeface="宋体" panose="02010600030101010101" pitchFamily="2" charset="-122"/>
              </a:rPr>
              <a:t>endl</a:t>
            </a:r>
            <a:r>
              <a:rPr lang="en-US" altLang="zh-CN" sz="2800" dirty="0">
                <a:latin typeface="宋体" panose="02010600030101010101" pitchFamily="2" charset="-122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int main()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f();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g(); //</a:t>
            </a:r>
            <a:r>
              <a:rPr lang="zh-CN" altLang="zh-CN" sz="2800" dirty="0">
                <a:latin typeface="宋体" panose="02010600030101010101" pitchFamily="2" charset="-122"/>
              </a:rPr>
              <a:t>输出“</a:t>
            </a:r>
            <a:r>
              <a:rPr lang="zh-CN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5</a:t>
            </a:r>
            <a:r>
              <a:rPr lang="zh-CN" altLang="zh-CN" sz="2800" dirty="0">
                <a:latin typeface="宋体" panose="02010600030101010101" pitchFamily="2" charset="-122"/>
              </a:rPr>
              <a:t>”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return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3253" name="Text Box 1029">
            <a:extLst>
              <a:ext uri="{FF2B5EF4-FFF2-40B4-BE49-F238E27FC236}">
                <a16:creationId xmlns:a16="http://schemas.microsoft.com/office/drawing/2014/main" id="{15942385-5648-462A-8607-9BF14585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数据与函数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6">
            <a:extLst>
              <a:ext uri="{FF2B5EF4-FFF2-40B4-BE49-F238E27FC236}">
                <a16:creationId xmlns:a16="http://schemas.microsoft.com/office/drawing/2014/main" id="{CA55FBBB-EC0E-4F24-B92D-FFD94AD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EC770F-384D-4B78-95E6-89AC83632F48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6A19B3E-975B-4A5B-BDDB-1A453C017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将函数与数据封装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A3250A6-E670-4DAB-9503-56F098582A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76400"/>
            <a:ext cx="3543300" cy="464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#include&lt;</a:t>
            </a:r>
            <a:r>
              <a:rPr lang="en-US" altLang="zh-CN" sz="2400" dirty="0" err="1">
                <a:latin typeface="宋体" pitchFamily="2" charset="-122"/>
              </a:rPr>
              <a:t>iostream</a:t>
            </a:r>
            <a:r>
              <a:rPr lang="en-US" altLang="zh-CN" sz="2400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class Application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void</a:t>
            </a:r>
            <a:r>
              <a:rPr lang="en-US" altLang="zh-CN" sz="2400" dirty="0">
                <a:solidFill>
                  <a:srgbClr val="99FFCC"/>
                </a:solidFill>
                <a:latin typeface="宋体" pitchFamily="2" charset="-122"/>
              </a:rPr>
              <a:t> f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void </a:t>
            </a:r>
            <a:r>
              <a:rPr lang="en-US" altLang="zh-CN" sz="2400" dirty="0">
                <a:solidFill>
                  <a:srgbClr val="99FFCC"/>
                </a:solidFill>
                <a:latin typeface="宋体" pitchFamily="2" charset="-122"/>
              </a:rPr>
              <a:t>g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global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void Application::</a:t>
            </a:r>
            <a:r>
              <a:rPr lang="en-US" altLang="zh-CN" sz="2400" dirty="0">
                <a:solidFill>
                  <a:srgbClr val="99FFCC"/>
                </a:solidFill>
                <a:latin typeface="宋体" pitchFamily="2" charset="-122"/>
              </a:rPr>
              <a:t>f</a:t>
            </a:r>
            <a:r>
              <a:rPr lang="en-US" altLang="zh-CN" sz="2400" dirty="0">
                <a:latin typeface="宋体" pitchFamily="2" charset="-122"/>
              </a:rPr>
              <a:t>() {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global </a:t>
            </a:r>
            <a:r>
              <a:rPr lang="en-US" altLang="zh-CN" sz="2400" dirty="0">
                <a:latin typeface="宋体" pitchFamily="2" charset="-122"/>
              </a:rPr>
              <a:t>= 5;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AA47F08A-2355-42D6-8DA1-DBFE179A73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1676400"/>
            <a:ext cx="3757613" cy="464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void Application::</a:t>
            </a:r>
            <a:r>
              <a:rPr lang="en-US" altLang="zh-CN" sz="2400" dirty="0">
                <a:solidFill>
                  <a:srgbClr val="99FFCC"/>
                </a:solidFill>
                <a:latin typeface="宋体" pitchFamily="2" charset="-122"/>
              </a:rPr>
              <a:t>g</a:t>
            </a:r>
            <a:r>
              <a:rPr lang="en-US" altLang="zh-CN" sz="2400" dirty="0">
                <a:latin typeface="宋体" pitchFamily="2" charset="-122"/>
              </a:rPr>
              <a:t>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 &lt;&lt; </a:t>
            </a:r>
            <a:r>
              <a:rPr lang="en-US" altLang="zh-CN" sz="2400" dirty="0">
                <a:solidFill>
                  <a:schemeClr val="tx2"/>
                </a:solidFill>
                <a:latin typeface="宋体" pitchFamily="2" charset="-122"/>
              </a:rPr>
              <a:t>global </a:t>
            </a:r>
            <a:r>
              <a:rPr lang="en-US" altLang="zh-CN" sz="2400" dirty="0">
                <a:latin typeface="宋体" pitchFamily="2" charset="-122"/>
              </a:rPr>
              <a:t>&lt;&lt; </a:t>
            </a:r>
            <a:r>
              <a:rPr lang="en-US" altLang="zh-CN" sz="2400" dirty="0" err="1">
                <a:latin typeface="宋体" pitchFamily="2" charset="-122"/>
              </a:rPr>
              <a:t>endl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main() {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Application  </a:t>
            </a:r>
            <a:r>
              <a:rPr lang="en-US" altLang="zh-CN" sz="2400" dirty="0" err="1">
                <a:latin typeface="宋体" pitchFamily="2" charset="-122"/>
              </a:rPr>
              <a:t>MyApp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</a:t>
            </a:r>
            <a:r>
              <a:rPr lang="en-US" altLang="zh-CN" sz="2400" dirty="0" err="1">
                <a:latin typeface="宋体" pitchFamily="2" charset="-122"/>
              </a:rPr>
              <a:t>MyApp.f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</a:t>
            </a:r>
            <a:r>
              <a:rPr lang="en-US" altLang="zh-CN" sz="2400" dirty="0" err="1">
                <a:latin typeface="宋体" pitchFamily="2" charset="-122"/>
              </a:rPr>
              <a:t>MyApp.g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return 0;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</p:txBody>
      </p:sp>
      <p:sp>
        <p:nvSpPr>
          <p:cNvPr id="55302" name="Line 5">
            <a:extLst>
              <a:ext uri="{FF2B5EF4-FFF2-40B4-BE49-F238E27FC236}">
                <a16:creationId xmlns:a16="http://schemas.microsoft.com/office/drawing/2014/main" id="{BEAEEB28-2057-454A-971F-515EFFD9F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52600"/>
            <a:ext cx="0" cy="4495800"/>
          </a:xfrm>
          <a:prstGeom prst="line">
            <a:avLst/>
          </a:prstGeom>
          <a:noFill/>
          <a:ln w="12700">
            <a:solidFill>
              <a:srgbClr val="66FFFF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Text Box 6">
            <a:extLst>
              <a:ext uri="{FF2B5EF4-FFF2-40B4-BE49-F238E27FC236}">
                <a16:creationId xmlns:a16="http://schemas.microsoft.com/office/drawing/2014/main" id="{D0135506-335B-44B6-A53D-55F0E137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数据与函数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6786CF5A-1BE0-4063-9CBA-388A079A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64E89-7187-420E-852C-E59A2CDAB681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DA490AE-B07A-4496-A422-D9C9EDA56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315200" cy="1143000"/>
          </a:xfrm>
        </p:spPr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5160627-78A3-4803-92BA-A108026B5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3152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zh-CN" altLang="en-US"/>
              <a:t>静态数据成员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/>
              <a:t>用关键字</a:t>
            </a:r>
            <a:r>
              <a:rPr lang="en-US" altLang="zh-CN">
                <a:solidFill>
                  <a:schemeClr val="tx1"/>
                </a:solidFill>
              </a:rPr>
              <a:t>static</a:t>
            </a:r>
            <a:r>
              <a:rPr lang="zh-CN" altLang="en-US"/>
              <a:t>声明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/>
              <a:t>该类的所有对象维护该成员的同一个拷贝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/>
              <a:t>必须在类外定义和初始化，用</a:t>
            </a:r>
            <a:r>
              <a:rPr lang="en-US" altLang="zh-CN"/>
              <a:t>(::)</a:t>
            </a:r>
            <a:r>
              <a:rPr lang="zh-CN" altLang="en-US"/>
              <a:t>来指明所属的类。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/>
              <a:t>静态成员函数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/>
              <a:t>类外代码可以使用类名和作用域操作符来调用静态成员函数。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/>
              <a:t>静态成员函数只能引用属于该类的静态数据成员或静态成员函数。</a:t>
            </a: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B3136B29-2364-4CEF-910D-3AEA6DEF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静态成员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BEA17EC7-62DA-4200-8D00-50F9004B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6BCAA-FECD-4016-A740-4CE94D67241F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F92B8B6-9922-42AA-AC70-53057BB15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620000" cy="11430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5-4</a:t>
            </a:r>
            <a:r>
              <a:rPr lang="en-US" altLang="zh-CN" sz="3600"/>
              <a:t>  </a:t>
            </a:r>
            <a:r>
              <a:rPr lang="zh-CN" altLang="en-US" sz="3600"/>
              <a:t>具有静态数据成员的 </a:t>
            </a:r>
            <a:r>
              <a:rPr lang="en-US" altLang="zh-CN" sz="3600"/>
              <a:t>Point</a:t>
            </a:r>
            <a:r>
              <a:rPr lang="zh-CN" altLang="en-US" sz="3600"/>
              <a:t>类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1B00929-93EF-444F-B93C-2FC7109F5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848600" cy="49926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#include &lt;</a:t>
            </a:r>
            <a:r>
              <a:rPr lang="en-US" altLang="zh-CN" sz="2400" dirty="0" err="1">
                <a:latin typeface="宋体" pitchFamily="2" charset="-122"/>
              </a:rPr>
              <a:t>iostream</a:t>
            </a:r>
            <a:r>
              <a:rPr lang="en-US" altLang="zh-CN" sz="2400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using namespace std;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class Point	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public: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Point(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x=0,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y=0) : x(x), y(y) { count++;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Point(Point &amp;p);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getX</a:t>
            </a:r>
            <a:r>
              <a:rPr lang="en-US" altLang="zh-CN" sz="2400" dirty="0">
                <a:latin typeface="宋体" pitchFamily="2" charset="-122"/>
              </a:rPr>
              <a:t>() { return x;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getY</a:t>
            </a:r>
            <a:r>
              <a:rPr lang="en-US" altLang="zh-CN" sz="2400" dirty="0">
                <a:latin typeface="宋体" pitchFamily="2" charset="-122"/>
              </a:rPr>
              <a:t>() { return y;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void </a:t>
            </a:r>
            <a:r>
              <a:rPr lang="en-US" altLang="zh-CN" sz="2400" dirty="0" err="1">
                <a:latin typeface="宋体" pitchFamily="2" charset="-122"/>
              </a:rPr>
              <a:t>showCount</a:t>
            </a:r>
            <a:r>
              <a:rPr lang="en-US" altLang="zh-CN" sz="2400" dirty="0">
                <a:latin typeface="宋体" pitchFamily="2" charset="-122"/>
              </a:rPr>
              <a:t>()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  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 &lt;&lt; " Object count=“ &lt;&lt; count &lt;&lt; </a:t>
            </a:r>
            <a:r>
              <a:rPr lang="en-US" altLang="zh-CN" sz="2400" dirty="0" err="1">
                <a:latin typeface="宋体" pitchFamily="2" charset="-122"/>
              </a:rPr>
              <a:t>endl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private: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x,y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static 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int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 count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};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DDA26F57-9166-4047-966B-9E5737BF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静态成员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>
            <a:extLst>
              <a:ext uri="{FF2B5EF4-FFF2-40B4-BE49-F238E27FC236}">
                <a16:creationId xmlns:a16="http://schemas.microsoft.com/office/drawing/2014/main" id="{5ABE2F44-91DC-4FE8-BB34-3A045C99A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848600" cy="601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Point::Point(Point &amp;p)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x = </a:t>
            </a:r>
            <a:r>
              <a:rPr lang="en-US" altLang="zh-CN" sz="2400" dirty="0" err="1">
                <a:latin typeface="宋体" pitchFamily="2" charset="-122"/>
              </a:rPr>
              <a:t>p.x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x = </a:t>
            </a:r>
            <a:r>
              <a:rPr lang="en-US" altLang="zh-CN" sz="2400" dirty="0" err="1">
                <a:latin typeface="宋体" pitchFamily="2" charset="-122"/>
              </a:rPr>
              <a:t>p.y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count++;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int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 Point::count=0;</a:t>
            </a:r>
            <a:r>
              <a:rPr lang="en-US" altLang="zh-CN" sz="2400" dirty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main()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Point a(4,5);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&lt;&lt;"Point A:"&lt;&lt;</a:t>
            </a:r>
            <a:r>
              <a:rPr lang="en-US" altLang="zh-CN" sz="2400" dirty="0" err="1">
                <a:latin typeface="宋体" pitchFamily="2" charset="-122"/>
              </a:rPr>
              <a:t>a.getX</a:t>
            </a:r>
            <a:r>
              <a:rPr lang="en-US" altLang="zh-CN" sz="2400" dirty="0">
                <a:latin typeface="宋体" pitchFamily="2" charset="-122"/>
              </a:rPr>
              <a:t>()&lt;&lt;","&lt;&lt;</a:t>
            </a:r>
            <a:r>
              <a:rPr lang="en-US" altLang="zh-CN" sz="2400" dirty="0" err="1">
                <a:latin typeface="宋体" pitchFamily="2" charset="-122"/>
              </a:rPr>
              <a:t>a.getY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a.showCount</a:t>
            </a:r>
            <a:r>
              <a:rPr lang="en-US" altLang="zh-CN" sz="2400" dirty="0">
                <a:latin typeface="宋体" pitchFamily="2" charset="-122"/>
              </a:rPr>
              <a:t>();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Point b(a);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&lt;&lt;"Point B:"&lt;&lt;</a:t>
            </a:r>
            <a:r>
              <a:rPr lang="en-US" altLang="zh-CN" sz="2400" dirty="0" err="1">
                <a:latin typeface="宋体" pitchFamily="2" charset="-122"/>
              </a:rPr>
              <a:t>b.getX</a:t>
            </a:r>
            <a:r>
              <a:rPr lang="en-US" altLang="zh-CN" sz="2400" dirty="0">
                <a:latin typeface="宋体" pitchFamily="2" charset="-122"/>
              </a:rPr>
              <a:t>()&lt;&lt;","&lt;&lt;</a:t>
            </a:r>
            <a:r>
              <a:rPr lang="en-US" altLang="zh-CN" sz="2400" dirty="0" err="1">
                <a:latin typeface="宋体" pitchFamily="2" charset="-122"/>
              </a:rPr>
              <a:t>b.getY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b.showCount</a:t>
            </a:r>
            <a:r>
              <a:rPr lang="en-US" altLang="zh-CN" sz="2400" dirty="0">
                <a:latin typeface="宋体" pitchFamily="2" charset="-122"/>
              </a:rPr>
              <a:t>();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</p:txBody>
      </p:sp>
      <p:sp>
        <p:nvSpPr>
          <p:cNvPr id="61443" name="Text Box 5">
            <a:extLst>
              <a:ext uri="{FF2B5EF4-FFF2-40B4-BE49-F238E27FC236}">
                <a16:creationId xmlns:a16="http://schemas.microsoft.com/office/drawing/2014/main" id="{D4D48754-4D1B-4BD1-BF4D-3FE9D63B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5214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CC7A19CD-C3C5-40FF-854F-2BCA61D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231D11-790C-4D69-88AC-3391F9106F7C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F219164-940A-4DBC-8ABB-64F684C51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/>
              <a:t>函数原形的作用域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E3435ED-C8B4-4260-A022-4A3E76F2C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9350" y="1905000"/>
            <a:ext cx="72390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函数原型中的参数，其作用域始于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"("</a:t>
            </a:r>
            <a:r>
              <a:rPr lang="zh-CN" altLang="en-US" dirty="0">
                <a:latin typeface="宋体" panose="02010600030101010101" pitchFamily="2" charset="-122"/>
              </a:rPr>
              <a:t>，结束于</a:t>
            </a:r>
            <a:r>
              <a:rPr lang="en-US" altLang="zh-CN" dirty="0">
                <a:latin typeface="宋体" panose="02010600030101010101" pitchFamily="2" charset="-122"/>
              </a:rPr>
              <a:t>")"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例如，设有下列原型声明：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double area(double radius);</a:t>
            </a:r>
          </a:p>
        </p:txBody>
      </p:sp>
      <p:sp>
        <p:nvSpPr>
          <p:cNvPr id="9221" name="AutoShape 4">
            <a:extLst>
              <a:ext uri="{FF2B5EF4-FFF2-40B4-BE49-F238E27FC236}">
                <a16:creationId xmlns:a16="http://schemas.microsoft.com/office/drawing/2014/main" id="{483D0349-2482-4545-A932-A7A9186EF2D8}"/>
              </a:ext>
            </a:extLst>
          </p:cNvPr>
          <p:cNvSpPr>
            <a:spLocks/>
          </p:cNvSpPr>
          <p:nvPr/>
        </p:nvSpPr>
        <p:spPr bwMode="auto">
          <a:xfrm rot="-5400000">
            <a:off x="4850606" y="2963069"/>
            <a:ext cx="258763" cy="2257425"/>
          </a:xfrm>
          <a:prstGeom prst="leftBrace">
            <a:avLst>
              <a:gd name="adj1" fmla="val 72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222" name="AutoShape 5">
            <a:extLst>
              <a:ext uri="{FF2B5EF4-FFF2-40B4-BE49-F238E27FC236}">
                <a16:creationId xmlns:a16="http://schemas.microsoft.com/office/drawing/2014/main" id="{FBFE641E-E08C-4764-B37F-58715BDF73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59338" y="4495800"/>
            <a:ext cx="3733800" cy="1219200"/>
          </a:xfrm>
          <a:prstGeom prst="wedgeRoundRectCallout">
            <a:avLst>
              <a:gd name="adj1" fmla="val -45880"/>
              <a:gd name="adj2" fmla="val 65102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chemeClr val="bg1"/>
                </a:solidFill>
                <a:latin typeface="宋体" panose="02010600030101010101" pitchFamily="2" charset="-122"/>
              </a:rPr>
              <a:t>radius </a:t>
            </a:r>
            <a:r>
              <a:rPr lang="zh-CN" altLang="zh-CN" sz="2200" b="0">
                <a:solidFill>
                  <a:schemeClr val="bg1"/>
                </a:solidFill>
                <a:latin typeface="宋体" panose="02010600030101010101" pitchFamily="2" charset="-122"/>
              </a:rPr>
              <a:t>的作用域仅在于此，不能用于程序正文其他地方，因而可有可无。</a:t>
            </a:r>
            <a:endParaRPr lang="zh-CN" altLang="en-US" sz="22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EA99D891-591A-468C-9B69-4045647C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6">
            <a:extLst>
              <a:ext uri="{FF2B5EF4-FFF2-40B4-BE49-F238E27FC236}">
                <a16:creationId xmlns:a16="http://schemas.microsoft.com/office/drawing/2014/main" id="{5E22CF0E-3181-4568-956C-1314EFBD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998409-C018-4D22-B7BC-D5ABEA960E72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3491" name="Rectangle 10">
            <a:extLst>
              <a:ext uri="{FF2B5EF4-FFF2-40B4-BE49-F238E27FC236}">
                <a16:creationId xmlns:a16="http://schemas.microsoft.com/office/drawing/2014/main" id="{4D0FF1B7-4517-4056-91B0-78A1F44F4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5_5 </a:t>
            </a:r>
            <a:r>
              <a:rPr lang="zh-CN" altLang="en-US" dirty="0"/>
              <a:t>静态成员函数举例</a:t>
            </a:r>
          </a:p>
        </p:txBody>
      </p:sp>
      <p:sp>
        <p:nvSpPr>
          <p:cNvPr id="63492" name="Rectangle 11">
            <a:extLst>
              <a:ext uri="{FF2B5EF4-FFF2-40B4-BE49-F238E27FC236}">
                <a16:creationId xmlns:a16="http://schemas.microsoft.com/office/drawing/2014/main" id="{D2176672-9BD3-42E5-B83A-EE9AE9CC75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05000"/>
            <a:ext cx="4386262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Application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static void f();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static void g();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void h();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static int global;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Application::global=0;</a:t>
            </a:r>
          </a:p>
        </p:txBody>
      </p:sp>
      <p:sp>
        <p:nvSpPr>
          <p:cNvPr id="47116" name="Rectangle 12">
            <a:extLst>
              <a:ext uri="{FF2B5EF4-FFF2-40B4-BE49-F238E27FC236}">
                <a16:creationId xmlns:a16="http://schemas.microsoft.com/office/drawing/2014/main" id="{08C6E4F3-12C0-4987-9B5C-B3B6BEDD1C7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0" y="1905000"/>
            <a:ext cx="3786188" cy="4419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void Application::f()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global=5;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void Application::g()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 &lt;&lt; global &lt;&lt; </a:t>
            </a:r>
            <a:r>
              <a:rPr lang="en-US" altLang="zh-CN" sz="2400" dirty="0" err="1">
                <a:latin typeface="宋体" pitchFamily="2" charset="-122"/>
              </a:rPr>
              <a:t>endl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Void Application::g(){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 Application::global =3;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main()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Application::f();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Application::g();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</p:txBody>
      </p:sp>
      <p:sp>
        <p:nvSpPr>
          <p:cNvPr id="63494" name="Line 9">
            <a:extLst>
              <a:ext uri="{FF2B5EF4-FFF2-40B4-BE49-F238E27FC236}">
                <a16:creationId xmlns:a16="http://schemas.microsoft.com/office/drawing/2014/main" id="{D52424CA-F90D-433A-8DBB-2B1C04A24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1905000"/>
            <a:ext cx="0" cy="4419600"/>
          </a:xfrm>
          <a:prstGeom prst="line">
            <a:avLst/>
          </a:prstGeom>
          <a:noFill/>
          <a:ln w="9525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Text Box 13">
            <a:extLst>
              <a:ext uri="{FF2B5EF4-FFF2-40B4-BE49-F238E27FC236}">
                <a16:creationId xmlns:a16="http://schemas.microsoft.com/office/drawing/2014/main" id="{48657489-A622-4123-8EB3-07A954028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静态成员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FEDE7B22-4352-49FD-8F23-189A7FE3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E2E32D-09C6-4E7F-97E8-AC55B6B7ED66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63E852A-3B7F-46FC-A93D-875C6BF20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5_5</a:t>
            </a:r>
            <a:r>
              <a:rPr lang="zh-CN" altLang="en-US" dirty="0"/>
              <a:t>静态成员函数举例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87A1AC4-E9EF-4A88-8E45-6830AD62B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239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A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static void f(A a);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A::f(A a)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宋体" panose="02010600030101010101" pitchFamily="2" charset="-122"/>
              </a:rPr>
              <a:t>cout</a:t>
            </a:r>
            <a:r>
              <a:rPr lang="en-US" altLang="zh-CN" sz="2800" dirty="0">
                <a:latin typeface="宋体" panose="02010600030101010101" pitchFamily="2" charset="-122"/>
              </a:rPr>
              <a:t> &lt;&lt;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>
                <a:latin typeface="宋体" panose="02010600030101010101" pitchFamily="2" charset="-122"/>
              </a:rPr>
              <a:t>;   //</a:t>
            </a:r>
            <a:r>
              <a:rPr lang="zh-CN" altLang="en-US" sz="2800" dirty="0">
                <a:latin typeface="宋体" panose="02010600030101010101" pitchFamily="2" charset="-122"/>
              </a:rPr>
              <a:t>对</a:t>
            </a:r>
            <a:r>
              <a:rPr lang="en-US" altLang="zh-CN" sz="2800" dirty="0"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的引用是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错误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endParaRPr lang="en-US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宋体" panose="02010600030101010101" pitchFamily="2" charset="-122"/>
              </a:rPr>
              <a:t>cout</a:t>
            </a:r>
            <a:r>
              <a:rPr lang="en-US" altLang="zh-CN" sz="2800" dirty="0">
                <a:latin typeface="宋体" panose="02010600030101010101" pitchFamily="2" charset="-122"/>
              </a:rPr>
              <a:t> &lt;&lt; </a:t>
            </a:r>
            <a:r>
              <a:rPr lang="en-US" altLang="zh-CN" sz="2800" dirty="0" err="1">
                <a:latin typeface="宋体" panose="02010600030101010101" pitchFamily="2" charset="-122"/>
              </a:rPr>
              <a:t>a.x</a:t>
            </a:r>
            <a:r>
              <a:rPr lang="en-US" altLang="zh-CN" sz="2800" dirty="0">
                <a:latin typeface="宋体" panose="02010600030101010101" pitchFamily="2" charset="-122"/>
              </a:rPr>
              <a:t>; //</a:t>
            </a:r>
            <a:r>
              <a:rPr lang="zh-CN" altLang="en-US" sz="2800" dirty="0">
                <a:latin typeface="宋体" panose="02010600030101010101" pitchFamily="2" charset="-122"/>
              </a:rPr>
              <a:t>正确</a:t>
            </a:r>
            <a:endParaRPr lang="en-US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65541" name="Text Box 4">
            <a:extLst>
              <a:ext uri="{FF2B5EF4-FFF2-40B4-BE49-F238E27FC236}">
                <a16:creationId xmlns:a16="http://schemas.microsoft.com/office/drawing/2014/main" id="{06436BA4-FD2D-4A55-8C23-52AEAE982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静态成员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A0F8F88-539B-4160-80DC-0FBE9F6D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F93AC-6783-46AC-9BC8-B76B8F26DE53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7587" name="Rectangle 1026">
            <a:extLst>
              <a:ext uri="{FF2B5EF4-FFF2-40B4-BE49-F238E27FC236}">
                <a16:creationId xmlns:a16="http://schemas.microsoft.com/office/drawing/2014/main" id="{24038E31-9998-4E82-80E9-6150359DC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5_5 </a:t>
            </a:r>
            <a:r>
              <a:rPr lang="zh-CN" altLang="en-US" sz="4000" dirty="0"/>
              <a:t>具有静态数据、函数成员的 </a:t>
            </a:r>
            <a:r>
              <a:rPr lang="en-US" altLang="zh-CN" sz="4000" dirty="0"/>
              <a:t>Point</a:t>
            </a:r>
            <a:r>
              <a:rPr lang="zh-CN" altLang="en-US" sz="4000" dirty="0"/>
              <a:t>类</a:t>
            </a:r>
          </a:p>
        </p:txBody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6C0FF614-A494-450E-9065-BF1E13CAA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80010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#include &lt;</a:t>
            </a:r>
            <a:r>
              <a:rPr lang="en-US" altLang="zh-CN" sz="2400" dirty="0" err="1">
                <a:latin typeface="宋体" pitchFamily="2" charset="-122"/>
              </a:rPr>
              <a:t>iostream</a:t>
            </a:r>
            <a:r>
              <a:rPr lang="en-US" altLang="zh-CN" sz="2400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class Point {	//Point</a:t>
            </a:r>
            <a:r>
              <a:rPr lang="zh-CN" altLang="en-US" sz="2400" dirty="0">
                <a:latin typeface="宋体" pitchFamily="2" charset="-122"/>
              </a:rPr>
              <a:t>类定义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public:	//</a:t>
            </a:r>
            <a:r>
              <a:rPr lang="zh-CN" altLang="en-US" sz="2400" dirty="0">
                <a:latin typeface="宋体" pitchFamily="2" charset="-122"/>
              </a:rPr>
              <a:t>外部接口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	</a:t>
            </a:r>
            <a:r>
              <a:rPr lang="en-US" altLang="zh-CN" sz="2400" dirty="0">
                <a:latin typeface="宋体" pitchFamily="2" charset="-122"/>
              </a:rPr>
              <a:t>Point(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x = 0,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y = 0) : x(x), y(y) { count++;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Point(Point &amp;p);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	~Point() {  count--;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getX</a:t>
            </a:r>
            <a:r>
              <a:rPr lang="en-US" altLang="zh-CN" sz="2400" dirty="0">
                <a:latin typeface="宋体" pitchFamily="2" charset="-122"/>
              </a:rPr>
              <a:t>() { return x;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getY</a:t>
            </a:r>
            <a:r>
              <a:rPr lang="en-US" altLang="zh-CN" sz="2400" dirty="0">
                <a:latin typeface="宋体" pitchFamily="2" charset="-122"/>
              </a:rPr>
              <a:t>() { return y;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static void </a:t>
            </a:r>
            <a:r>
              <a:rPr lang="en-US" altLang="zh-CN" sz="2400" dirty="0" err="1">
                <a:latin typeface="宋体" pitchFamily="2" charset="-122"/>
              </a:rPr>
              <a:t>showCount</a:t>
            </a:r>
            <a:r>
              <a:rPr lang="en-US" altLang="zh-CN" sz="2400" dirty="0">
                <a:latin typeface="宋体" pitchFamily="2" charset="-122"/>
              </a:rPr>
              <a:t>() {	//</a:t>
            </a:r>
            <a:r>
              <a:rPr lang="zh-CN" altLang="en-US" sz="2400" dirty="0">
                <a:latin typeface="宋体" pitchFamily="2" charset="-122"/>
              </a:rPr>
              <a:t>静态函数成员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	  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 &lt;&lt; "  Object count = " &lt;&lt; count &lt;&lt; </a:t>
            </a:r>
            <a:r>
              <a:rPr lang="en-US" altLang="zh-CN" sz="2400" dirty="0" err="1">
                <a:latin typeface="宋体" pitchFamily="2" charset="-122"/>
              </a:rPr>
              <a:t>endl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private:	//</a:t>
            </a:r>
            <a:r>
              <a:rPr lang="zh-CN" altLang="en-US" sz="2400" dirty="0">
                <a:latin typeface="宋体" pitchFamily="2" charset="-122"/>
              </a:rPr>
              <a:t>私有数据成员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x,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static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count;	//</a:t>
            </a:r>
            <a:r>
              <a:rPr lang="zh-CN" altLang="en-US" sz="2400" dirty="0">
                <a:latin typeface="宋体" pitchFamily="2" charset="-122"/>
              </a:rPr>
              <a:t>静态数据成员声明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};</a:t>
            </a:r>
          </a:p>
        </p:txBody>
      </p:sp>
      <p:sp>
        <p:nvSpPr>
          <p:cNvPr id="67589" name="Text Box 1028">
            <a:extLst>
              <a:ext uri="{FF2B5EF4-FFF2-40B4-BE49-F238E27FC236}">
                <a16:creationId xmlns:a16="http://schemas.microsoft.com/office/drawing/2014/main" id="{A4CCB7EE-23A3-41A5-9406-29073C8C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静态成员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1027">
            <a:extLst>
              <a:ext uri="{FF2B5EF4-FFF2-40B4-BE49-F238E27FC236}">
                <a16:creationId xmlns:a16="http://schemas.microsoft.com/office/drawing/2014/main" id="{F08C7E7B-D194-46AF-A102-3DBD0EC6B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8486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Point::Point(Point &amp;p) {  </a:t>
            </a:r>
            <a:r>
              <a:rPr lang="en-US" altLang="zh-CN" sz="4000" dirty="0"/>
              <a:t>5_5 </a:t>
            </a:r>
            <a:endParaRPr lang="en-US" altLang="zh-CN" sz="2400" dirty="0">
              <a:latin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x = </a:t>
            </a:r>
            <a:r>
              <a:rPr lang="en-US" altLang="zh-CN" sz="2400" dirty="0" err="1">
                <a:latin typeface="宋体" pitchFamily="2" charset="-122"/>
              </a:rPr>
              <a:t>p.x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y = </a:t>
            </a:r>
            <a:r>
              <a:rPr lang="en-US" altLang="zh-CN" sz="2400" dirty="0" err="1">
                <a:latin typeface="宋体" pitchFamily="2" charset="-122"/>
              </a:rPr>
              <a:t>p.y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count++;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solidFill>
                  <a:srgbClr val="99FFCC"/>
                </a:solidFill>
                <a:latin typeface="宋体" pitchFamily="2" charset="-122"/>
              </a:rPr>
              <a:t>int</a:t>
            </a:r>
            <a:r>
              <a:rPr lang="en-US" altLang="zh-CN" sz="2400" dirty="0">
                <a:solidFill>
                  <a:srgbClr val="99FFCC"/>
                </a:solidFill>
                <a:latin typeface="宋体" pitchFamily="2" charset="-122"/>
              </a:rPr>
              <a:t> Point::count=0;</a:t>
            </a:r>
            <a:r>
              <a:rPr lang="en-US" altLang="zh-CN" sz="2400" dirty="0">
                <a:latin typeface="宋体" pitchFamily="2" charset="-122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main() { //</a:t>
            </a:r>
            <a:r>
              <a:rPr lang="zh-CN" altLang="en-US" sz="2400" dirty="0">
                <a:latin typeface="宋体" pitchFamily="2" charset="-122"/>
              </a:rPr>
              <a:t>主函数实现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Point a(4,5);	//</a:t>
            </a:r>
            <a:r>
              <a:rPr lang="zh-CN" altLang="en-US" sz="2400" dirty="0">
                <a:latin typeface="宋体" pitchFamily="2" charset="-122"/>
              </a:rPr>
              <a:t>声明对象</a:t>
            </a:r>
            <a:r>
              <a:rPr lang="en-US" altLang="zh-CN" sz="2400" dirty="0">
                <a:latin typeface="宋体" pitchFamily="2" charset="-122"/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&lt;&lt;"Point A,"&lt;&lt;</a:t>
            </a:r>
            <a:r>
              <a:rPr lang="en-US" altLang="zh-CN" sz="2400" dirty="0" err="1">
                <a:latin typeface="宋体" pitchFamily="2" charset="-122"/>
              </a:rPr>
              <a:t>a.getX</a:t>
            </a:r>
            <a:r>
              <a:rPr lang="en-US" altLang="zh-CN" sz="2400" dirty="0">
                <a:latin typeface="宋体" pitchFamily="2" charset="-122"/>
              </a:rPr>
              <a:t>()&lt;&lt;","&lt;&lt;</a:t>
            </a:r>
            <a:r>
              <a:rPr lang="en-US" altLang="zh-CN" sz="2400" dirty="0" err="1">
                <a:latin typeface="宋体" pitchFamily="2" charset="-122"/>
              </a:rPr>
              <a:t>a.getY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Point::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showCount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()</a:t>
            </a:r>
            <a:r>
              <a:rPr lang="en-US" altLang="zh-CN" sz="2400" dirty="0">
                <a:latin typeface="宋体" pitchFamily="2" charset="-122"/>
              </a:rPr>
              <a:t>;	//</a:t>
            </a:r>
            <a:r>
              <a:rPr lang="zh-CN" altLang="en-US" sz="2400" dirty="0">
                <a:latin typeface="宋体" pitchFamily="2" charset="-122"/>
              </a:rPr>
              <a:t>输出对象个数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	</a:t>
            </a:r>
            <a:r>
              <a:rPr lang="en-US" altLang="zh-CN" sz="2400" dirty="0">
                <a:latin typeface="宋体" pitchFamily="2" charset="-122"/>
              </a:rPr>
              <a:t>Point b(a);	//</a:t>
            </a:r>
            <a:r>
              <a:rPr lang="zh-CN" altLang="en-US" sz="2400" dirty="0">
                <a:latin typeface="宋体" pitchFamily="2" charset="-122"/>
              </a:rPr>
              <a:t>声明对象</a:t>
            </a:r>
            <a:r>
              <a:rPr lang="en-US" altLang="zh-CN" sz="2400" dirty="0">
                <a:latin typeface="宋体" pitchFamily="2" charset="-122"/>
              </a:rPr>
              <a:t>B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&lt;&lt;"Point B,"&lt;&lt;</a:t>
            </a:r>
            <a:r>
              <a:rPr lang="en-US" altLang="zh-CN" sz="2400" dirty="0" err="1">
                <a:latin typeface="宋体" pitchFamily="2" charset="-122"/>
              </a:rPr>
              <a:t>b.GetX</a:t>
            </a:r>
            <a:r>
              <a:rPr lang="en-US" altLang="zh-CN" sz="2400" dirty="0">
                <a:latin typeface="宋体" pitchFamily="2" charset="-122"/>
              </a:rPr>
              <a:t>()&lt;&lt;","&lt;&lt;</a:t>
            </a:r>
            <a:r>
              <a:rPr lang="en-US" altLang="zh-CN" sz="2400" dirty="0" err="1">
                <a:latin typeface="宋体" pitchFamily="2" charset="-122"/>
              </a:rPr>
              <a:t>b.GetY</a:t>
            </a:r>
            <a:r>
              <a:rPr lang="en-US" altLang="zh-CN" sz="2400" dirty="0">
                <a:latin typeface="宋体" pitchFamily="2" charset="-122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Point:: 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showCount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()</a:t>
            </a:r>
            <a:r>
              <a:rPr lang="en-US" altLang="zh-CN" sz="2400" dirty="0">
                <a:latin typeface="宋体" pitchFamily="2" charset="-122"/>
              </a:rPr>
              <a:t>;	//</a:t>
            </a:r>
            <a:r>
              <a:rPr lang="zh-CN" altLang="en-US" sz="2400" dirty="0">
                <a:latin typeface="宋体" pitchFamily="2" charset="-122"/>
              </a:rPr>
              <a:t>输出对象个数</a:t>
            </a:r>
            <a:endParaRPr lang="en-US" altLang="zh-CN" sz="2400" dirty="0">
              <a:latin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	return 0;</a:t>
            </a:r>
            <a:endParaRPr lang="zh-CN" altLang="en-US" sz="2400" dirty="0">
              <a:latin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</p:txBody>
      </p:sp>
      <p:sp>
        <p:nvSpPr>
          <p:cNvPr id="69635" name="Text Box 1029">
            <a:extLst>
              <a:ext uri="{FF2B5EF4-FFF2-40B4-BE49-F238E27FC236}">
                <a16:creationId xmlns:a16="http://schemas.microsoft.com/office/drawing/2014/main" id="{32126641-92AD-4FB8-8853-5225BCF54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477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2663A4DC-9BF1-475A-BE48-0FF26D3B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970E41-5829-476A-BB9F-7A6E102019CB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BF8E0CC-E280-42E0-8634-2FFE11361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990600"/>
          </a:xfrm>
        </p:spPr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B56536A-C11A-474B-8F0C-164E6AAE2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315200" cy="4876800"/>
          </a:xfrm>
        </p:spPr>
        <p:txBody>
          <a:bodyPr/>
          <a:lstStyle/>
          <a:p>
            <a:pPr eaLnBrk="1" hangingPunct="1"/>
            <a:r>
              <a:rPr lang="zh-CN" altLang="en-US"/>
              <a:t>友元是</a:t>
            </a:r>
            <a:r>
              <a:rPr lang="en-US" altLang="zh-CN"/>
              <a:t>C++</a:t>
            </a:r>
            <a:r>
              <a:rPr lang="zh-CN" altLang="en-US"/>
              <a:t>提供的一种破坏数据封装和数据隐藏的机制。</a:t>
            </a:r>
          </a:p>
          <a:p>
            <a:pPr eaLnBrk="1" hangingPunct="1"/>
            <a:r>
              <a:rPr lang="zh-CN" altLang="en-US"/>
              <a:t>通过将一个模块声明为另一个模块的友元，一个模块能够引用到另一个模块中本是被隐藏的信息。</a:t>
            </a:r>
          </a:p>
          <a:p>
            <a:pPr eaLnBrk="1" hangingPunct="1"/>
            <a:r>
              <a:rPr lang="zh-CN" altLang="en-US"/>
              <a:t>可以使用友元函数和友元类。</a:t>
            </a:r>
          </a:p>
          <a:p>
            <a:pPr eaLnBrk="1" hangingPunct="1"/>
            <a:r>
              <a:rPr lang="zh-CN" altLang="en-US"/>
              <a:t>为了确保数据的完整性，及数据封装与隐藏的原则，建议尽量不使用或少使用友元。</a:t>
            </a:r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9D69B814-3402-431C-8842-2C55EDED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84F35940-CE9C-4116-B62F-73201A60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9342B-A448-4F2D-B76C-F53CB611E84E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3731" name="Rectangle 1026">
            <a:extLst>
              <a:ext uri="{FF2B5EF4-FFF2-40B4-BE49-F238E27FC236}">
                <a16:creationId xmlns:a16="http://schemas.microsoft.com/office/drawing/2014/main" id="{FFFBD29B-8AD4-44AD-973B-6F346CA1A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239000" cy="914400"/>
          </a:xfrm>
        </p:spPr>
        <p:txBody>
          <a:bodyPr/>
          <a:lstStyle/>
          <a:p>
            <a:pPr eaLnBrk="1" hangingPunct="1"/>
            <a:r>
              <a:rPr lang="zh-CN" altLang="en-US"/>
              <a:t>友元函数</a:t>
            </a:r>
          </a:p>
        </p:txBody>
      </p:sp>
      <p:sp>
        <p:nvSpPr>
          <p:cNvPr id="73732" name="Rectangle 1027">
            <a:extLst>
              <a:ext uri="{FF2B5EF4-FFF2-40B4-BE49-F238E27FC236}">
                <a16:creationId xmlns:a16="http://schemas.microsoft.com/office/drawing/2014/main" id="{6783E748-FEC1-4576-8C8C-7B2E6FA63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3914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友元函数是在类声明中由关键字</a:t>
            </a:r>
            <a:r>
              <a:rPr lang="en-US" altLang="zh-CN">
                <a:solidFill>
                  <a:schemeClr val="tx2"/>
                </a:solidFill>
              </a:rPr>
              <a:t>friend</a:t>
            </a:r>
            <a:r>
              <a:rPr lang="zh-CN" altLang="en-US"/>
              <a:t>修饰说明的非成员函数，在它的函数体中能够通过对象名访问 </a:t>
            </a:r>
            <a:r>
              <a:rPr lang="en-US" altLang="zh-CN"/>
              <a:t>private </a:t>
            </a:r>
            <a:r>
              <a:rPr lang="zh-CN" altLang="en-US"/>
              <a:t>和 </a:t>
            </a:r>
            <a:r>
              <a:rPr lang="en-US" altLang="zh-CN"/>
              <a:t>protected</a:t>
            </a:r>
            <a:r>
              <a:rPr lang="zh-CN" altLang="en-US"/>
              <a:t>成员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作用：增加灵活性，使程序员可以在封装和快速性方面做合理选择。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访问对象中的成员必须通过对象名。</a:t>
            </a:r>
          </a:p>
        </p:txBody>
      </p:sp>
      <p:sp>
        <p:nvSpPr>
          <p:cNvPr id="73733" name="Text Box 1028">
            <a:extLst>
              <a:ext uri="{FF2B5EF4-FFF2-40B4-BE49-F238E27FC236}">
                <a16:creationId xmlns:a16="http://schemas.microsoft.com/office/drawing/2014/main" id="{214D4D2D-10A2-4072-AC48-A372E2F8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49371722-A4C3-460F-8F92-D41B3BB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6EE3B6-B4C3-4762-A918-0216E43FA6EC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5779" name="Rectangle 1026">
            <a:extLst>
              <a:ext uri="{FF2B5EF4-FFF2-40B4-BE49-F238E27FC236}">
                <a16:creationId xmlns:a16="http://schemas.microsoft.com/office/drawing/2014/main" id="{83698C87-2EE8-484F-8963-E98B84424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848600" cy="10668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5-6 </a:t>
            </a:r>
            <a:r>
              <a:rPr lang="zh-CN" altLang="en-US" sz="4000"/>
              <a:t>使用友元函数计算两点距离</a:t>
            </a:r>
          </a:p>
        </p:txBody>
      </p:sp>
      <p:sp>
        <p:nvSpPr>
          <p:cNvPr id="75780" name="Rectangle 1027">
            <a:extLst>
              <a:ext uri="{FF2B5EF4-FFF2-40B4-BE49-F238E27FC236}">
                <a16:creationId xmlns:a16="http://schemas.microsoft.com/office/drawing/2014/main" id="{4E2B36FF-4C0E-4AB4-82AB-DFE478CDD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696200" cy="5029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 &lt;iostream&gt;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 &lt;</a:t>
            </a:r>
            <a:r>
              <a:rPr lang="en-US" altLang="zh-CN" sz="2400" dirty="0" err="1">
                <a:latin typeface="宋体" panose="02010600030101010101" pitchFamily="2" charset="-122"/>
              </a:rPr>
              <a:t>cmath</a:t>
            </a:r>
            <a:r>
              <a:rPr lang="en-US" altLang="zh-CN" sz="2400" dirty="0">
                <a:latin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Point {	//Point</a:t>
            </a:r>
            <a:r>
              <a:rPr lang="zh-CN" altLang="en-US" sz="2400" dirty="0">
                <a:latin typeface="宋体" panose="02010600030101010101" pitchFamily="2" charset="-122"/>
              </a:rPr>
              <a:t>类声明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	//</a:t>
            </a:r>
            <a:r>
              <a:rPr lang="zh-CN" altLang="en-US" sz="2400" dirty="0">
                <a:latin typeface="宋体" panose="02010600030101010101" pitchFamily="2" charset="-122"/>
              </a:rPr>
              <a:t>外部接口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Point(int x=0, int y=0) : x(x), y(y) { }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int </a:t>
            </a:r>
            <a:r>
              <a:rPr lang="en-US" altLang="zh-CN" sz="2400" dirty="0" err="1">
                <a:latin typeface="宋体" panose="02010600030101010101" pitchFamily="2" charset="-122"/>
              </a:rPr>
              <a:t>getX</a:t>
            </a:r>
            <a:r>
              <a:rPr lang="en-US" altLang="zh-CN" sz="2400" dirty="0">
                <a:latin typeface="宋体" panose="02010600030101010101" pitchFamily="2" charset="-122"/>
              </a:rPr>
              <a:t>() { return x; }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int </a:t>
            </a:r>
            <a:r>
              <a:rPr lang="en-US" altLang="zh-CN" sz="2400" dirty="0" err="1">
                <a:latin typeface="宋体" panose="02010600030101010101" pitchFamily="2" charset="-122"/>
              </a:rPr>
              <a:t>getY</a:t>
            </a:r>
            <a:r>
              <a:rPr lang="en-US" altLang="zh-CN" sz="2400" dirty="0">
                <a:latin typeface="宋体" panose="02010600030101010101" pitchFamily="2" charset="-122"/>
              </a:rPr>
              <a:t>() { return y; }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99FFCC"/>
                </a:solidFill>
                <a:latin typeface="宋体" panose="02010600030101010101" pitchFamily="2" charset="-122"/>
              </a:rPr>
              <a:t>friend float </a:t>
            </a:r>
            <a:r>
              <a:rPr lang="en-US" altLang="zh-CN" sz="2800" dirty="0" err="1">
                <a:solidFill>
                  <a:srgbClr val="99FFCC"/>
                </a:solidFill>
                <a:latin typeface="宋体" panose="02010600030101010101" pitchFamily="2" charset="-122"/>
              </a:rPr>
              <a:t>dist</a:t>
            </a:r>
            <a:r>
              <a:rPr lang="en-US" altLang="zh-CN" sz="2400" dirty="0">
                <a:solidFill>
                  <a:srgbClr val="99FFCC"/>
                </a:solidFill>
                <a:latin typeface="宋体" panose="02010600030101010101" pitchFamily="2" charset="-122"/>
              </a:rPr>
              <a:t>(Point &amp;a, Point &amp;b);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	//</a:t>
            </a:r>
            <a:r>
              <a:rPr lang="zh-CN" altLang="en-US" sz="2400" dirty="0">
                <a:latin typeface="宋体" panose="02010600030101010101" pitchFamily="2" charset="-122"/>
              </a:rPr>
              <a:t>私有数据成员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int x, y;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</a:p>
        </p:txBody>
      </p:sp>
      <p:sp>
        <p:nvSpPr>
          <p:cNvPr id="75781" name="Text Box 1029">
            <a:extLst>
              <a:ext uri="{FF2B5EF4-FFF2-40B4-BE49-F238E27FC236}">
                <a16:creationId xmlns:a16="http://schemas.microsoft.com/office/drawing/2014/main" id="{5EB2CF16-32BC-46C7-8461-551DB255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>
            <a:extLst>
              <a:ext uri="{FF2B5EF4-FFF2-40B4-BE49-F238E27FC236}">
                <a16:creationId xmlns:a16="http://schemas.microsoft.com/office/drawing/2014/main" id="{3B323EA3-7FAF-4824-A312-0C8816883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7772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99FFCC"/>
                </a:solidFill>
                <a:latin typeface="宋体" panose="02010600030101010101" pitchFamily="2" charset="-122"/>
              </a:rPr>
              <a:t>float dist( Point&amp; a, Point&amp; b) </a:t>
            </a:r>
            <a:r>
              <a:rPr lang="en-US" altLang="zh-CN" sz="2800"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double x =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>
                <a:latin typeface="宋体" panose="02010600030101010101" pitchFamily="2" charset="-122"/>
              </a:rPr>
              <a:t>.x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- b</a:t>
            </a:r>
            <a:r>
              <a:rPr lang="en-US" altLang="zh-CN" sz="2800">
                <a:latin typeface="宋体" panose="02010600030101010101" pitchFamily="2" charset="-122"/>
              </a:rPr>
              <a:t>.x;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double y =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>
                <a:latin typeface="宋体" panose="02010600030101010101" pitchFamily="2" charset="-122"/>
              </a:rPr>
              <a:t>.y -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>
                <a:latin typeface="宋体" panose="02010600030101010101" pitchFamily="2" charset="-122"/>
              </a:rPr>
              <a:t>.y;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return static_cast&lt;float&gt;(sqrt(x * x + y * y));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int main()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Point p1(1, 1), p2(4, 5);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cout &lt;&lt;"The distance is: ";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cout &lt;&lt; dist(p1, p2) &lt;&lt; endl;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77827" name="Text Box 1029">
            <a:extLst>
              <a:ext uri="{FF2B5EF4-FFF2-40B4-BE49-F238E27FC236}">
                <a16:creationId xmlns:a16="http://schemas.microsoft.com/office/drawing/2014/main" id="{8C6A0FA1-69EF-40E2-AE1A-62A4B95C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77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36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4A7A86B4-51F4-4799-835A-9DBDAA91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95DECC-2E92-42D8-87DF-D5EB6A44DD97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050">
            <a:extLst>
              <a:ext uri="{FF2B5EF4-FFF2-40B4-BE49-F238E27FC236}">
                <a16:creationId xmlns:a16="http://schemas.microsoft.com/office/drawing/2014/main" id="{2BB6B8BA-2472-4C03-A286-7F58DF6FC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友元类</a:t>
            </a:r>
          </a:p>
        </p:txBody>
      </p:sp>
      <p:sp>
        <p:nvSpPr>
          <p:cNvPr id="79876" name="Rectangle 2051">
            <a:extLst>
              <a:ext uri="{FF2B5EF4-FFF2-40B4-BE49-F238E27FC236}">
                <a16:creationId xmlns:a16="http://schemas.microsoft.com/office/drawing/2014/main" id="{88F50AD8-C1DA-4BCC-BEA8-3BDBF4059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若一个类为另一个类的友元，则此类的所有成员都能访问对方类的私有成员。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声明语法：将友元类名在另一个类中使用</a:t>
            </a:r>
            <a:r>
              <a:rPr lang="en-US" altLang="zh-CN">
                <a:solidFill>
                  <a:schemeClr val="tx2"/>
                </a:solidFill>
              </a:rPr>
              <a:t>friend</a:t>
            </a:r>
            <a:r>
              <a:rPr lang="zh-CN" altLang="en-US"/>
              <a:t>修饰说明。</a:t>
            </a:r>
          </a:p>
        </p:txBody>
      </p:sp>
      <p:sp>
        <p:nvSpPr>
          <p:cNvPr id="79877" name="Text Box 2052">
            <a:extLst>
              <a:ext uri="{FF2B5EF4-FFF2-40B4-BE49-F238E27FC236}">
                <a16:creationId xmlns:a16="http://schemas.microsoft.com/office/drawing/2014/main" id="{6FA3C0BF-A427-4FC2-B811-B69991E96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8C8C0203-AFE8-41E3-AD80-63C36C47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C7E4CC-0283-4DD9-9E3E-AD62DE9C24C9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050">
            <a:extLst>
              <a:ext uri="{FF2B5EF4-FFF2-40B4-BE49-F238E27FC236}">
                <a16:creationId xmlns:a16="http://schemas.microsoft.com/office/drawing/2014/main" id="{67DDB0AF-DCF5-4A82-95D1-DA2617EDE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239000" cy="990600"/>
          </a:xfrm>
        </p:spPr>
        <p:txBody>
          <a:bodyPr/>
          <a:lstStyle/>
          <a:p>
            <a:pPr eaLnBrk="1" hangingPunct="1"/>
            <a:r>
              <a:rPr lang="zh-CN" altLang="en-US"/>
              <a:t>友元类举例</a:t>
            </a:r>
          </a:p>
        </p:txBody>
      </p:sp>
      <p:sp>
        <p:nvSpPr>
          <p:cNvPr id="107523" name="Rectangle 2051">
            <a:extLst>
              <a:ext uri="{FF2B5EF4-FFF2-40B4-BE49-F238E27FC236}">
                <a16:creationId xmlns:a16="http://schemas.microsoft.com/office/drawing/2014/main" id="{CA0F0D67-BC98-4EF0-B799-1787AD07D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438" y="1704975"/>
            <a:ext cx="76200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class A {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  friend class B</a:t>
            </a:r>
            <a:r>
              <a:rPr lang="en-US" altLang="zh-CN" sz="28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public: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void display() {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  </a:t>
            </a:r>
            <a:r>
              <a:rPr lang="en-US" altLang="zh-CN" sz="2800" dirty="0" err="1">
                <a:latin typeface="宋体" pitchFamily="2" charset="-122"/>
              </a:rPr>
              <a:t>cout</a:t>
            </a:r>
            <a:r>
              <a:rPr lang="en-US" altLang="zh-CN" sz="2800" dirty="0">
                <a:latin typeface="宋体" pitchFamily="2" charset="-122"/>
              </a:rPr>
              <a:t> &lt;&lt; x &lt;&lt; </a:t>
            </a:r>
            <a:r>
              <a:rPr lang="en-US" altLang="zh-CN" sz="2800" dirty="0" err="1">
                <a:latin typeface="宋体" pitchFamily="2" charset="-122"/>
              </a:rPr>
              <a:t>endl</a:t>
            </a:r>
            <a:r>
              <a:rPr lang="en-US" altLang="zh-CN" sz="28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}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private: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x;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class B {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public: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void set(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</a:rPr>
              <a:t>);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void display();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private: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A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</a:rPr>
              <a:t>a</a:t>
            </a:r>
            <a:r>
              <a:rPr lang="en-US" altLang="zh-CN" sz="28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};</a:t>
            </a:r>
          </a:p>
        </p:txBody>
      </p:sp>
      <p:sp>
        <p:nvSpPr>
          <p:cNvPr id="81925" name="Text Box 2052">
            <a:extLst>
              <a:ext uri="{FF2B5EF4-FFF2-40B4-BE49-F238E27FC236}">
                <a16:creationId xmlns:a16="http://schemas.microsoft.com/office/drawing/2014/main" id="{2751323B-F989-4B55-81E4-6F56893D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    元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ECD586BD-A8D3-437B-9D1E-5920BB0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5658D-3302-4266-87C2-4C7740AA545F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D7337C9-5C6D-439F-AE14-F5BE48126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239000" cy="838200"/>
          </a:xfrm>
        </p:spPr>
        <p:txBody>
          <a:bodyPr/>
          <a:lstStyle/>
          <a:p>
            <a:pPr eaLnBrk="1" hangingPunct="1"/>
            <a:r>
              <a:rPr lang="zh-CN" altLang="en-US"/>
              <a:t>局部作用域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77A25EC-CC42-4C63-9A4E-A69F9DBCF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239000" cy="4572000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zh-CN" altLang="en-US" sz="2800" dirty="0">
                <a:latin typeface="宋体" panose="02010600030101010101" pitchFamily="2" charset="-122"/>
              </a:rPr>
              <a:t>函数的形参，在块中声明的标识符，其作用域自声明处起，限于块中，例如：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void fun(int a)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int b = a;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</a:rPr>
              <a:t>cin</a:t>
            </a:r>
            <a:r>
              <a:rPr lang="en-US" altLang="zh-CN" dirty="0">
                <a:latin typeface="宋体" panose="02010600030101010101" pitchFamily="2" charset="-122"/>
              </a:rPr>
              <a:t> &gt;&gt; b;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if (b &gt; 0)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int c;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......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} </a:t>
            </a:r>
          </a:p>
        </p:txBody>
      </p:sp>
      <p:grpSp>
        <p:nvGrpSpPr>
          <p:cNvPr id="11269" name="Group 7">
            <a:extLst>
              <a:ext uri="{FF2B5EF4-FFF2-40B4-BE49-F238E27FC236}">
                <a16:creationId xmlns:a16="http://schemas.microsoft.com/office/drawing/2014/main" id="{1FCEA0E1-690B-4B98-86B9-14B14D5E5DD1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4214813"/>
            <a:ext cx="2209800" cy="990600"/>
            <a:chOff x="2304" y="3072"/>
            <a:chExt cx="1392" cy="624"/>
          </a:xfrm>
        </p:grpSpPr>
        <p:sp>
          <p:nvSpPr>
            <p:cNvPr id="11277" name="AutoShape 5">
              <a:extLst>
                <a:ext uri="{FF2B5EF4-FFF2-40B4-BE49-F238E27FC236}">
                  <a16:creationId xmlns:a16="http://schemas.microsoft.com/office/drawing/2014/main" id="{1E5D4A90-D4B1-4C26-A675-A71993EE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296" cy="38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c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的作用域</a:t>
              </a:r>
            </a:p>
          </p:txBody>
        </p:sp>
        <p:sp>
          <p:nvSpPr>
            <p:cNvPr id="11278" name="AutoShape 6">
              <a:extLst>
                <a:ext uri="{FF2B5EF4-FFF2-40B4-BE49-F238E27FC236}">
                  <a16:creationId xmlns:a16="http://schemas.microsoft.com/office/drawing/2014/main" id="{A9292E31-480E-460A-BBC6-F45B82A0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168"/>
              <a:ext cx="48" cy="528"/>
            </a:xfrm>
            <a:prstGeom prst="rightBracket">
              <a:avLst>
                <a:gd name="adj" fmla="val 91667"/>
              </a:avLst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0" name="Group 10">
            <a:extLst>
              <a:ext uri="{FF2B5EF4-FFF2-40B4-BE49-F238E27FC236}">
                <a16:creationId xmlns:a16="http://schemas.microsoft.com/office/drawing/2014/main" id="{18E67B14-ED0F-4614-9C6C-B00DA22325B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76600"/>
            <a:ext cx="6943725" cy="2590800"/>
            <a:chOff x="960" y="2256"/>
            <a:chExt cx="4374" cy="1632"/>
          </a:xfrm>
        </p:grpSpPr>
        <p:sp>
          <p:nvSpPr>
            <p:cNvPr id="11275" name="Freeform 8">
              <a:extLst>
                <a:ext uri="{FF2B5EF4-FFF2-40B4-BE49-F238E27FC236}">
                  <a16:creationId xmlns:a16="http://schemas.microsoft.com/office/drawing/2014/main" id="{22C05829-C839-442F-9C79-8B4715E1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2715" cy="1632"/>
            </a:xfrm>
            <a:custGeom>
              <a:avLst/>
              <a:gdLst>
                <a:gd name="T0" fmla="*/ 1086 w 2928"/>
                <a:gd name="T1" fmla="*/ 0 h 1632"/>
                <a:gd name="T2" fmla="*/ 2007 w 2928"/>
                <a:gd name="T3" fmla="*/ 0 h 1632"/>
                <a:gd name="T4" fmla="*/ 2007 w 2928"/>
                <a:gd name="T5" fmla="*/ 1632 h 1632"/>
                <a:gd name="T6" fmla="*/ 0 w 2928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1632"/>
                <a:gd name="T14" fmla="*/ 2928 w 2928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AutoShape 9">
              <a:extLst>
                <a:ext uri="{FF2B5EF4-FFF2-40B4-BE49-F238E27FC236}">
                  <a16:creationId xmlns:a16="http://schemas.microsoft.com/office/drawing/2014/main" id="{6E58B910-99E3-4524-9B00-C1D796B22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982"/>
              <a:ext cx="1344" cy="432"/>
            </a:xfrm>
            <a:prstGeom prst="cloudCallout">
              <a:avLst>
                <a:gd name="adj1" fmla="val -70343"/>
                <a:gd name="adj2" fmla="val 80991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b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的作用域</a:t>
              </a:r>
            </a:p>
          </p:txBody>
        </p:sp>
      </p:grpSp>
      <p:sp>
        <p:nvSpPr>
          <p:cNvPr id="11271" name="Text Box 11">
            <a:extLst>
              <a:ext uri="{FF2B5EF4-FFF2-40B4-BE49-F238E27FC236}">
                <a16:creationId xmlns:a16="http://schemas.microsoft.com/office/drawing/2014/main" id="{0F93CA52-9CC4-4242-8E2B-8F62C62C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272" name="AutoShape 15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3EC87A54-ED0B-4921-A2F1-491418FDB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381750"/>
            <a:ext cx="215900" cy="215900"/>
          </a:xfrm>
          <a:prstGeom prst="actionButtonSou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273" name="Freeform 8">
            <a:extLst>
              <a:ext uri="{FF2B5EF4-FFF2-40B4-BE49-F238E27FC236}">
                <a16:creationId xmlns:a16="http://schemas.microsoft.com/office/drawing/2014/main" id="{899C824F-6719-4BF8-8F81-3D1EED204156}"/>
              </a:ext>
            </a:extLst>
          </p:cNvPr>
          <p:cNvSpPr>
            <a:spLocks/>
          </p:cNvSpPr>
          <p:nvPr/>
        </p:nvSpPr>
        <p:spPr bwMode="auto">
          <a:xfrm>
            <a:off x="1928813" y="2928938"/>
            <a:ext cx="4572000" cy="2928937"/>
          </a:xfrm>
          <a:custGeom>
            <a:avLst/>
            <a:gdLst>
              <a:gd name="T0" fmla="*/ 2147483646 w 2928"/>
              <a:gd name="T1" fmla="*/ 0 h 1632"/>
              <a:gd name="T2" fmla="*/ 2147483646 w 2928"/>
              <a:gd name="T3" fmla="*/ 0 h 1632"/>
              <a:gd name="T4" fmla="*/ 2147483646 w 2928"/>
              <a:gd name="T5" fmla="*/ 2147483646 h 1632"/>
              <a:gd name="T6" fmla="*/ 0 w 2928"/>
              <a:gd name="T7" fmla="*/ 2147483646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1632"/>
              <a:gd name="T14" fmla="*/ 2928 w 292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1632">
                <a:moveTo>
                  <a:pt x="1950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9525">
            <a:solidFill>
              <a:srgbClr val="66FFFF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>
            <a:extLst>
              <a:ext uri="{FF2B5EF4-FFF2-40B4-BE49-F238E27FC236}">
                <a16:creationId xmlns:a16="http://schemas.microsoft.com/office/drawing/2014/main" id="{84DF22D4-49D1-4333-BCA8-9C3D87AB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2786063"/>
            <a:ext cx="2133600" cy="781050"/>
          </a:xfrm>
          <a:prstGeom prst="cloudCallout">
            <a:avLst>
              <a:gd name="adj1" fmla="val -54000"/>
              <a:gd name="adj2" fmla="val 135880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0">
                <a:solidFill>
                  <a:schemeClr val="bg1"/>
                </a:solidFill>
                <a:latin typeface="宋体" panose="02010600030101010101" pitchFamily="2" charset="-122"/>
              </a:rPr>
              <a:t>的作用域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6606E59-E5A7-4AF5-8105-69F68A525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3152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B::set(int </a:t>
            </a:r>
            <a:r>
              <a:rPr lang="en-US" altLang="zh-CN" sz="2800" dirty="0" err="1">
                <a:latin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a.x</a:t>
            </a:r>
            <a:r>
              <a:rPr lang="en-US" altLang="zh-CN" sz="2800" dirty="0">
                <a:latin typeface="宋体" panose="02010600030101010101" pitchFamily="2" charset="-122"/>
              </a:rPr>
              <a:t>=</a:t>
            </a:r>
            <a:r>
              <a:rPr lang="en-US" altLang="zh-CN" sz="2800" dirty="0" err="1">
                <a:latin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B::display()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宋体" panose="02010600030101010101" pitchFamily="2" charset="-122"/>
              </a:rPr>
              <a:t>a.display</a:t>
            </a:r>
            <a:r>
              <a:rPr lang="en-US" altLang="zh-CN" sz="2800" dirty="0">
                <a:latin typeface="宋体" panose="02010600030101010101" pitchFamily="2" charset="-122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83971" name="Text Box 5">
            <a:extLst>
              <a:ext uri="{FF2B5EF4-FFF2-40B4-BE49-F238E27FC236}">
                <a16:creationId xmlns:a16="http://schemas.microsoft.com/office/drawing/2014/main" id="{6BC5C931-5473-4BBF-BE3F-E98A5C7D5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77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39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4289F2E8-B728-4B5C-923F-C25170D1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9523F-2F1C-4B6F-A4B3-322EF71DD954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EB4115E-8723-46CD-B63F-86F48076F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友元关系是单向的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3892290-06CE-4E83-9FC6-7A402C144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</a:pPr>
            <a:r>
              <a:rPr lang="zh-CN" altLang="en-US"/>
              <a:t>如果声明</a:t>
            </a:r>
            <a:r>
              <a:rPr lang="en-US" altLang="zh-CN"/>
              <a:t>B</a:t>
            </a:r>
            <a:r>
              <a:rPr lang="zh-CN" altLang="en-US"/>
              <a:t>类是</a:t>
            </a:r>
            <a:r>
              <a:rPr lang="en-US" altLang="zh-CN"/>
              <a:t>A</a:t>
            </a:r>
            <a:r>
              <a:rPr lang="zh-CN" altLang="en-US"/>
              <a:t>类的友元，</a:t>
            </a:r>
            <a:r>
              <a:rPr lang="en-US" altLang="zh-CN"/>
              <a:t>B</a:t>
            </a:r>
            <a:r>
              <a:rPr lang="zh-CN" altLang="en-US"/>
              <a:t>类的成员函数就可以访问</a:t>
            </a:r>
            <a:r>
              <a:rPr lang="en-US" altLang="zh-CN"/>
              <a:t>A</a:t>
            </a:r>
            <a:r>
              <a:rPr lang="zh-CN" altLang="en-US"/>
              <a:t>类的私有和保护数据，但</a:t>
            </a:r>
            <a:r>
              <a:rPr lang="en-US" altLang="zh-CN"/>
              <a:t>A</a:t>
            </a:r>
            <a:r>
              <a:rPr lang="zh-CN" altLang="en-US"/>
              <a:t>类的成员函数却不能访问</a:t>
            </a:r>
            <a:r>
              <a:rPr lang="en-US" altLang="zh-CN"/>
              <a:t>B</a:t>
            </a:r>
            <a:r>
              <a:rPr lang="zh-CN" altLang="en-US"/>
              <a:t>类的私有、保护数据。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6F796D84-7B89-4378-B06E-EF3B2442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D191D3-336D-43E8-A0EB-8250036012FF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46FCD86-4CD7-4555-A484-FB1079F73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239000" cy="1143000"/>
          </a:xfrm>
        </p:spPr>
        <p:txBody>
          <a:bodyPr/>
          <a:lstStyle/>
          <a:p>
            <a:pPr eaLnBrk="1" hangingPunct="1"/>
            <a:r>
              <a:rPr lang="zh-CN" altLang="en-US"/>
              <a:t>常类型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F113AFB-90B7-488C-80D1-C21B6C1BC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20000" cy="48768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  常类型的对象必须进行初始化，而且不能被更新。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常对象：必须进行初始化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不能被更新。</a:t>
            </a:r>
          </a:p>
          <a:p>
            <a:pPr lvl="1" eaLnBrk="1" hangingPunct="1">
              <a:buFontTx/>
              <a:buNone/>
            </a:pPr>
            <a:r>
              <a:rPr lang="en-US" altLang="zh-CN" sz="2400">
                <a:solidFill>
                  <a:srgbClr val="66FFFF"/>
                </a:solidFill>
                <a:latin typeface="宋体" panose="02010600030101010101" pitchFamily="2" charset="-122"/>
              </a:rPr>
              <a:t>const </a:t>
            </a:r>
            <a:r>
              <a:rPr lang="zh-CN" altLang="en-US" sz="2400">
                <a:solidFill>
                  <a:srgbClr val="66FFFF"/>
                </a:solidFill>
                <a:latin typeface="宋体" panose="02010600030101010101" pitchFamily="2" charset="-122"/>
              </a:rPr>
              <a:t>类名</a:t>
            </a:r>
            <a:r>
              <a:rPr lang="en-US" altLang="zh-CN" sz="2400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66FFFF"/>
                </a:solidFill>
                <a:latin typeface="宋体" panose="02010600030101010101" pitchFamily="2" charset="-122"/>
              </a:rPr>
              <a:t>对象名</a:t>
            </a:r>
            <a:endParaRPr lang="en-US" altLang="zh-CN" sz="2400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常引用：被引用的对象不能被更新。</a:t>
            </a:r>
          </a:p>
          <a:p>
            <a:pPr lvl="1" eaLnBrk="1" hangingPunct="1">
              <a:buFontTx/>
              <a:buNone/>
            </a:pPr>
            <a:r>
              <a:rPr lang="en-US" altLang="zh-CN" sz="2400">
                <a:solidFill>
                  <a:srgbClr val="66FFFF"/>
                </a:solidFill>
                <a:latin typeface="宋体" panose="02010600030101010101" pitchFamily="2" charset="-122"/>
              </a:rPr>
              <a:t>const  </a:t>
            </a:r>
            <a:r>
              <a:rPr lang="zh-CN" altLang="en-US" sz="2400">
                <a:solidFill>
                  <a:srgbClr val="66FFFF"/>
                </a:solidFill>
                <a:latin typeface="宋体" panose="02010600030101010101" pitchFamily="2" charset="-122"/>
              </a:rPr>
              <a:t>类型说明符  </a:t>
            </a:r>
            <a:r>
              <a:rPr lang="en-US" altLang="zh-CN" sz="2400">
                <a:solidFill>
                  <a:srgbClr val="66FFFF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400">
                <a:solidFill>
                  <a:srgbClr val="66FFFF"/>
                </a:solidFill>
                <a:latin typeface="宋体" panose="02010600030101010101" pitchFamily="2" charset="-122"/>
              </a:rPr>
              <a:t>引用名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i="1">
                <a:latin typeface="宋体" panose="02010600030101010101" pitchFamily="2" charset="-122"/>
              </a:rPr>
              <a:t>常数组：数组元素不能被更新</a:t>
            </a:r>
            <a:r>
              <a:rPr lang="en-US" altLang="zh-CN" sz="2800" i="1">
                <a:latin typeface="宋体" panose="02010600030101010101" pitchFamily="2" charset="-122"/>
              </a:rPr>
              <a:t>(</a:t>
            </a:r>
            <a:r>
              <a:rPr lang="zh-CN" altLang="en-US" sz="2800" i="1">
                <a:latin typeface="宋体" panose="02010600030101010101" pitchFamily="2" charset="-122"/>
              </a:rPr>
              <a:t>下一章介绍</a:t>
            </a:r>
            <a:r>
              <a:rPr lang="en-US" altLang="zh-CN" sz="2800" i="1">
                <a:latin typeface="宋体" panose="02010600030101010101" pitchFamily="2" charset="-122"/>
              </a:rPr>
              <a:t>)</a:t>
            </a:r>
            <a:r>
              <a:rPr lang="zh-CN" altLang="en-US" sz="2800" i="1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buFontTx/>
              <a:buNone/>
            </a:pPr>
            <a:r>
              <a:rPr lang="zh-CN" altLang="en-US" sz="2400" i="1">
                <a:solidFill>
                  <a:srgbClr val="66FFFF"/>
                </a:solidFill>
                <a:latin typeface="宋体" panose="02010600030101010101" pitchFamily="2" charset="-122"/>
              </a:rPr>
              <a:t>类型说明符  </a:t>
            </a:r>
            <a:r>
              <a:rPr lang="en-US" altLang="zh-CN" sz="2400" i="1">
                <a:solidFill>
                  <a:srgbClr val="66FFFF"/>
                </a:solidFill>
                <a:latin typeface="宋体" panose="02010600030101010101" pitchFamily="2" charset="-122"/>
              </a:rPr>
              <a:t>const  </a:t>
            </a:r>
            <a:r>
              <a:rPr lang="zh-CN" altLang="en-US" sz="2400" i="1">
                <a:solidFill>
                  <a:srgbClr val="66FFFF"/>
                </a:solidFill>
                <a:latin typeface="宋体" panose="02010600030101010101" pitchFamily="2" charset="-122"/>
              </a:rPr>
              <a:t>数组名</a:t>
            </a:r>
            <a:r>
              <a:rPr lang="en-US" altLang="zh-CN" sz="2400" i="1">
                <a:solidFill>
                  <a:srgbClr val="66FFFF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i="1">
                <a:solidFill>
                  <a:srgbClr val="66FFFF"/>
                </a:solidFill>
                <a:latin typeface="宋体" panose="02010600030101010101" pitchFamily="2" charset="-122"/>
              </a:rPr>
              <a:t>大小</a:t>
            </a:r>
            <a:r>
              <a:rPr lang="en-US" altLang="zh-CN" sz="2400" i="1">
                <a:solidFill>
                  <a:srgbClr val="66FFFF"/>
                </a:solidFill>
                <a:latin typeface="宋体" panose="02010600030101010101" pitchFamily="2" charset="-122"/>
              </a:rPr>
              <a:t>]...</a:t>
            </a:r>
            <a:endParaRPr lang="en-US" altLang="zh-CN" sz="2400" i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i="1">
                <a:latin typeface="宋体" panose="02010600030101010101" pitchFamily="2" charset="-122"/>
              </a:rPr>
              <a:t>常指针：指向常量的指针</a:t>
            </a:r>
            <a:r>
              <a:rPr lang="en-US" altLang="zh-CN" sz="2800" i="1">
                <a:latin typeface="宋体" panose="02010600030101010101" pitchFamily="2" charset="-122"/>
              </a:rPr>
              <a:t>(</a:t>
            </a:r>
            <a:r>
              <a:rPr lang="zh-CN" altLang="en-US" sz="2800" i="1">
                <a:latin typeface="宋体" panose="02010600030101010101" pitchFamily="2" charset="-122"/>
              </a:rPr>
              <a:t>下一章介绍</a:t>
            </a:r>
            <a:r>
              <a:rPr lang="en-US" altLang="zh-CN" sz="2800" i="1">
                <a:latin typeface="宋体" panose="02010600030101010101" pitchFamily="2" charset="-122"/>
              </a:rPr>
              <a:t>)</a:t>
            </a:r>
            <a:r>
              <a:rPr lang="zh-CN" altLang="en-US" sz="2800" i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1BEAA6F1-DDC2-422D-AD4C-9C68FF580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B515AD6B-49F3-4FC4-A5DF-E98A21C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CB11E9-A478-4110-8C89-6EF2585102B5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39D64BC-4E41-4B00-88CC-76C654DC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315200" cy="838200"/>
          </a:xfrm>
        </p:spPr>
        <p:txBody>
          <a:bodyPr/>
          <a:lstStyle/>
          <a:p>
            <a:pPr eaLnBrk="1" hangingPunct="1"/>
            <a:r>
              <a:rPr lang="zh-CN" altLang="en-US"/>
              <a:t>常对象举例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3BDE8C1-5BA7-42F9-BAEF-004C03583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239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A(int </a:t>
            </a:r>
            <a:r>
              <a:rPr lang="en-US" altLang="zh-CN" sz="2800" dirty="0" err="1">
                <a:latin typeface="宋体" panose="02010600030101010101" pitchFamily="2" charset="-122"/>
              </a:rPr>
              <a:t>i,int</a:t>
            </a:r>
            <a:r>
              <a:rPr lang="en-US" altLang="zh-CN" sz="2800" dirty="0">
                <a:latin typeface="宋体" panose="02010600030101010101" pitchFamily="2" charset="-122"/>
              </a:rPr>
              <a:t> j) {x=</a:t>
            </a:r>
            <a:r>
              <a:rPr lang="en-US" altLang="zh-CN" sz="2800" dirty="0" err="1">
                <a:latin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</a:rPr>
              <a:t>; y=j;}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           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int </a:t>
            </a:r>
            <a:r>
              <a:rPr lang="en-US" altLang="zh-CN" sz="2800" dirty="0" err="1">
                <a:latin typeface="宋体" panose="02010600030101010101" pitchFamily="2" charset="-122"/>
              </a:rPr>
              <a:t>x,y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66FFFF"/>
                </a:solidFill>
                <a:latin typeface="宋体" panose="02010600030101010101" pitchFamily="2" charset="-122"/>
              </a:rPr>
              <a:t>const </a:t>
            </a:r>
            <a:r>
              <a:rPr lang="en-US" altLang="zh-CN" sz="2800" dirty="0">
                <a:latin typeface="宋体" panose="02010600030101010101" pitchFamily="2" charset="-122"/>
              </a:rPr>
              <a:t>a(3,4); //a</a:t>
            </a:r>
            <a:r>
              <a:rPr lang="zh-CN" altLang="en-US" sz="2800" dirty="0">
                <a:latin typeface="宋体" panose="02010600030101010101" pitchFamily="2" charset="-122"/>
              </a:rPr>
              <a:t>是常对象，不能被更新</a:t>
            </a:r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7346555C-DACB-4488-8C81-CA84E80D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466E5F11-08BE-479E-9F25-860AB5FF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07050-2DBE-40D7-A7D5-C03F77004774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E20ADA6-64FD-4D2C-ABD3-1A6DEE8A4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239000" cy="914400"/>
          </a:xfrm>
        </p:spPr>
        <p:txBody>
          <a:bodyPr/>
          <a:lstStyle/>
          <a:p>
            <a:pPr eaLnBrk="1" hangingPunct="1"/>
            <a:r>
              <a:rPr lang="zh-CN" altLang="en-US"/>
              <a:t>用</a:t>
            </a:r>
            <a:r>
              <a:rPr lang="en-US" altLang="zh-CN"/>
              <a:t>const</a:t>
            </a:r>
            <a:r>
              <a:rPr lang="zh-CN" altLang="en-US"/>
              <a:t>修饰的对象成员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58563F7-F03F-428E-B4E1-B3C3D2EA0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7239000" cy="48006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常成员函数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使用</a:t>
            </a:r>
            <a:r>
              <a:rPr lang="en-US" altLang="zh-CN" sz="2200">
                <a:latin typeface="宋体" panose="02010600030101010101" pitchFamily="2" charset="-122"/>
              </a:rPr>
              <a:t>const</a:t>
            </a:r>
            <a:r>
              <a:rPr lang="zh-CN" altLang="en-US" sz="2200">
                <a:latin typeface="宋体" panose="02010600030101010101" pitchFamily="2" charset="-122"/>
              </a:rPr>
              <a:t>关键字说明的函数。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常成员函数不更新对象的数据成员。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常成员函数说明格式：</a:t>
            </a:r>
            <a:br>
              <a:rPr lang="zh-CN" altLang="en-US" sz="2200">
                <a:latin typeface="宋体" panose="02010600030101010101" pitchFamily="2" charset="-122"/>
              </a:rPr>
            </a:br>
            <a:r>
              <a:rPr lang="zh-CN" altLang="en-US" sz="2200">
                <a:solidFill>
                  <a:schemeClr val="tx2"/>
                </a:solidFill>
                <a:latin typeface="宋体" panose="02010600030101010101" pitchFamily="2" charset="-122"/>
              </a:rPr>
              <a:t>类型说明符  函数名（参数表）</a:t>
            </a:r>
            <a:r>
              <a:rPr lang="en-US" altLang="zh-CN" sz="2200">
                <a:solidFill>
                  <a:schemeClr val="tx2"/>
                </a:solidFill>
                <a:latin typeface="宋体" panose="02010600030101010101" pitchFamily="2" charset="-122"/>
              </a:rPr>
              <a:t>const;</a:t>
            </a:r>
            <a:br>
              <a:rPr lang="en-US" altLang="zh-CN" sz="2200">
                <a:latin typeface="宋体" panose="02010600030101010101" pitchFamily="2" charset="-122"/>
              </a:rPr>
            </a:br>
            <a:r>
              <a:rPr lang="zh-CN" altLang="en-US" sz="2200">
                <a:latin typeface="宋体" panose="02010600030101010101" pitchFamily="2" charset="-122"/>
              </a:rPr>
              <a:t>这里，</a:t>
            </a:r>
            <a:r>
              <a:rPr lang="en-US" altLang="zh-CN" sz="2200">
                <a:latin typeface="宋体" panose="02010600030101010101" pitchFamily="2" charset="-122"/>
              </a:rPr>
              <a:t>const</a:t>
            </a:r>
            <a:r>
              <a:rPr lang="zh-CN" altLang="en-US" sz="2200">
                <a:latin typeface="宋体" panose="02010600030101010101" pitchFamily="2" charset="-122"/>
              </a:rPr>
              <a:t>是函数类型的一个组成部分，因此在实现部分也要带</a:t>
            </a:r>
            <a:r>
              <a:rPr lang="en-US" altLang="zh-CN" sz="2200">
                <a:latin typeface="宋体" panose="02010600030101010101" pitchFamily="2" charset="-122"/>
              </a:rPr>
              <a:t>const</a:t>
            </a:r>
            <a:r>
              <a:rPr lang="zh-CN" altLang="en-US" sz="2200">
                <a:latin typeface="宋体" panose="02010600030101010101" pitchFamily="2" charset="-122"/>
              </a:rPr>
              <a:t>关键字。</a:t>
            </a:r>
          </a:p>
          <a:p>
            <a:pPr lvl="1" eaLnBrk="1" hangingPunct="1"/>
            <a:r>
              <a:rPr lang="en-US" altLang="zh-CN" sz="2200">
                <a:latin typeface="宋体" panose="02010600030101010101" pitchFamily="2" charset="-122"/>
              </a:rPr>
              <a:t>const</a:t>
            </a:r>
            <a:r>
              <a:rPr lang="zh-CN" altLang="en-US" sz="2200">
                <a:latin typeface="宋体" panose="02010600030101010101" pitchFamily="2" charset="-122"/>
              </a:rPr>
              <a:t>关键字可以被用于参与对重载函数的区分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通过常对象只能调用它的常成员函数。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常数据成员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使用</a:t>
            </a:r>
            <a:r>
              <a:rPr lang="en-US" altLang="zh-CN" sz="2200">
                <a:latin typeface="宋体" panose="02010600030101010101" pitchFamily="2" charset="-122"/>
              </a:rPr>
              <a:t>const</a:t>
            </a:r>
            <a:r>
              <a:rPr lang="zh-CN" altLang="en-US" sz="2200">
                <a:latin typeface="宋体" panose="02010600030101010101" pitchFamily="2" charset="-122"/>
              </a:rPr>
              <a:t>说明的数据成员。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92165" name="Text Box 4">
            <a:extLst>
              <a:ext uri="{FF2B5EF4-FFF2-40B4-BE49-F238E27FC236}">
                <a16:creationId xmlns:a16="http://schemas.microsoft.com/office/drawing/2014/main" id="{428F5EC5-91C0-48FF-8CCF-1243C23CD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A267CC52-645B-4BF4-B10B-2AE4AD3F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15EB0A-E99D-4667-B8B8-1A28A594B606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3BF884E-60CA-4A1D-BA1A-9F82A1E36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11430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5-7 </a:t>
            </a:r>
            <a:r>
              <a:rPr lang="zh-CN" altLang="en-US"/>
              <a:t>常成员函数举例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30A6E7A-E23C-4D70-A9C9-F5583F740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315200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latin typeface="宋体" pitchFamily="2" charset="-122"/>
              </a:rPr>
              <a:t>#</a:t>
            </a:r>
            <a:r>
              <a:rPr lang="en-US" altLang="zh-CN" sz="2800" dirty="0">
                <a:latin typeface="宋体" pitchFamily="2" charset="-122"/>
              </a:rPr>
              <a:t>include&lt;</a:t>
            </a:r>
            <a:r>
              <a:rPr lang="en-US" altLang="zh-CN" sz="2800" dirty="0" err="1">
                <a:latin typeface="宋体" pitchFamily="2" charset="-122"/>
              </a:rPr>
              <a:t>iostream</a:t>
            </a:r>
            <a:r>
              <a:rPr lang="en-US" altLang="zh-CN" sz="2800" dirty="0">
                <a:latin typeface="宋体" pitchFamily="2" charset="-122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class R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R(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r1, 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r2) : r1(r1), r2(r2) {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void print();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void print() 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const</a:t>
            </a:r>
            <a:r>
              <a:rPr lang="en-US" altLang="zh-CN" sz="2800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private: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r1, r2;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};</a:t>
            </a:r>
          </a:p>
        </p:txBody>
      </p:sp>
      <p:sp>
        <p:nvSpPr>
          <p:cNvPr id="94213" name="Text Box 4">
            <a:extLst>
              <a:ext uri="{FF2B5EF4-FFF2-40B4-BE49-F238E27FC236}">
                <a16:creationId xmlns:a16="http://schemas.microsoft.com/office/drawing/2014/main" id="{831CE6DA-49D6-452D-B867-0ADA3EE85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FF1E58EA-71CE-4118-AC09-C0C2169F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6096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void R::print()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</a:rPr>
              <a:t>cout</a:t>
            </a:r>
            <a:r>
              <a:rPr lang="en-US" altLang="zh-CN" sz="2800" dirty="0">
                <a:latin typeface="宋体" pitchFamily="2" charset="-122"/>
              </a:rPr>
              <a:t> &lt;&lt; r1 &lt;&lt; ":" &lt;&lt; r2 &lt;&lt; </a:t>
            </a:r>
            <a:r>
              <a:rPr lang="en-US" altLang="zh-CN" sz="2800" dirty="0" err="1">
                <a:latin typeface="宋体" pitchFamily="2" charset="-122"/>
              </a:rPr>
              <a:t>endl</a:t>
            </a:r>
            <a:r>
              <a:rPr lang="en-US" altLang="zh-CN" sz="28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void R::print() const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</a:rPr>
              <a:t>cout</a:t>
            </a:r>
            <a:r>
              <a:rPr lang="en-US" altLang="zh-CN" sz="2800" dirty="0">
                <a:latin typeface="宋体" pitchFamily="2" charset="-122"/>
              </a:rPr>
              <a:t> &lt;&lt; r1 &lt;&lt; ";" &lt;&lt; r2 &lt;&lt; </a:t>
            </a:r>
            <a:r>
              <a:rPr lang="en-US" altLang="zh-CN" sz="2800" dirty="0" err="1">
                <a:latin typeface="宋体" pitchFamily="2" charset="-122"/>
              </a:rPr>
              <a:t>endl</a:t>
            </a:r>
            <a:r>
              <a:rPr lang="en-US" altLang="zh-CN" sz="28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main()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R a(5,4);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</a:rPr>
              <a:t>a.print</a:t>
            </a:r>
            <a:r>
              <a:rPr lang="en-US" altLang="zh-CN" sz="2800" dirty="0">
                <a:latin typeface="宋体" pitchFamily="2" charset="-122"/>
              </a:rPr>
              <a:t>(); //</a:t>
            </a:r>
            <a:r>
              <a:rPr lang="zh-CN" altLang="zh-CN" sz="2800" dirty="0">
                <a:latin typeface="宋体" pitchFamily="2" charset="-122"/>
              </a:rPr>
              <a:t>调用</a:t>
            </a:r>
            <a:r>
              <a:rPr lang="en-US" altLang="zh-CN" sz="2800" dirty="0">
                <a:latin typeface="宋体" pitchFamily="2" charset="-122"/>
              </a:rPr>
              <a:t>void print()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>
                <a:solidFill>
                  <a:srgbClr val="99FFCC"/>
                </a:solidFill>
                <a:latin typeface="宋体" pitchFamily="2" charset="-122"/>
              </a:rPr>
              <a:t>const R b(20,52);</a:t>
            </a:r>
            <a:r>
              <a:rPr lang="en-US" altLang="zh-CN" sz="2800" dirty="0">
                <a:latin typeface="宋体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99FFCC"/>
                </a:solidFill>
                <a:latin typeface="宋体" pitchFamily="2" charset="-122"/>
              </a:rPr>
              <a:t>b.print</a:t>
            </a:r>
            <a:r>
              <a:rPr lang="en-US" altLang="zh-CN" sz="2800" dirty="0">
                <a:solidFill>
                  <a:srgbClr val="99FFCC"/>
                </a:solidFill>
                <a:latin typeface="宋体" pitchFamily="2" charset="-122"/>
              </a:rPr>
              <a:t>();</a:t>
            </a:r>
            <a:r>
              <a:rPr lang="en-US" altLang="zh-CN" sz="2800" dirty="0">
                <a:latin typeface="宋体" pitchFamily="2" charset="-122"/>
              </a:rPr>
              <a:t> //</a:t>
            </a:r>
            <a:r>
              <a:rPr lang="zh-CN" altLang="zh-CN" sz="2800" dirty="0">
                <a:latin typeface="宋体" pitchFamily="2" charset="-122"/>
              </a:rPr>
              <a:t>调用</a:t>
            </a:r>
            <a:r>
              <a:rPr lang="en-US" altLang="zh-CN" sz="2800" dirty="0">
                <a:solidFill>
                  <a:srgbClr val="99FFCC"/>
                </a:solidFill>
                <a:latin typeface="宋体" pitchFamily="2" charset="-122"/>
              </a:rPr>
              <a:t>void print() const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99FFCC"/>
                </a:solidFill>
                <a:latin typeface="宋体" pitchFamily="2" charset="-122"/>
              </a:rPr>
              <a:t>	return 0;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}</a:t>
            </a:r>
          </a:p>
        </p:txBody>
      </p:sp>
      <p:sp>
        <p:nvSpPr>
          <p:cNvPr id="96259" name="Text Box 5">
            <a:extLst>
              <a:ext uri="{FF2B5EF4-FFF2-40B4-BE49-F238E27FC236}">
                <a16:creationId xmlns:a16="http://schemas.microsoft.com/office/drawing/2014/main" id="{E991E6D5-36BF-4840-82C3-5EFD9B1A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77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45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EA2005C0-2C7E-4E0A-B557-E085437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912D40-DB06-4151-B869-806C22DBD329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0B2F400-0C3F-4142-ACE8-4C8241ADD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5-8 </a:t>
            </a:r>
            <a:r>
              <a:rPr lang="zh-CN" altLang="en-US"/>
              <a:t>常数据成员举例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CFFA1B-C2F0-4FB0-A45A-905C6236A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2390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A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A(int </a:t>
            </a:r>
            <a:r>
              <a:rPr lang="en-US" altLang="zh-CN" sz="2400" dirty="0" err="1">
                <a:latin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void print();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const int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static const int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dirty="0">
                <a:latin typeface="宋体" panose="02010600030101010101" pitchFamily="2" charset="-122"/>
              </a:rPr>
              <a:t>;  //</a:t>
            </a:r>
            <a:r>
              <a:rPr lang="zh-CN" altLang="en-US" sz="2400" dirty="0">
                <a:latin typeface="宋体" panose="02010600030101010101" pitchFamily="2" charset="-122"/>
              </a:rPr>
              <a:t>静态常数据成员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</a:p>
        </p:txBody>
      </p:sp>
      <p:sp>
        <p:nvSpPr>
          <p:cNvPr id="98309" name="Text Box 4">
            <a:extLst>
              <a:ext uri="{FF2B5EF4-FFF2-40B4-BE49-F238E27FC236}">
                <a16:creationId xmlns:a16="http://schemas.microsoft.com/office/drawing/2014/main" id="{96516EFB-A2B8-4B55-A703-14706E844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A813DF-1958-40C8-9B07-F8B7CF71B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848600" cy="5562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const </a:t>
            </a: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A::b=10;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A::A(int </a:t>
            </a:r>
            <a:r>
              <a:rPr lang="en-US" altLang="zh-CN" sz="2400" dirty="0" err="1">
                <a:latin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</a:rPr>
              <a:t>) : a(</a:t>
            </a:r>
            <a:r>
              <a:rPr lang="en-US" altLang="zh-CN" sz="2400" dirty="0" err="1">
                <a:latin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</a:rPr>
              <a:t>) {}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void A::print()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en-US" altLang="zh-CN" sz="2400" dirty="0" err="1">
                <a:latin typeface="宋体" pitchFamily="2" charset="-122"/>
              </a:rPr>
              <a:t>cout</a:t>
            </a:r>
            <a:r>
              <a:rPr lang="en-US" altLang="zh-CN" sz="2400" dirty="0">
                <a:latin typeface="宋体" pitchFamily="2" charset="-122"/>
              </a:rPr>
              <a:t> &lt;&lt; a &lt;&lt; ":" &lt;&lt; b &lt;&lt;</a:t>
            </a:r>
            <a:r>
              <a:rPr lang="en-US" altLang="zh-CN" sz="2400" dirty="0" err="1">
                <a:latin typeface="宋体" pitchFamily="2" charset="-122"/>
              </a:rPr>
              <a:t>endl</a:t>
            </a:r>
            <a:r>
              <a:rPr lang="en-US" altLang="zh-CN" sz="2400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</a:rPr>
              <a:t> main()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/*</a:t>
            </a:r>
            <a:r>
              <a:rPr lang="zh-CN" altLang="en-US" sz="2400" dirty="0">
                <a:latin typeface="宋体" pitchFamily="2" charset="-122"/>
              </a:rPr>
              <a:t>建立对象</a:t>
            </a:r>
            <a:r>
              <a:rPr lang="en-US" altLang="zh-CN" sz="2400" dirty="0">
                <a:latin typeface="宋体" pitchFamily="2" charset="-122"/>
              </a:rPr>
              <a:t>a</a:t>
            </a:r>
            <a:r>
              <a:rPr lang="zh-CN" altLang="en-US" sz="2400" dirty="0">
                <a:latin typeface="宋体" pitchFamily="2" charset="-122"/>
              </a:rPr>
              <a:t>和</a:t>
            </a:r>
            <a:r>
              <a:rPr lang="en-US" altLang="zh-CN" sz="2400" dirty="0">
                <a:latin typeface="宋体" pitchFamily="2" charset="-122"/>
              </a:rPr>
              <a:t>b</a:t>
            </a:r>
            <a:r>
              <a:rPr lang="zh-CN" altLang="en-US" sz="2400" dirty="0">
                <a:latin typeface="宋体" pitchFamily="2" charset="-122"/>
              </a:rPr>
              <a:t>，并以</a:t>
            </a:r>
            <a:r>
              <a:rPr lang="en-US" altLang="zh-CN" sz="2400" dirty="0">
                <a:latin typeface="宋体" pitchFamily="2" charset="-122"/>
              </a:rPr>
              <a:t>100</a:t>
            </a:r>
            <a:r>
              <a:rPr lang="zh-CN" altLang="en-US" sz="2400" dirty="0">
                <a:latin typeface="宋体" pitchFamily="2" charset="-122"/>
              </a:rPr>
              <a:t>和</a:t>
            </a:r>
            <a:r>
              <a:rPr lang="en-US" altLang="zh-CN" sz="2400" dirty="0">
                <a:latin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</a:rPr>
              <a:t>作为初值，分别调用构造函数，通过构造函数的初始化列表给对象的常数据成员赋初值*</a:t>
            </a:r>
            <a:r>
              <a:rPr lang="en-US" altLang="zh-CN" sz="2400" dirty="0">
                <a:latin typeface="宋体" pitchFamily="2" charset="-122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A a1(100), a2(0);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a1.print();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a2.print();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return 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}</a:t>
            </a:r>
          </a:p>
        </p:txBody>
      </p:sp>
      <p:sp>
        <p:nvSpPr>
          <p:cNvPr id="100355" name="Text Box 6">
            <a:extLst>
              <a:ext uri="{FF2B5EF4-FFF2-40B4-BE49-F238E27FC236}">
                <a16:creationId xmlns:a16="http://schemas.microsoft.com/office/drawing/2014/main" id="{DE490848-9A58-47F7-A5DE-37603BFCA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38" y="6477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47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C3C67D00-D8BF-4041-8EBB-1384391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4FA98D-6346-4EB6-B3A4-07C48787DA41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16CA939-1D3D-4815-B4DA-D39BC02AA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239000" cy="9906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5-9</a:t>
            </a:r>
            <a:r>
              <a:rPr lang="zh-CN" altLang="en-US"/>
              <a:t>常引用作形参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1B5E810-56D6-478F-A23D-799549AFE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200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#include &lt;</a:t>
            </a:r>
            <a:r>
              <a:rPr lang="en-US" altLang="zh-CN" sz="2800" dirty="0" err="1">
                <a:latin typeface="宋体" pitchFamily="2" charset="-122"/>
              </a:rPr>
              <a:t>iostream</a:t>
            </a:r>
            <a:r>
              <a:rPr lang="en-US" altLang="zh-CN" sz="2800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#include &lt;</a:t>
            </a:r>
            <a:r>
              <a:rPr lang="en-US" altLang="zh-CN" sz="2800" dirty="0" err="1">
                <a:latin typeface="宋体" pitchFamily="2" charset="-122"/>
              </a:rPr>
              <a:t>cmath</a:t>
            </a:r>
            <a:r>
              <a:rPr lang="en-US" altLang="zh-CN" sz="2800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using namespace std;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class Point {	//Point</a:t>
            </a:r>
            <a:r>
              <a:rPr lang="zh-CN" altLang="en-US" sz="2800" dirty="0">
                <a:latin typeface="宋体" pitchFamily="2" charset="-122"/>
              </a:rPr>
              <a:t>类定义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public:	//</a:t>
            </a:r>
            <a:r>
              <a:rPr lang="zh-CN" altLang="en-US" sz="2800" dirty="0">
                <a:latin typeface="宋体" pitchFamily="2" charset="-122"/>
              </a:rPr>
              <a:t>外部接口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	</a:t>
            </a:r>
            <a:r>
              <a:rPr lang="en-US" altLang="zh-CN" sz="2800" dirty="0">
                <a:latin typeface="宋体" pitchFamily="2" charset="-122"/>
              </a:rPr>
              <a:t>Point(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x = 0, 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y = 0)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    : x(x), y(y) { 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</a:rPr>
              <a:t>getX</a:t>
            </a:r>
            <a:r>
              <a:rPr lang="en-US" altLang="zh-CN" sz="2800" dirty="0">
                <a:latin typeface="宋体" pitchFamily="2" charset="-122"/>
              </a:rPr>
              <a:t>() { return x; 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</a:rPr>
              <a:t>getY</a:t>
            </a:r>
            <a:r>
              <a:rPr lang="en-US" altLang="zh-CN" sz="2800" dirty="0">
                <a:latin typeface="宋体" pitchFamily="2" charset="-122"/>
              </a:rPr>
              <a:t>() { return y; 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	friend float dist(</a:t>
            </a:r>
            <a:r>
              <a:rPr lang="en-US" altLang="zh-CN" sz="2800" dirty="0">
                <a:solidFill>
                  <a:srgbClr val="FFCC00"/>
                </a:solidFill>
                <a:latin typeface="宋体" pitchFamily="2" charset="-122"/>
              </a:rPr>
              <a:t>const Point &amp;p1, const Point &amp;p2</a:t>
            </a:r>
            <a:r>
              <a:rPr lang="en-US" altLang="zh-CN" sz="2800" dirty="0">
                <a:latin typeface="宋体" pitchFamily="2" charset="-122"/>
              </a:rPr>
              <a:t>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private:	//</a:t>
            </a:r>
            <a:r>
              <a:rPr lang="zh-CN" altLang="en-US" sz="2800" dirty="0">
                <a:latin typeface="宋体" pitchFamily="2" charset="-122"/>
              </a:rPr>
              <a:t>私有数据成员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</a:rPr>
              <a:t> x, y;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};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102405" name="Text Box 4">
            <a:extLst>
              <a:ext uri="{FF2B5EF4-FFF2-40B4-BE49-F238E27FC236}">
                <a16:creationId xmlns:a16="http://schemas.microsoft.com/office/drawing/2014/main" id="{ECE39E97-619A-4195-A86D-37623E25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049E15E7-FA68-4E83-ACEC-3BFE579C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9677FE-FA05-4EB8-B120-AC57A1DAD1F8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DCBE4D1-FB1F-4CB0-8CE6-0DD3E22CD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/>
              <a:t>类作用域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AB79FD7-2E18-4728-BEEA-E8AEB1750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267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类作用域作用于特定的成员名。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类</a:t>
            </a:r>
            <a:r>
              <a:rPr lang="en-US" altLang="zh-CN" sz="2800" dirty="0">
                <a:solidFill>
                  <a:srgbClr val="FFFF99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的成员</a:t>
            </a:r>
            <a:r>
              <a:rPr lang="en-US" altLang="zh-CN" sz="2800" dirty="0">
                <a:solidFill>
                  <a:srgbClr val="FFFF99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</a:rPr>
              <a:t>具有类作用域，对</a:t>
            </a:r>
            <a:r>
              <a:rPr lang="en-US" altLang="zh-CN" sz="2800" dirty="0">
                <a:latin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</a:rPr>
              <a:t>的访问方式如下：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如果在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的成员函数中没有声明同名的局部作用域标识符，那么在该函数内可以访问成员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通过表达式</a:t>
            </a:r>
            <a:r>
              <a:rPr lang="en-US" altLang="zh-CN" sz="2400" dirty="0" err="1">
                <a:latin typeface="宋体" panose="02010600030101010101" pitchFamily="2" charset="-122"/>
              </a:rPr>
              <a:t>x.m</a:t>
            </a:r>
            <a:r>
              <a:rPr lang="zh-CN" altLang="en-US" sz="2400" dirty="0">
                <a:latin typeface="宋体" panose="02010600030101010101" pitchFamily="2" charset="-122"/>
              </a:rPr>
              <a:t>或者</a:t>
            </a:r>
            <a:r>
              <a:rPr lang="en-US" altLang="zh-CN" sz="2400" dirty="0">
                <a:latin typeface="宋体" panose="02010600030101010101" pitchFamily="2" charset="-122"/>
              </a:rPr>
              <a:t>X::m</a:t>
            </a:r>
            <a:r>
              <a:rPr lang="zh-CN" altLang="en-US" sz="2400" dirty="0">
                <a:latin typeface="宋体" panose="02010600030101010101" pitchFamily="2" charset="-122"/>
              </a:rPr>
              <a:t>访问。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通过表达式</a:t>
            </a:r>
            <a:r>
              <a:rPr lang="en-US" altLang="zh-CN" sz="2400" dirty="0" err="1">
                <a:latin typeface="宋体" panose="02010600030101010101" pitchFamily="2" charset="-122"/>
              </a:rPr>
              <a:t>ptr</a:t>
            </a:r>
            <a:r>
              <a:rPr lang="en-US" altLang="zh-CN" sz="2400" dirty="0">
                <a:latin typeface="宋体" panose="02010600030101010101" pitchFamily="2" charset="-122"/>
              </a:rPr>
              <a:t>-&gt;m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923A9FB0-3ADF-41D2-993C-2B5C393F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318" name="AutoShape 7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45B5431A-20EE-4469-8B79-96B4A8D0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381750"/>
            <a:ext cx="215900" cy="215900"/>
          </a:xfrm>
          <a:prstGeom prst="actionButtonSou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B314C34D-AEDC-449C-9830-73A88117F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5-9</a:t>
            </a:r>
            <a:r>
              <a:rPr lang="zh-CN" altLang="en-US"/>
              <a:t>常引用作形参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B98A6-0724-49EA-8B6B-D1FB327F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float dist(</a:t>
            </a:r>
            <a:r>
              <a:rPr lang="en-US" altLang="zh-CN" dirty="0">
                <a:solidFill>
                  <a:srgbClr val="FFCC00"/>
                </a:solidFill>
                <a:latin typeface="宋体" pitchFamily="2" charset="-122"/>
              </a:rPr>
              <a:t>const Point &amp;p1, const Point &amp;p2</a:t>
            </a:r>
            <a:r>
              <a:rPr lang="en-US" altLang="zh-CN" dirty="0">
                <a:latin typeface="宋体" pitchFamily="2" charset="-122"/>
              </a:rPr>
              <a:t>) {</a:t>
            </a:r>
            <a:endParaRPr lang="zh-CN" altLang="en-US" dirty="0">
              <a:latin typeface="宋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double x = p1.x - p2.x;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double y = p1.y - p2.y;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return </a:t>
            </a:r>
            <a:r>
              <a:rPr lang="en-US" altLang="zh-CN" dirty="0" err="1">
                <a:latin typeface="宋体" pitchFamily="2" charset="-122"/>
              </a:rPr>
              <a:t>static_cast</a:t>
            </a:r>
            <a:r>
              <a:rPr lang="en-US" altLang="zh-CN" dirty="0">
                <a:latin typeface="宋体" pitchFamily="2" charset="-122"/>
              </a:rPr>
              <a:t>&lt;float&gt;(</a:t>
            </a:r>
            <a:r>
              <a:rPr lang="en-US" altLang="zh-CN" dirty="0" err="1">
                <a:latin typeface="宋体" pitchFamily="2" charset="-122"/>
              </a:rPr>
              <a:t>sqrt</a:t>
            </a:r>
            <a:r>
              <a:rPr lang="en-US" altLang="zh-CN" dirty="0">
                <a:latin typeface="宋体" pitchFamily="2" charset="-122"/>
              </a:rPr>
              <a:t>(x * x + y * y));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宋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latin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</a:rPr>
              <a:t> main() {	//</a:t>
            </a:r>
            <a:r>
              <a:rPr lang="zh-CN" altLang="en-US" dirty="0">
                <a:latin typeface="宋体" pitchFamily="2" charset="-122"/>
              </a:rPr>
              <a:t>主函数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const Point myp1(1, 1), myp2(4, 5);	</a:t>
            </a:r>
            <a:endParaRPr lang="zh-CN" altLang="en-US" dirty="0">
              <a:latin typeface="宋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 err="1">
                <a:latin typeface="宋体" pitchFamily="2" charset="-122"/>
              </a:rPr>
              <a:t>cout</a:t>
            </a:r>
            <a:r>
              <a:rPr lang="en-US" altLang="zh-CN" dirty="0">
                <a:latin typeface="宋体" pitchFamily="2" charset="-122"/>
              </a:rPr>
              <a:t> &lt;&lt; "The distance is: 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en-US" altLang="zh-CN" dirty="0" err="1">
                <a:latin typeface="宋体" pitchFamily="2" charset="-122"/>
              </a:rPr>
              <a:t>cout</a:t>
            </a:r>
            <a:r>
              <a:rPr lang="en-US" altLang="zh-CN" dirty="0">
                <a:latin typeface="宋体" pitchFamily="2" charset="-122"/>
              </a:rPr>
              <a:t> &lt;&lt; dist(myp1, myp2) &lt;&lt; </a:t>
            </a:r>
            <a:r>
              <a:rPr lang="en-US" altLang="zh-CN" dirty="0" err="1">
                <a:latin typeface="宋体" pitchFamily="2" charset="-122"/>
              </a:rPr>
              <a:t>endl</a:t>
            </a:r>
            <a:r>
              <a:rPr lang="en-US" altLang="zh-CN" dirty="0">
                <a:latin typeface="宋体" pitchFamily="2" charset="-122"/>
              </a:rPr>
              <a:t>;</a:t>
            </a:r>
            <a:endParaRPr lang="zh-CN" altLang="en-US" dirty="0">
              <a:latin typeface="宋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return 0;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}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2ECAB5F8-47A3-46F6-A443-AB7CE8CA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F12EAD-0ECB-498F-8957-9DF295251E51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4453" name="Text Box 4">
            <a:extLst>
              <a:ext uri="{FF2B5EF4-FFF2-40B4-BE49-F238E27FC236}">
                <a16:creationId xmlns:a16="http://schemas.microsoft.com/office/drawing/2014/main" id="{1CAAF258-9EE9-4AF9-963F-0B2796B3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共享数据的保护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C6519E3D-C4EC-49A9-97DB-D734CF9A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5BBEB-DDFF-4827-8F96-2C66D1D1B003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65A55F5-31A2-4BBE-8A49-2167A9E4D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/>
              <a:t>编译预处理命令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BF87315-F6CD-4988-8E16-DDC9EFC6C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6482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#include </a:t>
            </a:r>
            <a:r>
              <a:rPr lang="zh-CN" altLang="zh-CN" sz="2800">
                <a:latin typeface="宋体" panose="02010600030101010101" pitchFamily="2" charset="-122"/>
              </a:rPr>
              <a:t>包含指令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将一个源文件嵌入到当前源文件中该点处。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#include&lt;</a:t>
            </a:r>
            <a:r>
              <a:rPr lang="zh-CN" altLang="en-US" sz="2400">
                <a:latin typeface="宋体" panose="02010600030101010101" pitchFamily="2" charset="-122"/>
              </a:rPr>
              <a:t>文件名</a:t>
            </a:r>
            <a:r>
              <a:rPr lang="en-US" altLang="zh-CN" sz="2400">
                <a:latin typeface="宋体" panose="02010600030101010101" pitchFamily="2" charset="-122"/>
              </a:rPr>
              <a:t>&gt;  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按标准方式搜索，文件位于</a:t>
            </a:r>
            <a:r>
              <a:rPr lang="en-US" altLang="zh-CN" sz="2000">
                <a:latin typeface="宋体" panose="02010600030101010101" pitchFamily="2" charset="-122"/>
              </a:rPr>
              <a:t>C++</a:t>
            </a:r>
            <a:r>
              <a:rPr lang="zh-CN" altLang="en-US" sz="2000">
                <a:latin typeface="宋体" panose="02010600030101010101" pitchFamily="2" charset="-122"/>
              </a:rPr>
              <a:t>系统目录的</a:t>
            </a:r>
            <a:r>
              <a:rPr lang="en-US" altLang="zh-CN" sz="2000">
                <a:latin typeface="宋体" panose="02010600030101010101" pitchFamily="2" charset="-122"/>
              </a:rPr>
              <a:t>include</a:t>
            </a:r>
            <a:r>
              <a:rPr lang="zh-CN" altLang="en-US" sz="2000">
                <a:latin typeface="宋体" panose="02010600030101010101" pitchFamily="2" charset="-122"/>
              </a:rPr>
              <a:t>子目录下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#include"</a:t>
            </a:r>
            <a:r>
              <a:rPr lang="zh-CN" altLang="en-US" sz="2400">
                <a:latin typeface="宋体" panose="02010600030101010101" pitchFamily="2" charset="-122"/>
              </a:rPr>
              <a:t>文件名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首先在当前目录中搜索，若没有，再按标准方式搜索。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#define </a:t>
            </a:r>
            <a:r>
              <a:rPr lang="zh-CN" altLang="zh-CN" sz="2800">
                <a:latin typeface="宋体" panose="02010600030101010101" pitchFamily="2" charset="-122"/>
              </a:rPr>
              <a:t>宏定义指令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定义符号常量，很多情况下已被</a:t>
            </a:r>
            <a:r>
              <a:rPr lang="en-US" altLang="zh-CN" sz="2400">
                <a:latin typeface="宋体" panose="02010600030101010101" pitchFamily="2" charset="-122"/>
              </a:rPr>
              <a:t>const</a:t>
            </a:r>
            <a:r>
              <a:rPr lang="zh-CN" altLang="en-US" sz="2400">
                <a:latin typeface="宋体" panose="02010600030101010101" pitchFamily="2" charset="-122"/>
              </a:rPr>
              <a:t>定义语句取代。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定义带参数宏，已被内联函数取代。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#undef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删除由</a:t>
            </a:r>
            <a:r>
              <a:rPr lang="en-US" altLang="zh-CN" sz="2400">
                <a:latin typeface="宋体" panose="02010600030101010101" pitchFamily="2" charset="-122"/>
              </a:rPr>
              <a:t>#define</a:t>
            </a:r>
            <a:r>
              <a:rPr lang="zh-CN" altLang="zh-CN" sz="2400">
                <a:latin typeface="宋体" panose="02010600030101010101" pitchFamily="2" charset="-122"/>
              </a:rPr>
              <a:t>定义的宏，使之不再起作用。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4716AA58-D59F-40A2-A639-44A96C82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AB4BAF-4038-4909-9584-70FD3184A2C7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6">
            <a:extLst>
              <a:ext uri="{FF2B5EF4-FFF2-40B4-BE49-F238E27FC236}">
                <a16:creationId xmlns:a16="http://schemas.microsoft.com/office/drawing/2014/main" id="{6FFD4B20-1DCD-483B-8B51-D590F3A71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467600" cy="762000"/>
          </a:xfrm>
        </p:spPr>
        <p:txBody>
          <a:bodyPr/>
          <a:lstStyle/>
          <a:p>
            <a:pPr eaLnBrk="1" hangingPunct="1"/>
            <a:r>
              <a:rPr lang="zh-CN" altLang="en-US"/>
              <a:t>条件编译指令</a:t>
            </a:r>
            <a:r>
              <a:rPr lang="zh-CN" altLang="en-US" sz="3600"/>
              <a:t>    </a:t>
            </a:r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#if </a:t>
            </a: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#endif</a:t>
            </a:r>
            <a:endParaRPr lang="en-US" altLang="zh-CN"/>
          </a:p>
        </p:txBody>
      </p:sp>
      <p:sp>
        <p:nvSpPr>
          <p:cNvPr id="108548" name="Rectangle 7">
            <a:extLst>
              <a:ext uri="{FF2B5EF4-FFF2-40B4-BE49-F238E27FC236}">
                <a16:creationId xmlns:a16="http://schemas.microsoft.com/office/drawing/2014/main" id="{D54D2AFB-B105-4943-9237-861B1E106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#if</a:t>
            </a:r>
            <a:r>
              <a:rPr lang="en-US" altLang="zh-CN" dirty="0">
                <a:solidFill>
                  <a:srgbClr val="99FFC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99FFCC"/>
                </a:solidFill>
                <a:latin typeface="宋体" panose="02010600030101010101" pitchFamily="2" charset="-122"/>
              </a:rPr>
              <a:t>常量表达式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FF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当“ 常量表达式”非零时编译</a:t>
            </a:r>
            <a:endParaRPr lang="zh-CN" altLang="en-US" dirty="0">
              <a:solidFill>
                <a:srgbClr val="99FFCC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FFCC"/>
                </a:solidFill>
                <a:latin typeface="宋体" panose="02010600030101010101" pitchFamily="2" charset="-122"/>
              </a:rPr>
              <a:t>     程序正文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#endif</a:t>
            </a:r>
            <a:endParaRPr lang="en-US" altLang="zh-CN" dirty="0">
              <a:solidFill>
                <a:srgbClr val="99FFCC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FFCC"/>
                </a:solidFill>
                <a:latin typeface="宋体" panose="02010600030101010101" pitchFamily="2" charset="-122"/>
              </a:rPr>
              <a:t>......</a:t>
            </a:r>
          </a:p>
          <a:p>
            <a:pPr lvl="1"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08549" name="Text Box 8">
            <a:extLst>
              <a:ext uri="{FF2B5EF4-FFF2-40B4-BE49-F238E27FC236}">
                <a16:creationId xmlns:a16="http://schemas.microsoft.com/office/drawing/2014/main" id="{37D57C32-6706-4012-B6A4-FECC1938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编译预处理命令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1E90C5CF-4925-45A4-9632-E402D0EF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A5A47C-71CB-4E35-BC86-02F8CE30B318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0CE8C21-80E8-42C3-9414-E086FFBCE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914400"/>
          </a:xfrm>
        </p:spPr>
        <p:txBody>
          <a:bodyPr/>
          <a:lstStyle/>
          <a:p>
            <a:pPr eaLnBrk="1" hangingPunct="1"/>
            <a:r>
              <a:rPr lang="zh-CN" altLang="en-US"/>
              <a:t>条件编译指令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</a:rPr>
              <a:t>——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#else</a:t>
            </a:r>
            <a:endParaRPr lang="en-US" altLang="zh-CN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38807D5-7F24-450E-AF35-586E255D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696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 #if   </a:t>
            </a:r>
            <a:r>
              <a:rPr lang="zh-CN" altLang="en-US" sz="2800" dirty="0">
                <a:solidFill>
                  <a:srgbClr val="99FFCC"/>
                </a:solidFill>
                <a:latin typeface="宋体" panose="02010600030101010101" pitchFamily="2" charset="-122"/>
              </a:rPr>
              <a:t>常量表达式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当“ 常量表达式”非零时编译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 程序正文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#else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当“ 常量表达式”为零时编译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 程序正文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#endif</a:t>
            </a:r>
          </a:p>
        </p:txBody>
      </p:sp>
      <p:sp>
        <p:nvSpPr>
          <p:cNvPr id="110597" name="Text Box 4">
            <a:extLst>
              <a:ext uri="{FF2B5EF4-FFF2-40B4-BE49-F238E27FC236}">
                <a16:creationId xmlns:a16="http://schemas.microsoft.com/office/drawing/2014/main" id="{E0D890FC-1D49-4D6C-93A0-CCE51399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编译预处理命令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58324204-6AF4-4237-B7E8-08EE10E8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5E7A2C-5572-438F-A61A-A797B08E8762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FC036F2-3A7B-4520-8BA9-8A95134E1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5200" cy="990600"/>
          </a:xfrm>
        </p:spPr>
        <p:txBody>
          <a:bodyPr/>
          <a:lstStyle/>
          <a:p>
            <a:pPr eaLnBrk="1" hangingPunct="1"/>
            <a:r>
              <a:rPr lang="zh-CN" altLang="en-US"/>
              <a:t>条件编译指令    </a:t>
            </a:r>
            <a:r>
              <a:rPr lang="en-US" altLang="zh-CN" sz="3600">
                <a:solidFill>
                  <a:schemeClr val="tx1"/>
                </a:solidFill>
              </a:rPr>
              <a:t>#elif</a:t>
            </a:r>
            <a:endParaRPr lang="en-US" altLang="zh-CN"/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FB00110-A60F-4C33-A728-E3552A866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80010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#if </a:t>
            </a:r>
            <a:r>
              <a:rPr lang="zh-CN" altLang="en-US" sz="2400" dirty="0">
                <a:solidFill>
                  <a:srgbClr val="99FFCC"/>
                </a:solidFill>
                <a:latin typeface="宋体" panose="02010600030101010101" pitchFamily="2" charset="-122"/>
              </a:rPr>
              <a:t>常量表达式</a:t>
            </a:r>
            <a:r>
              <a:rPr lang="en-US" altLang="zh-CN" sz="2400" dirty="0">
                <a:solidFill>
                  <a:srgbClr val="99FFCC"/>
                </a:solidFill>
                <a:latin typeface="宋体" panose="02010600030101010101" pitchFamily="2" charset="-122"/>
              </a:rPr>
              <a:t>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99FFCC"/>
                </a:solidFill>
                <a:latin typeface="宋体" panose="02010600030101010101" pitchFamily="2" charset="-122"/>
              </a:rPr>
              <a:t>程序正文</a:t>
            </a:r>
            <a:r>
              <a:rPr lang="en-US" altLang="zh-CN" sz="2400" dirty="0">
                <a:solidFill>
                  <a:srgbClr val="99FF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当“ 常量表达式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1”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非零时编译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</a:t>
            </a:r>
            <a:r>
              <a:rPr lang="en-US" altLang="zh-CN" sz="2400" dirty="0" err="1">
                <a:latin typeface="宋体" panose="02010600030101010101" pitchFamily="2" charset="-122"/>
              </a:rPr>
              <a:t>elif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99FFCC"/>
                </a:solidFill>
                <a:latin typeface="宋体" panose="02010600030101010101" pitchFamily="2" charset="-122"/>
              </a:rPr>
              <a:t>常量表达式</a:t>
            </a:r>
            <a:r>
              <a:rPr lang="en-US" altLang="zh-CN" sz="2400" dirty="0">
                <a:solidFill>
                  <a:srgbClr val="99FFCC"/>
                </a:solidFill>
                <a:latin typeface="宋体" panose="02010600030101010101" pitchFamily="2" charset="-122"/>
              </a:rPr>
              <a:t>2</a:t>
            </a:r>
            <a:endParaRPr lang="en-US" altLang="en-US" sz="2400" dirty="0">
              <a:solidFill>
                <a:srgbClr val="99FFCC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99FFCC"/>
                </a:solidFill>
                <a:latin typeface="宋体" panose="02010600030101010101" pitchFamily="2" charset="-122"/>
              </a:rPr>
              <a:t>程序正文</a:t>
            </a:r>
            <a:r>
              <a:rPr lang="en-US" altLang="zh-CN" sz="2400" dirty="0">
                <a:solidFill>
                  <a:srgbClr val="99FF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当“ 常量表达式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2”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非零时编译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#else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99FFCC"/>
                </a:solidFill>
                <a:latin typeface="宋体" panose="02010600030101010101" pitchFamily="2" charset="-122"/>
              </a:rPr>
              <a:t>程序正文</a:t>
            </a:r>
            <a:r>
              <a:rPr lang="en-US" altLang="zh-CN" sz="2400" dirty="0">
                <a:solidFill>
                  <a:srgbClr val="99FF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其他情况下编译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#endif</a:t>
            </a:r>
          </a:p>
        </p:txBody>
      </p:sp>
      <p:sp>
        <p:nvSpPr>
          <p:cNvPr id="112645" name="Text Box 4">
            <a:extLst>
              <a:ext uri="{FF2B5EF4-FFF2-40B4-BE49-F238E27FC236}">
                <a16:creationId xmlns:a16="http://schemas.microsoft.com/office/drawing/2014/main" id="{7D8408AF-210D-44C2-8467-89FB6DCEE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编译预处理命令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1B5EA71A-E3E7-4043-89E5-81DE2EF1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E0DDE-4BDA-4FFC-9F31-8493A2FA5A43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381EF99-C10B-4B19-BB90-8DE275D71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条件编译指令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D72B74-9220-426C-B6D6-B012D8AEF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#ifdef </a:t>
            </a:r>
            <a:r>
              <a:rPr lang="zh-CN" altLang="en-US" dirty="0">
                <a:latin typeface="宋体" panose="02010600030101010101" pitchFamily="2" charset="-122"/>
              </a:rPr>
              <a:t>标识符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程序段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#else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程序段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#endif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如果“标识符”经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#defined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定义过，且未经</a:t>
            </a:r>
            <a:r>
              <a:rPr lang="en-US" altLang="zh-CN" dirty="0" err="1">
                <a:solidFill>
                  <a:srgbClr val="FFFF99"/>
                </a:solidFill>
                <a:latin typeface="宋体" panose="02010600030101010101" pitchFamily="2" charset="-122"/>
              </a:rPr>
              <a:t>undef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删除，则编译程序段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，否则编译程序段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14693" name="Text Box 4">
            <a:extLst>
              <a:ext uri="{FF2B5EF4-FFF2-40B4-BE49-F238E27FC236}">
                <a16:creationId xmlns:a16="http://schemas.microsoft.com/office/drawing/2014/main" id="{BE30FC9B-4971-485D-B93D-9C2CBE06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编译预处理命令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>
            <a:extLst>
              <a:ext uri="{FF2B5EF4-FFF2-40B4-BE49-F238E27FC236}">
                <a16:creationId xmlns:a16="http://schemas.microsoft.com/office/drawing/2014/main" id="{871EC423-9CEF-46DA-8D3F-5F305353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20C198-BD2B-441B-9C86-8DD12A9B8F1D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8BBD05C-F901-4281-BB79-229CFAD12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条件编译指令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9C956183-48D9-43A5-9B33-A5273047B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</a:t>
            </a:r>
            <a:r>
              <a:rPr lang="en-US" altLang="zh-CN" dirty="0" err="1">
                <a:latin typeface="宋体" panose="02010600030101010101" pitchFamily="2" charset="-122"/>
              </a:rPr>
              <a:t>ifndef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标识符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程序段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#else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</a:rPr>
              <a:t>程序段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#endif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如果“标识符”未被定义过，则编译程序段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，否则编译程序段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16741" name="Text Box 4">
            <a:extLst>
              <a:ext uri="{FF2B5EF4-FFF2-40B4-BE49-F238E27FC236}">
                <a16:creationId xmlns:a16="http://schemas.microsoft.com/office/drawing/2014/main" id="{CD0A5160-17FB-4AA0-B634-A0AB1124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66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编译预处理命令</a:t>
            </a:r>
            <a:endParaRPr lang="zh-CN" altLang="en-US" sz="24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>
            <a:extLst>
              <a:ext uri="{FF2B5EF4-FFF2-40B4-BE49-F238E27FC236}">
                <a16:creationId xmlns:a16="http://schemas.microsoft.com/office/drawing/2014/main" id="{CD5C4038-A1C6-4DB7-842B-2447835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B96C8-C6E6-47EC-BC42-C3AF5A56F286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187B79EB-5C7D-42B5-BB95-B6A5DD31B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多文件结构（例</a:t>
            </a:r>
            <a:r>
              <a:rPr lang="en-US" altLang="zh-CN"/>
              <a:t>5-10</a:t>
            </a:r>
            <a:r>
              <a:rPr lang="zh-CN" altLang="en-US"/>
              <a:t>）</a:t>
            </a: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3E0C9391-B1E8-4669-A3CC-1360C2B9B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一个源程序可以划分为多个源文件：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类声明文件（</a:t>
            </a:r>
            <a:r>
              <a:rPr lang="en-US" altLang="zh-CN">
                <a:latin typeface="宋体" panose="02010600030101010101" pitchFamily="2" charset="-122"/>
              </a:rPr>
              <a:t>.h</a:t>
            </a:r>
            <a:r>
              <a:rPr lang="zh-CN" altLang="en-US">
                <a:latin typeface="宋体" panose="02010600030101010101" pitchFamily="2" charset="-122"/>
              </a:rPr>
              <a:t>文件）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类实现文件（</a:t>
            </a:r>
            <a:r>
              <a:rPr lang="en-US" altLang="zh-CN">
                <a:latin typeface="宋体" panose="02010600030101010101" pitchFamily="2" charset="-122"/>
              </a:rPr>
              <a:t>.cpp</a:t>
            </a:r>
            <a:r>
              <a:rPr lang="zh-CN" altLang="en-US">
                <a:latin typeface="宋体" panose="02010600030101010101" pitchFamily="2" charset="-122"/>
              </a:rPr>
              <a:t>文件）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类的使用文件（</a:t>
            </a:r>
            <a:r>
              <a:rPr lang="en-US" altLang="zh-CN">
                <a:latin typeface="宋体" panose="02010600030101010101" pitchFamily="2" charset="-122"/>
              </a:rPr>
              <a:t>main()</a:t>
            </a:r>
            <a:r>
              <a:rPr lang="zh-CN" altLang="zh-CN">
                <a:latin typeface="宋体" panose="02010600030101010101" pitchFamily="2" charset="-122"/>
              </a:rPr>
              <a:t>所在的</a:t>
            </a:r>
            <a:r>
              <a:rPr lang="en-US" altLang="zh-CN">
                <a:latin typeface="宋体" panose="02010600030101010101" pitchFamily="2" charset="-122"/>
              </a:rPr>
              <a:t>.cpp</a:t>
            </a:r>
            <a:r>
              <a:rPr lang="zh-CN" altLang="zh-CN">
                <a:latin typeface="宋体" panose="02010600030101010101" pitchFamily="2" charset="-122"/>
              </a:rPr>
              <a:t>文件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利用工程来组合各个文件。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6">
            <a:extLst>
              <a:ext uri="{FF2B5EF4-FFF2-40B4-BE49-F238E27FC236}">
                <a16:creationId xmlns:a16="http://schemas.microsoft.com/office/drawing/2014/main" id="{856C3135-7A74-43A8-8B76-96F9BAD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4CDCE2-B1A5-457C-ABD8-0BBEDDB1698C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78344AB8-4CE4-4588-925B-DFF32353E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不使用条件编译的头文件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7201FB8-D12D-41DD-B36C-E1BE19A695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752600"/>
            <a:ext cx="35433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//main.cpp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99FFCC"/>
                </a:solidFill>
                <a:latin typeface="宋体" panose="02010600030101010101" pitchFamily="2" charset="-122"/>
              </a:rPr>
              <a:t>file1.h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99FFCC"/>
                </a:solidFill>
                <a:latin typeface="宋体" panose="02010600030101010101" pitchFamily="2" charset="-122"/>
              </a:rPr>
              <a:t>file2.h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int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//file1.h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FFCCFF"/>
                </a:solidFill>
                <a:latin typeface="宋体" panose="02010600030101010101" pitchFamily="2" charset="-122"/>
              </a:rPr>
              <a:t>head.h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</p:txBody>
      </p:sp>
      <p:sp>
        <p:nvSpPr>
          <p:cNvPr id="120837" name="Rectangle 4">
            <a:extLst>
              <a:ext uri="{FF2B5EF4-FFF2-40B4-BE49-F238E27FC236}">
                <a16:creationId xmlns:a16="http://schemas.microsoft.com/office/drawing/2014/main" id="{DA279478-ECA7-4C6C-BE79-A3FDDAF738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1752600"/>
            <a:ext cx="35433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//file2.h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#include "</a:t>
            </a:r>
            <a:r>
              <a:rPr lang="en-US" altLang="zh-CN" sz="2400">
                <a:solidFill>
                  <a:srgbClr val="FFCCFF"/>
                </a:solidFill>
                <a:latin typeface="宋体" panose="02010600030101010101" pitchFamily="2" charset="-122"/>
              </a:rPr>
              <a:t>head.h</a:t>
            </a:r>
            <a:r>
              <a:rPr lang="en-US" altLang="zh-CN" sz="2400">
                <a:latin typeface="宋体" panose="02010600030101010101" pitchFamily="2" charset="-122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FF99"/>
                </a:solidFill>
                <a:latin typeface="宋体" panose="02010600030101010101" pitchFamily="2" charset="-122"/>
              </a:rPr>
              <a:t>//head.h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class Point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…</a:t>
            </a:r>
          </a:p>
        </p:txBody>
      </p:sp>
      <p:sp>
        <p:nvSpPr>
          <p:cNvPr id="120838" name="Text Box 5">
            <a:extLst>
              <a:ext uri="{FF2B5EF4-FFF2-40B4-BE49-F238E27FC236}">
                <a16:creationId xmlns:a16="http://schemas.microsoft.com/office/drawing/2014/main" id="{F1EA4D7A-AD43-49E7-94CF-F311285CB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905000"/>
            <a:ext cx="793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多文件结构</a:t>
            </a:r>
            <a:endParaRPr lang="zh-CN" altLang="en-US" sz="2400" b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5">
            <a:extLst>
              <a:ext uri="{FF2B5EF4-FFF2-40B4-BE49-F238E27FC236}">
                <a16:creationId xmlns:a16="http://schemas.microsoft.com/office/drawing/2014/main" id="{BB003528-C218-48F1-B1E3-1D51B133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29771-72D5-45B0-B052-2E95D2989087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08A184C6-A4A3-4D68-B08C-65F295DD0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使用条件编译的头文件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014A57D-3265-4C8D-A006-E44031202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239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en-US" altLang="zh-CN" sz="2800" dirty="0" err="1">
                <a:latin typeface="宋体" panose="02010600030101010101" pitchFamily="2" charset="-122"/>
              </a:rPr>
              <a:t>head.h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</a:t>
            </a:r>
            <a:r>
              <a:rPr lang="en-US" altLang="zh-CN" sz="2800" dirty="0" err="1">
                <a:latin typeface="宋体" panose="02010600030101010101" pitchFamily="2" charset="-122"/>
              </a:rPr>
              <a:t>ifndef</a:t>
            </a: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FFFF99"/>
                </a:solidFill>
                <a:latin typeface="宋体" panose="02010600030101010101" pitchFamily="2" charset="-122"/>
              </a:rPr>
              <a:t>HEAD_H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#define  </a:t>
            </a:r>
            <a:r>
              <a:rPr lang="en-US" altLang="zh-CN" sz="2800" dirty="0">
                <a:solidFill>
                  <a:srgbClr val="FFFF99"/>
                </a:solidFill>
                <a:latin typeface="宋体" panose="02010600030101010101" pitchFamily="2" charset="-122"/>
              </a:rPr>
              <a:t>HEAD_H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class Point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#endif</a:t>
            </a:r>
          </a:p>
        </p:txBody>
      </p:sp>
      <p:sp>
        <p:nvSpPr>
          <p:cNvPr id="122885" name="Text Box 4">
            <a:extLst>
              <a:ext uri="{FF2B5EF4-FFF2-40B4-BE49-F238E27FC236}">
                <a16:creationId xmlns:a16="http://schemas.microsoft.com/office/drawing/2014/main" id="{F9DAC071-D91F-4EBE-A932-E5F28D521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905000"/>
            <a:ext cx="793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4000" b="0">
                <a:solidFill>
                  <a:srgbClr val="FFCC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多文件结构</a:t>
            </a:r>
            <a:endParaRPr lang="zh-CN" altLang="en-US" sz="2400" b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CF6AD386-F169-4340-8B07-9D385A8E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D2D3A8-CD20-4F3E-826C-BCBBDB4FFEC5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8888C280-5622-45B7-A778-46BBD68BE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/>
              <a:t>命名空间</a:t>
            </a:r>
          </a:p>
        </p:txBody>
      </p:sp>
      <p:sp>
        <p:nvSpPr>
          <p:cNvPr id="8196" name="Rectangle 1027">
            <a:extLst>
              <a:ext uri="{FF2B5EF4-FFF2-40B4-BE49-F238E27FC236}">
                <a16:creationId xmlns:a16="http://schemas.microsoft.com/office/drawing/2014/main" id="{49C2A5DC-123B-4920-BBC8-DBC64045A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419975" cy="43815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命名空间可以解决类名、函数名等的命名冲突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命名空间的声明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namespace </a:t>
            </a:r>
            <a:r>
              <a:rPr lang="zh-CN" altLang="en-US" sz="2400" dirty="0">
                <a:solidFill>
                  <a:srgbClr val="66FFFF"/>
                </a:solidFill>
                <a:latin typeface="宋体" pitchFamily="2" charset="-122"/>
              </a:rPr>
              <a:t>命名空间名 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rgbClr val="66FFFF"/>
                </a:solidFill>
                <a:latin typeface="宋体" pitchFamily="2" charset="-122"/>
              </a:rPr>
              <a:t>各种声明（函数声明、类声明、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……</a:t>
            </a:r>
            <a:r>
              <a:rPr lang="zh-CN" altLang="en-US" sz="2400" dirty="0">
                <a:solidFill>
                  <a:srgbClr val="66FFFF"/>
                </a:solidFill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例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namespace 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SomeNs</a:t>
            </a:r>
            <a:r>
              <a:rPr lang="zh-CN" altLang="en-US" sz="2400" dirty="0">
                <a:solidFill>
                  <a:srgbClr val="66FFFF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	class </a:t>
            </a:r>
            <a:r>
              <a:rPr lang="en-US" altLang="zh-CN" sz="2400" dirty="0" err="1">
                <a:solidFill>
                  <a:srgbClr val="66FFFF"/>
                </a:solidFill>
                <a:latin typeface="宋体" pitchFamily="2" charset="-122"/>
              </a:rPr>
              <a:t>SomeClass</a:t>
            </a: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 { ... };</a:t>
            </a:r>
            <a:endParaRPr lang="zh-CN" altLang="en-US" sz="2400" dirty="0">
              <a:solidFill>
                <a:srgbClr val="66FFFF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66FFFF"/>
                </a:solidFill>
                <a:latin typeface="宋体" pitchFamily="2" charset="-122"/>
              </a:rPr>
              <a:t>}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特殊的命名空间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全局命名空间：默认的命名空间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匿名命名空间：对每个源文件是唯一的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/>
          </a:p>
        </p:txBody>
      </p:sp>
      <p:sp>
        <p:nvSpPr>
          <p:cNvPr id="15365" name="Text Box 1028">
            <a:extLst>
              <a:ext uri="{FF2B5EF4-FFF2-40B4-BE49-F238E27FC236}">
                <a16:creationId xmlns:a16="http://schemas.microsoft.com/office/drawing/2014/main" id="{45769BB3-F40A-46D7-B2AC-2A5BEACFC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>
            <a:extLst>
              <a:ext uri="{FF2B5EF4-FFF2-40B4-BE49-F238E27FC236}">
                <a16:creationId xmlns:a16="http://schemas.microsoft.com/office/drawing/2014/main" id="{BFCC5403-A403-4F07-97AA-F654A578E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常成员函数的声明原则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5D163-D48A-40D7-9EA4-88774A27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/>
              <a:t>适当地将成员函数声明为常成员函数，能够提高代码质量。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凡是不会改变对象状态的函数，都应当声明为常成员函数。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什么是改变对象状态？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改变对象状态，不简单地等同于改变成员数据的值。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只要一个成员函数执行与否，不会影响以后接口函数的调用结果，都可以认为它不会改变对象状态。</a:t>
            </a:r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254E4280-5123-4D69-A966-8B1FCCBA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392685-AF6A-47E0-B656-7CC71E949AB3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24933" name="Text Box 11">
            <a:extLst>
              <a:ext uri="{FF2B5EF4-FFF2-40B4-BE49-F238E27FC236}">
                <a16:creationId xmlns:a16="http://schemas.microsoft.com/office/drawing/2014/main" id="{8CA62651-FFD1-45DD-94D7-66CD86EFD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95400"/>
            <a:ext cx="800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3399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深 度 探 索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>
            <a:extLst>
              <a:ext uri="{FF2B5EF4-FFF2-40B4-BE49-F238E27FC236}">
                <a16:creationId xmlns:a16="http://schemas.microsoft.com/office/drawing/2014/main" id="{D4050A4F-5A75-4A63-8142-EBD88C0A9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常成员函数的声明原则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12472-B51E-4F6B-BB18-A13EF7B3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14500"/>
            <a:ext cx="7239000" cy="4786313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class Line {	//Line</a:t>
            </a:r>
            <a:r>
              <a:rPr lang="zh-CN" altLang="en-US" dirty="0">
                <a:latin typeface="宋体" pitchFamily="2" charset="-122"/>
              </a:rPr>
              <a:t>类的定义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public:	//</a:t>
            </a:r>
            <a:r>
              <a:rPr lang="zh-CN" altLang="en-US" dirty="0">
                <a:latin typeface="宋体" pitchFamily="2" charset="-122"/>
              </a:rPr>
              <a:t>外部接口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Line(const Point &amp;p1, const Point &amp;p2)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      : p1(p1), p2(p2), 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(-1) {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double </a:t>
            </a:r>
            <a:r>
              <a:rPr lang="en-US" altLang="zh-CN" dirty="0" err="1">
                <a:latin typeface="宋体" pitchFamily="2" charset="-122"/>
              </a:rPr>
              <a:t>getLen</a:t>
            </a:r>
            <a:r>
              <a:rPr lang="en-US" altLang="zh-CN" dirty="0">
                <a:latin typeface="宋体" pitchFamily="2" charset="-122"/>
              </a:rPr>
              <a:t> const();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private:	//</a:t>
            </a:r>
            <a:r>
              <a:rPr lang="zh-CN" altLang="en-US" dirty="0">
                <a:latin typeface="宋体" pitchFamily="2" charset="-122"/>
              </a:rPr>
              <a:t>私有数据成员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Point p1, p2;	//Point</a:t>
            </a:r>
            <a:r>
              <a:rPr lang="zh-CN" altLang="en-US" dirty="0">
                <a:latin typeface="宋体" pitchFamily="2" charset="-122"/>
              </a:rPr>
              <a:t>类的对象</a:t>
            </a:r>
            <a:r>
              <a:rPr lang="en-US" altLang="zh-CN" dirty="0">
                <a:latin typeface="宋体" pitchFamily="2" charset="-122"/>
              </a:rPr>
              <a:t>p1,p2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double 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double Line::</a:t>
            </a:r>
            <a:r>
              <a:rPr lang="en-US" altLang="zh-CN" dirty="0" err="1">
                <a:latin typeface="宋体" pitchFamily="2" charset="-122"/>
              </a:rPr>
              <a:t>getLen</a:t>
            </a:r>
            <a:r>
              <a:rPr lang="en-US" altLang="zh-CN">
                <a:latin typeface="宋体" pitchFamily="2" charset="-122"/>
              </a:rPr>
              <a:t> const() </a:t>
            </a:r>
            <a:r>
              <a:rPr lang="en-US" altLang="zh-CN" dirty="0">
                <a:latin typeface="宋体" pitchFamily="2" charset="-122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if (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 &lt; 0)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	double x = p1.getX() - p2.getX();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	double y = p1.getY() - p2.getY();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	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 = </a:t>
            </a:r>
            <a:r>
              <a:rPr lang="en-US" altLang="zh-CN" dirty="0" err="1">
                <a:latin typeface="宋体" pitchFamily="2" charset="-122"/>
              </a:rPr>
              <a:t>sqrt</a:t>
            </a:r>
            <a:r>
              <a:rPr lang="en-US" altLang="zh-CN" dirty="0">
                <a:latin typeface="宋体" pitchFamily="2" charset="-122"/>
              </a:rPr>
              <a:t>(x * x + y * y);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return 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E0BBF0D1-BE92-4C7A-82A6-46FC59C9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A11F5E-248B-42D8-8484-6973ADB38EAC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26981" name="Text Box 11">
            <a:extLst>
              <a:ext uri="{FF2B5EF4-FFF2-40B4-BE49-F238E27FC236}">
                <a16:creationId xmlns:a16="http://schemas.microsoft.com/office/drawing/2014/main" id="{8816229D-0832-4EC1-A72E-26D667E8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95400"/>
            <a:ext cx="800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3399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深 度 探 索</a:t>
            </a:r>
          </a:p>
        </p:txBody>
      </p:sp>
      <p:sp>
        <p:nvSpPr>
          <p:cNvPr id="126982" name="AutoShape 5">
            <a:extLst>
              <a:ext uri="{FF2B5EF4-FFF2-40B4-BE49-F238E27FC236}">
                <a16:creationId xmlns:a16="http://schemas.microsoft.com/office/drawing/2014/main" id="{8F80CBEC-E03E-4918-9F65-AF879D6B4C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715125" y="3071813"/>
            <a:ext cx="1714500" cy="1219200"/>
          </a:xfrm>
          <a:prstGeom prst="wedgeRoundRectCallout">
            <a:avLst>
              <a:gd name="adj1" fmla="val -90278"/>
              <a:gd name="adj2" fmla="val -61088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>
                <a:solidFill>
                  <a:schemeClr val="bg1"/>
                </a:solidFill>
                <a:latin typeface="宋体" panose="02010600030101010101" pitchFamily="2" charset="-122"/>
              </a:rPr>
              <a:t>改变数据成员，但不改变对象状态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>
            <a:extLst>
              <a:ext uri="{FF2B5EF4-FFF2-40B4-BE49-F238E27FC236}">
                <a16:creationId xmlns:a16="http://schemas.microsoft.com/office/drawing/2014/main" id="{7BA5AD82-5D64-426D-AB53-C6403B490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常成员函数的声明原则</a:t>
            </a:r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E003EA63-A258-4C47-A465-9D2CA6176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在原则上，应当将</a:t>
            </a:r>
            <a:r>
              <a:rPr lang="en-US" altLang="zh-CN" dirty="0" err="1"/>
              <a:t>getLen</a:t>
            </a:r>
            <a:r>
              <a:rPr lang="zh-CN" altLang="en-US" dirty="0"/>
              <a:t>声明为常成员函数，但由于修改了数据成员的值，语言规则不允许</a:t>
            </a:r>
            <a:endParaRPr lang="en-US" altLang="zh-CN" dirty="0"/>
          </a:p>
          <a:p>
            <a:pPr eaLnBrk="1" hangingPunct="1"/>
            <a:r>
              <a:rPr lang="zh-CN" altLang="en-US" dirty="0"/>
              <a:t>怎么办？使用</a:t>
            </a:r>
            <a:r>
              <a:rPr lang="en-US" altLang="zh-CN" dirty="0"/>
              <a:t>mutable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mutable</a:t>
            </a:r>
            <a:r>
              <a:rPr lang="zh-CN" altLang="en-US" dirty="0"/>
              <a:t>关键字使得被修饰的成员对象无视“常对象的成员对象被视为常对象”这一语言原则</a:t>
            </a:r>
            <a:endParaRPr lang="en-US" altLang="zh-CN" dirty="0"/>
          </a:p>
          <a:p>
            <a:pPr eaLnBrk="1" hangingPunct="1"/>
            <a:r>
              <a:rPr lang="en-US" altLang="zh-CN" dirty="0"/>
              <a:t>Mutable</a:t>
            </a:r>
            <a:r>
              <a:rPr lang="zh-CN" altLang="en-US" dirty="0"/>
              <a:t>须慎用</a:t>
            </a:r>
            <a:endParaRPr lang="en-US" altLang="zh-CN" dirty="0"/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3E7834D8-5F5B-42EC-A016-C4742F27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CB91F2-09D3-4821-B7D0-D3C4F91FCA0E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29029" name="Text Box 11">
            <a:extLst>
              <a:ext uri="{FF2B5EF4-FFF2-40B4-BE49-F238E27FC236}">
                <a16:creationId xmlns:a16="http://schemas.microsoft.com/office/drawing/2014/main" id="{86A56C1A-7EBE-4BBA-8EC6-BE1F1593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95400"/>
            <a:ext cx="800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3399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深 度 探 索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CE283BC3-C274-4728-95DE-2FA80B348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修改后的程序代码</a:t>
            </a:r>
          </a:p>
        </p:txBody>
      </p:sp>
      <p:sp>
        <p:nvSpPr>
          <p:cNvPr id="131075" name="灯片编号占位符 3">
            <a:extLst>
              <a:ext uri="{FF2B5EF4-FFF2-40B4-BE49-F238E27FC236}">
                <a16:creationId xmlns:a16="http://schemas.microsoft.com/office/drawing/2014/main" id="{940AF114-00D6-4562-A44F-BD403DF6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0DC38A-224A-4806-9E7C-3C946E0E551B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31076" name="Text Box 11">
            <a:extLst>
              <a:ext uri="{FF2B5EF4-FFF2-40B4-BE49-F238E27FC236}">
                <a16:creationId xmlns:a16="http://schemas.microsoft.com/office/drawing/2014/main" id="{59CF9361-5DBA-491F-939A-47DD636DB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95400"/>
            <a:ext cx="800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3399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深 度 探 索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67EA59-5239-466F-BB7D-7FFA393A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14500"/>
            <a:ext cx="7239000" cy="4786313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class Line {	//Line</a:t>
            </a:r>
            <a:r>
              <a:rPr lang="zh-CN" altLang="en-US" dirty="0">
                <a:latin typeface="宋体" pitchFamily="2" charset="-122"/>
              </a:rPr>
              <a:t>类的定义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public:	//</a:t>
            </a:r>
            <a:r>
              <a:rPr lang="zh-CN" altLang="en-US" dirty="0">
                <a:latin typeface="宋体" pitchFamily="2" charset="-122"/>
              </a:rPr>
              <a:t>外部接口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Line(const Point &amp;p1, const Point &amp;p2)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      : p1(p1), p2(p2), 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(-1) {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double </a:t>
            </a:r>
            <a:r>
              <a:rPr lang="en-US" altLang="zh-CN" dirty="0" err="1">
                <a:latin typeface="宋体" pitchFamily="2" charset="-122"/>
              </a:rPr>
              <a:t>getLen</a:t>
            </a:r>
            <a:r>
              <a:rPr lang="en-US" altLang="zh-CN" dirty="0">
                <a:latin typeface="宋体" pitchFamily="2" charset="-122"/>
              </a:rPr>
              <a:t>() </a:t>
            </a:r>
            <a:r>
              <a:rPr lang="en-US" altLang="zh-CN" dirty="0">
                <a:solidFill>
                  <a:srgbClr val="FFFF66"/>
                </a:solidFill>
                <a:latin typeface="宋体" pitchFamily="2" charset="-122"/>
              </a:rPr>
              <a:t>const</a:t>
            </a:r>
            <a:r>
              <a:rPr lang="en-US" altLang="zh-CN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private:	//</a:t>
            </a:r>
            <a:r>
              <a:rPr lang="zh-CN" altLang="en-US" dirty="0">
                <a:latin typeface="宋体" pitchFamily="2" charset="-122"/>
              </a:rPr>
              <a:t>私有数据成员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dirty="0">
                <a:latin typeface="宋体" pitchFamily="2" charset="-122"/>
              </a:rPr>
              <a:t>Point p1, p2;	//Point</a:t>
            </a:r>
            <a:r>
              <a:rPr lang="zh-CN" altLang="en-US" dirty="0">
                <a:latin typeface="宋体" pitchFamily="2" charset="-122"/>
              </a:rPr>
              <a:t>类的对象</a:t>
            </a:r>
            <a:r>
              <a:rPr lang="en-US" altLang="zh-CN" dirty="0">
                <a:latin typeface="宋体" pitchFamily="2" charset="-122"/>
              </a:rPr>
              <a:t>p1,p2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en-US" altLang="zh-CN" dirty="0">
                <a:solidFill>
                  <a:srgbClr val="FFFF66"/>
                </a:solidFill>
                <a:latin typeface="宋体" pitchFamily="2" charset="-122"/>
              </a:rPr>
              <a:t>mutable</a:t>
            </a:r>
            <a:r>
              <a:rPr lang="en-US" altLang="zh-CN" dirty="0">
                <a:latin typeface="宋体" pitchFamily="2" charset="-122"/>
              </a:rPr>
              <a:t> double 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double Line::</a:t>
            </a:r>
            <a:r>
              <a:rPr lang="en-US" altLang="zh-CN" dirty="0" err="1">
                <a:latin typeface="宋体" pitchFamily="2" charset="-122"/>
              </a:rPr>
              <a:t>getLen</a:t>
            </a:r>
            <a:r>
              <a:rPr lang="en-US" altLang="zh-CN" dirty="0">
                <a:latin typeface="宋体" pitchFamily="2" charset="-122"/>
              </a:rPr>
              <a:t>() </a:t>
            </a:r>
            <a:r>
              <a:rPr lang="en-US" altLang="zh-CN" dirty="0">
                <a:solidFill>
                  <a:srgbClr val="FFFF66"/>
                </a:solidFill>
                <a:latin typeface="宋体" pitchFamily="2" charset="-122"/>
              </a:rPr>
              <a:t>const</a:t>
            </a:r>
            <a:r>
              <a:rPr lang="en-US" altLang="zh-CN" dirty="0">
                <a:latin typeface="宋体" pitchFamily="2" charset="-122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if (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 &lt; 0)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	double x = p1.getX() - p2.getX();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	double y = p1.getY() - p2.getY();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	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 = </a:t>
            </a:r>
            <a:r>
              <a:rPr lang="en-US" altLang="zh-CN" dirty="0" err="1">
                <a:latin typeface="宋体" pitchFamily="2" charset="-122"/>
              </a:rPr>
              <a:t>sqrt</a:t>
            </a:r>
            <a:r>
              <a:rPr lang="en-US" altLang="zh-CN" dirty="0">
                <a:latin typeface="宋体" pitchFamily="2" charset="-122"/>
              </a:rPr>
              <a:t>(x * x + y * y);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	return </a:t>
            </a:r>
            <a:r>
              <a:rPr lang="en-US" altLang="zh-CN" dirty="0" err="1">
                <a:latin typeface="宋体" pitchFamily="2" charset="-122"/>
              </a:rPr>
              <a:t>len</a:t>
            </a:r>
            <a:r>
              <a:rPr lang="en-US" altLang="zh-CN" dirty="0">
                <a:latin typeface="宋体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CDA02BC5-3139-48D4-9D67-C23B5755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F44485-C14E-4564-A3A9-22F63F32892F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80186591-F263-477A-B8F6-66A0F2264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小结与复习建议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4942DB2-1109-467C-A6BA-CAADC1A2A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主要内容</a:t>
            </a:r>
          </a:p>
          <a:p>
            <a:pPr lvl="1" eaLnBrk="1" hangingPunct="1"/>
            <a:r>
              <a:rPr lang="zh-CN" altLang="en-US" sz="2400" dirty="0"/>
              <a:t>作用域与可见性、对象的生存期、数据的共享与保护、友元、编译预处理命令、多文件结构和工程</a:t>
            </a:r>
          </a:p>
          <a:p>
            <a:pPr eaLnBrk="1" hangingPunct="1"/>
            <a:r>
              <a:rPr lang="zh-CN" altLang="en-US" sz="2800" dirty="0"/>
              <a:t>达到的目标</a:t>
            </a:r>
          </a:p>
          <a:p>
            <a:pPr lvl="1" eaLnBrk="1" hangingPunct="1"/>
            <a:r>
              <a:rPr lang="zh-CN" altLang="en-US" sz="2400" dirty="0"/>
              <a:t>深入理解程序的结构、模块间的关系、数据共享。</a:t>
            </a:r>
          </a:p>
          <a:p>
            <a:pPr eaLnBrk="1" hangingPunct="1"/>
            <a:r>
              <a:rPr lang="zh-CN" altLang="en-US" sz="2800" dirty="0"/>
              <a:t>实验任务</a:t>
            </a:r>
          </a:p>
          <a:p>
            <a:pPr lvl="1" eaLnBrk="1" hangingPunct="1"/>
            <a:r>
              <a:rPr lang="en-US" altLang="zh-CN" sz="2400" dirty="0" err="1"/>
              <a:t>p69</a:t>
            </a:r>
            <a:r>
              <a:rPr lang="en-US" altLang="zh-CN" sz="2400" dirty="0"/>
              <a:t> </a:t>
            </a:r>
            <a:r>
              <a:rPr lang="zh-CN" altLang="en-US" sz="2400" dirty="0"/>
              <a:t>实验五， 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14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5D7D96B-FEF2-4281-B1B6-EC6E0D98C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命名空间作用域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39D80-5EE4-4D49-B6CA-D70F331A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/>
              <a:t>一个命名空间确定了一个命名空间作用域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引用其它命名空间作用域中的标识符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命名空间名</a:t>
            </a:r>
            <a:r>
              <a:rPr lang="en-US" altLang="zh-CN" dirty="0"/>
              <a:t>::</a:t>
            </a:r>
            <a:r>
              <a:rPr lang="zh-CN" altLang="en-US" dirty="0"/>
              <a:t>标识符名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例：声明一个</a:t>
            </a:r>
            <a:r>
              <a:rPr lang="en-US" altLang="zh-CN" dirty="0" err="1"/>
              <a:t>SomeClass</a:t>
            </a:r>
            <a:r>
              <a:rPr lang="zh-CN" altLang="en-US" dirty="0"/>
              <a:t>型的对象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>
                <a:solidFill>
                  <a:srgbClr val="66FFFF"/>
                </a:solidFill>
                <a:latin typeface="宋体" pitchFamily="2" charset="-122"/>
              </a:rPr>
              <a:t>SomeNs</a:t>
            </a:r>
            <a:r>
              <a:rPr lang="en-US" altLang="zh-CN" dirty="0">
                <a:solidFill>
                  <a:srgbClr val="66FFFF"/>
                </a:solidFill>
                <a:latin typeface="宋体" pitchFamily="2" charset="-122"/>
              </a:rPr>
              <a:t>::</a:t>
            </a:r>
            <a:r>
              <a:rPr lang="en-US" altLang="zh-CN" dirty="0" err="1">
                <a:solidFill>
                  <a:srgbClr val="66FFFF"/>
                </a:solidFill>
                <a:latin typeface="宋体" pitchFamily="2" charset="-122"/>
              </a:rPr>
              <a:t>SomeClass</a:t>
            </a:r>
            <a:r>
              <a:rPr lang="en-US" altLang="zh-CN" dirty="0">
                <a:solidFill>
                  <a:srgbClr val="66FFFF"/>
                </a:solidFill>
                <a:latin typeface="宋体" pitchFamily="2" charset="-122"/>
              </a:rPr>
              <a:t> obj1;</a:t>
            </a:r>
          </a:p>
          <a:p>
            <a:pPr>
              <a:defRPr/>
            </a:pPr>
            <a:r>
              <a:rPr lang="zh-CN" altLang="en-US" dirty="0"/>
              <a:t>将其它命名空间作用域的标识符暴露于当前作用域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对指定标识符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using </a:t>
            </a:r>
            <a:r>
              <a:rPr lang="zh-CN" altLang="en-US" dirty="0"/>
              <a:t>命名空间名</a:t>
            </a:r>
            <a:r>
              <a:rPr lang="en-US" altLang="zh-CN" dirty="0"/>
              <a:t>::</a:t>
            </a:r>
            <a:r>
              <a:rPr lang="zh-CN" altLang="en-US" dirty="0"/>
              <a:t>标识符名</a:t>
            </a:r>
            <a:r>
              <a:rPr lang="en-US" altLang="zh-CN" dirty="0"/>
              <a:t>;</a:t>
            </a:r>
          </a:p>
          <a:p>
            <a:pPr lvl="1">
              <a:defRPr/>
            </a:pPr>
            <a:r>
              <a:rPr lang="zh-CN" altLang="en-US" dirty="0"/>
              <a:t>对所有标识符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using namespace </a:t>
            </a:r>
            <a:r>
              <a:rPr lang="zh-CN" altLang="en-US" dirty="0"/>
              <a:t>命名空间名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AF8BADB9-51C4-4375-833F-ABE7032D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5241DC-9DF1-4B55-AB3A-F6D7A8174107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7413" name="Text Box 1028">
            <a:extLst>
              <a:ext uri="{FF2B5EF4-FFF2-40B4-BE49-F238E27FC236}">
                <a16:creationId xmlns:a16="http://schemas.microsoft.com/office/drawing/2014/main" id="{24A73E7B-8F37-4163-A724-E64064BC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F7356A08-FD34-4144-96F5-EDA0F7B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4C56A-FFA1-4845-B85C-22F20D72B291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9BA7FF6-C6DA-425D-B513-04657B13C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162800" cy="990600"/>
          </a:xfrm>
        </p:spPr>
        <p:txBody>
          <a:bodyPr/>
          <a:lstStyle/>
          <a:p>
            <a:pPr eaLnBrk="1" hangingPunct="1"/>
            <a:r>
              <a:rPr lang="zh-CN" altLang="en-US"/>
              <a:t>可见性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7FC0CC2-CE41-4C18-9D2B-E66E199D3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3429000"/>
          </a:xfrm>
        </p:spPr>
        <p:txBody>
          <a:bodyPr/>
          <a:lstStyle/>
          <a:p>
            <a:pPr eaLnBrk="1" hangingPunct="1"/>
            <a:r>
              <a:rPr lang="zh-CN" altLang="en-US"/>
              <a:t>可见性是从对标识符的引用的角度来谈的概念</a:t>
            </a:r>
          </a:p>
          <a:p>
            <a:pPr eaLnBrk="1" hangingPunct="1"/>
            <a:r>
              <a:rPr lang="zh-CN" altLang="en-US"/>
              <a:t>可见性表示从内层作用域向外层作用域“看”时能看见什么。</a:t>
            </a:r>
          </a:p>
          <a:p>
            <a:pPr eaLnBrk="1" hangingPunct="1"/>
            <a:r>
              <a:rPr lang="zh-CN" altLang="en-US"/>
              <a:t>如果标识在某处可见，则就可以在该处引用此标识符。</a:t>
            </a:r>
          </a:p>
        </p:txBody>
      </p: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04D651F1-593B-41F3-9DA5-EF039168E07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48200"/>
            <a:ext cx="3581400" cy="1752600"/>
            <a:chOff x="1776" y="2928"/>
            <a:chExt cx="2256" cy="1104"/>
          </a:xfrm>
        </p:grpSpPr>
        <p:sp>
          <p:nvSpPr>
            <p:cNvPr id="18439" name="Line 4">
              <a:extLst>
                <a:ext uri="{FF2B5EF4-FFF2-40B4-BE49-F238E27FC236}">
                  <a16:creationId xmlns:a16="http://schemas.microsoft.com/office/drawing/2014/main" id="{F384B8C9-77AB-4301-B373-3D37084A5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4032"/>
              <a:ext cx="2256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Freeform 5">
              <a:extLst>
                <a:ext uri="{FF2B5EF4-FFF2-40B4-BE49-F238E27FC236}">
                  <a16:creationId xmlns:a16="http://schemas.microsoft.com/office/drawing/2014/main" id="{2CAD0EAB-3C2D-4DAE-91E0-838991B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216"/>
              <a:ext cx="1536" cy="816"/>
            </a:xfrm>
            <a:custGeom>
              <a:avLst/>
              <a:gdLst>
                <a:gd name="T0" fmla="*/ 0 w 1536"/>
                <a:gd name="T1" fmla="*/ 816 h 816"/>
                <a:gd name="T2" fmla="*/ 0 w 1536"/>
                <a:gd name="T3" fmla="*/ 0 h 816"/>
                <a:gd name="T4" fmla="*/ 1536 w 1536"/>
                <a:gd name="T5" fmla="*/ 0 h 816"/>
                <a:gd name="T6" fmla="*/ 1536 w 1536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816"/>
                <a:gd name="T14" fmla="*/ 1536 w 153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816">
                  <a:moveTo>
                    <a:pt x="0" y="816"/>
                  </a:moveTo>
                  <a:lnTo>
                    <a:pt x="0" y="0"/>
                  </a:ln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Freeform 6">
              <a:extLst>
                <a:ext uri="{FF2B5EF4-FFF2-40B4-BE49-F238E27FC236}">
                  <a16:creationId xmlns:a16="http://schemas.microsoft.com/office/drawing/2014/main" id="{D662A5DD-B033-4F0A-92F6-7A642F333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504"/>
              <a:ext cx="864" cy="528"/>
            </a:xfrm>
            <a:custGeom>
              <a:avLst/>
              <a:gdLst>
                <a:gd name="T0" fmla="*/ 0 w 864"/>
                <a:gd name="T1" fmla="*/ 528 h 528"/>
                <a:gd name="T2" fmla="*/ 0 w 864"/>
                <a:gd name="T3" fmla="*/ 0 h 528"/>
                <a:gd name="T4" fmla="*/ 864 w 864"/>
                <a:gd name="T5" fmla="*/ 0 h 528"/>
                <a:gd name="T6" fmla="*/ 864 w 86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28"/>
                <a:gd name="T14" fmla="*/ 864 w 86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28">
                  <a:moveTo>
                    <a:pt x="0" y="528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528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7">
              <a:extLst>
                <a:ext uri="{FF2B5EF4-FFF2-40B4-BE49-F238E27FC236}">
                  <a16:creationId xmlns:a16="http://schemas.microsoft.com/office/drawing/2014/main" id="{227FA8D8-15C7-4EDA-AF47-AAB3AFEC9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4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66FFFF"/>
                  </a:solidFill>
                  <a:latin typeface="Times New Roman" panose="02020603050405020304" pitchFamily="18" charset="0"/>
                </a:rPr>
                <a:t>块作用域</a:t>
              </a:r>
            </a:p>
          </p:txBody>
        </p:sp>
        <p:sp>
          <p:nvSpPr>
            <p:cNvPr id="18443" name="Text Box 8">
              <a:extLst>
                <a:ext uri="{FF2B5EF4-FFF2-40B4-BE49-F238E27FC236}">
                  <a16:creationId xmlns:a16="http://schemas.microsoft.com/office/drawing/2014/main" id="{AA495689-8374-4D65-9045-09169AA10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64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66FFFF"/>
                  </a:solidFill>
                  <a:latin typeface="Times New Roman" panose="02020603050405020304" pitchFamily="18" charset="0"/>
                </a:rPr>
                <a:t>类作用域</a:t>
              </a:r>
            </a:p>
          </p:txBody>
        </p:sp>
        <p:sp>
          <p:nvSpPr>
            <p:cNvPr id="18444" name="Text Box 9">
              <a:extLst>
                <a:ext uri="{FF2B5EF4-FFF2-40B4-BE49-F238E27FC236}">
                  <a16:creationId xmlns:a16="http://schemas.microsoft.com/office/drawing/2014/main" id="{0B1CE97E-29EA-4793-BABC-16A9FC71A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2928"/>
              <a:ext cx="1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66FFFF"/>
                  </a:solidFill>
                  <a:latin typeface="Times New Roman" panose="02020603050405020304" pitchFamily="18" charset="0"/>
                </a:rPr>
                <a:t>命名空间作用域</a:t>
              </a:r>
            </a:p>
          </p:txBody>
        </p:sp>
      </p:grpSp>
      <p:sp>
        <p:nvSpPr>
          <p:cNvPr id="18438" name="Text Box 11">
            <a:extLst>
              <a:ext uri="{FF2B5EF4-FFF2-40B4-BE49-F238E27FC236}">
                <a16:creationId xmlns:a16="http://schemas.microsoft.com/office/drawing/2014/main" id="{AF99D5B6-9D65-47C9-A0C3-35EAA39A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8C4FE393-EE47-423A-887B-BD4D691F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5E8BA-E901-4332-87EE-6F0C75A91991}" type="slidenum">
              <a:rPr lang="en-US" altLang="zh-CN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BCE195E-249D-40F5-B755-2C0370A42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/>
              <a:t>可见性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1B46FA6-D0AE-4763-B2AC-32EB7408F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391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/>
              <a:t>标识符应声明在先，引用在后。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如果某个标识符在外层中声明，且在内层中没有同一标识符的声明，则该标识符在内层可见。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对于两个嵌套的作用域，如果在内层作用域内声明了与外层作用域中同名的标识符，则外层作用域的标识符在内层不可见。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76E343FB-A7EE-48EE-B6FB-BE62E3BC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371600"/>
            <a:ext cx="79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作用域与可见性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Office\Templates\c++lecture.pot</Template>
  <TotalTime>5429</TotalTime>
  <Words>3355</Words>
  <Application>Microsoft Office PowerPoint</Application>
  <PresentationFormat>全屏显示(4:3)</PresentationFormat>
  <Paragraphs>845</Paragraphs>
  <Slides>64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1" baseType="lpstr">
      <vt:lpstr>楷体_GB2312</vt:lpstr>
      <vt:lpstr>隶书</vt:lpstr>
      <vt:lpstr>宋体</vt:lpstr>
      <vt:lpstr>Arial</vt:lpstr>
      <vt:lpstr>Times New Roman</vt:lpstr>
      <vt:lpstr>Wingdings</vt:lpstr>
      <vt:lpstr>c++lecture</vt:lpstr>
      <vt:lpstr>第五章  C++程序的结构</vt:lpstr>
      <vt:lpstr>本章主要内容</vt:lpstr>
      <vt:lpstr>函数原形的作用域</vt:lpstr>
      <vt:lpstr>局部作用域</vt:lpstr>
      <vt:lpstr>类作用域</vt:lpstr>
      <vt:lpstr>命名空间</vt:lpstr>
      <vt:lpstr>命名空间作用域</vt:lpstr>
      <vt:lpstr>可见性</vt:lpstr>
      <vt:lpstr>可见性</vt:lpstr>
      <vt:lpstr>同一作用域中的同名标识符</vt:lpstr>
      <vt:lpstr>例  5.1</vt:lpstr>
      <vt:lpstr>对象的生存期</vt:lpstr>
      <vt:lpstr>静态生存期</vt:lpstr>
      <vt:lpstr>例</vt:lpstr>
      <vt:lpstr>动态生存期</vt:lpstr>
      <vt:lpstr>例</vt:lpstr>
      <vt:lpstr>例5-2  变量的生存期与可见性</vt:lpstr>
      <vt:lpstr>PowerPoint 演示文稿</vt:lpstr>
      <vt:lpstr>PowerPoint 演示文稿</vt:lpstr>
      <vt:lpstr>例5-3具有静态、动态生存期对象的时钟程序</vt:lpstr>
      <vt:lpstr>PowerPoint 演示文稿</vt:lpstr>
      <vt:lpstr>PowerPoint 演示文稿</vt:lpstr>
      <vt:lpstr>PowerPoint 演示文稿</vt:lpstr>
      <vt:lpstr>数据与函数</vt:lpstr>
      <vt:lpstr>使用全局对象</vt:lpstr>
      <vt:lpstr>将函数与数据封装</vt:lpstr>
      <vt:lpstr>静态成员</vt:lpstr>
      <vt:lpstr>例5-4  具有静态数据成员的 Point类</vt:lpstr>
      <vt:lpstr>PowerPoint 演示文稿</vt:lpstr>
      <vt:lpstr>5_5 静态成员函数举例</vt:lpstr>
      <vt:lpstr>5_5静态成员函数举例</vt:lpstr>
      <vt:lpstr>5_5 具有静态数据、函数成员的 Point类</vt:lpstr>
      <vt:lpstr>PowerPoint 演示文稿</vt:lpstr>
      <vt:lpstr>友元</vt:lpstr>
      <vt:lpstr>友元函数</vt:lpstr>
      <vt:lpstr>例5-6 使用友元函数计算两点距离</vt:lpstr>
      <vt:lpstr>PowerPoint 演示文稿</vt:lpstr>
      <vt:lpstr>友元类</vt:lpstr>
      <vt:lpstr>友元类举例</vt:lpstr>
      <vt:lpstr>PowerPoint 演示文稿</vt:lpstr>
      <vt:lpstr>友元关系是单向的</vt:lpstr>
      <vt:lpstr>常类型</vt:lpstr>
      <vt:lpstr>常对象举例</vt:lpstr>
      <vt:lpstr>用const修饰的对象成员</vt:lpstr>
      <vt:lpstr>例5-7 常成员函数举例</vt:lpstr>
      <vt:lpstr>PowerPoint 演示文稿</vt:lpstr>
      <vt:lpstr>例5-8 常数据成员举例</vt:lpstr>
      <vt:lpstr>PowerPoint 演示文稿</vt:lpstr>
      <vt:lpstr>例5-9常引用作形参</vt:lpstr>
      <vt:lpstr>例5-9常引用作形参</vt:lpstr>
      <vt:lpstr>编译预处理命令</vt:lpstr>
      <vt:lpstr>条件编译指令    #if 和 #endif</vt:lpstr>
      <vt:lpstr>条件编译指令——#else</vt:lpstr>
      <vt:lpstr>条件编译指令    #elif</vt:lpstr>
      <vt:lpstr>条件编译指令</vt:lpstr>
      <vt:lpstr>条件编译指令</vt:lpstr>
      <vt:lpstr>多文件结构（例5-10）</vt:lpstr>
      <vt:lpstr>不使用条件编译的头文件</vt:lpstr>
      <vt:lpstr>使用条件编译的头文件</vt:lpstr>
      <vt:lpstr>常成员函数的声明原则</vt:lpstr>
      <vt:lpstr>常成员函数的声明原则</vt:lpstr>
      <vt:lpstr>常成员函数的声明原则</vt:lpstr>
      <vt:lpstr>修改后的程序代码</vt:lpstr>
      <vt:lpstr>小结与复习建议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 C++程序的结构</dc:title>
  <dc:creator>zhengli</dc:creator>
  <cp:lastModifiedBy>Administrator</cp:lastModifiedBy>
  <cp:revision>236</cp:revision>
  <dcterms:created xsi:type="dcterms:W3CDTF">1999-05-26T12:08:09Z</dcterms:created>
  <dcterms:modified xsi:type="dcterms:W3CDTF">2021-09-27T06:20:52Z</dcterms:modified>
</cp:coreProperties>
</file>