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21"/>
  </p:notesMasterIdLst>
  <p:handoutMasterIdLst>
    <p:handoutMasterId r:id="rId22"/>
  </p:handoutMasterIdLst>
  <p:sldIdLst>
    <p:sldId id="582" r:id="rId2"/>
    <p:sldId id="583" r:id="rId3"/>
    <p:sldId id="584" r:id="rId4"/>
    <p:sldId id="592" r:id="rId5"/>
    <p:sldId id="593" r:id="rId6"/>
    <p:sldId id="594" r:id="rId7"/>
    <p:sldId id="612" r:id="rId8"/>
    <p:sldId id="613" r:id="rId9"/>
    <p:sldId id="618" r:id="rId10"/>
    <p:sldId id="619" r:id="rId11"/>
    <p:sldId id="620" r:id="rId12"/>
    <p:sldId id="630" r:id="rId13"/>
    <p:sldId id="631" r:id="rId14"/>
    <p:sldId id="632" r:id="rId15"/>
    <p:sldId id="633" r:id="rId16"/>
    <p:sldId id="634" r:id="rId17"/>
    <p:sldId id="635" r:id="rId18"/>
    <p:sldId id="637" r:id="rId19"/>
    <p:sldId id="638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79DCFF"/>
    <a:srgbClr val="009999"/>
    <a:srgbClr val="85FFFF"/>
    <a:srgbClr val="FFFF66"/>
    <a:srgbClr val="CCFFCC"/>
    <a:srgbClr val="66FFCC"/>
    <a:srgbClr val="00CC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39" autoAdjust="0"/>
  </p:normalViewPr>
  <p:slideViewPr>
    <p:cSldViewPr>
      <p:cViewPr varScale="1">
        <p:scale>
          <a:sx n="60" d="100"/>
          <a:sy n="60" d="100"/>
        </p:scale>
        <p:origin x="-13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6D74B0A-3A24-4C59-808A-F2E5727FC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B37F66D-AC57-411D-9405-68F8832FC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7809D-BB0E-48B1-BCF0-A63DB80FA9AB}" type="slidenum">
              <a:rPr lang="en-US" altLang="zh-CN" smtClean="0">
                <a:ea typeface="宋体" pitchFamily="2" charset="-122"/>
              </a:rPr>
              <a:pPr/>
              <a:t>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9F924-FC35-4782-9A28-F8B1E34C549D}" type="slidenum">
              <a:rPr lang="en-US" altLang="zh-CN" smtClean="0">
                <a:ea typeface="宋体" pitchFamily="2" charset="-122"/>
              </a:rPr>
              <a:pPr/>
              <a:t>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023FF-F3D4-4DE4-B8BD-D25045257D72}" type="slidenum">
              <a:rPr lang="en-US" altLang="zh-CN" smtClean="0">
                <a:ea typeface="宋体" pitchFamily="2" charset="-122"/>
              </a:rPr>
              <a:pPr/>
              <a:t>11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11" name="圆角矩形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12" name="圆角矩形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矩形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矩形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Rectangle 4"/>
          <p:cNvSpPr>
            <a:spLocks noChangeArrowheads="1"/>
          </p:cNvSpPr>
          <p:nvPr userDrawn="1"/>
        </p:nvSpPr>
        <p:spPr bwMode="auto">
          <a:xfrm>
            <a:off x="1187450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++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语言</a:t>
            </a:r>
            <a:r>
              <a:rPr lang="zh-CN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版）</a:t>
            </a:r>
            <a:endParaRPr lang="zh-CN" altLang="en-US" sz="3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E41DE6-3D6B-4E2B-BC38-B447A9D09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5762D-D3E3-4D4B-9C8B-895A60D61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C5770-3655-4379-B288-A2B3EFC664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09A77-8A4D-44AD-AC88-DBD2BC965A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C8778-EAE3-473C-A912-BBBB6207D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9578-4FD8-483A-9364-7C0E28CAB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2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2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DCA3D07-A578-4C95-B031-F85918203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0B2F8-F4AA-4CB9-B96A-FF6E90EFE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CBB52-FBBC-49A4-AFF1-6738B77D1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8E3F6-D871-4EE4-B17D-B4ED079AA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D856-B8FB-470E-898A-0A005A87F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63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576263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64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785938"/>
            <a:ext cx="82296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8A0398-7B7E-4F3A-9D63-3405A64A7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00750" y="6597650"/>
            <a:ext cx="30353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4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6-10</a:t>
            </a:r>
            <a:endParaRPr lang="zh-CN" altLang="en-US" smtClean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3AD69AB-9ABD-439B-A4A6-F4EFA6190EBB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lnSpcReduction="10000"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cs typeface="Consolas" pitchFamily="49" charset="0"/>
              </a:rPr>
              <a:t>题目：读入三个浮点数，将整数部分和小数部分分别输出</a:t>
            </a:r>
            <a:endParaRPr lang="en-US" altLang="zh-CN" sz="2400" dirty="0">
              <a:latin typeface="+mn-ea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sz="2000" dirty="0">
              <a:latin typeface="Consolas" pitchFamily="49" charset="0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splitFloat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(float x, int *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intPart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float *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fracPart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//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取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的整数部分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  *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intPart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static_cast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&lt;int&gt;(x); 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//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取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的小数部分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  *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fracPart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= x - *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intPart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6-18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F9C6E9-5A23-4F3C-BDC4-FF951A48DFD0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09572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int count;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cout &lt;&lt; "Please enter the count of points: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cin &gt;&gt; count;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ArrayOfPoints points(count);	//</a:t>
            </a:r>
            <a:r>
              <a:rPr lang="zh-CN" altLang="en-US" sz="2000" smtClean="0">
                <a:latin typeface="Consolas" pitchFamily="49" charset="0"/>
              </a:rPr>
              <a:t>创建对象数组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//</a:t>
            </a:r>
            <a:r>
              <a:rPr lang="zh-CN" altLang="en-US" sz="2000" smtClean="0">
                <a:latin typeface="Consolas" pitchFamily="49" charset="0"/>
              </a:rPr>
              <a:t>通过访问数组元素的成员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points.element(0).move(5, 0);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//</a:t>
            </a:r>
            <a:r>
              <a:rPr lang="zh-CN" altLang="en-US" sz="2000" smtClean="0">
                <a:latin typeface="Consolas" pitchFamily="49" charset="0"/>
              </a:rPr>
              <a:t>通过类访问数组元素的成员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points.element(1).move(15, 20);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EEC376-756D-4B7A-B22E-0D93496968C4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6-18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400" dirty="0">
                <a:latin typeface="宋体" pitchFamily="2" charset="-122"/>
              </a:rPr>
              <a:t>运行结果：</a:t>
            </a: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6-21 </a:t>
            </a:r>
            <a:r>
              <a:rPr lang="zh-CN" altLang="en-US" smtClean="0"/>
              <a:t>对象的浅拷贝</a:t>
            </a:r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44157AA-1F43-440E-A9FF-60CC85F2BBB4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20836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#include &lt;cassert&gt;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class Point {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//</a:t>
            </a:r>
            <a:r>
              <a:rPr lang="zh-CN" altLang="en-US" sz="2000" smtClean="0">
                <a:latin typeface="Consolas" pitchFamily="49" charset="0"/>
              </a:rPr>
              <a:t>类的声明同例</a:t>
            </a:r>
            <a:r>
              <a:rPr lang="en-US" altLang="zh-CN" sz="2000" smtClean="0">
                <a:latin typeface="Consolas" pitchFamily="49" charset="0"/>
              </a:rPr>
              <a:t>6-16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//……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class ArrayOfPoints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//</a:t>
            </a:r>
            <a:r>
              <a:rPr lang="zh-CN" altLang="en-US" sz="2000" smtClean="0">
                <a:latin typeface="Consolas" pitchFamily="49" charset="0"/>
              </a:rPr>
              <a:t>类的声明同例</a:t>
            </a:r>
            <a:r>
              <a:rPr lang="en-US" altLang="zh-CN" sz="2000" smtClean="0">
                <a:latin typeface="Consolas" pitchFamily="49" charset="0"/>
              </a:rPr>
              <a:t>6-18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//……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6-21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5A7E0D7-723A-4092-A354-DEE4138AC52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21860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int count;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"Please enter the count of points: ";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cin &gt;&gt; count;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ArrayOfPoints pointsArray1(count); //</a:t>
            </a:r>
            <a:r>
              <a:rPr lang="zh-CN" altLang="en-US" sz="2000" smtClean="0">
                <a:latin typeface="Consolas" pitchFamily="49" charset="0"/>
              </a:rPr>
              <a:t>创建对象数组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pointsArray1.element(0).move(5,10);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pointsArray1.element(1).move(15,20);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ArrayOfPoints pointsArray2 = pointsArray1; //</a:t>
            </a:r>
            <a:r>
              <a:rPr lang="zh-CN" altLang="en-US" sz="2000" smtClean="0">
                <a:latin typeface="Consolas" pitchFamily="49" charset="0"/>
              </a:rPr>
              <a:t>创建副本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cout &lt;&lt; "Copy of pointsArray1:"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"Point_0 of array2: " &lt;&lt; pointsArray2.element(0).getX() &lt;&lt; ",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	&lt;&lt; pointsArray2.element(0).getY()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"Point_1 of array2: " &lt;&lt; pointsArray2.element(1).getX() &lt;&lt; ",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	&lt;&lt; pointsArray2.element(1).getY()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6-21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228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1BEDEB-6646-4EFF-9DB3-AA0E866FF2BD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22884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pointsArray1.element(0).move(25, 30);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pointsArray1.element(1).move(35, 40);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"After the moving of pointsArray1:"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"Point_0 of array2: " &lt;&lt; pointsArray2.element(0).getX() &lt;&lt; ",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	&lt;&lt; pointsArray2.element(0).getY()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"Point_1 of array2: " &lt;&lt; pointsArray2.element(1).getX() &lt;&lt; ",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	&lt;&lt; pointsArray2.element(1).getY()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6-21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194F8D7-EF12-44D6-8F80-3551E47814C9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运行结果如下：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Point_0 of array2: 25, 30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Point_1 of array2: 35, 40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接下来程序出现异常，也就是运行错误。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9503CB-0E7F-454A-A87D-54F2A35992A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99275" y="1254125"/>
            <a:ext cx="19097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dirty="0">
                <a:solidFill>
                  <a:schemeClr val="accent6">
                    <a:lumMod val="75000"/>
                  </a:schemeClr>
                </a:solidFill>
              </a:rPr>
              <a:t>拷贝前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23075" y="5292725"/>
            <a:ext cx="19097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chemeClr val="accent6">
                    <a:lumMod val="75000"/>
                  </a:schemeClr>
                </a:solidFill>
              </a:rPr>
              <a:t>拷贝后</a:t>
            </a:r>
          </a:p>
        </p:txBody>
      </p:sp>
      <p:grpSp>
        <p:nvGrpSpPr>
          <p:cNvPr id="124934" name="Group 27"/>
          <p:cNvGrpSpPr>
            <a:grpSpLocks/>
          </p:cNvGrpSpPr>
          <p:nvPr/>
        </p:nvGrpSpPr>
        <p:grpSpPr bwMode="auto">
          <a:xfrm>
            <a:off x="346075" y="720725"/>
            <a:ext cx="6781800" cy="1447800"/>
            <a:chOff x="96" y="624"/>
            <a:chExt cx="2781" cy="912"/>
          </a:xfrm>
        </p:grpSpPr>
        <p:grpSp>
          <p:nvGrpSpPr>
            <p:cNvPr id="124948" name="Group 3"/>
            <p:cNvGrpSpPr>
              <a:grpSpLocks/>
            </p:cNvGrpSpPr>
            <p:nvPr/>
          </p:nvGrpSpPr>
          <p:grpSpPr bwMode="auto">
            <a:xfrm>
              <a:off x="1935" y="1092"/>
              <a:ext cx="780" cy="345"/>
              <a:chOff x="4589" y="8334"/>
              <a:chExt cx="1050" cy="465"/>
            </a:xfrm>
          </p:grpSpPr>
          <p:sp>
            <p:nvSpPr>
              <p:cNvPr id="124953" name="Rectangle 4"/>
              <p:cNvSpPr>
                <a:spLocks noChangeArrowheads="1"/>
              </p:cNvSpPr>
              <p:nvPr/>
            </p:nvSpPr>
            <p:spPr bwMode="auto">
              <a:xfrm>
                <a:off x="4589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</a:endParaRPr>
              </a:p>
            </p:txBody>
          </p:sp>
          <p:sp>
            <p:nvSpPr>
              <p:cNvPr id="124954" name="Line 5"/>
              <p:cNvSpPr>
                <a:spLocks noChangeShapeType="1"/>
              </p:cNvSpPr>
              <p:nvPr/>
            </p:nvSpPr>
            <p:spPr bwMode="auto">
              <a:xfrm>
                <a:off x="4589" y="8574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949" name="Text Box 6"/>
            <p:cNvSpPr txBox="1">
              <a:spLocks noChangeArrowheads="1"/>
            </p:cNvSpPr>
            <p:nvPr/>
          </p:nvSpPr>
          <p:spPr bwMode="auto">
            <a:xfrm>
              <a:off x="1832" y="624"/>
              <a:ext cx="1045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  <a:r>
                <a:rPr kumimoji="0" lang="zh-CN" altLang="en-US" sz="2000">
                  <a:latin typeface="Consolas" pitchFamily="49" charset="0"/>
                  <a:ea typeface="宋体" pitchFamily="2" charset="-122"/>
                </a:rPr>
                <a:t>的数组元素占用的内存</a:t>
              </a:r>
            </a:p>
          </p:txBody>
        </p:sp>
        <p:sp>
          <p:nvSpPr>
            <p:cNvPr id="124950" name="Line 7"/>
            <p:cNvSpPr>
              <a:spLocks noChangeShapeType="1"/>
            </p:cNvSpPr>
            <p:nvPr/>
          </p:nvSpPr>
          <p:spPr bwMode="auto">
            <a:xfrm>
              <a:off x="1378" y="1103"/>
              <a:ext cx="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1" name="Text Box 21"/>
            <p:cNvSpPr txBox="1">
              <a:spLocks noChangeArrowheads="1"/>
            </p:cNvSpPr>
            <p:nvPr/>
          </p:nvSpPr>
          <p:spPr bwMode="auto">
            <a:xfrm>
              <a:off x="751" y="989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</a:t>
              </a:r>
            </a:p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size</a:t>
              </a:r>
            </a:p>
          </p:txBody>
        </p:sp>
        <p:sp>
          <p:nvSpPr>
            <p:cNvPr id="124952" name="Text Box 22"/>
            <p:cNvSpPr txBox="1">
              <a:spLocks noChangeArrowheads="1"/>
            </p:cNvSpPr>
            <p:nvPr/>
          </p:nvSpPr>
          <p:spPr bwMode="auto">
            <a:xfrm>
              <a:off x="96" y="1070"/>
              <a:ext cx="76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1800">
                  <a:latin typeface="Consolas" pitchFamily="49" charset="0"/>
                  <a:ea typeface="宋体" pitchFamily="2" charset="-122"/>
                </a:rPr>
                <a:t>pointsArray1</a:t>
              </a:r>
              <a:endParaRPr kumimoji="0" lang="en-US" altLang="zh-CN" sz="2000">
                <a:latin typeface="Consolas" pitchFamily="49" charset="0"/>
                <a:ea typeface="宋体" pitchFamily="2" charset="-122"/>
              </a:endParaRPr>
            </a:p>
          </p:txBody>
        </p:sp>
      </p:grpSp>
      <p:grpSp>
        <p:nvGrpSpPr>
          <p:cNvPr id="124935" name="Group 28"/>
          <p:cNvGrpSpPr>
            <a:grpSpLocks/>
          </p:cNvGrpSpPr>
          <p:nvPr/>
        </p:nvGrpSpPr>
        <p:grpSpPr bwMode="auto">
          <a:xfrm>
            <a:off x="422275" y="3082925"/>
            <a:ext cx="7239000" cy="3370263"/>
            <a:chOff x="2832" y="624"/>
            <a:chExt cx="2880" cy="2123"/>
          </a:xfrm>
        </p:grpSpPr>
        <p:sp>
          <p:nvSpPr>
            <p:cNvPr id="124937" name="Text Box 10"/>
            <p:cNvSpPr txBox="1">
              <a:spLocks noChangeArrowheads="1"/>
            </p:cNvSpPr>
            <p:nvPr/>
          </p:nvSpPr>
          <p:spPr bwMode="auto">
            <a:xfrm>
              <a:off x="3568" y="989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</a:t>
              </a:r>
            </a:p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size</a:t>
              </a:r>
            </a:p>
          </p:txBody>
        </p:sp>
        <p:sp>
          <p:nvSpPr>
            <p:cNvPr id="124938" name="Text Box 11"/>
            <p:cNvSpPr txBox="1">
              <a:spLocks noChangeArrowheads="1"/>
            </p:cNvSpPr>
            <p:nvPr/>
          </p:nvSpPr>
          <p:spPr bwMode="auto">
            <a:xfrm>
              <a:off x="2832" y="1070"/>
              <a:ext cx="72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</a:p>
          </p:txBody>
        </p:sp>
        <p:sp>
          <p:nvSpPr>
            <p:cNvPr id="124939" name="Text Box 12"/>
            <p:cNvSpPr txBox="1">
              <a:spLocks noChangeArrowheads="1"/>
            </p:cNvSpPr>
            <p:nvPr/>
          </p:nvSpPr>
          <p:spPr bwMode="auto">
            <a:xfrm>
              <a:off x="4640" y="624"/>
              <a:ext cx="1072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  <a:r>
                <a:rPr kumimoji="0" lang="zh-CN" altLang="en-US" sz="2000">
                  <a:latin typeface="Consolas" pitchFamily="49" charset="0"/>
                  <a:ea typeface="宋体" pitchFamily="2" charset="-122"/>
                </a:rPr>
                <a:t>的数组元素占用的内存</a:t>
              </a:r>
            </a:p>
            <a:p>
              <a:pPr algn="just" eaLnBrk="0" hangingPunct="0"/>
              <a:endParaRPr kumimoji="0" lang="en-US" altLang="zh-CN" sz="2000">
                <a:latin typeface="Consolas" pitchFamily="49" charset="0"/>
                <a:ea typeface="宋体" pitchFamily="2" charset="-122"/>
              </a:endParaRPr>
            </a:p>
          </p:txBody>
        </p:sp>
        <p:sp>
          <p:nvSpPr>
            <p:cNvPr id="124940" name="Line 13"/>
            <p:cNvSpPr>
              <a:spLocks noChangeShapeType="1"/>
            </p:cNvSpPr>
            <p:nvPr/>
          </p:nvSpPr>
          <p:spPr bwMode="auto">
            <a:xfrm>
              <a:off x="4212" y="1103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1" name="Line 15"/>
            <p:cNvSpPr>
              <a:spLocks noChangeShapeType="1"/>
            </p:cNvSpPr>
            <p:nvPr/>
          </p:nvSpPr>
          <p:spPr bwMode="auto">
            <a:xfrm flipV="1">
              <a:off x="4190" y="1092"/>
              <a:ext cx="58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AutoShape 16"/>
            <p:cNvSpPr>
              <a:spLocks noChangeArrowheads="1"/>
            </p:cNvSpPr>
            <p:nvPr/>
          </p:nvSpPr>
          <p:spPr bwMode="auto">
            <a:xfrm>
              <a:off x="3967" y="1615"/>
              <a:ext cx="156" cy="479"/>
            </a:xfrm>
            <a:prstGeom prst="downArrow">
              <a:avLst>
                <a:gd name="adj1" fmla="val 50000"/>
                <a:gd name="adj2" fmla="val 767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latin typeface="Consolas" pitchFamily="49" charset="0"/>
              </a:endParaRPr>
            </a:p>
          </p:txBody>
        </p:sp>
        <p:sp>
          <p:nvSpPr>
            <p:cNvPr id="124943" name="Text Box 18"/>
            <p:cNvSpPr txBox="1">
              <a:spLocks noChangeArrowheads="1"/>
            </p:cNvSpPr>
            <p:nvPr/>
          </p:nvSpPr>
          <p:spPr bwMode="auto">
            <a:xfrm>
              <a:off x="3568" y="2202"/>
              <a:ext cx="907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</a:t>
              </a:r>
            </a:p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size</a:t>
              </a:r>
            </a:p>
          </p:txBody>
        </p:sp>
        <p:sp>
          <p:nvSpPr>
            <p:cNvPr id="124944" name="Text Box 19"/>
            <p:cNvSpPr txBox="1">
              <a:spLocks noChangeArrowheads="1"/>
            </p:cNvSpPr>
            <p:nvPr/>
          </p:nvSpPr>
          <p:spPr bwMode="auto">
            <a:xfrm>
              <a:off x="2832" y="2281"/>
              <a:ext cx="7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pointsArray2</a:t>
              </a:r>
            </a:p>
          </p:txBody>
        </p:sp>
        <p:grpSp>
          <p:nvGrpSpPr>
            <p:cNvPr id="124945" name="Group 23"/>
            <p:cNvGrpSpPr>
              <a:grpSpLocks/>
            </p:cNvGrpSpPr>
            <p:nvPr/>
          </p:nvGrpSpPr>
          <p:grpSpPr bwMode="auto">
            <a:xfrm>
              <a:off x="4796" y="1092"/>
              <a:ext cx="780" cy="345"/>
              <a:chOff x="4589" y="8334"/>
              <a:chExt cx="1050" cy="465"/>
            </a:xfrm>
          </p:grpSpPr>
          <p:sp>
            <p:nvSpPr>
              <p:cNvPr id="124946" name="Rectangle 24"/>
              <p:cNvSpPr>
                <a:spLocks noChangeArrowheads="1"/>
              </p:cNvSpPr>
              <p:nvPr/>
            </p:nvSpPr>
            <p:spPr bwMode="auto">
              <a:xfrm>
                <a:off x="4589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</a:endParaRPr>
              </a:p>
            </p:txBody>
          </p:sp>
          <p:sp>
            <p:nvSpPr>
              <p:cNvPr id="124947" name="Line 25"/>
              <p:cNvSpPr>
                <a:spLocks noChangeShapeType="1"/>
              </p:cNvSpPr>
              <p:nvPr/>
            </p:nvSpPr>
            <p:spPr bwMode="auto">
              <a:xfrm>
                <a:off x="4589" y="8574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4936" name="Line 29"/>
          <p:cNvSpPr>
            <a:spLocks noChangeShapeType="1"/>
          </p:cNvSpPr>
          <p:nvPr/>
        </p:nvSpPr>
        <p:spPr bwMode="auto">
          <a:xfrm>
            <a:off x="125413" y="2854325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6-22 </a:t>
            </a:r>
            <a:r>
              <a:rPr lang="zh-CN" altLang="en-US" smtClean="0"/>
              <a:t>对象的深拷贝</a:t>
            </a: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2DF7026-5296-446D-B840-22EBD285087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25956" name="内容占位符 1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6525"/>
          </a:xfrm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#include &lt;cassert&gt;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class Point { //</a:t>
            </a:r>
            <a:r>
              <a:rPr lang="zh-CN" altLang="en-US" sz="2000" smtClean="0">
                <a:latin typeface="Consolas" pitchFamily="49" charset="0"/>
              </a:rPr>
              <a:t>类的声明同例</a:t>
            </a:r>
            <a:r>
              <a:rPr lang="en-US" altLang="zh-CN" sz="2000" smtClean="0">
                <a:latin typeface="Consolas" pitchFamily="49" charset="0"/>
              </a:rPr>
              <a:t>6-16 ……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class ArrayOfPoints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ArrayOfPoints(const ArrayOfPoints&amp; pointsArray);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 //</a:t>
            </a:r>
            <a:r>
              <a:rPr lang="zh-CN" altLang="en-US" sz="2000" smtClean="0">
                <a:latin typeface="Consolas" pitchFamily="49" charset="0"/>
              </a:rPr>
              <a:t>其他成员同例</a:t>
            </a:r>
            <a:r>
              <a:rPr lang="en-US" altLang="zh-CN" sz="2000" smtClean="0">
                <a:latin typeface="Consolas" pitchFamily="49" charset="0"/>
              </a:rPr>
              <a:t>6-18       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ArrayOfPoints::ArrayOfPoints(const ArrayOfPoints&amp; v)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size = v.size;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points = new Point[size];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for (int i = 0; i &lt; size; i++)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	points[i] = v.points[i];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//</a:t>
            </a:r>
            <a:r>
              <a:rPr lang="zh-CN" altLang="en-US" sz="2000" smtClean="0">
                <a:latin typeface="Consolas" pitchFamily="49" charset="0"/>
              </a:rPr>
              <a:t>同例</a:t>
            </a:r>
            <a:r>
              <a:rPr lang="en-US" altLang="zh-CN" sz="2000" smtClean="0">
                <a:latin typeface="Consolas" pitchFamily="49" charset="0"/>
              </a:rPr>
              <a:t>6-20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6-22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269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924009E-8411-43A3-B393-64149C93EB53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程序的运行结果如下：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1800" dirty="0" err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432EBC-6C79-451A-94F2-A344A540617F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99388" y="1371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dirty="0">
                <a:solidFill>
                  <a:schemeClr val="accent6">
                    <a:lumMod val="75000"/>
                  </a:schemeClr>
                </a:solidFill>
              </a:rPr>
              <a:t>拷贝前</a:t>
            </a:r>
          </a:p>
        </p:txBody>
      </p:sp>
      <p:grpSp>
        <p:nvGrpSpPr>
          <p:cNvPr id="128005" name="Group 30"/>
          <p:cNvGrpSpPr>
            <a:grpSpLocks/>
          </p:cNvGrpSpPr>
          <p:nvPr/>
        </p:nvGrpSpPr>
        <p:grpSpPr bwMode="auto">
          <a:xfrm>
            <a:off x="255588" y="685800"/>
            <a:ext cx="7467600" cy="1374775"/>
            <a:chOff x="144" y="768"/>
            <a:chExt cx="2641" cy="866"/>
          </a:xfrm>
        </p:grpSpPr>
        <p:sp>
          <p:nvSpPr>
            <p:cNvPr id="128022" name="Rectangle 4"/>
            <p:cNvSpPr>
              <a:spLocks noChangeArrowheads="1"/>
            </p:cNvSpPr>
            <p:nvPr/>
          </p:nvSpPr>
          <p:spPr bwMode="auto">
            <a:xfrm>
              <a:off x="1890" y="1212"/>
              <a:ext cx="74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</a:endParaRPr>
            </a:p>
          </p:txBody>
        </p:sp>
        <p:sp>
          <p:nvSpPr>
            <p:cNvPr id="128023" name="Line 5"/>
            <p:cNvSpPr>
              <a:spLocks noChangeShapeType="1"/>
            </p:cNvSpPr>
            <p:nvPr/>
          </p:nvSpPr>
          <p:spPr bwMode="auto">
            <a:xfrm>
              <a:off x="1890" y="138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4" name="Text Box 6"/>
            <p:cNvSpPr txBox="1">
              <a:spLocks noChangeArrowheads="1"/>
            </p:cNvSpPr>
            <p:nvPr/>
          </p:nvSpPr>
          <p:spPr bwMode="auto">
            <a:xfrm>
              <a:off x="1890" y="768"/>
              <a:ext cx="89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  <a:r>
                <a:rPr kumimoji="0" lang="zh-CN" altLang="en-US" sz="2000">
                  <a:latin typeface="Consolas" pitchFamily="49" charset="0"/>
                  <a:ea typeface="宋体" pitchFamily="2" charset="-122"/>
                </a:rPr>
                <a:t>的数组元素占用的内存</a:t>
              </a:r>
            </a:p>
          </p:txBody>
        </p:sp>
        <p:sp>
          <p:nvSpPr>
            <p:cNvPr id="128025" name="Line 7"/>
            <p:cNvSpPr>
              <a:spLocks noChangeShapeType="1"/>
            </p:cNvSpPr>
            <p:nvPr/>
          </p:nvSpPr>
          <p:spPr bwMode="auto">
            <a:xfrm>
              <a:off x="1361" y="122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6" name="Text Box 20"/>
            <p:cNvSpPr txBox="1">
              <a:spLocks noChangeArrowheads="1"/>
            </p:cNvSpPr>
            <p:nvPr/>
          </p:nvSpPr>
          <p:spPr bwMode="auto">
            <a:xfrm>
              <a:off x="766" y="1115"/>
              <a:ext cx="861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</a:t>
              </a:r>
            </a:p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size</a:t>
              </a:r>
            </a:p>
            <a:p>
              <a:pPr algn="ctr" eaLnBrk="0" hangingPunct="0"/>
              <a:endParaRPr kumimoji="0" lang="en-US" altLang="zh-CN" sz="2000">
                <a:latin typeface="Consolas" pitchFamily="49" charset="0"/>
                <a:ea typeface="宋体" pitchFamily="2" charset="-122"/>
              </a:endParaRPr>
            </a:p>
          </p:txBody>
        </p:sp>
        <p:sp>
          <p:nvSpPr>
            <p:cNvPr id="128027" name="Text Box 21"/>
            <p:cNvSpPr txBox="1">
              <a:spLocks noChangeArrowheads="1"/>
            </p:cNvSpPr>
            <p:nvPr/>
          </p:nvSpPr>
          <p:spPr bwMode="auto">
            <a:xfrm>
              <a:off x="144" y="1191"/>
              <a:ext cx="60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646988" y="4800600"/>
            <a:ext cx="1357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dirty="0">
                <a:solidFill>
                  <a:schemeClr val="accent6">
                    <a:lumMod val="75000"/>
                  </a:schemeClr>
                </a:solidFill>
              </a:rPr>
              <a:t>拷贝后</a:t>
            </a:r>
          </a:p>
        </p:txBody>
      </p:sp>
      <p:grpSp>
        <p:nvGrpSpPr>
          <p:cNvPr id="128007" name="Group 32"/>
          <p:cNvGrpSpPr>
            <a:grpSpLocks/>
          </p:cNvGrpSpPr>
          <p:nvPr/>
        </p:nvGrpSpPr>
        <p:grpSpPr bwMode="auto">
          <a:xfrm>
            <a:off x="255588" y="2971800"/>
            <a:ext cx="7391400" cy="3201988"/>
            <a:chOff x="1104" y="1488"/>
            <a:chExt cx="2658" cy="2017"/>
          </a:xfrm>
        </p:grpSpPr>
        <p:sp>
          <p:nvSpPr>
            <p:cNvPr id="128009" name="Text Box 10"/>
            <p:cNvSpPr txBox="1">
              <a:spLocks noChangeArrowheads="1"/>
            </p:cNvSpPr>
            <p:nvPr/>
          </p:nvSpPr>
          <p:spPr bwMode="auto">
            <a:xfrm>
              <a:off x="1726" y="1835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</a:t>
              </a:r>
            </a:p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size</a:t>
              </a:r>
            </a:p>
            <a:p>
              <a:pPr algn="ctr" eaLnBrk="0" hangingPunct="0"/>
              <a:endParaRPr kumimoji="0" lang="en-US" altLang="zh-CN" sz="2000">
                <a:latin typeface="Consolas" pitchFamily="49" charset="0"/>
                <a:ea typeface="宋体" pitchFamily="2" charset="-122"/>
              </a:endParaRPr>
            </a:p>
          </p:txBody>
        </p:sp>
        <p:sp>
          <p:nvSpPr>
            <p:cNvPr id="128010" name="Text Box 11"/>
            <p:cNvSpPr txBox="1">
              <a:spLocks noChangeArrowheads="1"/>
            </p:cNvSpPr>
            <p:nvPr/>
          </p:nvSpPr>
          <p:spPr bwMode="auto">
            <a:xfrm>
              <a:off x="1104" y="1911"/>
              <a:ext cx="61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</a:p>
          </p:txBody>
        </p:sp>
        <p:sp>
          <p:nvSpPr>
            <p:cNvPr id="128011" name="Text Box 12"/>
            <p:cNvSpPr txBox="1">
              <a:spLocks noChangeArrowheads="1"/>
            </p:cNvSpPr>
            <p:nvPr/>
          </p:nvSpPr>
          <p:spPr bwMode="auto">
            <a:xfrm>
              <a:off x="2867" y="1488"/>
              <a:ext cx="89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pointsArray1</a:t>
              </a:r>
              <a:r>
                <a:rPr kumimoji="0" lang="zh-CN" altLang="en-US" sz="2000">
                  <a:latin typeface="Consolas" pitchFamily="49" charset="0"/>
                  <a:ea typeface="宋体" pitchFamily="2" charset="-122"/>
                </a:rPr>
                <a:t>的数组元素占用的内存</a:t>
              </a:r>
            </a:p>
            <a:p>
              <a:pPr algn="just" eaLnBrk="0" hangingPunct="0"/>
              <a:endParaRPr kumimoji="0" lang="en-US" altLang="zh-CN" sz="2000">
                <a:latin typeface="Consolas" pitchFamily="49" charset="0"/>
                <a:ea typeface="宋体" pitchFamily="2" charset="-122"/>
              </a:endParaRPr>
            </a:p>
          </p:txBody>
        </p:sp>
        <p:sp>
          <p:nvSpPr>
            <p:cNvPr id="128012" name="Line 13"/>
            <p:cNvSpPr>
              <a:spLocks noChangeShapeType="1"/>
            </p:cNvSpPr>
            <p:nvPr/>
          </p:nvSpPr>
          <p:spPr bwMode="auto">
            <a:xfrm>
              <a:off x="2338" y="194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3" name="AutoShape 15"/>
            <p:cNvSpPr>
              <a:spLocks noChangeArrowheads="1"/>
            </p:cNvSpPr>
            <p:nvPr/>
          </p:nvSpPr>
          <p:spPr bwMode="auto">
            <a:xfrm>
              <a:off x="3180" y="2379"/>
              <a:ext cx="148" cy="641"/>
            </a:xfrm>
            <a:prstGeom prst="downArrow">
              <a:avLst>
                <a:gd name="adj1" fmla="val 50000"/>
                <a:gd name="adj2" fmla="val 1082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latin typeface="Consolas" pitchFamily="49" charset="0"/>
              </a:endParaRPr>
            </a:p>
          </p:txBody>
        </p:sp>
        <p:sp>
          <p:nvSpPr>
            <p:cNvPr id="128014" name="Text Box 17"/>
            <p:cNvSpPr txBox="1">
              <a:spLocks noChangeArrowheads="1"/>
            </p:cNvSpPr>
            <p:nvPr/>
          </p:nvSpPr>
          <p:spPr bwMode="auto">
            <a:xfrm>
              <a:off x="1726" y="2986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</a:t>
              </a:r>
            </a:p>
            <a:p>
              <a:pPr algn="ctr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size</a:t>
              </a:r>
            </a:p>
            <a:p>
              <a:pPr algn="ctr" eaLnBrk="0" hangingPunct="0"/>
              <a:endParaRPr kumimoji="0" lang="en-US" altLang="zh-CN" sz="2000">
                <a:latin typeface="Consolas" pitchFamily="49" charset="0"/>
                <a:ea typeface="宋体" pitchFamily="2" charset="-122"/>
              </a:endParaRPr>
            </a:p>
          </p:txBody>
        </p:sp>
        <p:sp>
          <p:nvSpPr>
            <p:cNvPr id="128015" name="Text Box 18"/>
            <p:cNvSpPr txBox="1">
              <a:spLocks noChangeArrowheads="1"/>
            </p:cNvSpPr>
            <p:nvPr/>
          </p:nvSpPr>
          <p:spPr bwMode="auto">
            <a:xfrm>
              <a:off x="1104" y="3062"/>
              <a:ext cx="61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>
                  <a:latin typeface="Consolas" pitchFamily="49" charset="0"/>
                  <a:ea typeface="宋体" pitchFamily="2" charset="-122"/>
                </a:rPr>
                <a:t>pointsArray2</a:t>
              </a:r>
            </a:p>
          </p:txBody>
        </p:sp>
        <p:sp>
          <p:nvSpPr>
            <p:cNvPr id="128016" name="Rectangle 23"/>
            <p:cNvSpPr>
              <a:spLocks noChangeArrowheads="1"/>
            </p:cNvSpPr>
            <p:nvPr/>
          </p:nvSpPr>
          <p:spPr bwMode="auto">
            <a:xfrm>
              <a:off x="2892" y="1932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</a:endParaRPr>
            </a:p>
          </p:txBody>
        </p:sp>
        <p:sp>
          <p:nvSpPr>
            <p:cNvPr id="128017" name="Line 24"/>
            <p:cNvSpPr>
              <a:spLocks noChangeShapeType="1"/>
            </p:cNvSpPr>
            <p:nvPr/>
          </p:nvSpPr>
          <p:spPr bwMode="auto">
            <a:xfrm>
              <a:off x="2892" y="2101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8" name="Rectangle 26"/>
            <p:cNvSpPr>
              <a:spLocks noChangeArrowheads="1"/>
            </p:cNvSpPr>
            <p:nvPr/>
          </p:nvSpPr>
          <p:spPr bwMode="auto">
            <a:xfrm>
              <a:off x="2892" y="3101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</a:endParaRPr>
            </a:p>
          </p:txBody>
        </p:sp>
        <p:sp>
          <p:nvSpPr>
            <p:cNvPr id="128019" name="Line 27"/>
            <p:cNvSpPr>
              <a:spLocks noChangeShapeType="1"/>
            </p:cNvSpPr>
            <p:nvPr/>
          </p:nvSpPr>
          <p:spPr bwMode="auto">
            <a:xfrm>
              <a:off x="2892" y="3270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0" name="Line 28"/>
            <p:cNvSpPr>
              <a:spLocks noChangeShapeType="1"/>
            </p:cNvSpPr>
            <p:nvPr/>
          </p:nvSpPr>
          <p:spPr bwMode="auto">
            <a:xfrm>
              <a:off x="2338" y="3120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1" name="AutoShape 29"/>
            <p:cNvSpPr>
              <a:spLocks noChangeArrowheads="1"/>
            </p:cNvSpPr>
            <p:nvPr/>
          </p:nvSpPr>
          <p:spPr bwMode="auto">
            <a:xfrm>
              <a:off x="1814" y="2140"/>
              <a:ext cx="152" cy="1066"/>
            </a:xfrm>
            <a:prstGeom prst="downArrow">
              <a:avLst>
                <a:gd name="adj1" fmla="val 50000"/>
                <a:gd name="adj2" fmla="val 175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latin typeface="Consolas" pitchFamily="49" charset="0"/>
              </a:endParaRPr>
            </a:p>
          </p:txBody>
        </p:sp>
      </p:grpSp>
      <p:sp>
        <p:nvSpPr>
          <p:cNvPr id="128008" name="Line 33"/>
          <p:cNvSpPr>
            <a:spLocks noChangeShapeType="1"/>
          </p:cNvSpPr>
          <p:nvPr/>
        </p:nvSpPr>
        <p:spPr bwMode="auto">
          <a:xfrm>
            <a:off x="179388" y="26670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6-10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550BE1-2A3E-4AB4-AB1B-55078E8243C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72709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cout &lt;&lt; "Enter 3 float point numbers:"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for(int i = 0; i &lt; 3; i++)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  float x, f;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  int n;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  cin &gt;&gt; x;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  splitFloat(x, &amp;</a:t>
            </a:r>
            <a:r>
              <a:rPr lang="en-US" altLang="zh-CN" sz="2000" noProof="1" smtClean="0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altLang="zh-CN" sz="2000" noProof="1" smtClean="0">
                <a:latin typeface="Consolas" pitchFamily="49" charset="0"/>
              </a:rPr>
              <a:t>, &amp;</a:t>
            </a:r>
            <a:r>
              <a:rPr lang="en-US" altLang="zh-CN" sz="2000" noProof="1" smtClean="0">
                <a:solidFill>
                  <a:srgbClr val="0070C0"/>
                </a:solidFill>
                <a:latin typeface="Consolas" pitchFamily="49" charset="0"/>
              </a:rPr>
              <a:t>f</a:t>
            </a:r>
            <a:r>
              <a:rPr lang="en-US" altLang="zh-CN" sz="2000" noProof="1" smtClean="0">
                <a:latin typeface="Consolas" pitchFamily="49" charset="0"/>
              </a:rPr>
              <a:t>);	//</a:t>
            </a:r>
            <a:r>
              <a:rPr lang="zh-CN" altLang="en-US" sz="2000" noProof="1" smtClean="0">
                <a:latin typeface="Consolas" pitchFamily="49" charset="0"/>
              </a:rPr>
              <a:t>变量地址作为实参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noProof="1" smtClean="0">
                <a:latin typeface="Consolas" pitchFamily="49" charset="0"/>
              </a:rPr>
              <a:t>    </a:t>
            </a:r>
            <a:r>
              <a:rPr lang="en-US" altLang="zh-CN" sz="2000" noProof="1" smtClean="0">
                <a:latin typeface="Consolas" pitchFamily="49" charset="0"/>
              </a:rPr>
              <a:t>cout &lt;&lt; "Integer Part = " &lt;&lt; </a:t>
            </a:r>
            <a:r>
              <a:rPr lang="en-US" altLang="zh-CN" sz="2000" noProof="1" smtClean="0">
                <a:solidFill>
                  <a:srgbClr val="0070C0"/>
                </a:solidFill>
                <a:latin typeface="Consolas" pitchFamily="49" charset="0"/>
              </a:rPr>
              <a:t>n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       &lt;&lt; " Fraction Part = " &lt;&lt; </a:t>
            </a:r>
            <a:r>
              <a:rPr lang="en-US" altLang="zh-CN" sz="2000" noProof="1" smtClean="0">
                <a:solidFill>
                  <a:srgbClr val="0070C0"/>
                </a:solidFill>
                <a:latin typeface="Consolas" pitchFamily="49" charset="0"/>
              </a:rPr>
              <a:t>f</a:t>
            </a:r>
            <a:r>
              <a:rPr lang="en-US" altLang="zh-CN" sz="2000" noProof="1" smtClean="0">
                <a:latin typeface="Consolas" pitchFamily="49" charset="0"/>
              </a:rPr>
              <a:t>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  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noProof="1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FE1980-521B-4B77-95F0-8B89DBE0D88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6-10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400" dirty="0">
                <a:latin typeface="宋体" pitchFamily="2" charset="-122"/>
              </a:rPr>
              <a:t>运行结果：</a:t>
            </a: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Enter 3 floating point numbers 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4.7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Integer Part = 4  Fraction Part = 0.7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8.913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Integer Part = 8  Fraction Part = 0.913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-4.7518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itchFamily="49" charset="0"/>
                <a:cs typeface="Consolas" pitchFamily="49" charset="0"/>
              </a:rPr>
              <a:t>Integer Part = -4  Fraction Part = -0.7518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6-11 </a:t>
            </a:r>
            <a:r>
              <a:rPr lang="zh-CN" altLang="en-US" smtClean="0"/>
              <a:t>函数指针</a:t>
            </a:r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ADBAE33-F6C5-4986-BAA0-49F12458F41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80901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void printStuff(float)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"This is the print stuff function."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   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void printMessage(float data)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"The data to be listed is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    &lt;&lt; data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void printFloat(float data)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"The data to be printed is "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       &lt;&lt; data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  <a:endParaRPr lang="zh-CN" altLang="en-US" sz="20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6-11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81923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const float PI = 3.14159f;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const float TWO_PI = PI * 2.0f;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int main() {					//</a:t>
            </a:r>
            <a:r>
              <a:rPr lang="zh-CN" altLang="en-US" sz="2000" smtClean="0">
                <a:latin typeface="Consolas" pitchFamily="49" charset="0"/>
              </a:rPr>
              <a:t>主函数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void (*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</a:t>
            </a:r>
            <a:r>
              <a:rPr lang="en-US" altLang="zh-CN" sz="2000" smtClean="0">
                <a:latin typeface="Consolas" pitchFamily="49" charset="0"/>
              </a:rPr>
              <a:t>)(float);	//</a:t>
            </a:r>
            <a:r>
              <a:rPr lang="zh-CN" altLang="en-US" sz="2000" smtClean="0">
                <a:latin typeface="Consolas" pitchFamily="49" charset="0"/>
              </a:rPr>
              <a:t>函数指针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printStuff(PI);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 </a:t>
            </a:r>
            <a:r>
              <a:rPr lang="en-US" altLang="zh-CN" sz="2000" smtClean="0">
                <a:latin typeface="Consolas" pitchFamily="49" charset="0"/>
              </a:rPr>
              <a:t>= printStuff;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</a:t>
            </a:r>
            <a:r>
              <a:rPr lang="en-US" altLang="zh-CN" sz="2000" smtClean="0">
                <a:latin typeface="Consolas" pitchFamily="49" charset="0"/>
              </a:rPr>
              <a:t>(PI);			//</a:t>
            </a:r>
            <a:r>
              <a:rPr lang="zh-CN" altLang="en-US" sz="2000" smtClean="0">
                <a:latin typeface="Consolas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 </a:t>
            </a:r>
            <a:r>
              <a:rPr lang="en-US" altLang="zh-CN" sz="2000" smtClean="0">
                <a:latin typeface="Consolas" pitchFamily="49" charset="0"/>
              </a:rPr>
              <a:t>= printMessage;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</a:t>
            </a:r>
            <a:r>
              <a:rPr lang="en-US" altLang="zh-CN" sz="2000" smtClean="0">
                <a:latin typeface="Consolas" pitchFamily="49" charset="0"/>
              </a:rPr>
              <a:t>(TWO_PI);		//</a:t>
            </a:r>
            <a:r>
              <a:rPr lang="zh-CN" altLang="en-US" sz="2000" smtClean="0">
                <a:latin typeface="Consolas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</a:t>
            </a:r>
            <a:r>
              <a:rPr lang="en-US" altLang="zh-CN" sz="2000" smtClean="0">
                <a:latin typeface="Consolas" pitchFamily="49" charset="0"/>
              </a:rPr>
              <a:t>(13.0);			//</a:t>
            </a:r>
            <a:r>
              <a:rPr lang="zh-CN" altLang="en-US" sz="2000" smtClean="0">
                <a:latin typeface="Consolas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 </a:t>
            </a:r>
            <a:r>
              <a:rPr lang="en-US" altLang="zh-CN" sz="2000" smtClean="0">
                <a:latin typeface="Consolas" pitchFamily="49" charset="0"/>
              </a:rPr>
              <a:t>= printFloat;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solidFill>
                  <a:srgbClr val="0070C0"/>
                </a:solidFill>
                <a:latin typeface="Consolas" pitchFamily="49" charset="0"/>
              </a:rPr>
              <a:t>functionPointer</a:t>
            </a:r>
            <a:r>
              <a:rPr lang="en-US" altLang="zh-CN" sz="2000" smtClean="0">
                <a:latin typeface="Consolas" pitchFamily="49" charset="0"/>
              </a:rPr>
              <a:t>(PI);			//</a:t>
            </a:r>
            <a:r>
              <a:rPr lang="zh-CN" altLang="en-US" sz="2000" smtClean="0">
                <a:latin typeface="Consolas" pitchFamily="49" charset="0"/>
              </a:rPr>
              <a:t>函数指针调用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printFloat(PI);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10A3B7-0EBA-45A2-9409-DD3EE024A57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3F6E444-1AC7-48D6-B5CE-0E600ABF5E2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zh-CN" sz="2400" dirty="0">
                <a:latin typeface="宋体" pitchFamily="2" charset="-122"/>
              </a:rPr>
              <a:t>运行结果：</a:t>
            </a: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This is the print stuff function.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This is the print stuff function.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The data to be listed is 6.28318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The data to be listed is 13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The data to be printed is 3.14159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The data to be printed is 3.14159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6-16 </a:t>
            </a:r>
            <a:r>
              <a:rPr lang="zh-CN" altLang="en-US" smtClean="0"/>
              <a:t>动态创建对象举例</a:t>
            </a:r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5485FE-AAFA-4E7C-A3D0-41E33DA632B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02404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class Point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Point() : x(0), y(0)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cout&lt;&lt;"Default Constructor called."&lt;&lt;endl;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Point(int x, int y) : x(x), y(y)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cout&lt;&lt; "Constructor called."&lt;&lt;endl;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~Point() { cout&lt;&lt;"Destructor called."&lt;&lt;endl;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int getX() const { return x;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int getY() const { return y; 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void move(int newX, int newY)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x = newX;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y = newY;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private: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int x, y;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160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6-16 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773BB8-1E4B-46F2-914E-27C3A47F427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3428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cout &lt;&lt; "Step one: 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Point *ptr1 = new Point;//</a:t>
            </a:r>
            <a:r>
              <a:rPr lang="zh-CN" altLang="en-US" sz="2000" smtClean="0">
                <a:latin typeface="Consolas" pitchFamily="49" charset="0"/>
              </a:rPr>
              <a:t>调用缺省构造函数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delete ptr1;		//</a:t>
            </a:r>
            <a:r>
              <a:rPr lang="zh-CN" altLang="en-US" sz="2000" smtClean="0">
                <a:latin typeface="Consolas" pitchFamily="49" charset="0"/>
              </a:rPr>
              <a:t>删除对象，自动调用析构函数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smtClean="0">
                <a:latin typeface="Consolas" pitchFamily="49" charset="0"/>
              </a:rPr>
              <a:t>	</a:t>
            </a:r>
            <a:r>
              <a:rPr lang="en-US" altLang="zh-CN" sz="2000" smtClean="0">
                <a:latin typeface="Consolas" pitchFamily="49" charset="0"/>
              </a:rPr>
              <a:t>cout &lt;&lt; "Step two: 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ptr1 = new Point(1,2);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delete ptr1;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>
                <a:latin typeface="Consolas" pitchFamily="49" charset="0"/>
              </a:rPr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smtClean="0">
              <a:latin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00563" y="4437063"/>
            <a:ext cx="4175125" cy="2124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b="1" dirty="0">
                <a:latin typeface="宋体" pitchFamily="2" charset="-122"/>
              </a:rPr>
              <a:t>运行结果：</a:t>
            </a:r>
            <a:endParaRPr lang="zh-CN" altLang="en-US" b="1" dirty="0">
              <a:latin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Step One: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Default 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Step Two: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Destructor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6-18 </a:t>
            </a:r>
            <a:r>
              <a:rPr lang="zh-CN" altLang="en-US" smtClean="0"/>
              <a:t>动态数组类</a:t>
            </a:r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D3AF554-42B0-4693-9D57-F4D5A761086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08548" name="内容占位符 1"/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#include &lt;cassert&gt;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class Point {   //</a:t>
            </a:r>
            <a:r>
              <a:rPr lang="zh-CN" altLang="en-US" sz="1600" smtClean="0">
                <a:latin typeface="Consolas" pitchFamily="49" charset="0"/>
              </a:rPr>
              <a:t>类的声明同例</a:t>
            </a:r>
            <a:r>
              <a:rPr lang="en-US" altLang="zh-CN" sz="1600" smtClean="0">
                <a:latin typeface="Consolas" pitchFamily="49" charset="0"/>
              </a:rPr>
              <a:t>6-16 …  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class ArrayOfPoints {	//</a:t>
            </a:r>
            <a:r>
              <a:rPr lang="zh-CN" altLang="en-US" sz="1600" smtClean="0">
                <a:latin typeface="Consolas" pitchFamily="49" charset="0"/>
              </a:rPr>
              <a:t>动态数组类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ArrayOfPoints(int size) : size(size)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points = new Point[size];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~ArrayOfPoints()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cout &lt;&lt; "Deleting..."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delete[] points;     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Point &amp;element(int index)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assert(index &gt;= 0 &amp;&amp; index &lt; size);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	return points[index];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private: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	Point *points;	//</a:t>
            </a:r>
            <a:r>
              <a:rPr lang="zh-CN" altLang="en-US" sz="1600" smtClean="0">
                <a:latin typeface="Consolas" pitchFamily="49" charset="0"/>
              </a:rPr>
              <a:t>指向动态数组首地址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600" smtClean="0">
                <a:latin typeface="Consolas" pitchFamily="49" charset="0"/>
              </a:rPr>
              <a:t>	</a:t>
            </a:r>
            <a:r>
              <a:rPr lang="en-US" altLang="zh-CN" sz="1600" smtClean="0">
                <a:latin typeface="Consolas" pitchFamily="49" charset="0"/>
              </a:rPr>
              <a:t>int size;		//</a:t>
            </a:r>
            <a:r>
              <a:rPr lang="zh-CN" altLang="en-US" sz="1600" smtClean="0">
                <a:latin typeface="Consolas" pitchFamily="49" charset="0"/>
              </a:rPr>
              <a:t>数组大小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程序设计教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749</Words>
  <Application>Microsoft Office PowerPoint</Application>
  <PresentationFormat>全屏显示(4:3)</PresentationFormat>
  <Paragraphs>303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Times New Roman</vt:lpstr>
      <vt:lpstr>隶书</vt:lpstr>
      <vt:lpstr>Arial</vt:lpstr>
      <vt:lpstr>Trebuchet MS</vt:lpstr>
      <vt:lpstr>方正姚体</vt:lpstr>
      <vt:lpstr>Georgia</vt:lpstr>
      <vt:lpstr>宋体</vt:lpstr>
      <vt:lpstr>Wingdings 2</vt:lpstr>
      <vt:lpstr>华文楷体</vt:lpstr>
      <vt:lpstr>Wingdings</vt:lpstr>
      <vt:lpstr>Consolas</vt:lpstr>
      <vt:lpstr>Calibri</vt:lpstr>
      <vt:lpstr>C++程序设计教程</vt:lpstr>
      <vt:lpstr>例6-10</vt:lpstr>
      <vt:lpstr>例6-10 (续)</vt:lpstr>
      <vt:lpstr>例6-10 (续)</vt:lpstr>
      <vt:lpstr>例6-11 函数指针</vt:lpstr>
      <vt:lpstr>例6-11 (续)</vt:lpstr>
      <vt:lpstr>例 (续)</vt:lpstr>
      <vt:lpstr>例6-16 动态创建对象举例</vt:lpstr>
      <vt:lpstr>例6-16 (续)</vt:lpstr>
      <vt:lpstr>例6-18 动态数组类</vt:lpstr>
      <vt:lpstr>例6-18 (续)</vt:lpstr>
      <vt:lpstr>例6-18 (续)</vt:lpstr>
      <vt:lpstr>例6-21 对象的浅拷贝</vt:lpstr>
      <vt:lpstr>例6-21 (续)</vt:lpstr>
      <vt:lpstr>例6-21 (续)</vt:lpstr>
      <vt:lpstr>例6-21 (续)</vt:lpstr>
      <vt:lpstr>幻灯片 16</vt:lpstr>
      <vt:lpstr>例6-22 对象的深拷贝</vt:lpstr>
      <vt:lpstr>例6-22 (续)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Zhengli</dc:creator>
  <cp:lastModifiedBy>Zhengli</cp:lastModifiedBy>
  <cp:revision>53</cp:revision>
  <dcterms:created xsi:type="dcterms:W3CDTF">2010-07-16T02:03:42Z</dcterms:created>
  <dcterms:modified xsi:type="dcterms:W3CDTF">2011-04-26T10:47:15Z</dcterms:modified>
</cp:coreProperties>
</file>