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7"/>
  </p:notesMasterIdLst>
  <p:handoutMasterIdLst>
    <p:handoutMasterId r:id="rId48"/>
  </p:handoutMasterIdLst>
  <p:sldIdLst>
    <p:sldId id="258" r:id="rId2"/>
    <p:sldId id="259" r:id="rId3"/>
    <p:sldId id="303" r:id="rId4"/>
    <p:sldId id="304" r:id="rId5"/>
    <p:sldId id="306" r:id="rId6"/>
    <p:sldId id="305" r:id="rId7"/>
    <p:sldId id="264" r:id="rId8"/>
    <p:sldId id="265" r:id="rId9"/>
    <p:sldId id="266" r:id="rId10"/>
    <p:sldId id="267" r:id="rId11"/>
    <p:sldId id="262" r:id="rId12"/>
    <p:sldId id="268" r:id="rId13"/>
    <p:sldId id="312" r:id="rId14"/>
    <p:sldId id="307" r:id="rId15"/>
    <p:sldId id="269" r:id="rId16"/>
    <p:sldId id="313" r:id="rId17"/>
    <p:sldId id="270" r:id="rId18"/>
    <p:sldId id="314" r:id="rId19"/>
    <p:sldId id="315" r:id="rId20"/>
    <p:sldId id="317" r:id="rId21"/>
    <p:sldId id="316" r:id="rId22"/>
    <p:sldId id="318" r:id="rId23"/>
    <p:sldId id="319" r:id="rId24"/>
    <p:sldId id="320" r:id="rId25"/>
    <p:sldId id="321" r:id="rId26"/>
    <p:sldId id="308" r:id="rId27"/>
    <p:sldId id="276" r:id="rId28"/>
    <p:sldId id="322" r:id="rId29"/>
    <p:sldId id="277" r:id="rId30"/>
    <p:sldId id="279" r:id="rId31"/>
    <p:sldId id="280" r:id="rId32"/>
    <p:sldId id="323" r:id="rId33"/>
    <p:sldId id="278" r:id="rId34"/>
    <p:sldId id="309" r:id="rId35"/>
    <p:sldId id="325" r:id="rId36"/>
    <p:sldId id="281" r:id="rId37"/>
    <p:sldId id="284" r:id="rId38"/>
    <p:sldId id="326" r:id="rId39"/>
    <p:sldId id="327" r:id="rId40"/>
    <p:sldId id="310" r:id="rId41"/>
    <p:sldId id="286" r:id="rId42"/>
    <p:sldId id="287" r:id="rId43"/>
    <p:sldId id="311" r:id="rId44"/>
    <p:sldId id="288"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6" y="8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8DB14C-C738-4891-9FF3-9CD3A0D4C2B2}" type="datetimeFigureOut">
              <a:rPr lang="en-US" smtClean="0"/>
              <a:t>3/27/2019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10251-FFEA-4FAD-BB7B-C9E8EDD5D8E0}" type="slidenum">
              <a:rPr lang="en-US" smtClean="0"/>
              <a:t>‹#›</a:t>
            </a:fld>
            <a:endParaRPr lang="en-US"/>
          </a:p>
        </p:txBody>
      </p:sp>
    </p:spTree>
    <p:extLst>
      <p:ext uri="{BB962C8B-B14F-4D97-AF65-F5344CB8AC3E}">
        <p14:creationId xmlns:p14="http://schemas.microsoft.com/office/powerpoint/2010/main" val="294790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B75D-5331-48BC-9178-23565B61965D}"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DB139-09BE-4E14-B972-33C55356860A}" type="slidenum">
              <a:rPr lang="en-US" smtClean="0"/>
              <a:t>‹#›</a:t>
            </a:fld>
            <a:endParaRPr lang="en-US"/>
          </a:p>
        </p:txBody>
      </p:sp>
    </p:spTree>
    <p:extLst>
      <p:ext uri="{BB962C8B-B14F-4D97-AF65-F5344CB8AC3E}">
        <p14:creationId xmlns:p14="http://schemas.microsoft.com/office/powerpoint/2010/main" val="346040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57976"/>
            <a:ext cx="1219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84800" y="279400"/>
            <a:ext cx="568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FontTx/>
              <a:buNone/>
              <a:defRPr sz="2800">
                <a:solidFill>
                  <a:srgbClr val="000000"/>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Char char="–"/>
              <a:defRPr sz="2400">
                <a:solidFill>
                  <a:srgbClr val="000000"/>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l">
              <a:defRPr/>
            </a:pPr>
            <a:endParaRPr lang="en-US" sz="2800" dirty="0"/>
          </a:p>
        </p:txBody>
      </p:sp>
      <p:sp>
        <p:nvSpPr>
          <p:cNvPr id="9"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8" name="Title 6"/>
          <p:cNvSpPr>
            <a:spLocks noGrp="1"/>
          </p:cNvSpPr>
          <p:nvPr>
            <p:ph type="ctrTitle" hasCustomPrompt="1"/>
          </p:nvPr>
        </p:nvSpPr>
        <p:spPr>
          <a:xfrm>
            <a:off x="5253643" y="1573474"/>
            <a:ext cx="6688975" cy="2175567"/>
          </a:xfrm>
        </p:spPr>
        <p:txBody>
          <a:bodyPr/>
          <a:lstStyle>
            <a:lvl1pPr>
              <a:defRPr/>
            </a:lvl1pPr>
          </a:lstStyle>
          <a:p>
            <a:r>
              <a:rPr lang="en-US" dirty="0"/>
              <a:t>Chapter x:</a:t>
            </a:r>
            <a:br>
              <a:rPr lang="en-US" dirty="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351" y="304958"/>
            <a:ext cx="4553789" cy="6071718"/>
          </a:xfrm>
          <a:prstGeom prst="rect">
            <a:avLst/>
          </a:prstGeom>
        </p:spPr>
      </p:pic>
      <p:sp>
        <p:nvSpPr>
          <p:cNvPr id="11"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smtClean="0">
                <a:solidFill>
                  <a:schemeClr val="accent6">
                    <a:lumMod val="75000"/>
                  </a:schemeClr>
                </a:solidFill>
                <a:latin typeface="Arial Narrow" pitchFamily="34" charset="0"/>
              </a:rPr>
              <a:t>© 2019 Cengage</a:t>
            </a:r>
            <a:r>
              <a:rPr lang="zh-TW" altLang="zh-TW" sz="1000" b="1" kern="0" baseline="0" dirty="0" smtClean="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0188" indent="-230188">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2227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447926"/>
            <a:ext cx="10363200" cy="1362075"/>
          </a:xfrm>
          <a:solidFill>
            <a:schemeClr val="bg2">
              <a:lumMod val="40000"/>
              <a:lumOff val="60000"/>
            </a:schemeClr>
          </a:solidFill>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3810001"/>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593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4"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7090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436349" cy="641350"/>
          </a:xfrm>
        </p:spPr>
        <p:txBody>
          <a:bodyPr/>
          <a:lstStyle/>
          <a:p>
            <a:r>
              <a:rPr lang="en-US"/>
              <a:t>Click to edit Master title style</a:t>
            </a:r>
          </a:p>
        </p:txBody>
      </p:sp>
      <p:sp>
        <p:nvSpPr>
          <p:cNvPr id="3" name="Content Placeholder 2"/>
          <p:cNvSpPr>
            <a:spLocks noGrp="1"/>
          </p:cNvSpPr>
          <p:nvPr>
            <p:ph sz="half" idx="1"/>
          </p:nvPr>
        </p:nvSpPr>
        <p:spPr>
          <a:xfrm>
            <a:off x="298452" y="1076325"/>
            <a:ext cx="5581649"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83301" y="1076325"/>
            <a:ext cx="5583767"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6"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2762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8452" y="1671126"/>
            <a:ext cx="5581649"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83301" y="1671137"/>
            <a:ext cx="5583767"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13208" y="883395"/>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6" name="Content Placeholder 2"/>
          <p:cNvSpPr>
            <a:spLocks noGrp="1"/>
          </p:cNvSpPr>
          <p:nvPr>
            <p:ph sz="half" idx="11"/>
          </p:nvPr>
        </p:nvSpPr>
        <p:spPr>
          <a:xfrm>
            <a:off x="6076315" y="875994"/>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7"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8"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3106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Tree>
    <p:extLst>
      <p:ext uri="{BB962C8B-B14F-4D97-AF65-F5344CB8AC3E}">
        <p14:creationId xmlns:p14="http://schemas.microsoft.com/office/powerpoint/2010/main" val="21559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
        <p:nvSpPr>
          <p:cNvPr id="5" name="Title 1"/>
          <p:cNvSpPr txBox="1">
            <a:spLocks/>
          </p:cNvSpPr>
          <p:nvPr userDrawn="1"/>
        </p:nvSpPr>
        <p:spPr bwMode="auto">
          <a:xfrm>
            <a:off x="953753" y="1001682"/>
            <a:ext cx="10363200" cy="1362075"/>
          </a:xfrm>
          <a:prstGeom prst="rect">
            <a:avLst/>
          </a:prstGeom>
          <a:solidFill>
            <a:schemeClr val="bg2">
              <a:lumMod val="40000"/>
              <a:lumOff val="60000"/>
            </a:schemeClr>
          </a:solidFill>
          <a:ln w="12700">
            <a:solidFill>
              <a:srgbClr val="000000"/>
            </a:solidFill>
            <a:miter lim="800000"/>
            <a:headEnd/>
            <a:tailEnd/>
          </a:ln>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0" cap="small" baseline="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a:lstStyle>
          <a:p>
            <a:r>
              <a:rPr lang="en-US" kern="0" dirty="0"/>
              <a:t>decision Process Slides</a:t>
            </a:r>
          </a:p>
        </p:txBody>
      </p:sp>
      <p:sp>
        <p:nvSpPr>
          <p:cNvPr id="6" name="Text Placeholder 2"/>
          <p:cNvSpPr>
            <a:spLocks noGrp="1"/>
          </p:cNvSpPr>
          <p:nvPr>
            <p:ph type="body" idx="1"/>
          </p:nvPr>
        </p:nvSpPr>
        <p:spPr>
          <a:xfrm>
            <a:off x="953753" y="2419743"/>
            <a:ext cx="10363200" cy="3654488"/>
          </a:xfrm>
        </p:spPr>
        <p:txBody>
          <a:bodyPr anchor="t"/>
          <a:lstStyle>
            <a:lvl1pPr marL="0" indent="0">
              <a:buFontTx/>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Tree>
    <p:extLst>
      <p:ext uri="{BB962C8B-B14F-4D97-AF65-F5344CB8AC3E}">
        <p14:creationId xmlns:p14="http://schemas.microsoft.com/office/powerpoint/2010/main" val="42616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818" y="125413"/>
            <a:ext cx="11436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98451" y="1076325"/>
            <a:ext cx="11368616"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4548" name="Line 4"/>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6651625"/>
            <a:ext cx="1219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Line 7"/>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tx1">
                    <a:tint val="75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2"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9"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smtClean="0">
                <a:solidFill>
                  <a:schemeClr val="accent6">
                    <a:lumMod val="75000"/>
                  </a:schemeClr>
                </a:solidFill>
                <a:latin typeface="Arial Narrow" pitchFamily="34" charset="0"/>
              </a:rPr>
              <a:t>© 2019 Cengage</a:t>
            </a:r>
            <a:r>
              <a:rPr lang="zh-TW" altLang="zh-TW" sz="1000" b="1" kern="0" baseline="0" dirty="0" smtClean="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61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dt="0"/>
  <p:txStyles>
    <p:titleStyle>
      <a:lvl1pPr algn="l" rtl="0" eaLnBrk="1" fontAlgn="base" hangingPunct="1">
        <a:spcBef>
          <a:spcPct val="0"/>
        </a:spcBef>
        <a:spcAft>
          <a:spcPct val="0"/>
        </a:spcAft>
        <a:defRPr sz="320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p:titleStyle>
    <p:bodyStyle>
      <a:lvl1pPr marL="0" indent="0" algn="l" rtl="0" eaLnBrk="1" fontAlgn="base" hangingPunct="1">
        <a:spcBef>
          <a:spcPct val="20000"/>
        </a:spcBef>
        <a:spcAft>
          <a:spcPct val="0"/>
        </a:spcAft>
        <a:buFont typeface="Arial" panose="020B0604020202020204" pitchFamily="34" charset="0"/>
        <a:buNone/>
        <a:defRPr sz="280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Chapter 2:</a:t>
            </a:r>
            <a:br>
              <a:rPr lang="en-US" dirty="0"/>
            </a:br>
            <a:r>
              <a:rPr lang="en-US" dirty="0"/>
              <a:t>Examining Your Data</a:t>
            </a:r>
          </a:p>
        </p:txBody>
      </p:sp>
      <p:sp>
        <p:nvSpPr>
          <p:cNvPr id="5" name="Footer Placeholder 3">
            <a:extLst>
              <a:ext uri="{FF2B5EF4-FFF2-40B4-BE49-F238E27FC236}">
                <a16:creationId xmlns:a16="http://schemas.microsoft.com/office/drawing/2014/main" xmlns="" id="{532F46CD-5334-411C-99D9-D3742D0130A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7479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Univariate Profile: Frequency Distribution:  Variable X</a:t>
            </a:r>
            <a:r>
              <a:rPr lang="en-US" baseline="-25000" dirty="0"/>
              <a:t>6</a:t>
            </a:r>
            <a:endParaRPr lang="en-US" dirty="0"/>
          </a:p>
        </p:txBody>
      </p:sp>
      <p:pic>
        <p:nvPicPr>
          <p:cNvPr id="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2672"/>
          <a:stretch/>
        </p:blipFill>
        <p:spPr bwMode="auto">
          <a:xfrm>
            <a:off x="253625" y="956733"/>
            <a:ext cx="5869268" cy="553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084414" y="956732"/>
            <a:ext cx="6008973" cy="5264773"/>
            <a:chOff x="6084415" y="956733"/>
            <a:chExt cx="5620752" cy="3986738"/>
          </a:xfrm>
        </p:grpSpPr>
        <p:pic>
          <p:nvPicPr>
            <p:cNvPr id="9"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3" t="56789" r="303" b="323"/>
            <a:stretch/>
          </p:blipFill>
          <p:spPr bwMode="auto">
            <a:xfrm>
              <a:off x="6084415" y="1573739"/>
              <a:ext cx="5603818" cy="336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2086"/>
            <a:stretch/>
          </p:blipFill>
          <p:spPr bwMode="auto">
            <a:xfrm>
              <a:off x="6101349" y="956733"/>
              <a:ext cx="5603818" cy="62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Footer Placeholder 3">
            <a:extLst>
              <a:ext uri="{FF2B5EF4-FFF2-40B4-BE49-F238E27FC236}">
                <a16:creationId xmlns:a16="http://schemas.microsoft.com/office/drawing/2014/main" xmlns="" id="{B5891702-48AC-4DF4-B75C-16E1A1812C9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8778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Profile: Box &amp; Whiskers Plots</a:t>
            </a:r>
          </a:p>
        </p:txBody>
      </p:sp>
      <p:sp>
        <p:nvSpPr>
          <p:cNvPr id="5" name="Rectangle 3"/>
          <p:cNvSpPr>
            <a:spLocks noChangeArrowheads="1"/>
          </p:cNvSpPr>
          <p:nvPr/>
        </p:nvSpPr>
        <p:spPr bwMode="auto">
          <a:xfrm>
            <a:off x="3272367" y="20738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847738091"/>
              </p:ext>
            </p:extLst>
          </p:nvPr>
        </p:nvGraphicFramePr>
        <p:xfrm>
          <a:off x="1557867" y="1354666"/>
          <a:ext cx="8153400" cy="5334000"/>
        </p:xfrm>
        <a:graphic>
          <a:graphicData uri="http://schemas.openxmlformats.org/presentationml/2006/ole">
            <mc:AlternateContent xmlns:mc="http://schemas.openxmlformats.org/markup-compatibility/2006">
              <mc:Choice xmlns:v="urn:schemas-microsoft-com:vml" Requires="v">
                <p:oleObj spid="_x0000_s2095" name="Picture" r:id="rId3" imgW="4535424" imgH="3700882" progId="StaticEnhancedMetafile">
                  <p:embed/>
                </p:oleObj>
              </mc:Choice>
              <mc:Fallback>
                <p:oleObj name="Picture" r:id="rId3" imgW="4535424" imgH="3700882" progId="StaticEnhancedMetafile">
                  <p:embed/>
                  <p:pic>
                    <p:nvPicPr>
                      <p:cNvPr id="235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867" y="1354666"/>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5"/>
          <p:cNvSpPr>
            <a:spLocks noChangeArrowheads="1"/>
          </p:cNvSpPr>
          <p:nvPr/>
        </p:nvSpPr>
        <p:spPr bwMode="auto">
          <a:xfrm>
            <a:off x="7577667" y="4250266"/>
            <a:ext cx="1447800" cy="409575"/>
          </a:xfrm>
          <a:prstGeom prst="wedgeRectCallout">
            <a:avLst>
              <a:gd name="adj1" fmla="val -115772"/>
              <a:gd name="adj2" fmla="val -232032"/>
            </a:avLst>
          </a:prstGeom>
          <a:solidFill>
            <a:srgbClr val="FFFF00"/>
          </a:solidFill>
          <a:ln w="12700">
            <a:solidFill>
              <a:schemeClr val="hlink"/>
            </a:solidFill>
            <a:miter lim="800000"/>
            <a:headEnd/>
            <a:tailEnd/>
          </a:ln>
          <a:effectLst/>
        </p:spPr>
        <p:txBody>
          <a:bodyPr anchor="ctr">
            <a:spAutoFit/>
          </a:bodyPr>
          <a:lstStyle/>
          <a:p>
            <a:pPr algn="ctr" eaLnBrk="0" hangingPunct="0"/>
            <a:r>
              <a:rPr lang="en-US" altLang="en-US" sz="2000" b="1" dirty="0">
                <a:solidFill>
                  <a:srgbClr val="000000"/>
                </a:solidFill>
                <a:latin typeface="Calibri" panose="020F0502020204030204" pitchFamily="34" charset="0"/>
                <a:cs typeface="Calibri" panose="020F0502020204030204" pitchFamily="34" charset="0"/>
              </a:rPr>
              <a:t>Median</a:t>
            </a:r>
          </a:p>
        </p:txBody>
      </p:sp>
      <p:sp>
        <p:nvSpPr>
          <p:cNvPr id="8" name="AutoShape 6"/>
          <p:cNvSpPr>
            <a:spLocks noChangeArrowheads="1"/>
          </p:cNvSpPr>
          <p:nvPr/>
        </p:nvSpPr>
        <p:spPr bwMode="auto">
          <a:xfrm>
            <a:off x="1481667" y="1126066"/>
            <a:ext cx="2057400" cy="409575"/>
          </a:xfrm>
          <a:prstGeom prst="wedgeRectCallout">
            <a:avLst>
              <a:gd name="adj1" fmla="val 82097"/>
              <a:gd name="adj2" fmla="val 253102"/>
            </a:avLst>
          </a:prstGeom>
          <a:solidFill>
            <a:srgbClr val="FFFF00"/>
          </a:solidFill>
          <a:ln w="12700">
            <a:solidFill>
              <a:srgbClr val="002060"/>
            </a:solidFill>
            <a:miter lim="800000"/>
            <a:headEnd/>
            <a:tailEnd/>
          </a:ln>
          <a:effectLst/>
        </p:spPr>
        <p:txBody>
          <a:bodyPr anchor="ctr">
            <a:spAutoFit/>
          </a:bodyPr>
          <a:lstStyle/>
          <a:p>
            <a:pPr algn="ctr" eaLnBrk="0" hangingPunct="0"/>
            <a:r>
              <a:rPr lang="en-US" altLang="en-US" sz="2000" b="1" dirty="0">
                <a:solidFill>
                  <a:srgbClr val="000000"/>
                </a:solidFill>
                <a:latin typeface="Calibri" panose="020F0502020204030204" pitchFamily="34" charset="0"/>
                <a:cs typeface="Calibri" panose="020F0502020204030204" pitchFamily="34" charset="0"/>
              </a:rPr>
              <a:t>Outlier  =  #13</a:t>
            </a:r>
          </a:p>
        </p:txBody>
      </p:sp>
      <p:sp>
        <p:nvSpPr>
          <p:cNvPr id="9" name="AutoShape 7"/>
          <p:cNvSpPr>
            <a:spLocks noChangeArrowheads="1"/>
          </p:cNvSpPr>
          <p:nvPr/>
        </p:nvSpPr>
        <p:spPr bwMode="auto">
          <a:xfrm>
            <a:off x="5825067" y="1126066"/>
            <a:ext cx="4038600" cy="714375"/>
          </a:xfrm>
          <a:prstGeom prst="wedgeRectCallout">
            <a:avLst>
              <a:gd name="adj1" fmla="val -31995"/>
              <a:gd name="adj2" fmla="val 245333"/>
            </a:avLst>
          </a:prstGeom>
          <a:solidFill>
            <a:srgbClr val="FFFF00"/>
          </a:solidFill>
          <a:ln w="12700">
            <a:solidFill>
              <a:srgbClr val="002060"/>
            </a:solidFill>
            <a:miter lim="800000"/>
            <a:headEnd/>
            <a:tailEnd/>
          </a:ln>
          <a:effectLst/>
        </p:spPr>
        <p:txBody>
          <a:bodyPr anchor="ctr">
            <a:spAutoFit/>
          </a:bodyPr>
          <a:lstStyle/>
          <a:p>
            <a:pPr algn="ctr" eaLnBrk="0" hangingPunct="0"/>
            <a:r>
              <a:rPr lang="en-US" altLang="en-US" sz="2000" b="1" dirty="0">
                <a:solidFill>
                  <a:srgbClr val="000000"/>
                </a:solidFill>
                <a:latin typeface="Calibri" panose="020F0502020204030204" pitchFamily="34" charset="0"/>
                <a:cs typeface="Calibri" panose="020F0502020204030204" pitchFamily="34" charset="0"/>
              </a:rPr>
              <a:t>Group 2 has substantially more dispersion than the other groups.</a:t>
            </a:r>
          </a:p>
        </p:txBody>
      </p:sp>
      <p:sp>
        <p:nvSpPr>
          <p:cNvPr id="10" name="Footer Placeholder 3">
            <a:extLst>
              <a:ext uri="{FF2B5EF4-FFF2-40B4-BE49-F238E27FC236}">
                <a16:creationId xmlns:a16="http://schemas.microsoft.com/office/drawing/2014/main" xmlns="" id="{ADDF0051-CEB5-40B7-BFDE-F70E129CE0A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941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profile: HBAT Scatterplot -- Variables X</a:t>
            </a:r>
            <a:r>
              <a:rPr lang="en-US" baseline="-25000" dirty="0"/>
              <a:t>19</a:t>
            </a:r>
            <a:r>
              <a:rPr lang="en-US" dirty="0"/>
              <a:t> and X</a:t>
            </a:r>
            <a:r>
              <a:rPr lang="en-US" baseline="-25000" dirty="0"/>
              <a:t>6</a:t>
            </a: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830103853"/>
              </p:ext>
            </p:extLst>
          </p:nvPr>
        </p:nvGraphicFramePr>
        <p:xfrm>
          <a:off x="2360083" y="873692"/>
          <a:ext cx="7029451" cy="5735264"/>
        </p:xfrm>
        <a:graphic>
          <a:graphicData uri="http://schemas.openxmlformats.org/presentationml/2006/ole">
            <mc:AlternateContent xmlns:mc="http://schemas.openxmlformats.org/markup-compatibility/2006">
              <mc:Choice xmlns:v="urn:schemas-microsoft-com:vml" Requires="v">
                <p:oleObj spid="_x0000_s3119" name="Picture" r:id="rId3" imgW="4535424" imgH="3700882" progId="StaticEnhancedMetafile">
                  <p:embed/>
                </p:oleObj>
              </mc:Choice>
              <mc:Fallback>
                <p:oleObj name="Picture" r:id="rId3" imgW="4535424" imgH="3700882" progId="StaticEnhancedMetafile">
                  <p:embed/>
                  <p:pic>
                    <p:nvPicPr>
                      <p:cNvPr id="236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083" y="873692"/>
                        <a:ext cx="7029451" cy="5735264"/>
                      </a:xfrm>
                      <a:prstGeom prst="rect">
                        <a:avLst/>
                      </a:prstGeom>
                      <a:noFill/>
                      <a:ln>
                        <a:noFill/>
                      </a:ln>
                      <a:effectLst/>
                    </p:spPr>
                  </p:pic>
                </p:oleObj>
              </mc:Fallback>
            </mc:AlternateContent>
          </a:graphicData>
        </a:graphic>
      </p:graphicFrame>
      <p:sp>
        <p:nvSpPr>
          <p:cNvPr id="6" name="Footer Placeholder 3">
            <a:extLst>
              <a:ext uri="{FF2B5EF4-FFF2-40B4-BE49-F238E27FC236}">
                <a16:creationId xmlns:a16="http://schemas.microsoft.com/office/drawing/2014/main" xmlns="" id="{84CCDBD3-EEDD-42E5-894C-393BDC582AB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1263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Measures of Association</a:t>
            </a:r>
          </a:p>
        </p:txBody>
      </p:sp>
      <p:sp>
        <p:nvSpPr>
          <p:cNvPr id="3" name="Content Placeholder 2"/>
          <p:cNvSpPr>
            <a:spLocks noGrp="1"/>
          </p:cNvSpPr>
          <p:nvPr>
            <p:ph idx="1"/>
          </p:nvPr>
        </p:nvSpPr>
        <p:spPr/>
        <p:txBody>
          <a:bodyPr/>
          <a:lstStyle/>
          <a:p>
            <a:r>
              <a:rPr lang="en-US" b="1" dirty="0"/>
              <a:t>Wide range of existing measures </a:t>
            </a:r>
            <a:r>
              <a:rPr lang="en-US" dirty="0"/>
              <a:t>beyond Pearson correlation (parametric and non-parametric).</a:t>
            </a:r>
          </a:p>
          <a:p>
            <a:endParaRPr lang="en-US" sz="1400" dirty="0"/>
          </a:p>
          <a:p>
            <a:r>
              <a:rPr lang="en-US" b="1" dirty="0"/>
              <a:t>New measures from data mining</a:t>
            </a:r>
            <a:r>
              <a:rPr lang="en-US" dirty="0"/>
              <a:t>:</a:t>
            </a:r>
          </a:p>
          <a:p>
            <a:pPr marL="969962" lvl="1" indent="-457200"/>
            <a:r>
              <a:rPr lang="en-US" u="sng" dirty="0" err="1"/>
              <a:t>Hoeffding’s</a:t>
            </a:r>
            <a:r>
              <a:rPr lang="en-US" u="sng" dirty="0"/>
              <a:t> D </a:t>
            </a:r>
          </a:p>
          <a:p>
            <a:pPr marL="1370012" lvl="2" indent="-457200"/>
            <a:r>
              <a:rPr lang="en-US" sz="2400" dirty="0"/>
              <a:t>nonparametric measure of association based on departures from independence.</a:t>
            </a:r>
          </a:p>
          <a:p>
            <a:pPr marL="969962" lvl="1" indent="-457200"/>
            <a:r>
              <a:rPr lang="en-US" u="sng" dirty="0" err="1"/>
              <a:t>dCor</a:t>
            </a:r>
            <a:r>
              <a:rPr lang="en-US" u="sng" dirty="0"/>
              <a:t> (the distance correlation)</a:t>
            </a:r>
          </a:p>
          <a:p>
            <a:pPr marL="1370012" lvl="2" indent="-457200"/>
            <a:r>
              <a:rPr lang="en-US" sz="2400" dirty="0"/>
              <a:t>distance-based measure of association which also is more sensitive to nonlinear patterns in the data.</a:t>
            </a:r>
          </a:p>
          <a:p>
            <a:pPr marL="969962" lvl="1" indent="-457200"/>
            <a:r>
              <a:rPr lang="en-US" u="sng" dirty="0"/>
              <a:t>MIC (mutual information correlation)</a:t>
            </a:r>
          </a:p>
          <a:p>
            <a:pPr marL="1370012" lvl="2" indent="-457200"/>
            <a:r>
              <a:rPr lang="en-US" sz="2400" dirty="0"/>
              <a:t>Pattern-matching approach amenable to identifying both non-linear relationships as well as a range of distinct patterns.</a:t>
            </a:r>
          </a:p>
          <a:p>
            <a:endParaRPr lang="en-US" sz="2400" dirty="0"/>
          </a:p>
        </p:txBody>
      </p:sp>
      <p:sp>
        <p:nvSpPr>
          <p:cNvPr id="5" name="Footer Placeholder 3">
            <a:extLst>
              <a:ext uri="{FF2B5EF4-FFF2-40B4-BE49-F238E27FC236}">
                <a16:creationId xmlns:a16="http://schemas.microsoft.com/office/drawing/2014/main" xmlns="" id="{ED8954C1-1CE8-4642-8485-5DFA5150458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78486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Missing Data</a:t>
            </a:r>
          </a:p>
        </p:txBody>
      </p:sp>
      <p:sp>
        <p:nvSpPr>
          <p:cNvPr id="6" name="Text Placeholder 5"/>
          <p:cNvSpPr>
            <a:spLocks noGrp="1"/>
          </p:cNvSpPr>
          <p:nvPr>
            <p:ph type="body" idx="1"/>
          </p:nvPr>
        </p:nvSpPr>
        <p:spPr>
          <a:xfrm>
            <a:off x="963084" y="3881719"/>
            <a:ext cx="10363200" cy="1500187"/>
          </a:xfrm>
        </p:spPr>
        <p:txBody>
          <a:bodyPr/>
          <a:lstStyle/>
          <a:p>
            <a:r>
              <a:rPr lang="en-US" sz="2400" dirty="0"/>
              <a:t>The Impact of Missing Data</a:t>
            </a:r>
          </a:p>
          <a:p>
            <a:r>
              <a:rPr lang="en-US" sz="2400" dirty="0"/>
              <a:t>Recent Developments in Missing Data Analysis</a:t>
            </a:r>
          </a:p>
          <a:p>
            <a:r>
              <a:rPr lang="en-US" sz="2400" dirty="0"/>
              <a:t>A Four-Step Process for Identifying Missing Data and Applying Remedies</a:t>
            </a:r>
          </a:p>
          <a:p>
            <a:r>
              <a:rPr lang="en-US" sz="2400" dirty="0"/>
              <a:t>An Illustration of Missing Data Diagnosis with the Four-Step Process</a:t>
            </a:r>
          </a:p>
        </p:txBody>
      </p:sp>
      <p:sp>
        <p:nvSpPr>
          <p:cNvPr id="7" name="Footer Placeholder 3">
            <a:extLst>
              <a:ext uri="{FF2B5EF4-FFF2-40B4-BE49-F238E27FC236}">
                <a16:creationId xmlns:a16="http://schemas.microsoft.com/office/drawing/2014/main" xmlns="" id="{C9E044DE-8D29-4A30-BD1D-3DC2CAFA9E5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1155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Missing Data</a:t>
            </a:r>
          </a:p>
        </p:txBody>
      </p:sp>
      <p:sp>
        <p:nvSpPr>
          <p:cNvPr id="6" name="Content Placeholder 5"/>
          <p:cNvSpPr>
            <a:spLocks noGrp="1"/>
          </p:cNvSpPr>
          <p:nvPr>
            <p:ph idx="1"/>
          </p:nvPr>
        </p:nvSpPr>
        <p:spPr>
          <a:xfrm>
            <a:off x="298451" y="1076324"/>
            <a:ext cx="11368616" cy="5532631"/>
          </a:xfrm>
        </p:spPr>
        <p:txBody>
          <a:bodyPr/>
          <a:lstStyle/>
          <a:p>
            <a:pPr marL="457200" indent="-457200">
              <a:buFont typeface="Arial" panose="020B0604020202020204" pitchFamily="34" charset="0"/>
              <a:buChar char="•"/>
            </a:pPr>
            <a:r>
              <a:rPr lang="en-US" b="1" dirty="0"/>
              <a:t>Missing Data: </a:t>
            </a:r>
            <a:r>
              <a:rPr lang="en-US" dirty="0"/>
              <a:t>information not available for a subject (or case) about whom other information is available.  Typically occurs when respondent fails to answer one or more questions in a survey.</a:t>
            </a:r>
          </a:p>
          <a:p>
            <a:pPr marL="969962" lvl="1" indent="-457200">
              <a:buFont typeface="Wingdings" panose="05000000000000000000" pitchFamily="2" charset="2"/>
              <a:buChar char="ü"/>
            </a:pPr>
            <a:r>
              <a:rPr lang="en-US" dirty="0"/>
              <a:t>Systematic?</a:t>
            </a:r>
          </a:p>
          <a:p>
            <a:pPr marL="969962" lvl="1" indent="-457200">
              <a:buFont typeface="Wingdings" panose="05000000000000000000" pitchFamily="2" charset="2"/>
              <a:buChar char="ü"/>
            </a:pPr>
            <a:r>
              <a:rPr lang="en-US" dirty="0"/>
              <a:t>Random?</a:t>
            </a:r>
          </a:p>
          <a:p>
            <a:pPr marL="457200" indent="-457200">
              <a:buFont typeface="Arial" panose="020B0604020202020204" pitchFamily="34" charset="0"/>
              <a:buChar char="•"/>
            </a:pPr>
            <a:r>
              <a:rPr lang="en-US" b="1" dirty="0"/>
              <a:t>Researcher’s Concern: </a:t>
            </a:r>
            <a:r>
              <a:rPr lang="en-US" dirty="0"/>
              <a:t>to identify the patterns and relationships underlying the missing data in order to maintain as close as possible to the original distribution of values when any remedy is applied.   </a:t>
            </a:r>
          </a:p>
          <a:p>
            <a:pPr marL="0" indent="0"/>
            <a:endParaRPr lang="en-US" sz="2000" b="1" dirty="0"/>
          </a:p>
          <a:p>
            <a:pPr marL="457200" indent="-457200">
              <a:buFont typeface="Arial" panose="020B0604020202020204" pitchFamily="34" charset="0"/>
              <a:buChar char="•"/>
            </a:pPr>
            <a:r>
              <a:rPr lang="en-US" b="1" dirty="0"/>
              <a:t>Impact </a:t>
            </a:r>
            <a:r>
              <a:rPr lang="en-US" dirty="0"/>
              <a:t> . . .  </a:t>
            </a:r>
          </a:p>
          <a:p>
            <a:pPr marL="969962" lvl="1" indent="-457200">
              <a:buFont typeface="Wingdings" panose="05000000000000000000" pitchFamily="2" charset="2"/>
              <a:buChar char="ü"/>
            </a:pPr>
            <a:r>
              <a:rPr lang="en-US" dirty="0"/>
              <a:t>Reduces sample size available for analysis.</a:t>
            </a:r>
          </a:p>
          <a:p>
            <a:pPr marL="969962" lvl="1" indent="-457200">
              <a:buFont typeface="Wingdings" panose="05000000000000000000" pitchFamily="2" charset="2"/>
              <a:buChar char="ü"/>
            </a:pPr>
            <a:r>
              <a:rPr lang="en-US" dirty="0"/>
              <a:t>Can distort results.</a:t>
            </a:r>
          </a:p>
          <a:p>
            <a:endParaRPr lang="en-US" dirty="0"/>
          </a:p>
        </p:txBody>
      </p:sp>
      <p:sp>
        <p:nvSpPr>
          <p:cNvPr id="7" name="Footer Placeholder 3">
            <a:extLst>
              <a:ext uri="{FF2B5EF4-FFF2-40B4-BE49-F238E27FC236}">
                <a16:creationId xmlns:a16="http://schemas.microsoft.com/office/drawing/2014/main" xmlns="" id="{D1EC0810-03F7-4084-BB33-FA244C89FF9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60195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Developments in Missing Data Analysis</a:t>
            </a:r>
          </a:p>
        </p:txBody>
      </p:sp>
      <p:sp>
        <p:nvSpPr>
          <p:cNvPr id="3" name="Content Placeholder 2"/>
          <p:cNvSpPr>
            <a:spLocks noGrp="1"/>
          </p:cNvSpPr>
          <p:nvPr>
            <p:ph idx="1"/>
          </p:nvPr>
        </p:nvSpPr>
        <p:spPr/>
        <p:txBody>
          <a:bodyPr/>
          <a:lstStyle/>
          <a:p>
            <a:r>
              <a:rPr lang="en-US" dirty="0"/>
              <a:t>Two major issues experiencing a </a:t>
            </a:r>
            <a:r>
              <a:rPr lang="en-US" b="1" dirty="0"/>
              <a:t>resurgence of interest</a:t>
            </a:r>
            <a:r>
              <a:rPr lang="en-US" dirty="0"/>
              <a:t>.</a:t>
            </a:r>
            <a:endParaRPr lang="en-US" b="1" dirty="0"/>
          </a:p>
          <a:p>
            <a:pPr marL="969962" lvl="1" indent="-457200"/>
            <a:r>
              <a:rPr lang="en-US" u="sng" dirty="0"/>
              <a:t>Wide range of data sources</a:t>
            </a:r>
            <a:r>
              <a:rPr lang="en-US" dirty="0"/>
              <a:t> now being used in analysis.</a:t>
            </a:r>
          </a:p>
          <a:p>
            <a:pPr marL="969962" lvl="1" indent="-457200"/>
            <a:r>
              <a:rPr lang="en-US" dirty="0"/>
              <a:t>Expanded availability and improved usability of </a:t>
            </a:r>
            <a:r>
              <a:rPr lang="en-US" u="sng" dirty="0"/>
              <a:t>model-based methods</a:t>
            </a:r>
            <a:r>
              <a:rPr lang="en-US" dirty="0"/>
              <a:t> of imputation.</a:t>
            </a:r>
          </a:p>
          <a:p>
            <a:pPr marL="0" indent="0"/>
            <a:endParaRPr lang="en-US" dirty="0"/>
          </a:p>
          <a:p>
            <a:pPr marL="0" indent="0"/>
            <a:r>
              <a:rPr lang="en-US" b="1" dirty="0"/>
              <a:t>Corresponding increase </a:t>
            </a:r>
            <a:r>
              <a:rPr lang="en-US" dirty="0"/>
              <a:t>in:</a:t>
            </a:r>
          </a:p>
          <a:p>
            <a:pPr marL="969962" lvl="1" indent="-457200"/>
            <a:r>
              <a:rPr lang="en-US" dirty="0"/>
              <a:t>Study and applications across </a:t>
            </a:r>
            <a:r>
              <a:rPr lang="en-US" u="sng" dirty="0"/>
              <a:t>wide range of disciplines</a:t>
            </a:r>
            <a:r>
              <a:rPr lang="en-US" dirty="0"/>
              <a:t>.</a:t>
            </a:r>
            <a:endParaRPr lang="en-US" u="sng" dirty="0"/>
          </a:p>
          <a:p>
            <a:pPr marL="969962" lvl="1" indent="-457200"/>
            <a:r>
              <a:rPr lang="en-US" dirty="0"/>
              <a:t>Model-based methods </a:t>
            </a:r>
            <a:r>
              <a:rPr lang="en-US" u="sng" dirty="0"/>
              <a:t>availability in all major software</a:t>
            </a:r>
            <a:r>
              <a:rPr lang="en-US" dirty="0"/>
              <a:t>.</a:t>
            </a:r>
          </a:p>
        </p:txBody>
      </p:sp>
      <p:sp>
        <p:nvSpPr>
          <p:cNvPr id="5" name="Footer Placeholder 3">
            <a:extLst>
              <a:ext uri="{FF2B5EF4-FFF2-40B4-BE49-F238E27FC236}">
                <a16:creationId xmlns:a16="http://schemas.microsoft.com/office/drawing/2014/main" xmlns="" id="{BBC72536-04E7-4F19-BCF0-5F0B245817F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83434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Four-Step Process for Identifying Missing Data</a:t>
            </a:r>
          </a:p>
        </p:txBody>
      </p:sp>
      <p:sp>
        <p:nvSpPr>
          <p:cNvPr id="3" name="Content Placeholder 2"/>
          <p:cNvSpPr>
            <a:spLocks noGrp="1"/>
          </p:cNvSpPr>
          <p:nvPr>
            <p:ph idx="1"/>
          </p:nvPr>
        </p:nvSpPr>
        <p:spPr>
          <a:xfrm>
            <a:off x="298450" y="1101725"/>
            <a:ext cx="11181426" cy="4616450"/>
          </a:xfrm>
        </p:spPr>
        <p:txBody>
          <a:bodyPr/>
          <a:lstStyle/>
          <a:p>
            <a:r>
              <a:rPr lang="en-US" sz="3200" b="1" dirty="0"/>
              <a:t>Step 1:  </a:t>
            </a:r>
            <a:r>
              <a:rPr lang="en-US" sz="3200" dirty="0"/>
              <a:t>Determine the Type of Missing Data</a:t>
            </a:r>
          </a:p>
          <a:p>
            <a:r>
              <a:rPr lang="en-US" sz="3200" b="1" dirty="0"/>
              <a:t>Step 2:  </a:t>
            </a:r>
            <a:r>
              <a:rPr lang="en-US" sz="3200" dirty="0"/>
              <a:t>Determine the Extent of Missing Data</a:t>
            </a:r>
          </a:p>
          <a:p>
            <a:r>
              <a:rPr lang="en-US" sz="3200" b="1" dirty="0"/>
              <a:t>Step 3:  </a:t>
            </a:r>
            <a:r>
              <a:rPr lang="en-US" sz="3200" dirty="0"/>
              <a:t>Diagnose the Randomness of the Missing Data Processes</a:t>
            </a:r>
          </a:p>
          <a:p>
            <a:r>
              <a:rPr lang="en-US" sz="3200" b="1" dirty="0"/>
              <a:t>Step 4:  </a:t>
            </a:r>
            <a:r>
              <a:rPr lang="en-US" sz="3200" dirty="0"/>
              <a:t>Select the Imputation Method</a:t>
            </a:r>
          </a:p>
          <a:p>
            <a:endParaRPr lang="en-US" dirty="0"/>
          </a:p>
        </p:txBody>
      </p:sp>
      <p:sp>
        <p:nvSpPr>
          <p:cNvPr id="5" name="Footer Placeholder 3">
            <a:extLst>
              <a:ext uri="{FF2B5EF4-FFF2-40B4-BE49-F238E27FC236}">
                <a16:creationId xmlns:a16="http://schemas.microsoft.com/office/drawing/2014/main" xmlns="" id="{F7A713AD-9471-4329-B8F6-BC5E85BC251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61288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Determine the Type of Missing Data</a:t>
            </a:r>
          </a:p>
        </p:txBody>
      </p:sp>
      <p:sp>
        <p:nvSpPr>
          <p:cNvPr id="3" name="Content Placeholder 2"/>
          <p:cNvSpPr>
            <a:spLocks noGrp="1"/>
          </p:cNvSpPr>
          <p:nvPr>
            <p:ph idx="1"/>
          </p:nvPr>
        </p:nvSpPr>
        <p:spPr/>
        <p:txBody>
          <a:bodyPr/>
          <a:lstStyle/>
          <a:p>
            <a:r>
              <a:rPr lang="en-US" b="1" dirty="0"/>
              <a:t>Ignorable Missing Data </a:t>
            </a:r>
            <a:r>
              <a:rPr lang="en-US" dirty="0"/>
              <a:t>– expected and part of research design.</a:t>
            </a:r>
          </a:p>
          <a:p>
            <a:pPr marL="969962" lvl="1" indent="-457200"/>
            <a:r>
              <a:rPr lang="en-US" u="sng" dirty="0"/>
              <a:t>Sample</a:t>
            </a:r>
            <a:r>
              <a:rPr lang="en-US" dirty="0"/>
              <a:t> – form of missing data, with excluded data the remaining population.</a:t>
            </a:r>
          </a:p>
          <a:p>
            <a:pPr marL="969962" lvl="1" indent="-457200"/>
            <a:r>
              <a:rPr lang="en-US" u="sng" dirty="0"/>
              <a:t>Part of data collection </a:t>
            </a:r>
            <a:r>
              <a:rPr lang="en-US" dirty="0"/>
              <a:t>– e.g., skip patterns.</a:t>
            </a:r>
          </a:p>
          <a:p>
            <a:pPr marL="969962" lvl="1" indent="-457200"/>
            <a:r>
              <a:rPr lang="en-US" u="sng" dirty="0"/>
              <a:t>Censored data </a:t>
            </a:r>
            <a:r>
              <a:rPr lang="en-US" dirty="0"/>
              <a:t>– some data not yet observed (e.g., survival data).</a:t>
            </a:r>
          </a:p>
          <a:p>
            <a:pPr marL="0" indent="0"/>
            <a:endParaRPr lang="en-US" dirty="0"/>
          </a:p>
          <a:p>
            <a:pPr marL="0" indent="0"/>
            <a:r>
              <a:rPr lang="en-US" b="1" dirty="0"/>
              <a:t>Not Ignorable Missing Data </a:t>
            </a:r>
            <a:r>
              <a:rPr lang="en-US" dirty="0"/>
              <a:t>– data which must be addressed in the analysis.</a:t>
            </a:r>
          </a:p>
          <a:p>
            <a:pPr marL="969962" lvl="1" indent="-457200"/>
            <a:r>
              <a:rPr lang="en-US" u="sng" dirty="0"/>
              <a:t>Known process</a:t>
            </a:r>
            <a:r>
              <a:rPr lang="en-US" dirty="0"/>
              <a:t> – identified due to procedural factors (e.g., data entry or data management).</a:t>
            </a:r>
          </a:p>
          <a:p>
            <a:pPr marL="969962" lvl="1" indent="-457200"/>
            <a:r>
              <a:rPr lang="en-US" u="sng" dirty="0"/>
              <a:t>Unknown process </a:t>
            </a:r>
            <a:r>
              <a:rPr lang="en-US" dirty="0"/>
              <a:t>– primarily related to respondent, but important characteristic is level of randomness (e.g., straight lining; lack of attention).</a:t>
            </a:r>
          </a:p>
        </p:txBody>
      </p:sp>
      <p:sp>
        <p:nvSpPr>
          <p:cNvPr id="5" name="Footer Placeholder 3">
            <a:extLst>
              <a:ext uri="{FF2B5EF4-FFF2-40B4-BE49-F238E27FC236}">
                <a16:creationId xmlns:a16="http://schemas.microsoft.com/office/drawing/2014/main" xmlns="" id="{6F2FBF63-BDEC-4113-9ED8-1082981DEED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9374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t>
            </a:r>
            <a:r>
              <a:rPr lang="en-US" dirty="0" err="1"/>
              <a:t>Missingness</a:t>
            </a:r>
            <a:endParaRPr lang="en-US" dirty="0"/>
          </a:p>
        </p:txBody>
      </p:sp>
      <p:sp>
        <p:nvSpPr>
          <p:cNvPr id="3" name="Content Placeholder 2"/>
          <p:cNvSpPr>
            <a:spLocks noGrp="1"/>
          </p:cNvSpPr>
          <p:nvPr>
            <p:ph idx="1"/>
          </p:nvPr>
        </p:nvSpPr>
        <p:spPr/>
        <p:txBody>
          <a:bodyPr/>
          <a:lstStyle/>
          <a:p>
            <a:r>
              <a:rPr lang="en-US" sz="3200" b="1" dirty="0"/>
              <a:t>Three levels of </a:t>
            </a:r>
            <a:r>
              <a:rPr lang="en-US" sz="3200" b="1" dirty="0" err="1"/>
              <a:t>missingness</a:t>
            </a:r>
            <a:r>
              <a:rPr lang="en-US" sz="3200" b="1" dirty="0"/>
              <a:t> </a:t>
            </a:r>
            <a:r>
              <a:rPr lang="en-US" sz="3200" dirty="0"/>
              <a:t>(Newman 2014):</a:t>
            </a:r>
          </a:p>
          <a:p>
            <a:pPr marL="969962" lvl="1" indent="-457200"/>
            <a:r>
              <a:rPr lang="en-US" sz="2800" u="sng" dirty="0"/>
              <a:t>Item-level</a:t>
            </a:r>
            <a:r>
              <a:rPr lang="en-US" sz="2800" dirty="0"/>
              <a:t> – missing data for individual variable.</a:t>
            </a:r>
          </a:p>
          <a:p>
            <a:pPr marL="969962" lvl="1" indent="-457200"/>
            <a:r>
              <a:rPr lang="en-US" sz="2800" u="sng" dirty="0"/>
              <a:t>Construct-level</a:t>
            </a:r>
            <a:r>
              <a:rPr lang="en-US" sz="2800" dirty="0"/>
              <a:t> – missing data for entire set of questions about a specific construct.</a:t>
            </a:r>
          </a:p>
          <a:p>
            <a:pPr marL="969962" lvl="1" indent="-457200"/>
            <a:r>
              <a:rPr lang="en-US" sz="2800" u="sng" dirty="0"/>
              <a:t>Person-level</a:t>
            </a:r>
            <a:r>
              <a:rPr lang="en-US" sz="2800" dirty="0"/>
              <a:t> – missing data related to individual’s willingness or ability to provide responses. </a:t>
            </a:r>
          </a:p>
        </p:txBody>
      </p:sp>
      <p:sp>
        <p:nvSpPr>
          <p:cNvPr id="5" name="Footer Placeholder 3">
            <a:extLst>
              <a:ext uri="{FF2B5EF4-FFF2-40B4-BE49-F238E27FC236}">
                <a16:creationId xmlns:a16="http://schemas.microsoft.com/office/drawing/2014/main" xmlns="" id="{861AFC08-AE89-4E4D-BC3F-46DB67E8AFC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99611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298450" y="1004605"/>
            <a:ext cx="11730065" cy="4616450"/>
          </a:xfrm>
        </p:spPr>
        <p:txBody>
          <a:bodyPr/>
          <a:lstStyle/>
          <a:p>
            <a:r>
              <a:rPr lang="en-US" dirty="0"/>
              <a:t>Upon completing this chapter, you should be able to do the following:</a:t>
            </a:r>
          </a:p>
          <a:p>
            <a:pPr marL="457200" indent="-457200">
              <a:buFont typeface="Arial" panose="020B0604020202020204" pitchFamily="34" charset="0"/>
              <a:buChar char="•"/>
            </a:pPr>
            <a:r>
              <a:rPr lang="en-US" dirty="0"/>
              <a:t>Select the appropriate graphical method to examine the characteristics of the data or relationships of interest.</a:t>
            </a:r>
          </a:p>
          <a:p>
            <a:pPr marL="457200" indent="-457200">
              <a:buFont typeface="Arial" panose="020B0604020202020204" pitchFamily="34" charset="0"/>
              <a:buChar char="•"/>
            </a:pPr>
            <a:r>
              <a:rPr lang="en-US" dirty="0"/>
              <a:t>Assess the type and potential impact of missing data.</a:t>
            </a:r>
          </a:p>
          <a:p>
            <a:pPr marL="457200" indent="-457200">
              <a:buFont typeface="Arial" panose="020B0604020202020204" pitchFamily="34" charset="0"/>
              <a:buChar char="•"/>
            </a:pPr>
            <a:r>
              <a:rPr lang="en-US" dirty="0"/>
              <a:t>Understand the different types of missing data processes.</a:t>
            </a:r>
          </a:p>
          <a:p>
            <a:pPr marL="457200" indent="-457200">
              <a:buFont typeface="Arial" panose="020B0604020202020204" pitchFamily="34" charset="0"/>
              <a:buChar char="•"/>
            </a:pPr>
            <a:r>
              <a:rPr lang="en-US" dirty="0"/>
              <a:t>Explain the advantages and disadvantages of the approaches available for dealing with missing data.</a:t>
            </a:r>
          </a:p>
          <a:p>
            <a:pPr marL="457200" indent="-457200">
              <a:buFont typeface="Arial" panose="020B0604020202020204" pitchFamily="34" charset="0"/>
              <a:buChar char="•"/>
            </a:pPr>
            <a:r>
              <a:rPr lang="en-US" dirty="0"/>
              <a:t>Identify univariate, bivariate, and multivariate outliers.</a:t>
            </a:r>
          </a:p>
          <a:p>
            <a:pPr marL="457200" indent="-457200">
              <a:buFont typeface="Arial" panose="020B0604020202020204" pitchFamily="34" charset="0"/>
              <a:buChar char="•"/>
            </a:pPr>
            <a:r>
              <a:rPr lang="en-US" dirty="0"/>
              <a:t>Test your data for the assumptions underlying most multivariate techniques.</a:t>
            </a:r>
          </a:p>
          <a:p>
            <a:pPr marL="457200" indent="-457200">
              <a:buFont typeface="Arial" panose="020B0604020202020204" pitchFamily="34" charset="0"/>
              <a:buChar char="•"/>
            </a:pPr>
            <a:r>
              <a:rPr lang="en-US" dirty="0"/>
              <a:t>Determine the best method of data transformation given a specific problem.</a:t>
            </a:r>
          </a:p>
          <a:p>
            <a:pPr marL="457200" indent="-457200">
              <a:buFont typeface="Arial" panose="020B0604020202020204" pitchFamily="34" charset="0"/>
              <a:buChar char="•"/>
            </a:pPr>
            <a:r>
              <a:rPr lang="en-US" dirty="0"/>
              <a:t>Understand how to incorporate nonmetric variables as metric variables.</a:t>
            </a:r>
          </a:p>
          <a:p>
            <a:pPr marL="457200" indent="-457200">
              <a:buFont typeface="Arial" panose="020B0604020202020204" pitchFamily="34" charset="0"/>
              <a:buChar char="•"/>
            </a:pPr>
            <a:endParaRPr lang="en-US" dirty="0"/>
          </a:p>
          <a:p>
            <a:endParaRPr lang="en-US" dirty="0"/>
          </a:p>
        </p:txBody>
      </p:sp>
      <p:sp>
        <p:nvSpPr>
          <p:cNvPr id="5" name="Footer Placeholder 3">
            <a:extLst>
              <a:ext uri="{FF2B5EF4-FFF2-40B4-BE49-F238E27FC236}">
                <a16:creationId xmlns:a16="http://schemas.microsoft.com/office/drawing/2014/main" xmlns="" id="{A4CF445C-4677-4E98-8CDD-C9DBD01E5A3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34258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Determine the Extent of Missing Data</a:t>
            </a:r>
          </a:p>
        </p:txBody>
      </p:sp>
      <p:sp>
        <p:nvSpPr>
          <p:cNvPr id="3" name="Content Placeholder 2"/>
          <p:cNvSpPr>
            <a:spLocks noGrp="1"/>
          </p:cNvSpPr>
          <p:nvPr>
            <p:ph idx="1"/>
          </p:nvPr>
        </p:nvSpPr>
        <p:spPr>
          <a:xfrm>
            <a:off x="298450" y="835258"/>
            <a:ext cx="11613687" cy="4616450"/>
          </a:xfrm>
        </p:spPr>
        <p:txBody>
          <a:bodyPr/>
          <a:lstStyle/>
          <a:p>
            <a:r>
              <a:rPr lang="en-US" b="1" dirty="0"/>
              <a:t>Basic question</a:t>
            </a:r>
            <a:r>
              <a:rPr lang="en-US" dirty="0"/>
              <a:t>: Is the extent or amount of missing data is low enough to not affect the results, even if it operates in a nonrandom manner.</a:t>
            </a:r>
          </a:p>
          <a:p>
            <a:r>
              <a:rPr lang="en-US" b="1" dirty="0"/>
              <a:t>Levels of analysis</a:t>
            </a:r>
            <a:r>
              <a:rPr lang="en-US" dirty="0"/>
              <a:t>: percentage of data missing by . . . </a:t>
            </a:r>
          </a:p>
          <a:p>
            <a:pPr marL="969962" lvl="1" indent="-457200"/>
            <a:r>
              <a:rPr lang="en-US" dirty="0"/>
              <a:t>Variable – common form of assessment.</a:t>
            </a:r>
          </a:p>
          <a:p>
            <a:pPr marL="969962" lvl="1" indent="-457200"/>
            <a:r>
              <a:rPr lang="en-US" dirty="0"/>
              <a:t>Case – amount of missing data across all variables by case.</a:t>
            </a:r>
          </a:p>
          <a:p>
            <a:pPr marL="0" indent="0"/>
            <a:r>
              <a:rPr lang="en-US" b="1" dirty="0"/>
              <a:t>Guidelines for deleting variables and/or cases:</a:t>
            </a:r>
          </a:p>
          <a:p>
            <a:pPr marL="969962" lvl="1" indent="-457200"/>
            <a:r>
              <a:rPr lang="en-US" u="sng" dirty="0"/>
              <a:t>10 percent or less generally acceptable</a:t>
            </a:r>
            <a:r>
              <a:rPr lang="en-US" dirty="0"/>
              <a:t> – cases or observations with 10% or less are amenable to any imputation strategy.</a:t>
            </a:r>
          </a:p>
          <a:p>
            <a:pPr marL="969962" lvl="1" indent="-457200"/>
            <a:r>
              <a:rPr lang="en-US" u="sng" dirty="0"/>
              <a:t>Sufficient sample size</a:t>
            </a:r>
            <a:r>
              <a:rPr lang="en-US" dirty="0"/>
              <a:t> – be sure missing data remedy provides adequate sample size.</a:t>
            </a:r>
          </a:p>
          <a:p>
            <a:pPr marL="969962" lvl="1" indent="-457200"/>
            <a:r>
              <a:rPr lang="en-US" dirty="0"/>
              <a:t>Cases with missing data for dependent variable(s) typically are deleted.</a:t>
            </a:r>
          </a:p>
          <a:p>
            <a:pPr marL="969962" lvl="1" indent="-457200"/>
            <a:r>
              <a:rPr lang="en-US" u="sng" dirty="0"/>
              <a:t>When deleting a variable, ensure that alternative variables</a:t>
            </a:r>
            <a:r>
              <a:rPr lang="en-US" dirty="0"/>
              <a:t>, hopefully highly correlated, are available to represent the intent of the original variable.</a:t>
            </a:r>
          </a:p>
          <a:p>
            <a:pPr marL="969962" lvl="1" indent="-457200"/>
            <a:r>
              <a:rPr lang="en-US" dirty="0"/>
              <a:t>Perform the analysis both </a:t>
            </a:r>
            <a:r>
              <a:rPr lang="en-US" u="sng" dirty="0"/>
              <a:t>with and without the deleted cases or variables</a:t>
            </a:r>
            <a:r>
              <a:rPr lang="en-US" dirty="0"/>
              <a:t>.</a:t>
            </a:r>
            <a:endParaRPr lang="en-US" u="sng" dirty="0"/>
          </a:p>
          <a:p>
            <a:pPr marL="969962" lvl="1" indent="-457200"/>
            <a:endParaRPr lang="en-US" dirty="0"/>
          </a:p>
        </p:txBody>
      </p:sp>
      <p:sp>
        <p:nvSpPr>
          <p:cNvPr id="5" name="Footer Placeholder 3">
            <a:extLst>
              <a:ext uri="{FF2B5EF4-FFF2-40B4-BE49-F238E27FC236}">
                <a16:creationId xmlns:a16="http://schemas.microsoft.com/office/drawing/2014/main" xmlns="" id="{CC3234C8-0652-4F04-B72E-5F7749F4C53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80559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3: Diagnose the Randomness of the Missing Data Processes</a:t>
            </a:r>
          </a:p>
        </p:txBody>
      </p:sp>
      <p:sp>
        <p:nvSpPr>
          <p:cNvPr id="3" name="Content Placeholder 2"/>
          <p:cNvSpPr>
            <a:spLocks noGrp="1"/>
          </p:cNvSpPr>
          <p:nvPr>
            <p:ph idx="1"/>
          </p:nvPr>
        </p:nvSpPr>
        <p:spPr/>
        <p:txBody>
          <a:bodyPr/>
          <a:lstStyle/>
          <a:p>
            <a:r>
              <a:rPr lang="en-US" b="1" dirty="0"/>
              <a:t>Levels of Randomness of the Missing Data Process</a:t>
            </a:r>
          </a:p>
          <a:p>
            <a:pPr marL="969962" lvl="1" indent="-457200"/>
            <a:r>
              <a:rPr lang="en-US" u="sng" dirty="0"/>
              <a:t>Missing Data at Random (MAR)</a:t>
            </a:r>
          </a:p>
          <a:p>
            <a:pPr marL="1370012" lvl="2" indent="-457200"/>
            <a:r>
              <a:rPr lang="en-US" dirty="0"/>
              <a:t>missing values of Y depend on X, but not on Y. </a:t>
            </a:r>
          </a:p>
          <a:p>
            <a:pPr marL="1370012" lvl="2" indent="-457200"/>
            <a:r>
              <a:rPr lang="en-US" dirty="0"/>
              <a:t>Example – observed Y values represent a random sample of the actual Y values for each value of X, but the observed data for Y do not necessarily represent a truly random sample of all Y values.</a:t>
            </a:r>
          </a:p>
          <a:p>
            <a:pPr marL="969962" lvl="1" indent="-457200"/>
            <a:r>
              <a:rPr lang="en-US" u="sng" dirty="0"/>
              <a:t>Missing Completely at Random (MCAR)</a:t>
            </a:r>
          </a:p>
          <a:p>
            <a:pPr marL="1370012" lvl="2" indent="-457200"/>
            <a:r>
              <a:rPr lang="en-US" dirty="0"/>
              <a:t>observed values of Y are truly a random sample of all Y values.</a:t>
            </a:r>
          </a:p>
          <a:p>
            <a:pPr marL="1370012" lvl="2" indent="-457200"/>
            <a:r>
              <a:rPr lang="en-US" dirty="0"/>
              <a:t>no underlying association to the other observed variables, characterized as “purely haphazard </a:t>
            </a:r>
            <a:r>
              <a:rPr lang="en-US" dirty="0" err="1"/>
              <a:t>missingness</a:t>
            </a:r>
            <a:r>
              <a:rPr lang="en-US" dirty="0"/>
              <a:t>”.</a:t>
            </a:r>
          </a:p>
          <a:p>
            <a:pPr marL="969962" lvl="1" indent="-457200"/>
            <a:r>
              <a:rPr lang="en-US" u="sng" dirty="0"/>
              <a:t>Not Missing at Random (NMAR)</a:t>
            </a:r>
          </a:p>
          <a:p>
            <a:pPr marL="1370012" lvl="2" indent="-457200"/>
            <a:r>
              <a:rPr lang="en-US" dirty="0"/>
              <a:t>Distinct non-random pattern of missing data.</a:t>
            </a:r>
          </a:p>
          <a:p>
            <a:pPr marL="1370012" lvl="2" indent="-457200"/>
            <a:r>
              <a:rPr lang="en-US" dirty="0"/>
              <a:t>Non-random pattern not related to any other variables.</a:t>
            </a:r>
          </a:p>
          <a:p>
            <a:pPr marL="1370012" lvl="2" indent="-457200"/>
            <a:r>
              <a:rPr lang="en-US" dirty="0"/>
              <a:t>Example: all individuals with high income had missing data. </a:t>
            </a:r>
          </a:p>
        </p:txBody>
      </p:sp>
      <p:sp>
        <p:nvSpPr>
          <p:cNvPr id="5" name="Footer Placeholder 3">
            <a:extLst>
              <a:ext uri="{FF2B5EF4-FFF2-40B4-BE49-F238E27FC236}">
                <a16:creationId xmlns:a16="http://schemas.microsoft.com/office/drawing/2014/main" xmlns="" id="{01010E9C-9BBD-433E-BDA4-F8E60DDF62A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83947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Tests for Levels of Randomness</a:t>
            </a:r>
          </a:p>
        </p:txBody>
      </p:sp>
      <p:sp>
        <p:nvSpPr>
          <p:cNvPr id="3" name="Content Placeholder 2"/>
          <p:cNvSpPr>
            <a:spLocks noGrp="1"/>
          </p:cNvSpPr>
          <p:nvPr>
            <p:ph idx="1"/>
          </p:nvPr>
        </p:nvSpPr>
        <p:spPr>
          <a:xfrm>
            <a:off x="298451" y="876820"/>
            <a:ext cx="11368616" cy="4616450"/>
          </a:xfrm>
        </p:spPr>
        <p:txBody>
          <a:bodyPr/>
          <a:lstStyle/>
          <a:p>
            <a:r>
              <a:rPr lang="en-US" b="1" i="1" dirty="0"/>
              <a:t>t</a:t>
            </a:r>
            <a:r>
              <a:rPr lang="en-US" b="1" dirty="0"/>
              <a:t> test of </a:t>
            </a:r>
            <a:r>
              <a:rPr lang="en-US" b="1" dirty="0" err="1"/>
              <a:t>Missingness</a:t>
            </a:r>
            <a:endParaRPr lang="en-US" b="1" dirty="0"/>
          </a:p>
          <a:p>
            <a:pPr marL="969962" lvl="1" indent="-457200"/>
            <a:r>
              <a:rPr lang="en-US" dirty="0"/>
              <a:t>Test of differences between cases with missing data versus not missing data on other variables:</a:t>
            </a:r>
          </a:p>
          <a:p>
            <a:pPr marL="1370012" lvl="2" indent="-457200">
              <a:buFont typeface="+mj-lt"/>
              <a:buAutoNum type="arabicPeriod"/>
            </a:pPr>
            <a:r>
              <a:rPr lang="en-US" dirty="0"/>
              <a:t>For specific variable (e.g., X</a:t>
            </a:r>
            <a:r>
              <a:rPr lang="en-US" baseline="-25000" dirty="0"/>
              <a:t>1</a:t>
            </a:r>
            <a:r>
              <a:rPr lang="en-US" dirty="0"/>
              <a:t>), create two groups of cases – cases with missing values on X</a:t>
            </a:r>
            <a:r>
              <a:rPr lang="en-US" baseline="-25000" dirty="0"/>
              <a:t>1</a:t>
            </a:r>
            <a:r>
              <a:rPr lang="en-US" dirty="0"/>
              <a:t> and those with valid values on X</a:t>
            </a:r>
            <a:r>
              <a:rPr lang="en-US" baseline="-25000" dirty="0"/>
              <a:t>1</a:t>
            </a:r>
            <a:endParaRPr lang="en-US" dirty="0"/>
          </a:p>
          <a:p>
            <a:pPr marL="1370012" lvl="2" indent="-457200">
              <a:buFont typeface="+mj-lt"/>
              <a:buAutoNum type="arabicPeriod"/>
            </a:pPr>
            <a:r>
              <a:rPr lang="en-US" dirty="0"/>
              <a:t>Compare these two groups with a </a:t>
            </a:r>
            <a:r>
              <a:rPr lang="en-US" i="1" dirty="0"/>
              <a:t>t</a:t>
            </a:r>
            <a:r>
              <a:rPr lang="en-US" dirty="0"/>
              <a:t> test for differences on other variables in the analysis (e.g., X</a:t>
            </a:r>
            <a:r>
              <a:rPr lang="en-US" baseline="-25000" dirty="0"/>
              <a:t>2</a:t>
            </a:r>
            <a:r>
              <a:rPr lang="en-US" dirty="0"/>
              <a:t>, X</a:t>
            </a:r>
            <a:r>
              <a:rPr lang="en-US" baseline="-25000" dirty="0"/>
              <a:t>3</a:t>
            </a:r>
            <a:r>
              <a:rPr lang="en-US" dirty="0"/>
              <a:t> ….)</a:t>
            </a:r>
          </a:p>
          <a:p>
            <a:pPr marL="1370012" lvl="2" indent="-457200">
              <a:buFont typeface="+mj-lt"/>
              <a:buAutoNum type="arabicPeriod"/>
            </a:pPr>
            <a:r>
              <a:rPr lang="en-US" dirty="0"/>
              <a:t>Differences indicate MAR processes, no differences indicate MCAR processes</a:t>
            </a:r>
          </a:p>
          <a:p>
            <a:pPr marL="0" indent="0"/>
            <a:r>
              <a:rPr lang="en-US" b="1" dirty="0"/>
              <a:t>Little’s MCAR Test</a:t>
            </a:r>
          </a:p>
          <a:p>
            <a:pPr marL="969962" lvl="1" indent="-457200"/>
            <a:r>
              <a:rPr lang="en-US" dirty="0"/>
              <a:t>analyzes the pattern of missing data on all variables and compares it with the pattern expected for a random missing data process. </a:t>
            </a:r>
          </a:p>
          <a:p>
            <a:pPr marL="969962" lvl="1" indent="-457200"/>
            <a:r>
              <a:rPr lang="en-US" dirty="0"/>
              <a:t>If no significant differences are found, the missing data can be classified as MCAR.</a:t>
            </a:r>
          </a:p>
          <a:p>
            <a:pPr marL="0" indent="0"/>
            <a:r>
              <a:rPr lang="en-US" b="1" dirty="0"/>
              <a:t>MAR or MCAR?</a:t>
            </a:r>
          </a:p>
          <a:p>
            <a:pPr marL="969962" lvl="1" indent="-457200"/>
            <a:r>
              <a:rPr lang="en-US" dirty="0"/>
              <a:t>Useful for selecting remedy, but less impactful when using model-based methods.</a:t>
            </a:r>
          </a:p>
        </p:txBody>
      </p:sp>
      <p:sp>
        <p:nvSpPr>
          <p:cNvPr id="5" name="Footer Placeholder 3">
            <a:extLst>
              <a:ext uri="{FF2B5EF4-FFF2-40B4-BE49-F238E27FC236}">
                <a16:creationId xmlns:a16="http://schemas.microsoft.com/office/drawing/2014/main" xmlns="" id="{38880169-7EED-4630-B6BC-0159EBDE8CC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325592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of MCAR Using Only Valid Data</a:t>
            </a:r>
          </a:p>
        </p:txBody>
      </p:sp>
      <p:sp>
        <p:nvSpPr>
          <p:cNvPr id="3" name="Content Placeholder 2"/>
          <p:cNvSpPr>
            <a:spLocks noGrp="1"/>
          </p:cNvSpPr>
          <p:nvPr>
            <p:ph idx="1"/>
          </p:nvPr>
        </p:nvSpPr>
        <p:spPr/>
        <p:txBody>
          <a:bodyPr/>
          <a:lstStyle/>
          <a:p>
            <a:r>
              <a:rPr lang="en-US" b="1" dirty="0"/>
              <a:t>IF MCAR</a:t>
            </a:r>
            <a:r>
              <a:rPr lang="en-US" dirty="0"/>
              <a:t>, several approaches available:</a:t>
            </a:r>
          </a:p>
          <a:p>
            <a:pPr marL="1027112" lvl="1" indent="-514350">
              <a:buFont typeface="+mj-lt"/>
              <a:buAutoNum type="arabicPeriod"/>
            </a:pPr>
            <a:r>
              <a:rPr lang="en-US" u="sng" dirty="0"/>
              <a:t>Using only valid data</a:t>
            </a:r>
          </a:p>
          <a:p>
            <a:pPr marL="1427162" lvl="2" indent="-514350"/>
            <a:r>
              <a:rPr lang="en-US" dirty="0"/>
              <a:t>Complete case approach</a:t>
            </a:r>
          </a:p>
          <a:p>
            <a:pPr marL="1884362" lvl="3" indent="-514350"/>
            <a:r>
              <a:rPr lang="en-US" dirty="0"/>
              <a:t>Use only cases with no missing data.</a:t>
            </a:r>
          </a:p>
          <a:p>
            <a:pPr marL="1427162" lvl="2" indent="-514350"/>
            <a:r>
              <a:rPr lang="en-US" dirty="0"/>
              <a:t>Using all-available data</a:t>
            </a:r>
          </a:p>
          <a:p>
            <a:pPr marL="1884362" lvl="3" indent="-514350"/>
            <a:r>
              <a:rPr lang="en-US" dirty="0"/>
              <a:t>Calculate imputed values based on all valid pairwise information.</a:t>
            </a:r>
          </a:p>
          <a:p>
            <a:pPr marL="1027112" lvl="1" indent="-514350">
              <a:buFont typeface="+mj-lt"/>
              <a:buAutoNum type="arabicPeriod"/>
            </a:pPr>
            <a:r>
              <a:rPr lang="en-US" u="sng" dirty="0"/>
              <a:t>Using known replacement data</a:t>
            </a:r>
          </a:p>
          <a:p>
            <a:pPr marL="1427162" lvl="2" indent="-514350"/>
            <a:r>
              <a:rPr lang="en-US" dirty="0"/>
              <a:t>Hot or Cold Deck imputation</a:t>
            </a:r>
          </a:p>
          <a:p>
            <a:pPr marL="1427162" lvl="2" indent="-514350"/>
            <a:r>
              <a:rPr lang="en-US" dirty="0"/>
              <a:t>Case substitution</a:t>
            </a:r>
          </a:p>
          <a:p>
            <a:pPr marL="1027112" lvl="1" indent="-514350">
              <a:buFont typeface="+mj-lt"/>
              <a:buAutoNum type="arabicPeriod"/>
            </a:pPr>
            <a:r>
              <a:rPr lang="en-US" u="sng" dirty="0"/>
              <a:t>Calculating replacement values</a:t>
            </a:r>
          </a:p>
          <a:p>
            <a:pPr marL="1427162" lvl="2" indent="-514350"/>
            <a:r>
              <a:rPr lang="en-US" dirty="0"/>
              <a:t>Mean substitution</a:t>
            </a:r>
          </a:p>
          <a:p>
            <a:pPr marL="1884362" lvl="3" indent="-514350"/>
            <a:r>
              <a:rPr lang="en-US" dirty="0"/>
              <a:t>replaces the missing values with the mean value of that variable calculated from all valid responses.</a:t>
            </a:r>
          </a:p>
          <a:p>
            <a:pPr marL="1427162" lvl="2" indent="-514350"/>
            <a:r>
              <a:rPr lang="en-US" dirty="0"/>
              <a:t>Regression imputation</a:t>
            </a:r>
          </a:p>
          <a:p>
            <a:pPr marL="1884362" lvl="3" indent="-514350"/>
            <a:r>
              <a:rPr lang="en-US" dirty="0"/>
              <a:t>predict the missing values of a variable based on its relationship to other variables in the dataset.</a:t>
            </a:r>
          </a:p>
        </p:txBody>
      </p:sp>
      <p:sp>
        <p:nvSpPr>
          <p:cNvPr id="5" name="Footer Placeholder 3">
            <a:extLst>
              <a:ext uri="{FF2B5EF4-FFF2-40B4-BE49-F238E27FC236}">
                <a16:creationId xmlns:a16="http://schemas.microsoft.com/office/drawing/2014/main" xmlns="" id="{62B5ACD8-6C2F-4E33-8AF2-ACFBE329E5B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95475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of a MAR Missing Data Process</a:t>
            </a:r>
          </a:p>
        </p:txBody>
      </p:sp>
      <p:sp>
        <p:nvSpPr>
          <p:cNvPr id="3" name="Content Placeholder 2"/>
          <p:cNvSpPr>
            <a:spLocks noGrp="1"/>
          </p:cNvSpPr>
          <p:nvPr>
            <p:ph idx="1"/>
          </p:nvPr>
        </p:nvSpPr>
        <p:spPr>
          <a:xfrm>
            <a:off x="298451" y="893445"/>
            <a:ext cx="11624608" cy="4616450"/>
          </a:xfrm>
        </p:spPr>
        <p:txBody>
          <a:bodyPr/>
          <a:lstStyle/>
          <a:p>
            <a:r>
              <a:rPr lang="en-US" dirty="0"/>
              <a:t>Best remedy is some form of </a:t>
            </a:r>
            <a:r>
              <a:rPr lang="en-US" b="1" dirty="0"/>
              <a:t>model-based approach </a:t>
            </a:r>
            <a:r>
              <a:rPr lang="en-US" dirty="0"/>
              <a:t>. . . </a:t>
            </a:r>
            <a:endParaRPr lang="en-US" b="1" dirty="0"/>
          </a:p>
          <a:p>
            <a:r>
              <a:rPr lang="en-US" b="1" dirty="0"/>
              <a:t>Two forms </a:t>
            </a:r>
            <a:r>
              <a:rPr lang="en-US" dirty="0"/>
              <a:t>of model-based imputation which rely upon MAR relationships to estimate missing data:</a:t>
            </a:r>
          </a:p>
          <a:p>
            <a:pPr marL="969962" lvl="1" indent="-457200"/>
            <a:r>
              <a:rPr lang="en-US" dirty="0"/>
              <a:t>Maximum likelihood and EM:</a:t>
            </a:r>
          </a:p>
          <a:p>
            <a:pPr marL="1370012" lvl="2" indent="-457200"/>
            <a:r>
              <a:rPr lang="en-US" dirty="0"/>
              <a:t>Single step process of missing data estimation and model estimation.</a:t>
            </a:r>
          </a:p>
          <a:p>
            <a:pPr marL="1370012" lvl="2" indent="-457200"/>
            <a:r>
              <a:rPr lang="en-US" dirty="0"/>
              <a:t>No imputation for individual cases, rather direct estimation of means and covariance matrix.</a:t>
            </a:r>
          </a:p>
          <a:p>
            <a:pPr marL="969962" lvl="1" indent="-457200"/>
            <a:r>
              <a:rPr lang="en-US" dirty="0"/>
              <a:t>Multiple imputation:</a:t>
            </a:r>
          </a:p>
          <a:p>
            <a:pPr marL="1370012" lvl="2" indent="-457200"/>
            <a:r>
              <a:rPr lang="en-US" dirty="0"/>
              <a:t>Estimation of imputed values for missing data of individual cases by specified model.</a:t>
            </a:r>
          </a:p>
          <a:p>
            <a:pPr marL="1370012" lvl="2" indent="-457200"/>
            <a:r>
              <a:rPr lang="en-US" dirty="0"/>
              <a:t>Calculates multiple sets of imputed values, each set varying by adding a random element to imputed values and then forming a separate dataset for estimation.</a:t>
            </a:r>
          </a:p>
          <a:p>
            <a:pPr marL="1370012" lvl="2" indent="-457200"/>
            <a:r>
              <a:rPr lang="en-US" dirty="0"/>
              <a:t>Model estimates made for each imputed dataset and then combined for final model estimates.</a:t>
            </a:r>
          </a:p>
          <a:p>
            <a:pPr marL="0" indent="0"/>
            <a:r>
              <a:rPr lang="en-US" b="1" dirty="0"/>
              <a:t>Choosing</a:t>
            </a:r>
            <a:r>
              <a:rPr lang="en-US" dirty="0"/>
              <a:t> between maximum likelihood and multiple imputation:</a:t>
            </a:r>
          </a:p>
          <a:p>
            <a:pPr marL="969962" lvl="1" indent="-457200"/>
            <a:r>
              <a:rPr lang="en-US" dirty="0"/>
              <a:t>Multiple imputation uses conventional techniques for model estimation while maximum likelihood limited in applicable methods.</a:t>
            </a:r>
          </a:p>
          <a:p>
            <a:pPr marL="1370012" lvl="2" indent="-457200"/>
            <a:endParaRPr lang="en-US" dirty="0"/>
          </a:p>
          <a:p>
            <a:endParaRPr lang="en-US" dirty="0"/>
          </a:p>
        </p:txBody>
      </p:sp>
      <p:sp>
        <p:nvSpPr>
          <p:cNvPr id="5" name="Footer Placeholder 3">
            <a:extLst>
              <a:ext uri="{FF2B5EF4-FFF2-40B4-BE49-F238E27FC236}">
                <a16:creationId xmlns:a16="http://schemas.microsoft.com/office/drawing/2014/main" xmlns="" id="{41A133B1-2819-4054-8AB2-8BA58188F47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3337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Imputation Based on:</a:t>
            </a:r>
          </a:p>
        </p:txBody>
      </p:sp>
      <p:sp>
        <p:nvSpPr>
          <p:cNvPr id="3" name="Content Placeholder 2"/>
          <p:cNvSpPr>
            <a:spLocks noGrp="1"/>
          </p:cNvSpPr>
          <p:nvPr>
            <p:ph idx="1"/>
          </p:nvPr>
        </p:nvSpPr>
        <p:spPr/>
        <p:txBody>
          <a:bodyPr/>
          <a:lstStyle/>
          <a:p>
            <a:r>
              <a:rPr lang="en-US" b="1" dirty="0"/>
              <a:t>Extent of missing data:</a:t>
            </a:r>
          </a:p>
          <a:p>
            <a:pPr marL="969962" lvl="1" indent="-457200"/>
            <a:r>
              <a:rPr lang="en-US" u="sng" dirty="0"/>
              <a:t>Under 10% </a:t>
            </a:r>
            <a:r>
              <a:rPr lang="en-US" dirty="0"/>
              <a:t> – Any of the imputation methods can be applied, complete case method has been shown to be the least preferred.</a:t>
            </a:r>
          </a:p>
          <a:p>
            <a:pPr marL="969962" lvl="1" indent="-457200"/>
            <a:r>
              <a:rPr lang="en-US" u="sng" dirty="0"/>
              <a:t>10% to 20%</a:t>
            </a:r>
            <a:r>
              <a:rPr lang="en-US" dirty="0"/>
              <a:t> – all-available, hot deck case substitution, and regression methods most preferred for MCAR data, whereas model-based methods are necessary with MAR missing data processes.</a:t>
            </a:r>
          </a:p>
          <a:p>
            <a:pPr marL="969962" lvl="1" indent="-457200"/>
            <a:r>
              <a:rPr lang="en-US" u="sng" dirty="0"/>
              <a:t>Over 20%</a:t>
            </a:r>
            <a:r>
              <a:rPr lang="en-US" dirty="0"/>
              <a:t> – if necessary, the preferred methods are:</a:t>
            </a:r>
          </a:p>
          <a:p>
            <a:pPr marL="1370012" lvl="2" indent="-457200"/>
            <a:r>
              <a:rPr lang="en-US" dirty="0"/>
              <a:t>The regression method for MCAR situations.</a:t>
            </a:r>
          </a:p>
          <a:p>
            <a:pPr marL="1370012" lvl="2" indent="-457200"/>
            <a:r>
              <a:rPr lang="en-US" dirty="0"/>
              <a:t>Model-based methods when MAR missing data occur.</a:t>
            </a:r>
          </a:p>
          <a:p>
            <a:r>
              <a:rPr lang="en-US" b="1" dirty="0"/>
              <a:t>Type of missing data process:</a:t>
            </a:r>
          </a:p>
          <a:p>
            <a:pPr marL="969962" lvl="1" indent="-457200"/>
            <a:r>
              <a:rPr lang="en-US" u="sng" dirty="0"/>
              <a:t>MCAR</a:t>
            </a:r>
            <a:r>
              <a:rPr lang="en-US" dirty="0"/>
              <a:t> – any imputation method can provide unbiased estimates if MCAR conditions met, but the model-based methods are preferred.</a:t>
            </a:r>
          </a:p>
          <a:p>
            <a:pPr marL="969962" lvl="1" indent="-457200"/>
            <a:r>
              <a:rPr lang="en-US" u="sng" dirty="0"/>
              <a:t>MAR</a:t>
            </a:r>
            <a:r>
              <a:rPr lang="en-US" dirty="0"/>
              <a:t> – only model-based methods.</a:t>
            </a:r>
          </a:p>
        </p:txBody>
      </p:sp>
      <p:sp>
        <p:nvSpPr>
          <p:cNvPr id="5" name="Footer Placeholder 3">
            <a:extLst>
              <a:ext uri="{FF2B5EF4-FFF2-40B4-BE49-F238E27FC236}">
                <a16:creationId xmlns:a16="http://schemas.microsoft.com/office/drawing/2014/main" xmlns="" id="{7A75AE1C-3D9F-4C58-BA44-5A7EB2A0FE3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95545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Outliers</a:t>
            </a:r>
          </a:p>
        </p:txBody>
      </p:sp>
      <p:sp>
        <p:nvSpPr>
          <p:cNvPr id="6" name="Text Placeholder 5"/>
          <p:cNvSpPr>
            <a:spLocks noGrp="1"/>
          </p:cNvSpPr>
          <p:nvPr>
            <p:ph type="body" idx="1"/>
          </p:nvPr>
        </p:nvSpPr>
        <p:spPr>
          <a:xfrm>
            <a:off x="963084" y="4052048"/>
            <a:ext cx="10363200" cy="1500187"/>
          </a:xfrm>
        </p:spPr>
        <p:txBody>
          <a:bodyPr/>
          <a:lstStyle/>
          <a:p>
            <a:r>
              <a:rPr lang="en-US" sz="2400" dirty="0"/>
              <a:t>Two Different Contexts for Defining Outliers</a:t>
            </a:r>
          </a:p>
          <a:p>
            <a:r>
              <a:rPr lang="en-US" sz="2400" dirty="0"/>
              <a:t>Impacts of Outliers</a:t>
            </a:r>
          </a:p>
          <a:p>
            <a:r>
              <a:rPr lang="en-US" sz="2400" dirty="0"/>
              <a:t>Classifying Outliers</a:t>
            </a:r>
          </a:p>
          <a:p>
            <a:r>
              <a:rPr lang="en-US" sz="2400" dirty="0"/>
              <a:t>Detecting and Handling Outliers</a:t>
            </a:r>
          </a:p>
        </p:txBody>
      </p:sp>
      <p:sp>
        <p:nvSpPr>
          <p:cNvPr id="7" name="Footer Placeholder 3">
            <a:extLst>
              <a:ext uri="{FF2B5EF4-FFF2-40B4-BE49-F238E27FC236}">
                <a16:creationId xmlns:a16="http://schemas.microsoft.com/office/drawing/2014/main" xmlns="" id="{9A5078BB-27B4-4D84-A3C3-640E60D4460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51712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Outlier</a:t>
            </a:r>
            <a:endParaRPr lang="en-US" dirty="0"/>
          </a:p>
        </p:txBody>
      </p:sp>
      <p:sp>
        <p:nvSpPr>
          <p:cNvPr id="3" name="Content Placeholder 2"/>
          <p:cNvSpPr>
            <a:spLocks noGrp="1"/>
          </p:cNvSpPr>
          <p:nvPr>
            <p:ph idx="1"/>
          </p:nvPr>
        </p:nvSpPr>
        <p:spPr/>
        <p:txBody>
          <a:bodyPr/>
          <a:lstStyle/>
          <a:p>
            <a:r>
              <a:rPr lang="en-US" dirty="0"/>
              <a:t>An observation/response with a unique combination of characteristics and identifiable as </a:t>
            </a:r>
            <a:r>
              <a:rPr lang="en-US" b="1" dirty="0"/>
              <a:t>distinctly different </a:t>
            </a:r>
            <a:r>
              <a:rPr lang="en-US" dirty="0"/>
              <a:t>from the other observations/responses.</a:t>
            </a:r>
          </a:p>
          <a:p>
            <a:endParaRPr lang="en-US" dirty="0"/>
          </a:p>
          <a:p>
            <a:r>
              <a:rPr lang="en-US" b="1" dirty="0"/>
              <a:t>Issue:  “Is the observation/response representative of the population?”</a:t>
            </a:r>
          </a:p>
          <a:p>
            <a:endParaRPr lang="en-US" b="1" dirty="0"/>
          </a:p>
          <a:p>
            <a:r>
              <a:rPr lang="en-US" b="1" dirty="0"/>
              <a:t>Contexts</a:t>
            </a:r>
            <a:r>
              <a:rPr lang="en-US" dirty="0"/>
              <a:t> for defining outliers:</a:t>
            </a:r>
          </a:p>
          <a:p>
            <a:pPr marL="969962" lvl="1" indent="-457200"/>
            <a:r>
              <a:rPr lang="en-US" u="sng" dirty="0"/>
              <a:t>Pre-analysis Context</a:t>
            </a:r>
            <a:r>
              <a:rPr lang="en-US" dirty="0"/>
              <a:t>: A Member of a Population.</a:t>
            </a:r>
          </a:p>
          <a:p>
            <a:pPr marL="1370012" lvl="2" indent="-457200"/>
            <a:r>
              <a:rPr lang="en-US" dirty="0"/>
              <a:t>focus is on each case as compared to the other observations under study.</a:t>
            </a:r>
          </a:p>
          <a:p>
            <a:pPr marL="969962" lvl="1" indent="-457200"/>
            <a:r>
              <a:rPr lang="en-US" u="sng" dirty="0"/>
              <a:t>Post-analysis Context</a:t>
            </a:r>
            <a:r>
              <a:rPr lang="en-US" dirty="0"/>
              <a:t>: Meeting Analysis Expectations.</a:t>
            </a:r>
          </a:p>
          <a:p>
            <a:pPr marL="1370012" lvl="2" indent="-457200"/>
            <a:r>
              <a:rPr lang="en-US" dirty="0"/>
              <a:t>defines “normal” as the expectations (e.g., predicted values, group membership predictions, etc.) generated by the analysis of interest.</a:t>
            </a:r>
          </a:p>
        </p:txBody>
      </p:sp>
      <p:sp>
        <p:nvSpPr>
          <p:cNvPr id="5" name="Footer Placeholder 3">
            <a:extLst>
              <a:ext uri="{FF2B5EF4-FFF2-40B4-BE49-F238E27FC236}">
                <a16:creationId xmlns:a16="http://schemas.microsoft.com/office/drawing/2014/main" xmlns="" id="{B3FD6B45-5711-4B4E-B5AC-213B5D27E62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01315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of Outliers</a:t>
            </a:r>
          </a:p>
        </p:txBody>
      </p:sp>
      <p:sp>
        <p:nvSpPr>
          <p:cNvPr id="3" name="Content Placeholder 2"/>
          <p:cNvSpPr>
            <a:spLocks noGrp="1"/>
          </p:cNvSpPr>
          <p:nvPr>
            <p:ph idx="1"/>
          </p:nvPr>
        </p:nvSpPr>
        <p:spPr/>
        <p:txBody>
          <a:bodyPr/>
          <a:lstStyle/>
          <a:p>
            <a:r>
              <a:rPr lang="en-US" b="1" dirty="0"/>
              <a:t>Practical Impacts</a:t>
            </a:r>
          </a:p>
          <a:p>
            <a:pPr marL="969962" lvl="1" indent="-457200"/>
            <a:r>
              <a:rPr lang="en-US" dirty="0"/>
              <a:t>Can have substantial impact on the results of any analysis.</a:t>
            </a:r>
          </a:p>
          <a:p>
            <a:endParaRPr lang="en-US" dirty="0"/>
          </a:p>
          <a:p>
            <a:r>
              <a:rPr lang="en-US" b="1" dirty="0"/>
              <a:t>Substantive Impacts</a:t>
            </a:r>
          </a:p>
          <a:p>
            <a:pPr marL="969962" lvl="1" indent="-457200"/>
            <a:r>
              <a:rPr lang="en-US" dirty="0"/>
              <a:t>Non-representative outliers can distort results and lame them less generalizable to the population.</a:t>
            </a:r>
          </a:p>
          <a:p>
            <a:endParaRPr lang="en-US" dirty="0"/>
          </a:p>
          <a:p>
            <a:r>
              <a:rPr lang="en-US" b="1" dirty="0"/>
              <a:t>Outliers– Good or Bad?</a:t>
            </a:r>
          </a:p>
          <a:p>
            <a:pPr marL="969962" lvl="1" indent="-457200"/>
            <a:r>
              <a:rPr lang="en-US" dirty="0"/>
              <a:t>Good – identify perhaps, small, but unique, portions of the sample that should be included.</a:t>
            </a:r>
          </a:p>
          <a:p>
            <a:pPr marL="969962" lvl="1" indent="-457200"/>
            <a:r>
              <a:rPr lang="en-US" dirty="0"/>
              <a:t>Bad – distort results and impact generalizability.</a:t>
            </a:r>
          </a:p>
          <a:p>
            <a:pPr marL="969962" lvl="1" indent="-457200"/>
            <a:r>
              <a:rPr lang="en-US" dirty="0"/>
              <a:t>Which one – depends on context and objectives of the research.</a:t>
            </a:r>
          </a:p>
        </p:txBody>
      </p:sp>
      <p:sp>
        <p:nvSpPr>
          <p:cNvPr id="5" name="Footer Placeholder 3">
            <a:extLst>
              <a:ext uri="{FF2B5EF4-FFF2-40B4-BE49-F238E27FC236}">
                <a16:creationId xmlns:a16="http://schemas.microsoft.com/office/drawing/2014/main" xmlns="" id="{B65C903E-4E23-4BBA-A962-8C434EF6B3B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47216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Classifying Outliers</a:t>
            </a:r>
            <a:endParaRPr lang="en-US" dirty="0"/>
          </a:p>
        </p:txBody>
      </p:sp>
      <p:sp>
        <p:nvSpPr>
          <p:cNvPr id="6" name="Content Placeholder 5"/>
          <p:cNvSpPr>
            <a:spLocks noGrp="1"/>
          </p:cNvSpPr>
          <p:nvPr>
            <p:ph idx="1"/>
          </p:nvPr>
        </p:nvSpPr>
        <p:spPr/>
        <p:txBody>
          <a:bodyPr/>
          <a:lstStyle/>
          <a:p>
            <a:r>
              <a:rPr lang="en-US" b="1" dirty="0"/>
              <a:t>Types of impacts of outliers</a:t>
            </a:r>
          </a:p>
          <a:p>
            <a:pPr marL="969962" lvl="1" indent="-457200"/>
            <a:r>
              <a:rPr lang="en-US" dirty="0"/>
              <a:t>Error outliers – differ from expected values generated by the analysis.</a:t>
            </a:r>
          </a:p>
          <a:p>
            <a:pPr marL="969962" lvl="1" indent="-457200"/>
            <a:r>
              <a:rPr lang="en-US" dirty="0"/>
              <a:t>Interesting outliers – different enough to generate insight into the analysis.</a:t>
            </a:r>
          </a:p>
          <a:p>
            <a:pPr marL="969962" lvl="1" indent="-457200"/>
            <a:r>
              <a:rPr lang="en-US" dirty="0"/>
              <a:t>Influential outliers – different enough to substantively impact the results.</a:t>
            </a:r>
          </a:p>
          <a:p>
            <a:pPr marL="969962" lvl="1" indent="-457200"/>
            <a:endParaRPr lang="en-US" dirty="0"/>
          </a:p>
          <a:p>
            <a:pPr marL="457200" indent="-457200"/>
            <a:r>
              <a:rPr lang="en-US" b="1" dirty="0"/>
              <a:t>Reasons for Outlier Designation</a:t>
            </a:r>
          </a:p>
          <a:p>
            <a:pPr marL="969962" lvl="1" indent="-457200"/>
            <a:r>
              <a:rPr lang="en-US" dirty="0"/>
              <a:t>Procedural Error.</a:t>
            </a:r>
          </a:p>
          <a:p>
            <a:pPr marL="969962" lvl="1" indent="-457200"/>
            <a:r>
              <a:rPr lang="en-US" dirty="0"/>
              <a:t>Extraordinary Event.</a:t>
            </a:r>
          </a:p>
          <a:p>
            <a:pPr marL="969962" lvl="1" indent="-457200"/>
            <a:r>
              <a:rPr lang="en-US" dirty="0"/>
              <a:t>Extraordinary Observations.</a:t>
            </a:r>
          </a:p>
          <a:p>
            <a:pPr marL="969962" lvl="1" indent="-457200"/>
            <a:r>
              <a:rPr lang="en-US" dirty="0"/>
              <a:t>Observations unique in their combination of values.</a:t>
            </a:r>
          </a:p>
          <a:p>
            <a:endParaRPr lang="en-US" dirty="0"/>
          </a:p>
        </p:txBody>
      </p:sp>
      <p:sp>
        <p:nvSpPr>
          <p:cNvPr id="7" name="Footer Placeholder 3">
            <a:extLst>
              <a:ext uri="{FF2B5EF4-FFF2-40B4-BE49-F238E27FC236}">
                <a16:creationId xmlns:a16="http://schemas.microsoft.com/office/drawing/2014/main" xmlns="" id="{EC43A379-FD79-4C3B-9A03-F37BC3BE1FD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2439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The Challenge of Big Data Research Efforts</a:t>
            </a:r>
          </a:p>
          <a:p>
            <a:r>
              <a:rPr lang="en-US" dirty="0"/>
              <a:t>Preliminary Examination of the Data</a:t>
            </a:r>
          </a:p>
          <a:p>
            <a:r>
              <a:rPr lang="en-US" dirty="0"/>
              <a:t>Missing Data</a:t>
            </a:r>
          </a:p>
          <a:p>
            <a:r>
              <a:rPr lang="en-US" dirty="0"/>
              <a:t>Outliers</a:t>
            </a:r>
          </a:p>
          <a:p>
            <a:r>
              <a:rPr lang="en-US" dirty="0"/>
              <a:t>Testing the Assumptions of Multivariate Analysis</a:t>
            </a:r>
          </a:p>
          <a:p>
            <a:r>
              <a:rPr lang="en-US" dirty="0"/>
              <a:t>Data Transformations</a:t>
            </a:r>
          </a:p>
          <a:p>
            <a:r>
              <a:rPr lang="en-US" dirty="0"/>
              <a:t>An Illustration of Testing the Assumptions Underlying Multivariate Analysis</a:t>
            </a:r>
          </a:p>
          <a:p>
            <a:r>
              <a:rPr lang="en-US" dirty="0"/>
              <a:t>Incorporating Nonmetric Data with Dummy Variables</a:t>
            </a:r>
          </a:p>
        </p:txBody>
      </p:sp>
      <p:sp>
        <p:nvSpPr>
          <p:cNvPr id="5" name="Footer Placeholder 3">
            <a:extLst>
              <a:ext uri="{FF2B5EF4-FFF2-40B4-BE49-F238E27FC236}">
                <a16:creationId xmlns:a16="http://schemas.microsoft.com/office/drawing/2014/main" xmlns="" id="{606043DC-2ABE-4FFC-9781-E6FBDD9B403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81199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Detecting Outliers</a:t>
            </a:r>
          </a:p>
        </p:txBody>
      </p:sp>
      <p:sp>
        <p:nvSpPr>
          <p:cNvPr id="6" name="Content Placeholder 5"/>
          <p:cNvSpPr>
            <a:spLocks noGrp="1"/>
          </p:cNvSpPr>
          <p:nvPr>
            <p:ph idx="1"/>
          </p:nvPr>
        </p:nvSpPr>
        <p:spPr>
          <a:xfrm>
            <a:off x="836334" y="1192866"/>
            <a:ext cx="9858561" cy="4616450"/>
          </a:xfrm>
        </p:spPr>
        <p:txBody>
          <a:bodyPr/>
          <a:lstStyle/>
          <a:p>
            <a:pPr marL="457200" indent="-457200">
              <a:buFont typeface="Arial" panose="020B0604020202020204" pitchFamily="34" charset="0"/>
              <a:buChar char="•"/>
            </a:pPr>
            <a:r>
              <a:rPr lang="en-US" dirty="0"/>
              <a:t>Standardize data and then identify outliers in terms of number of standard deviations.</a:t>
            </a:r>
          </a:p>
          <a:p>
            <a:pPr marL="457200" indent="-457200">
              <a:buFont typeface="Arial" panose="020B0604020202020204" pitchFamily="34" charset="0"/>
              <a:buChar char="•"/>
            </a:pPr>
            <a:r>
              <a:rPr lang="en-US" dirty="0"/>
              <a:t>Examine data using Box Plots, Stem &amp; Leaf,  and Scatterplots.</a:t>
            </a:r>
          </a:p>
          <a:p>
            <a:pPr marL="457200" indent="-457200">
              <a:buFont typeface="Arial" panose="020B0604020202020204" pitchFamily="34" charset="0"/>
              <a:buChar char="•"/>
            </a:pPr>
            <a:r>
              <a:rPr lang="en-US" dirty="0"/>
              <a:t>Multivariate detection (</a:t>
            </a:r>
            <a:r>
              <a:rPr lang="en-US" dirty="0" err="1"/>
              <a:t>Mahalanobis</a:t>
            </a:r>
            <a:r>
              <a:rPr lang="en-US" dirty="0"/>
              <a:t> D</a:t>
            </a:r>
            <a:r>
              <a:rPr lang="en-US" baseline="30000" dirty="0"/>
              <a:t>2</a:t>
            </a:r>
            <a:r>
              <a:rPr lang="en-US" dirty="0"/>
              <a:t>).</a:t>
            </a:r>
          </a:p>
          <a:p>
            <a:endParaRPr lang="en-US" dirty="0"/>
          </a:p>
        </p:txBody>
      </p:sp>
      <p:sp>
        <p:nvSpPr>
          <p:cNvPr id="7" name="Footer Placeholder 3">
            <a:extLst>
              <a:ext uri="{FF2B5EF4-FFF2-40B4-BE49-F238E27FC236}">
                <a16:creationId xmlns:a16="http://schemas.microsoft.com/office/drawing/2014/main" xmlns="" id="{81FBE325-7903-4FCB-9F99-C29CCF3D759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70179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Content Placeholder 2"/>
          <p:cNvSpPr>
            <a:spLocks noGrp="1"/>
          </p:cNvSpPr>
          <p:nvPr>
            <p:ph idx="1"/>
          </p:nvPr>
        </p:nvSpPr>
        <p:spPr/>
        <p:txBody>
          <a:bodyPr/>
          <a:lstStyle/>
          <a:p>
            <a:pPr marL="0" indent="0"/>
            <a:r>
              <a:rPr lang="en-US" sz="2400" b="1" dirty="0"/>
              <a:t>Univariate methods </a:t>
            </a:r>
            <a:r>
              <a:rPr lang="en-US" sz="2400" dirty="0"/>
              <a:t>– examine all metric variables to identify unique or extreme observations.               </a:t>
            </a:r>
          </a:p>
          <a:p>
            <a:pPr marL="969962" lvl="1" indent="-457200"/>
            <a:r>
              <a:rPr lang="en-US" sz="2000" dirty="0"/>
              <a:t>For small samples (80 or fewer observations), outliers typically are defined as cases with standard scores of 2.5 or greater.                   </a:t>
            </a:r>
          </a:p>
          <a:p>
            <a:pPr marL="969962" lvl="1" indent="-457200"/>
            <a:r>
              <a:rPr lang="en-US" sz="2000" dirty="0"/>
              <a:t>For larger sample sizes, increase the threshold value of standard  scores up to 4.                   </a:t>
            </a:r>
          </a:p>
          <a:p>
            <a:pPr marL="969962" lvl="1" indent="-457200"/>
            <a:r>
              <a:rPr lang="en-US" sz="2000" dirty="0"/>
              <a:t>If standard scores are not used, identify cases falling outside the ranges of 2.5 versus 4 standard deviations, depending on the sample size.</a:t>
            </a:r>
          </a:p>
          <a:p>
            <a:pPr marL="0" indent="0"/>
            <a:r>
              <a:rPr lang="en-US" sz="2400" b="1" dirty="0"/>
              <a:t>Bivariate methods </a:t>
            </a:r>
            <a:r>
              <a:rPr lang="en-US" sz="2400" dirty="0"/>
              <a:t>– focus their use on specific variable relationships, such as the independent versus dependent variables:                  </a:t>
            </a:r>
          </a:p>
          <a:p>
            <a:pPr marL="969962" lvl="1" indent="-457200"/>
            <a:r>
              <a:rPr lang="en-US" sz="2000" dirty="0"/>
              <a:t>use scatterplots with confidence intervals at a specified Alpha level.</a:t>
            </a:r>
          </a:p>
          <a:p>
            <a:pPr marL="0" indent="0"/>
            <a:r>
              <a:rPr lang="en-US" sz="2400" b="1" dirty="0"/>
              <a:t>Multivariate methods </a:t>
            </a:r>
            <a:r>
              <a:rPr lang="en-US" sz="2400" dirty="0"/>
              <a:t>– best suited for examining a complete variate, such as the independent variables in regression or the variables in factor analysis:                 </a:t>
            </a:r>
          </a:p>
          <a:p>
            <a:pPr marL="969962" lvl="1" indent="-457200"/>
            <a:r>
              <a:rPr lang="en-US" sz="2000" dirty="0"/>
              <a:t>threshold levels for the D</a:t>
            </a:r>
            <a:r>
              <a:rPr lang="en-US" sz="2000" baseline="30000" dirty="0"/>
              <a:t>2</a:t>
            </a:r>
            <a:r>
              <a:rPr lang="en-US" sz="2000" dirty="0"/>
              <a:t>/</a:t>
            </a:r>
            <a:r>
              <a:rPr lang="en-US" sz="2000" dirty="0" err="1"/>
              <a:t>df</a:t>
            </a:r>
            <a:r>
              <a:rPr lang="en-US" sz="2000" dirty="0"/>
              <a:t>  measure should be very conservative (.005 or .001), resulting in values of 2.5 (small samples) versus 3 or 4 in larger samples.</a:t>
            </a:r>
          </a:p>
          <a:p>
            <a:pPr marL="969962" lvl="1" indent="-457200"/>
            <a:endParaRPr lang="en-US" sz="2000" dirty="0"/>
          </a:p>
        </p:txBody>
      </p:sp>
      <p:sp>
        <p:nvSpPr>
          <p:cNvPr id="5" name="Footer Placeholder 3">
            <a:extLst>
              <a:ext uri="{FF2B5EF4-FFF2-40B4-BE49-F238E27FC236}">
                <a16:creationId xmlns:a16="http://schemas.microsoft.com/office/drawing/2014/main" xmlns="" id="{783633E1-5787-4058-A02A-30A049D2C04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815541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Dimensionality</a:t>
            </a:r>
          </a:p>
        </p:txBody>
      </p:sp>
      <p:sp>
        <p:nvSpPr>
          <p:cNvPr id="3" name="Content Placeholder 2"/>
          <p:cNvSpPr>
            <a:spLocks noGrp="1"/>
          </p:cNvSpPr>
          <p:nvPr>
            <p:ph idx="1"/>
          </p:nvPr>
        </p:nvSpPr>
        <p:spPr/>
        <p:txBody>
          <a:bodyPr/>
          <a:lstStyle/>
          <a:p>
            <a:r>
              <a:rPr lang="en-US" b="1" dirty="0"/>
              <a:t>Increased dimensionality </a:t>
            </a:r>
            <a:r>
              <a:rPr lang="en-US" dirty="0"/>
              <a:t>(i.e., increased number of variables) dramatically impacts outlier detection and designation in three ways:</a:t>
            </a:r>
          </a:p>
          <a:p>
            <a:pPr marL="1027112" lvl="1" indent="-514350">
              <a:buFont typeface="+mj-lt"/>
              <a:buAutoNum type="arabicPeriod"/>
            </a:pPr>
            <a:r>
              <a:rPr lang="en-US" u="sng" dirty="0"/>
              <a:t>Distance measures become less useful</a:t>
            </a:r>
          </a:p>
          <a:p>
            <a:pPr marL="1427162" lvl="2" indent="-514350"/>
            <a:r>
              <a:rPr lang="en-US" dirty="0"/>
              <a:t>higher levels of dimensionality create a “natural” dispersion among observations that makes distance measures less useful for identifying observations.</a:t>
            </a:r>
          </a:p>
          <a:p>
            <a:pPr marL="1427162" lvl="2" indent="-514350"/>
            <a:endParaRPr lang="en-US" dirty="0"/>
          </a:p>
          <a:p>
            <a:pPr marL="1027112" lvl="1" indent="-514350">
              <a:buFont typeface="+mj-lt"/>
              <a:buAutoNum type="arabicPeriod"/>
            </a:pPr>
            <a:r>
              <a:rPr lang="en-US" u="sng" dirty="0"/>
              <a:t>Impact of irrelevant variables</a:t>
            </a:r>
          </a:p>
          <a:p>
            <a:pPr marL="1427162" lvl="2" indent="-514350"/>
            <a:r>
              <a:rPr lang="en-US" dirty="0"/>
              <a:t>as dimensionality increases, the presence of irrelevant variables has higher likelihood, thus confounding the ability to identify outliers.</a:t>
            </a:r>
          </a:p>
          <a:p>
            <a:pPr marL="1427162" lvl="2" indent="-514350"/>
            <a:endParaRPr lang="en-US" dirty="0"/>
          </a:p>
          <a:p>
            <a:pPr marL="1027112" lvl="1" indent="-514350">
              <a:buFont typeface="+mj-lt"/>
              <a:buAutoNum type="arabicPeriod"/>
            </a:pPr>
            <a:r>
              <a:rPr lang="en-US" u="sng" dirty="0"/>
              <a:t>Compatibility of dimensions</a:t>
            </a:r>
          </a:p>
          <a:p>
            <a:pPr marL="1427162" lvl="2" indent="-514350"/>
            <a:r>
              <a:rPr lang="en-US" dirty="0"/>
              <a:t>as dimensionality increases through the use of multiple sources of data, especially unstructured data, methods for assessing comparability among observations becomes more difficult.</a:t>
            </a:r>
          </a:p>
        </p:txBody>
      </p:sp>
      <p:sp>
        <p:nvSpPr>
          <p:cNvPr id="5" name="Footer Placeholder 3">
            <a:extLst>
              <a:ext uri="{FF2B5EF4-FFF2-40B4-BE49-F238E27FC236}">
                <a16:creationId xmlns:a16="http://schemas.microsoft.com/office/drawing/2014/main" xmlns="" id="{1FD19FC5-64CE-4595-9335-F512B93EDB6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09769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Outliers</a:t>
            </a:r>
          </a:p>
        </p:txBody>
      </p:sp>
      <p:sp>
        <p:nvSpPr>
          <p:cNvPr id="5" name="Content Placeholder 4"/>
          <p:cNvSpPr>
            <a:spLocks noGrp="1"/>
          </p:cNvSpPr>
          <p:nvPr>
            <p:ph idx="1"/>
          </p:nvPr>
        </p:nvSpPr>
        <p:spPr>
          <a:xfrm>
            <a:off x="298451" y="940709"/>
            <a:ext cx="11368616" cy="4616450"/>
          </a:xfrm>
        </p:spPr>
        <p:txBody>
          <a:bodyPr/>
          <a:lstStyle/>
          <a:p>
            <a:r>
              <a:rPr lang="en-US" b="1" dirty="0"/>
              <a:t>Outlier Designation</a:t>
            </a:r>
          </a:p>
          <a:p>
            <a:pPr marL="969962" lvl="1" indent="-457200"/>
            <a:r>
              <a:rPr lang="en-US" u="sng" dirty="0"/>
              <a:t>Researcher judgment </a:t>
            </a:r>
            <a:r>
              <a:rPr lang="en-US" dirty="0"/>
              <a:t>should guide designation of outliers versus a strictly empirical designation.</a:t>
            </a:r>
          </a:p>
          <a:p>
            <a:r>
              <a:rPr lang="en-US" b="1" dirty="0"/>
              <a:t>Outlier Description and Profiling</a:t>
            </a:r>
          </a:p>
          <a:p>
            <a:pPr marL="969962" lvl="1" indent="-457200"/>
            <a:r>
              <a:rPr lang="en-US" dirty="0"/>
              <a:t>Outliers should be </a:t>
            </a:r>
            <a:r>
              <a:rPr lang="en-US" u="sng" dirty="0"/>
              <a:t>described on the variables used to compare </a:t>
            </a:r>
            <a:r>
              <a:rPr lang="en-US" dirty="0"/>
              <a:t>between observations.</a:t>
            </a:r>
          </a:p>
          <a:p>
            <a:pPr marL="969962" lvl="1" indent="-457200"/>
            <a:r>
              <a:rPr lang="en-US" u="sng" dirty="0"/>
              <a:t>Profiles on additional variables </a:t>
            </a:r>
            <a:r>
              <a:rPr lang="en-US" dirty="0"/>
              <a:t>should be generated when possible to provide more insight into the character of outliers.</a:t>
            </a:r>
          </a:p>
          <a:p>
            <a:r>
              <a:rPr lang="en-US" b="1" dirty="0"/>
              <a:t>Retention versus Deletion</a:t>
            </a:r>
          </a:p>
          <a:p>
            <a:pPr marL="969962" lvl="1" indent="-457200"/>
            <a:r>
              <a:rPr lang="en-US" u="sng" dirty="0"/>
              <a:t>Should be retained unless demonstrable proof indicates that they are truly aberrant and not representative of any observations in the population</a:t>
            </a:r>
            <a:r>
              <a:rPr lang="en-US" dirty="0"/>
              <a:t>.</a:t>
            </a:r>
            <a:endParaRPr lang="en-US" u="sng" dirty="0"/>
          </a:p>
          <a:p>
            <a:pPr marL="969962" lvl="1" indent="-457200"/>
            <a:r>
              <a:rPr lang="en-US" dirty="0"/>
              <a:t>If possible </a:t>
            </a:r>
            <a:r>
              <a:rPr lang="en-US" u="sng" dirty="0"/>
              <a:t>generate results with and without outliers </a:t>
            </a:r>
            <a:r>
              <a:rPr lang="en-US" dirty="0"/>
              <a:t>to assess impact.</a:t>
            </a:r>
          </a:p>
          <a:p>
            <a:pPr marL="969962" lvl="1" indent="-457200"/>
            <a:r>
              <a:rPr lang="en-US" u="sng" dirty="0"/>
              <a:t>Methods to minimize outlier influence </a:t>
            </a:r>
            <a:r>
              <a:rPr lang="en-US" dirty="0"/>
              <a:t>(e.g., robust methods) are available.</a:t>
            </a:r>
          </a:p>
          <a:p>
            <a:endParaRPr lang="en-US" dirty="0"/>
          </a:p>
        </p:txBody>
      </p:sp>
      <p:sp>
        <p:nvSpPr>
          <p:cNvPr id="6" name="Footer Placeholder 3">
            <a:extLst>
              <a:ext uri="{FF2B5EF4-FFF2-40B4-BE49-F238E27FC236}">
                <a16:creationId xmlns:a16="http://schemas.microsoft.com/office/drawing/2014/main" xmlns="" id="{E84F1334-2DF9-4FF9-B5D6-851D1397B6B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90381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4096" y="1927973"/>
            <a:ext cx="9435975" cy="1362075"/>
          </a:xfrm>
        </p:spPr>
        <p:txBody>
          <a:bodyPr/>
          <a:lstStyle/>
          <a:p>
            <a:r>
              <a:rPr lang="en-US" dirty="0"/>
              <a:t>Testing the Assumptions of</a:t>
            </a:r>
            <a:br>
              <a:rPr lang="en-US" dirty="0"/>
            </a:br>
            <a:r>
              <a:rPr lang="en-US" dirty="0"/>
              <a:t> Multivariate Analysis</a:t>
            </a:r>
          </a:p>
        </p:txBody>
      </p:sp>
      <p:sp>
        <p:nvSpPr>
          <p:cNvPr id="6" name="Text Placeholder 5"/>
          <p:cNvSpPr>
            <a:spLocks noGrp="1"/>
          </p:cNvSpPr>
          <p:nvPr>
            <p:ph type="body" idx="1"/>
          </p:nvPr>
        </p:nvSpPr>
        <p:spPr>
          <a:xfrm>
            <a:off x="1214096" y="3675529"/>
            <a:ext cx="9435975" cy="1500187"/>
          </a:xfrm>
        </p:spPr>
        <p:txBody>
          <a:bodyPr/>
          <a:lstStyle/>
          <a:p>
            <a:r>
              <a:rPr lang="en-US" sz="2400" dirty="0"/>
              <a:t>Assessing Individual Variables Versus the Variate.</a:t>
            </a:r>
          </a:p>
          <a:p>
            <a:r>
              <a:rPr lang="en-US" sz="2400" dirty="0"/>
              <a:t>Four Important Statistical Assumptions.</a:t>
            </a:r>
          </a:p>
        </p:txBody>
      </p:sp>
      <p:sp>
        <p:nvSpPr>
          <p:cNvPr id="7" name="Footer Placeholder 3">
            <a:extLst>
              <a:ext uri="{FF2B5EF4-FFF2-40B4-BE49-F238E27FC236}">
                <a16:creationId xmlns:a16="http://schemas.microsoft.com/office/drawing/2014/main" xmlns="" id="{D6450F8F-620E-43C5-97FF-1093A7DA2A4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09496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Need For Testing of Assumptions</a:t>
            </a:r>
          </a:p>
        </p:txBody>
      </p:sp>
      <p:sp>
        <p:nvSpPr>
          <p:cNvPr id="6" name="Content Placeholder 5"/>
          <p:cNvSpPr>
            <a:spLocks noGrp="1"/>
          </p:cNvSpPr>
          <p:nvPr>
            <p:ph idx="1"/>
          </p:nvPr>
        </p:nvSpPr>
        <p:spPr>
          <a:xfrm>
            <a:off x="298451" y="818631"/>
            <a:ext cx="11368616" cy="4616450"/>
          </a:xfrm>
        </p:spPr>
        <p:txBody>
          <a:bodyPr/>
          <a:lstStyle/>
          <a:p>
            <a:r>
              <a:rPr lang="en-US" dirty="0"/>
              <a:t>F</a:t>
            </a:r>
            <a:r>
              <a:rPr lang="en-US" b="1" dirty="0"/>
              <a:t>oundation</a:t>
            </a:r>
            <a:r>
              <a:rPr lang="en-US" dirty="0"/>
              <a:t> for making </a:t>
            </a:r>
            <a:r>
              <a:rPr lang="en-US" b="1" dirty="0"/>
              <a:t>statistical inferences and results</a:t>
            </a:r>
            <a:r>
              <a:rPr lang="en-US" dirty="0"/>
              <a:t>.</a:t>
            </a:r>
          </a:p>
          <a:p>
            <a:endParaRPr lang="en-US" dirty="0"/>
          </a:p>
          <a:p>
            <a:r>
              <a:rPr lang="en-US" b="1" dirty="0"/>
              <a:t>Need is increased </a:t>
            </a:r>
            <a:r>
              <a:rPr lang="en-US" dirty="0"/>
              <a:t>in multivariate analysis </a:t>
            </a:r>
            <a:r>
              <a:rPr lang="en-US" b="1" dirty="0"/>
              <a:t>because the complexity </a:t>
            </a:r>
            <a:r>
              <a:rPr lang="en-US" dirty="0"/>
              <a:t>of the analysis:</a:t>
            </a:r>
          </a:p>
          <a:p>
            <a:pPr marL="1027112" lvl="1" indent="-514350">
              <a:buFont typeface="+mj-lt"/>
              <a:buAutoNum type="arabicPeriod"/>
            </a:pPr>
            <a:r>
              <a:rPr lang="en-US" dirty="0"/>
              <a:t>Makes the </a:t>
            </a:r>
            <a:r>
              <a:rPr lang="en-US" u="sng" dirty="0"/>
              <a:t>potential distortions and biases more potent </a:t>
            </a:r>
            <a:r>
              <a:rPr lang="en-US" dirty="0"/>
              <a:t>when the assumptions are violated.</a:t>
            </a:r>
          </a:p>
          <a:p>
            <a:pPr marL="1027112" lvl="1" indent="-514350">
              <a:buFont typeface="+mj-lt"/>
              <a:buAutoNum type="arabicPeriod"/>
            </a:pPr>
            <a:r>
              <a:rPr lang="en-US" u="sng" dirty="0"/>
              <a:t>May mask the indicators of assumption violations </a:t>
            </a:r>
            <a:r>
              <a:rPr lang="en-US" dirty="0"/>
              <a:t>apparent in the simpler univariate analyses.</a:t>
            </a:r>
          </a:p>
          <a:p>
            <a:endParaRPr lang="en-US" dirty="0"/>
          </a:p>
          <a:p>
            <a:r>
              <a:rPr lang="en-US" dirty="0"/>
              <a:t>Important Note:  </a:t>
            </a:r>
            <a:r>
              <a:rPr lang="en-US" b="1" dirty="0"/>
              <a:t>Must test for assumptions twice </a:t>
            </a:r>
            <a:r>
              <a:rPr lang="en-US" dirty="0"/>
              <a:t>–</a:t>
            </a:r>
          </a:p>
          <a:p>
            <a:pPr marL="969962" lvl="1" indent="-457200"/>
            <a:r>
              <a:rPr lang="en-US" u="sng" dirty="0"/>
              <a:t>Individual variables</a:t>
            </a:r>
            <a:r>
              <a:rPr lang="en-US" dirty="0"/>
              <a:t> – to understand basic sources of problems.</a:t>
            </a:r>
          </a:p>
          <a:p>
            <a:pPr marL="969962" lvl="1" indent="-457200"/>
            <a:r>
              <a:rPr lang="en-US" u="sng" dirty="0"/>
              <a:t>Variate</a:t>
            </a:r>
            <a:r>
              <a:rPr lang="en-US" dirty="0"/>
              <a:t> – to assess the combined effect across all variables.</a:t>
            </a:r>
          </a:p>
        </p:txBody>
      </p:sp>
      <p:sp>
        <p:nvSpPr>
          <p:cNvPr id="7" name="Footer Placeholder 3">
            <a:extLst>
              <a:ext uri="{FF2B5EF4-FFF2-40B4-BE49-F238E27FC236}">
                <a16:creationId xmlns:a16="http://schemas.microsoft.com/office/drawing/2014/main" xmlns="" id="{DF1AA4C2-310E-45A2-BCF6-FCE0D94B3D9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58891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Four Important Statistical Assumptions</a:t>
            </a:r>
            <a:endParaRPr lang="en-US" dirty="0"/>
          </a:p>
        </p:txBody>
      </p:sp>
      <p:sp>
        <p:nvSpPr>
          <p:cNvPr id="6" name="Content Placeholder 5"/>
          <p:cNvSpPr>
            <a:spLocks noGrp="1"/>
          </p:cNvSpPr>
          <p:nvPr>
            <p:ph idx="1"/>
          </p:nvPr>
        </p:nvSpPr>
        <p:spPr/>
        <p:txBody>
          <a:bodyPr/>
          <a:lstStyle/>
          <a:p>
            <a:r>
              <a:rPr lang="en-US" b="1" dirty="0"/>
              <a:t>Normality</a:t>
            </a:r>
          </a:p>
          <a:p>
            <a:pPr marL="969962" lvl="1" indent="-457200"/>
            <a:r>
              <a:rPr lang="en-US" dirty="0"/>
              <a:t>Comparison of distribution to normal distribution.</a:t>
            </a:r>
          </a:p>
          <a:p>
            <a:pPr marL="969962" lvl="1" indent="-457200"/>
            <a:r>
              <a:rPr lang="en-US" dirty="0"/>
              <a:t>Basis for statistical inference from sample to population.</a:t>
            </a:r>
          </a:p>
          <a:p>
            <a:r>
              <a:rPr lang="en-US" b="1" dirty="0"/>
              <a:t>Homoscedasticity</a:t>
            </a:r>
          </a:p>
          <a:p>
            <a:pPr marL="969962" lvl="1" indent="-457200"/>
            <a:r>
              <a:rPr lang="en-US" dirty="0"/>
              <a:t>Variance of the error terms appears constant over a range of predictor variables.</a:t>
            </a:r>
          </a:p>
          <a:p>
            <a:pPr marL="969962" lvl="1" indent="-457200"/>
            <a:r>
              <a:rPr lang="en-US" dirty="0"/>
              <a:t>Heteroscedasticity is when error terms have increasing or modulating variance.</a:t>
            </a:r>
          </a:p>
          <a:p>
            <a:pPr marL="969962" lvl="1" indent="-457200"/>
            <a:r>
              <a:rPr lang="en-US" dirty="0"/>
              <a:t>Analysis of residuals best illustrates this point.</a:t>
            </a:r>
          </a:p>
          <a:p>
            <a:r>
              <a:rPr lang="en-US" b="1" dirty="0"/>
              <a:t>Linearity</a:t>
            </a:r>
          </a:p>
          <a:p>
            <a:pPr marL="969962" lvl="1" indent="-457200"/>
            <a:r>
              <a:rPr lang="en-US" dirty="0"/>
              <a:t>Relationship represented by a straight line (i.e., constant unit change (slope) of the dependent variable for a constant unit change of the independent variable. </a:t>
            </a:r>
          </a:p>
          <a:p>
            <a:pPr marL="0" indent="0"/>
            <a:r>
              <a:rPr lang="en-US" b="1" dirty="0"/>
              <a:t>Non-correlated Errors</a:t>
            </a:r>
          </a:p>
          <a:p>
            <a:pPr marL="969962" lvl="1" indent="-457200"/>
            <a:r>
              <a:rPr lang="en-US" dirty="0"/>
              <a:t>Prediction errors are uncorrelated with each other. </a:t>
            </a:r>
          </a:p>
          <a:p>
            <a:endParaRPr lang="en-US" dirty="0"/>
          </a:p>
          <a:p>
            <a:r>
              <a:rPr lang="en-US" dirty="0"/>
              <a:t>Role of Data Transformations?</a:t>
            </a:r>
          </a:p>
          <a:p>
            <a:endParaRPr lang="en-US" dirty="0"/>
          </a:p>
        </p:txBody>
      </p:sp>
      <p:sp>
        <p:nvSpPr>
          <p:cNvPr id="7" name="Footer Placeholder 3">
            <a:extLst>
              <a:ext uri="{FF2B5EF4-FFF2-40B4-BE49-F238E27FC236}">
                <a16:creationId xmlns:a16="http://schemas.microsoft.com/office/drawing/2014/main" xmlns="" id="{F42E55A2-26BE-4426-ACB8-B895FB5AB3E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52981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Assumptions . . .  </a:t>
            </a:r>
          </a:p>
        </p:txBody>
      </p:sp>
      <p:sp>
        <p:nvSpPr>
          <p:cNvPr id="3" name="Content Placeholder 2"/>
          <p:cNvSpPr>
            <a:spLocks noGrp="1"/>
          </p:cNvSpPr>
          <p:nvPr>
            <p:ph idx="1"/>
          </p:nvPr>
        </p:nvSpPr>
        <p:spPr/>
        <p:txBody>
          <a:bodyPr/>
          <a:lstStyle/>
          <a:p>
            <a:r>
              <a:rPr lang="en-US" b="1" dirty="0"/>
              <a:t>Univariate versus Multivariate Normality</a:t>
            </a:r>
          </a:p>
          <a:p>
            <a:pPr marL="969962" lvl="1" indent="-457200"/>
            <a:r>
              <a:rPr lang="en-US" dirty="0"/>
              <a:t>Univariate normality – each individual variable.</a:t>
            </a:r>
          </a:p>
          <a:p>
            <a:pPr marL="969962" lvl="1" indent="-457200"/>
            <a:r>
              <a:rPr lang="en-US" dirty="0"/>
              <a:t>Multivariate normality – combinations of variables.</a:t>
            </a:r>
          </a:p>
          <a:p>
            <a:r>
              <a:rPr lang="en-US" b="1" dirty="0"/>
              <a:t>Impacts of Assumption Violations</a:t>
            </a:r>
          </a:p>
          <a:p>
            <a:pPr marL="969962" lvl="1" indent="-457200"/>
            <a:r>
              <a:rPr lang="en-US" dirty="0"/>
              <a:t>Shape of Distribution – skewness versus kurtosis.</a:t>
            </a:r>
          </a:p>
          <a:p>
            <a:pPr marL="969962" lvl="1" indent="-457200"/>
            <a:r>
              <a:rPr lang="en-US" dirty="0"/>
              <a:t>Impact of sample size – increased sample size reduces detrimental effects.</a:t>
            </a:r>
          </a:p>
          <a:p>
            <a:r>
              <a:rPr lang="en-US" b="1" dirty="0"/>
              <a:t>Testing for Normality Assumptions</a:t>
            </a:r>
          </a:p>
          <a:p>
            <a:pPr marL="969962" lvl="1" indent="-457200"/>
            <a:r>
              <a:rPr lang="en-US" dirty="0"/>
              <a:t>Visual check of histogram or normal probability plot.</a:t>
            </a:r>
          </a:p>
          <a:p>
            <a:pPr marL="969962" lvl="1" indent="-457200"/>
            <a:r>
              <a:rPr lang="en-US" dirty="0"/>
              <a:t>Statistical tests of skewness and kurtosis.</a:t>
            </a:r>
          </a:p>
          <a:p>
            <a:r>
              <a:rPr lang="en-US" b="1" dirty="0"/>
              <a:t>Remedies</a:t>
            </a:r>
          </a:p>
          <a:p>
            <a:pPr marL="969962" lvl="1" indent="-457200"/>
            <a:r>
              <a:rPr lang="en-US" dirty="0"/>
              <a:t>Most often some form of data transformation.</a:t>
            </a:r>
          </a:p>
        </p:txBody>
      </p:sp>
      <p:sp>
        <p:nvSpPr>
          <p:cNvPr id="5" name="Footer Placeholder 3">
            <a:extLst>
              <a:ext uri="{FF2B5EF4-FFF2-40B4-BE49-F238E27FC236}">
                <a16:creationId xmlns:a16="http://schemas.microsoft.com/office/drawing/2014/main" xmlns="" id="{1AD0C913-ACBD-4E3D-BCE9-85D266382F2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341653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Homoscedasticity Assumption</a:t>
            </a:r>
          </a:p>
        </p:txBody>
      </p:sp>
      <p:sp>
        <p:nvSpPr>
          <p:cNvPr id="3" name="Content Placeholder 2"/>
          <p:cNvSpPr>
            <a:spLocks noGrp="1"/>
          </p:cNvSpPr>
          <p:nvPr>
            <p:ph idx="1"/>
          </p:nvPr>
        </p:nvSpPr>
        <p:spPr/>
        <p:txBody>
          <a:bodyPr/>
          <a:lstStyle/>
          <a:p>
            <a:r>
              <a:rPr lang="en-US" b="1" dirty="0"/>
              <a:t>Impact of Heteroscedasticity </a:t>
            </a:r>
            <a:r>
              <a:rPr lang="en-US" dirty="0"/>
              <a:t>– inflates/deflates standard errors</a:t>
            </a:r>
          </a:p>
          <a:p>
            <a:r>
              <a:rPr lang="en-US" b="1" dirty="0"/>
              <a:t>Sources</a:t>
            </a:r>
            <a:r>
              <a:rPr lang="en-US" dirty="0"/>
              <a:t> of </a:t>
            </a:r>
            <a:r>
              <a:rPr lang="en-US" dirty="0" err="1"/>
              <a:t>heteroscedasticty</a:t>
            </a:r>
            <a:r>
              <a:rPr lang="en-US" dirty="0"/>
              <a:t>:</a:t>
            </a:r>
          </a:p>
          <a:p>
            <a:pPr marL="969962" lvl="1" indent="-457200"/>
            <a:r>
              <a:rPr lang="en-US" dirty="0"/>
              <a:t>Variable type – common in percentages or proportions.</a:t>
            </a:r>
          </a:p>
          <a:p>
            <a:pPr marL="969962" lvl="1" indent="-457200"/>
            <a:r>
              <a:rPr lang="en-US" dirty="0"/>
              <a:t>Skewed distribution – one or both variables.</a:t>
            </a:r>
          </a:p>
          <a:p>
            <a:r>
              <a:rPr lang="en-US" b="1" dirty="0"/>
              <a:t>Tests </a:t>
            </a:r>
            <a:r>
              <a:rPr lang="en-US" dirty="0"/>
              <a:t>for homoscedasticity:</a:t>
            </a:r>
          </a:p>
          <a:p>
            <a:pPr marL="969962" lvl="1" indent="-457200"/>
            <a:r>
              <a:rPr lang="en-US" dirty="0"/>
              <a:t>Graphical test.</a:t>
            </a:r>
          </a:p>
          <a:p>
            <a:pPr marL="969962" lvl="1" indent="-457200"/>
            <a:r>
              <a:rPr lang="en-US" dirty="0"/>
              <a:t>Statistical tests.</a:t>
            </a:r>
          </a:p>
          <a:p>
            <a:pPr marL="1370012" lvl="2" indent="-457200"/>
            <a:r>
              <a:rPr lang="en-US" dirty="0" err="1"/>
              <a:t>Levene</a:t>
            </a:r>
            <a:r>
              <a:rPr lang="en-US" dirty="0"/>
              <a:t> test (univariate)</a:t>
            </a:r>
          </a:p>
          <a:p>
            <a:pPr marL="1370012" lvl="2" indent="-457200"/>
            <a:r>
              <a:rPr lang="en-US" dirty="0"/>
              <a:t>Box’s M (multivariate)</a:t>
            </a:r>
          </a:p>
          <a:p>
            <a:pPr marL="457200" indent="-457200"/>
            <a:r>
              <a:rPr lang="en-US" b="1" dirty="0"/>
              <a:t>Remedies</a:t>
            </a:r>
            <a:r>
              <a:rPr lang="en-US" dirty="0"/>
              <a:t> for heteroscedasticity:</a:t>
            </a:r>
          </a:p>
          <a:p>
            <a:pPr marL="969962" lvl="1" indent="-457200"/>
            <a:r>
              <a:rPr lang="en-US" dirty="0"/>
              <a:t>Transformation of variable(s).</a:t>
            </a:r>
          </a:p>
          <a:p>
            <a:pPr marL="969962" lvl="1" indent="-457200"/>
            <a:r>
              <a:rPr lang="en-US" dirty="0"/>
              <a:t>Use of heteroscedasticity-consistent standard errors (HCSE).</a:t>
            </a:r>
          </a:p>
          <a:p>
            <a:endParaRPr lang="en-US" dirty="0"/>
          </a:p>
          <a:p>
            <a:endParaRPr lang="en-US" dirty="0"/>
          </a:p>
        </p:txBody>
      </p:sp>
      <p:sp>
        <p:nvSpPr>
          <p:cNvPr id="5" name="Footer Placeholder 3">
            <a:extLst>
              <a:ext uri="{FF2B5EF4-FFF2-40B4-BE49-F238E27FC236}">
                <a16:creationId xmlns:a16="http://schemas.microsoft.com/office/drawing/2014/main" xmlns="" id="{42299B69-CDB8-4781-B8A5-79CBED1186B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11277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Linearity and Absence of Correlated Errors Assumptions</a:t>
            </a:r>
          </a:p>
        </p:txBody>
      </p:sp>
      <p:sp>
        <p:nvSpPr>
          <p:cNvPr id="3" name="Content Placeholder 2"/>
          <p:cNvSpPr>
            <a:spLocks noGrp="1"/>
          </p:cNvSpPr>
          <p:nvPr>
            <p:ph idx="1"/>
          </p:nvPr>
        </p:nvSpPr>
        <p:spPr>
          <a:xfrm>
            <a:off x="298451" y="876825"/>
            <a:ext cx="11368616" cy="4616450"/>
          </a:xfrm>
        </p:spPr>
        <p:txBody>
          <a:bodyPr/>
          <a:lstStyle/>
          <a:p>
            <a:r>
              <a:rPr lang="en-US" b="1" dirty="0"/>
              <a:t>Nonlinear relationships:</a:t>
            </a:r>
          </a:p>
          <a:p>
            <a:pPr marL="969962" lvl="1" indent="-457200"/>
            <a:r>
              <a:rPr lang="en-US" dirty="0"/>
              <a:t>can be very well defined, but </a:t>
            </a:r>
            <a:r>
              <a:rPr lang="en-US" u="sng" dirty="0"/>
              <a:t>seriously understated </a:t>
            </a:r>
            <a:r>
              <a:rPr lang="en-US" dirty="0"/>
              <a:t>unless:</a:t>
            </a:r>
          </a:p>
          <a:p>
            <a:pPr marL="1370012" lvl="2" indent="-457200"/>
            <a:r>
              <a:rPr lang="en-US" dirty="0"/>
              <a:t>data is transformed to a linear pattern, or </a:t>
            </a:r>
          </a:p>
          <a:p>
            <a:pPr marL="1370012" lvl="2" indent="-457200"/>
            <a:r>
              <a:rPr lang="en-US" dirty="0"/>
              <a:t>explicit model components are used to represent the nonlinear portion of the relationship.</a:t>
            </a:r>
          </a:p>
          <a:p>
            <a:endParaRPr lang="en-US" dirty="0"/>
          </a:p>
          <a:p>
            <a:r>
              <a:rPr lang="en-US" b="1" dirty="0"/>
              <a:t>Correlated errors:</a:t>
            </a:r>
          </a:p>
          <a:p>
            <a:pPr marL="969962" lvl="1" indent="-457200"/>
            <a:r>
              <a:rPr lang="en-US" u="sng" dirty="0"/>
              <a:t>arise from a process</a:t>
            </a:r>
            <a:r>
              <a:rPr lang="en-US" dirty="0"/>
              <a:t> that must be treated much like missing data:  </a:t>
            </a:r>
          </a:p>
          <a:p>
            <a:pPr marL="1370012" lvl="2" indent="-457200"/>
            <a:r>
              <a:rPr lang="en-US" dirty="0"/>
              <a:t>Researcher must first identify and define the “causes” among variables, either internal or external to the dataset (e.g., grouping or time series).</a:t>
            </a:r>
          </a:p>
          <a:p>
            <a:pPr marL="1370012" lvl="2" indent="-457200"/>
            <a:r>
              <a:rPr lang="en-US" dirty="0"/>
              <a:t>If they are not found and remedied, serious biases can occur in the results, many times unknown to the researcher. </a:t>
            </a:r>
          </a:p>
          <a:p>
            <a:pPr marL="969962" lvl="1" indent="-457200"/>
            <a:r>
              <a:rPr lang="en-US" dirty="0"/>
              <a:t>Remedies:</a:t>
            </a:r>
          </a:p>
          <a:p>
            <a:pPr marL="1370012" lvl="2" indent="-457200"/>
            <a:r>
              <a:rPr lang="en-US" dirty="0"/>
              <a:t>Inclusion of omitted causal factor underlying correlation of errors.</a:t>
            </a:r>
          </a:p>
          <a:p>
            <a:pPr marL="1370012" lvl="2" indent="-457200"/>
            <a:r>
              <a:rPr lang="en-US" dirty="0"/>
              <a:t>Apply specialized model forms (e.g., multi-level linear models, see Chapter 5).</a:t>
            </a:r>
          </a:p>
          <a:p>
            <a:endParaRPr lang="en-US" dirty="0"/>
          </a:p>
        </p:txBody>
      </p:sp>
      <p:sp>
        <p:nvSpPr>
          <p:cNvPr id="5" name="Footer Placeholder 3">
            <a:extLst>
              <a:ext uri="{FF2B5EF4-FFF2-40B4-BE49-F238E27FC236}">
                <a16:creationId xmlns:a16="http://schemas.microsoft.com/office/drawing/2014/main" xmlns="" id="{3F389980-2906-4260-BFFD-4DC812ABFD6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9247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Challenge of Big Data Research Efforts</a:t>
            </a:r>
          </a:p>
        </p:txBody>
      </p:sp>
      <p:sp>
        <p:nvSpPr>
          <p:cNvPr id="6" name="Text Placeholder 5"/>
          <p:cNvSpPr>
            <a:spLocks noGrp="1"/>
          </p:cNvSpPr>
          <p:nvPr>
            <p:ph type="body" idx="1"/>
          </p:nvPr>
        </p:nvSpPr>
        <p:spPr>
          <a:xfrm>
            <a:off x="963084" y="4114801"/>
            <a:ext cx="10363200" cy="1500187"/>
          </a:xfrm>
        </p:spPr>
        <p:txBody>
          <a:bodyPr/>
          <a:lstStyle/>
          <a:p>
            <a:r>
              <a:rPr lang="it-IT" sz="2400" dirty="0"/>
              <a:t>Data Management</a:t>
            </a:r>
          </a:p>
          <a:p>
            <a:r>
              <a:rPr lang="it-IT" sz="2400" dirty="0"/>
              <a:t>Data Quality</a:t>
            </a:r>
            <a:endParaRPr lang="en-US" sz="2400" dirty="0"/>
          </a:p>
        </p:txBody>
      </p:sp>
      <p:sp>
        <p:nvSpPr>
          <p:cNvPr id="7" name="Footer Placeholder 3">
            <a:extLst>
              <a:ext uri="{FF2B5EF4-FFF2-40B4-BE49-F238E27FC236}">
                <a16:creationId xmlns:a16="http://schemas.microsoft.com/office/drawing/2014/main" xmlns="" id="{FEE2AD6D-98A4-460D-A6D8-B2FDF956111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470492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3084" y="1507470"/>
            <a:ext cx="10363200" cy="1362075"/>
          </a:xfrm>
        </p:spPr>
        <p:txBody>
          <a:bodyPr/>
          <a:lstStyle/>
          <a:p>
            <a:r>
              <a:rPr lang="en-US" dirty="0"/>
              <a:t>Transformations</a:t>
            </a:r>
          </a:p>
        </p:txBody>
      </p:sp>
      <p:sp>
        <p:nvSpPr>
          <p:cNvPr id="6" name="Text Placeholder 5"/>
          <p:cNvSpPr>
            <a:spLocks noGrp="1"/>
          </p:cNvSpPr>
          <p:nvPr>
            <p:ph type="body" idx="1"/>
          </p:nvPr>
        </p:nvSpPr>
        <p:spPr>
          <a:xfrm>
            <a:off x="963084" y="3137648"/>
            <a:ext cx="10363200" cy="1500187"/>
          </a:xfrm>
        </p:spPr>
        <p:txBody>
          <a:bodyPr/>
          <a:lstStyle/>
          <a:p>
            <a:r>
              <a:rPr lang="en-US" sz="2400" dirty="0"/>
              <a:t>Transformations Related to Statistical Properties</a:t>
            </a:r>
          </a:p>
          <a:p>
            <a:r>
              <a:rPr lang="en-US" sz="2400" dirty="0"/>
              <a:t>Transformations Related to Interpretation</a:t>
            </a:r>
          </a:p>
          <a:p>
            <a:r>
              <a:rPr lang="en-US" sz="2400" dirty="0"/>
              <a:t>Transformations Related to Specific Relationship Types</a:t>
            </a:r>
          </a:p>
          <a:p>
            <a:r>
              <a:rPr lang="en-US" sz="2400" dirty="0"/>
              <a:t>Transformations Related to Simplification</a:t>
            </a:r>
          </a:p>
          <a:p>
            <a:r>
              <a:rPr lang="en-US" sz="2400" dirty="0"/>
              <a:t>General Guidelines for Transformations</a:t>
            </a:r>
          </a:p>
        </p:txBody>
      </p:sp>
      <p:sp>
        <p:nvSpPr>
          <p:cNvPr id="7" name="Footer Placeholder 3">
            <a:extLst>
              <a:ext uri="{FF2B5EF4-FFF2-40B4-BE49-F238E27FC236}">
                <a16:creationId xmlns:a16="http://schemas.microsoft.com/office/drawing/2014/main" xmlns="" id="{45D37537-FBC5-478D-A6D3-E34FF9F53BD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13478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Transformations</a:t>
            </a:r>
          </a:p>
        </p:txBody>
      </p:sp>
      <p:sp>
        <p:nvSpPr>
          <p:cNvPr id="3" name="Content Placeholder 2"/>
          <p:cNvSpPr>
            <a:spLocks noGrp="1"/>
          </p:cNvSpPr>
          <p:nvPr>
            <p:ph idx="1"/>
          </p:nvPr>
        </p:nvSpPr>
        <p:spPr>
          <a:xfrm>
            <a:off x="298450" y="1076325"/>
            <a:ext cx="11721753" cy="4616450"/>
          </a:xfrm>
        </p:spPr>
        <p:txBody>
          <a:bodyPr/>
          <a:lstStyle/>
          <a:p>
            <a:r>
              <a:rPr lang="en-US" dirty="0"/>
              <a:t>Provide a means of modifying variables for </a:t>
            </a:r>
            <a:r>
              <a:rPr lang="en-US" b="1" dirty="0"/>
              <a:t>one of four reasons</a:t>
            </a:r>
            <a:r>
              <a:rPr lang="en-US" dirty="0"/>
              <a:t>:</a:t>
            </a:r>
          </a:p>
          <a:p>
            <a:pPr marL="1027112" lvl="1" indent="-514350">
              <a:buFont typeface="+mj-lt"/>
              <a:buAutoNum type="arabicPeriod"/>
            </a:pPr>
            <a:r>
              <a:rPr lang="en-US" u="sng" dirty="0"/>
              <a:t>Enhancing statistical properties</a:t>
            </a:r>
            <a:r>
              <a:rPr lang="en-US" dirty="0"/>
              <a:t>.</a:t>
            </a:r>
            <a:endParaRPr lang="en-US" u="sng" dirty="0"/>
          </a:p>
          <a:p>
            <a:pPr marL="1427162" lvl="2" indent="-514350"/>
            <a:r>
              <a:rPr lang="en-US" dirty="0"/>
              <a:t>Primarily to achieve normality, homoscedasticity or linearity.</a:t>
            </a:r>
          </a:p>
          <a:p>
            <a:pPr marL="1027112" lvl="1" indent="-514350">
              <a:buFont typeface="+mj-lt"/>
              <a:buAutoNum type="arabicPeriod"/>
            </a:pPr>
            <a:r>
              <a:rPr lang="en-US" u="sng" dirty="0"/>
              <a:t>Ease of interpretation</a:t>
            </a:r>
            <a:r>
              <a:rPr lang="en-US" dirty="0"/>
              <a:t>.</a:t>
            </a:r>
          </a:p>
          <a:p>
            <a:pPr marL="1427162" lvl="2" indent="-514350"/>
            <a:r>
              <a:rPr lang="en-US" dirty="0"/>
              <a:t>Standardization – performed across cases to provide common metric for comparison</a:t>
            </a:r>
          </a:p>
          <a:p>
            <a:pPr marL="1427162" lvl="2" indent="-514350"/>
            <a:r>
              <a:rPr lang="en-US" dirty="0"/>
              <a:t>Centering – performed within-case to allow for comparison across variables.</a:t>
            </a:r>
          </a:p>
          <a:p>
            <a:pPr marL="1027112" lvl="1" indent="-514350">
              <a:buFont typeface="+mj-lt"/>
              <a:buAutoNum type="arabicPeriod"/>
            </a:pPr>
            <a:r>
              <a:rPr lang="en-US" u="sng" dirty="0"/>
              <a:t>Representing specific relationship types</a:t>
            </a:r>
            <a:r>
              <a:rPr lang="en-US" dirty="0"/>
              <a:t>.</a:t>
            </a:r>
            <a:endParaRPr lang="en-US" u="sng" dirty="0"/>
          </a:p>
          <a:p>
            <a:pPr marL="1427162" lvl="2" indent="-514350"/>
            <a:r>
              <a:rPr lang="en-US" dirty="0"/>
              <a:t>Transformed variables represent unique relationships – (e.g., elasticity).</a:t>
            </a:r>
          </a:p>
          <a:p>
            <a:pPr marL="1027112" lvl="1" indent="-514350">
              <a:buFont typeface="+mj-lt"/>
              <a:buAutoNum type="arabicPeriod"/>
            </a:pPr>
            <a:r>
              <a:rPr lang="en-US" u="sng" dirty="0"/>
              <a:t>Simplification</a:t>
            </a:r>
            <a:r>
              <a:rPr lang="en-US" dirty="0"/>
              <a:t>.</a:t>
            </a:r>
          </a:p>
          <a:p>
            <a:pPr marL="1427162" lvl="2" indent="-514350"/>
            <a:r>
              <a:rPr lang="en-US" dirty="0"/>
              <a:t>Binning – categorization of values into a smaller number of categories (i.e., reduce cardinality).</a:t>
            </a:r>
          </a:p>
          <a:p>
            <a:pPr marL="1884362" lvl="3" indent="-514350"/>
            <a:r>
              <a:rPr lang="en-US" dirty="0"/>
              <a:t>Dichotomization – frequently employed to form two groups (e.g., mean-split).</a:t>
            </a:r>
          </a:p>
          <a:p>
            <a:pPr marL="1884362" lvl="3" indent="-514350"/>
            <a:r>
              <a:rPr lang="en-US" dirty="0"/>
              <a:t>Extreme groups – define three categories, eliminate middle group to accentuate differences.</a:t>
            </a:r>
          </a:p>
          <a:p>
            <a:pPr marL="1427162" lvl="2" indent="-514350"/>
            <a:r>
              <a:rPr lang="en-US" dirty="0"/>
              <a:t>Smoothing – use of response surface methods or other techniques to represent generalized patterns in the data.</a:t>
            </a:r>
          </a:p>
        </p:txBody>
      </p:sp>
      <p:sp>
        <p:nvSpPr>
          <p:cNvPr id="5" name="Footer Placeholder 3">
            <a:extLst>
              <a:ext uri="{FF2B5EF4-FFF2-40B4-BE49-F238E27FC236}">
                <a16:creationId xmlns:a16="http://schemas.microsoft.com/office/drawing/2014/main" xmlns="" id="{B802638F-4407-4419-BEB5-F99A9EF7695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11974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Guidelines for Transforming Data</a:t>
            </a:r>
          </a:p>
        </p:txBody>
      </p:sp>
      <p:sp>
        <p:nvSpPr>
          <p:cNvPr id="6" name="Content Placeholder 5"/>
          <p:cNvSpPr>
            <a:spLocks noGrp="1"/>
          </p:cNvSpPr>
          <p:nvPr>
            <p:ph idx="1"/>
          </p:nvPr>
        </p:nvSpPr>
        <p:spPr>
          <a:xfrm>
            <a:off x="298450" y="977710"/>
            <a:ext cx="11655251" cy="4616450"/>
          </a:xfrm>
        </p:spPr>
        <p:txBody>
          <a:bodyPr/>
          <a:lstStyle/>
          <a:p>
            <a:pPr marL="0" indent="0" algn="ctr"/>
            <a:r>
              <a:rPr lang="en-US" sz="2400" dirty="0"/>
              <a:t>   </a:t>
            </a:r>
            <a:r>
              <a:rPr lang="en-US" sz="2400" b="1" dirty="0"/>
              <a:t>When explanation is important, beware of transformation</a:t>
            </a:r>
          </a:p>
          <a:p>
            <a:pPr marL="457200" indent="-457200">
              <a:buFont typeface="Arial" panose="020B0604020202020204" pitchFamily="34" charset="0"/>
              <a:buChar char="•"/>
            </a:pPr>
            <a:r>
              <a:rPr lang="en-US" sz="2400" dirty="0"/>
              <a:t>To judge the potential impact of a transformation, calculate the ratio of the variable’s mean to its standard deviation:           </a:t>
            </a:r>
          </a:p>
          <a:p>
            <a:pPr marL="969962" lvl="1" indent="-457200"/>
            <a:r>
              <a:rPr lang="en-US" sz="2000" dirty="0"/>
              <a:t>Noticeable effects should occur when the ratio is less than 4.           </a:t>
            </a:r>
          </a:p>
          <a:p>
            <a:pPr marL="969962" lvl="1" indent="-457200"/>
            <a:r>
              <a:rPr lang="en-US" sz="2000" dirty="0"/>
              <a:t>When the transformation can be performed on either of two variables, select the variable with the smallest ratio .</a:t>
            </a:r>
          </a:p>
          <a:p>
            <a:pPr marL="457200" indent="-457200">
              <a:buFont typeface="Arial" panose="020B0604020202020204" pitchFamily="34" charset="0"/>
              <a:buChar char="•"/>
            </a:pPr>
            <a:r>
              <a:rPr lang="en-US" sz="2400" dirty="0"/>
              <a:t>Generally applied to the independent variables except in the case of heteroscedasticity.</a:t>
            </a:r>
          </a:p>
          <a:p>
            <a:pPr marL="969962" lvl="1" indent="-457200"/>
            <a:r>
              <a:rPr lang="en-US" sz="2000" dirty="0"/>
              <a:t>Heteroscedasticity can be remedied only by the transformation of the dependent variable in a dependence relationship.  If a heteroscedastic relationship is also nonlinear, the dependent variable, and perhaps the independent variables, must be transformed.</a:t>
            </a:r>
          </a:p>
          <a:p>
            <a:pPr marL="457200" indent="-457200">
              <a:buFont typeface="Arial" panose="020B0604020202020204" pitchFamily="34" charset="0"/>
              <a:buChar char="•"/>
            </a:pPr>
            <a:r>
              <a:rPr lang="en-US" sz="2400" dirty="0"/>
              <a:t>Transformations may change the interpretation of the variables. </a:t>
            </a:r>
          </a:p>
          <a:p>
            <a:pPr marL="969962" lvl="1" indent="-457200"/>
            <a:r>
              <a:rPr lang="en-US" sz="2000" dirty="0"/>
              <a:t>For example, transforming variables by taking their logarithm translates the relationship into a measure of proportional change (elasticity).  Always be sure to explore thoroughly the possible interpretations of the transformed variables.</a:t>
            </a:r>
          </a:p>
          <a:p>
            <a:pPr marL="969962" lvl="1" indent="-457200"/>
            <a:r>
              <a:rPr lang="en-US" sz="2000" dirty="0"/>
              <a:t>Use variables in their original (untransformed) format when profiling or interpreting results.</a:t>
            </a:r>
          </a:p>
          <a:p>
            <a:endParaRPr lang="en-US" sz="2400" dirty="0"/>
          </a:p>
        </p:txBody>
      </p:sp>
      <p:sp>
        <p:nvSpPr>
          <p:cNvPr id="7" name="Footer Placeholder 3">
            <a:extLst>
              <a:ext uri="{FF2B5EF4-FFF2-40B4-BE49-F238E27FC236}">
                <a16:creationId xmlns:a16="http://schemas.microsoft.com/office/drawing/2014/main" xmlns="" id="{A6CBC0EA-FF9A-4906-83A3-BA258839062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61503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Incorporating Nonmetric Data with </a:t>
            </a:r>
            <a:br>
              <a:rPr lang="en-US" dirty="0"/>
            </a:br>
            <a:r>
              <a:rPr lang="en-US" dirty="0"/>
              <a:t>Dummy Variables</a:t>
            </a:r>
          </a:p>
        </p:txBody>
      </p:sp>
      <p:sp>
        <p:nvSpPr>
          <p:cNvPr id="6" name="Text Placeholder 5"/>
          <p:cNvSpPr>
            <a:spLocks noGrp="1"/>
          </p:cNvSpPr>
          <p:nvPr>
            <p:ph type="body" idx="1"/>
          </p:nvPr>
        </p:nvSpPr>
        <p:spPr>
          <a:xfrm>
            <a:off x="963084" y="3998260"/>
            <a:ext cx="10363200" cy="1500187"/>
          </a:xfrm>
        </p:spPr>
        <p:txBody>
          <a:bodyPr/>
          <a:lstStyle/>
          <a:p>
            <a:r>
              <a:rPr lang="en-US" sz="2400" dirty="0"/>
              <a:t>Concept of Dummy Variables</a:t>
            </a:r>
          </a:p>
          <a:p>
            <a:r>
              <a:rPr lang="en-US" sz="2400" dirty="0"/>
              <a:t>Dummy Variable Coding</a:t>
            </a:r>
          </a:p>
          <a:p>
            <a:r>
              <a:rPr lang="en-US" sz="2400" dirty="0"/>
              <a:t>Using Dummy Variables</a:t>
            </a:r>
          </a:p>
        </p:txBody>
      </p:sp>
      <p:sp>
        <p:nvSpPr>
          <p:cNvPr id="7" name="Footer Placeholder 3">
            <a:extLst>
              <a:ext uri="{FF2B5EF4-FFF2-40B4-BE49-F238E27FC236}">
                <a16:creationId xmlns:a16="http://schemas.microsoft.com/office/drawing/2014/main" xmlns="" id="{646CCF07-6094-42D8-B20D-7AB5C1204FD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92184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Dummy Variable . . .</a:t>
            </a:r>
          </a:p>
        </p:txBody>
      </p:sp>
      <p:sp>
        <p:nvSpPr>
          <p:cNvPr id="3" name="Content Placeholder 2"/>
          <p:cNvSpPr>
            <a:spLocks noGrp="1"/>
          </p:cNvSpPr>
          <p:nvPr>
            <p:ph idx="1"/>
          </p:nvPr>
        </p:nvSpPr>
        <p:spPr/>
        <p:txBody>
          <a:bodyPr/>
          <a:lstStyle/>
          <a:p>
            <a:r>
              <a:rPr lang="en-US" dirty="0"/>
              <a:t>Definition: a nonmetric independent variable that has two distinct levels that are coded 0 and 1.  These variables act as replacement variables to enable multi-category (3 or more) nonmetric variables to be used as metric variables.</a:t>
            </a:r>
          </a:p>
          <a:p>
            <a:endParaRPr lang="en-US" dirty="0"/>
          </a:p>
          <a:p>
            <a:r>
              <a:rPr lang="en-US" dirty="0"/>
              <a:t>Dummy Variable Coding of 3-category nonmetric variable with 2 dummy variables (X</a:t>
            </a:r>
            <a:r>
              <a:rPr lang="en-US" baseline="-25000" dirty="0"/>
              <a:t>1</a:t>
            </a:r>
            <a:r>
              <a:rPr lang="en-US" dirty="0"/>
              <a:t> and X</a:t>
            </a:r>
            <a:r>
              <a:rPr lang="en-US" baseline="-25000" dirty="0"/>
              <a:t>2</a:t>
            </a:r>
            <a:r>
              <a:rPr lang="en-US" dirty="0"/>
              <a:t>):</a:t>
            </a:r>
          </a:p>
          <a:p>
            <a:endParaRPr lang="en-US" dirty="0"/>
          </a:p>
        </p:txBody>
      </p:sp>
      <p:sp>
        <p:nvSpPr>
          <p:cNvPr id="5" name="Rectangle 2"/>
          <p:cNvSpPr>
            <a:spLocks noChangeArrowheads="1"/>
          </p:cNvSpPr>
          <p:nvPr/>
        </p:nvSpPr>
        <p:spPr bwMode="auto">
          <a:xfrm>
            <a:off x="4556760" y="3878492"/>
            <a:ext cx="4572000" cy="26037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228600" rIns="182880" anchor="ctr">
            <a:spAutoFit/>
          </a:bodyPr>
          <a:lstStyle>
            <a:lvl1pPr>
              <a:spcBef>
                <a:spcPct val="20000"/>
              </a:spcBef>
              <a:buClr>
                <a:schemeClr val="accent2"/>
              </a:buClr>
              <a:buFont typeface="Wingdings" panose="05000000000000000000" pitchFamily="2" charset="2"/>
              <a:buChar char="§"/>
              <a:defRPr sz="2800" b="1">
                <a:solidFill>
                  <a:schemeClr val="tx1"/>
                </a:solidFill>
                <a:latin typeface="Arial" panose="020B0604020202020204" pitchFamily="34" charset="0"/>
              </a:defRPr>
            </a:lvl1pPr>
            <a:lvl2pPr marL="914400" indent="-285750">
              <a:spcBef>
                <a:spcPct val="20000"/>
              </a:spcBef>
              <a:buClr>
                <a:srgbClr val="009999"/>
              </a:buClr>
              <a:buChar char="•"/>
              <a:defRPr sz="2400" b="1">
                <a:solidFill>
                  <a:schemeClr val="tx1"/>
                </a:solidFill>
                <a:latin typeface="Arial" panose="020B0604020202020204" pitchFamily="34" charset="0"/>
              </a:defRPr>
            </a:lvl2pPr>
            <a:lvl3pPr marL="1257300" indent="-228600">
              <a:spcBef>
                <a:spcPct val="20000"/>
              </a:spcBef>
              <a:buChar char="•"/>
              <a:defRPr sz="2000" b="1">
                <a:solidFill>
                  <a:schemeClr val="tx1"/>
                </a:solidFill>
                <a:latin typeface="Arial" panose="020B0604020202020204" pitchFamily="34" charset="0"/>
              </a:defRPr>
            </a:lvl3pPr>
            <a:lvl4pPr marL="17145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marL="0" marR="0" lvl="0" indent="0" defTabSz="914400" eaLnBrk="1" fontAlgn="base" latinLnBrk="0" hangingPunct="1">
              <a:lnSpc>
                <a:spcPct val="120000"/>
              </a:lnSpc>
              <a:spcBef>
                <a:spcPct val="20000"/>
              </a:spcBef>
              <a:spcAft>
                <a:spcPct val="0"/>
              </a:spcAft>
              <a:buClr>
                <a:srgbClr val="FFFF99"/>
              </a:buClr>
              <a:buSzPct val="125000"/>
              <a:buFontTx/>
              <a:buNone/>
              <a:tabLst/>
              <a:defRPr/>
            </a:pPr>
            <a:r>
              <a:rPr kumimoji="0" lang="en-US" altLang="en-US" sz="2800" b="1" i="0" u="sng" strike="noStrike" kern="0" cap="none" spc="0" normalizeH="0" baseline="0" noProof="0" dirty="0">
                <a:ln>
                  <a:noFill/>
                </a:ln>
                <a:solidFill>
                  <a:srgbClr val="000066"/>
                </a:solidFill>
                <a:effectLst/>
                <a:uLnTx/>
                <a:uFillTx/>
                <a:latin typeface="Arial" panose="020B0604020202020204" pitchFamily="34" charset="0"/>
              </a:rPr>
              <a:t>Categories	X</a:t>
            </a:r>
            <a:r>
              <a:rPr kumimoji="0" lang="en-US" altLang="en-US" sz="2800" b="1" i="0" u="sng" strike="noStrike" kern="0" cap="none" spc="0" normalizeH="0" baseline="-25000" noProof="0" dirty="0">
                <a:ln>
                  <a:noFill/>
                </a:ln>
                <a:solidFill>
                  <a:srgbClr val="000066"/>
                </a:solidFill>
                <a:effectLst/>
                <a:uLnTx/>
                <a:uFillTx/>
                <a:latin typeface="Arial" panose="020B0604020202020204" pitchFamily="34" charset="0"/>
              </a:rPr>
              <a:t>1</a:t>
            </a:r>
            <a:r>
              <a:rPr kumimoji="0" lang="en-US" altLang="en-US" sz="2800" b="1" i="0" u="sng" strike="noStrike" kern="0" cap="none" spc="0" normalizeH="0" baseline="0" noProof="0" dirty="0">
                <a:ln>
                  <a:noFill/>
                </a:ln>
                <a:solidFill>
                  <a:srgbClr val="000066"/>
                </a:solidFill>
                <a:effectLst/>
                <a:uLnTx/>
                <a:uFillTx/>
                <a:latin typeface="Arial" panose="020B0604020202020204" pitchFamily="34" charset="0"/>
              </a:rPr>
              <a:t>	X</a:t>
            </a:r>
            <a:r>
              <a:rPr kumimoji="0" lang="en-US" altLang="en-US" sz="2800" b="1" i="0" u="sng" strike="noStrike" kern="0" cap="none" spc="0" normalizeH="0" baseline="-25000" noProof="0" dirty="0">
                <a:ln>
                  <a:noFill/>
                </a:ln>
                <a:solidFill>
                  <a:srgbClr val="000066"/>
                </a:solidFill>
                <a:effectLst/>
                <a:uLnTx/>
                <a:uFillTx/>
                <a:latin typeface="Arial" panose="020B0604020202020204" pitchFamily="34" charset="0"/>
              </a:rPr>
              <a:t>2</a:t>
            </a:r>
          </a:p>
          <a:p>
            <a:pPr marL="0" marR="0" lvl="0" indent="0" defTabSz="914400" eaLnBrk="1" fontAlgn="base" latinLnBrk="0" hangingPunct="1">
              <a:lnSpc>
                <a:spcPct val="120000"/>
              </a:lnSpc>
              <a:spcBef>
                <a:spcPct val="20000"/>
              </a:spcBef>
              <a:spcAft>
                <a:spcPct val="0"/>
              </a:spcAft>
              <a:buClr>
                <a:srgbClr val="FFFF99"/>
              </a:buClr>
              <a:buSzPct val="125000"/>
              <a:buFontTx/>
              <a:buNone/>
              <a:tabLst/>
              <a:defRPr/>
            </a:pPr>
            <a:r>
              <a:rPr kumimoji="0" lang="en-US" altLang="en-US" sz="2800" b="1" i="0" u="none" strike="noStrike" kern="0" cap="none" spc="0" normalizeH="0" baseline="0" noProof="0" dirty="0">
                <a:ln>
                  <a:noFill/>
                </a:ln>
                <a:solidFill>
                  <a:srgbClr val="000066"/>
                </a:solidFill>
                <a:effectLst/>
                <a:uLnTx/>
                <a:uFillTx/>
                <a:latin typeface="Arial" panose="020B0604020202020204" pitchFamily="34" charset="0"/>
              </a:rPr>
              <a:t>Physician		 1	 0</a:t>
            </a:r>
          </a:p>
          <a:p>
            <a:pPr marL="0" marR="0" lvl="0" indent="0" defTabSz="914400" eaLnBrk="1" fontAlgn="base" latinLnBrk="0" hangingPunct="1">
              <a:lnSpc>
                <a:spcPct val="120000"/>
              </a:lnSpc>
              <a:spcBef>
                <a:spcPct val="20000"/>
              </a:spcBef>
              <a:spcAft>
                <a:spcPct val="0"/>
              </a:spcAft>
              <a:buClr>
                <a:srgbClr val="FFFF99"/>
              </a:buClr>
              <a:buSzPct val="125000"/>
              <a:buFontTx/>
              <a:buNone/>
              <a:tabLst/>
              <a:defRPr/>
            </a:pPr>
            <a:r>
              <a:rPr kumimoji="0" lang="en-US" altLang="en-US" sz="2800" b="1" i="0" u="none" strike="noStrike" kern="0" cap="none" spc="0" normalizeH="0" baseline="0" noProof="0" dirty="0">
                <a:ln>
                  <a:noFill/>
                </a:ln>
                <a:solidFill>
                  <a:srgbClr val="000066"/>
                </a:solidFill>
                <a:effectLst/>
                <a:uLnTx/>
                <a:uFillTx/>
                <a:latin typeface="Arial" panose="020B0604020202020204" pitchFamily="34" charset="0"/>
              </a:rPr>
              <a:t>Attorney		 0	 1</a:t>
            </a:r>
          </a:p>
          <a:p>
            <a:pPr marL="0" marR="0" lvl="0" indent="0" defTabSz="914400" eaLnBrk="1" fontAlgn="base" latinLnBrk="0" hangingPunct="1">
              <a:lnSpc>
                <a:spcPct val="120000"/>
              </a:lnSpc>
              <a:spcBef>
                <a:spcPct val="20000"/>
              </a:spcBef>
              <a:spcAft>
                <a:spcPct val="0"/>
              </a:spcAft>
              <a:buClr>
                <a:srgbClr val="FFFF99"/>
              </a:buClr>
              <a:buSzPct val="125000"/>
              <a:buFontTx/>
              <a:buNone/>
              <a:tabLst/>
              <a:defRPr/>
            </a:pPr>
            <a:r>
              <a:rPr kumimoji="0" lang="en-US" altLang="en-US" sz="2800" b="1" i="0" u="none" strike="noStrike" kern="0" cap="none" spc="0" normalizeH="0" baseline="0" noProof="0" dirty="0">
                <a:ln>
                  <a:noFill/>
                </a:ln>
                <a:solidFill>
                  <a:srgbClr val="000066"/>
                </a:solidFill>
                <a:effectLst/>
                <a:uLnTx/>
                <a:uFillTx/>
                <a:latin typeface="Arial" panose="020B0604020202020204" pitchFamily="34" charset="0"/>
              </a:rPr>
              <a:t>Professor		 0	 0</a:t>
            </a:r>
            <a:endParaRPr kumimoji="0" lang="en-US" altLang="en-US" sz="2800" b="1" i="0" u="none" strike="noStrike" kern="0" cap="none" spc="0" normalizeH="0" baseline="-25000" noProof="0" dirty="0">
              <a:ln>
                <a:noFill/>
              </a:ln>
              <a:solidFill>
                <a:srgbClr val="000066"/>
              </a:solidFill>
              <a:effectLst/>
              <a:uLnTx/>
              <a:uFillTx/>
              <a:latin typeface="Arial" panose="020B0604020202020204" pitchFamily="34" charset="0"/>
            </a:endParaRPr>
          </a:p>
        </p:txBody>
      </p:sp>
      <p:sp>
        <p:nvSpPr>
          <p:cNvPr id="6" name="Footer Placeholder 3">
            <a:extLst>
              <a:ext uri="{FF2B5EF4-FFF2-40B4-BE49-F238E27FC236}">
                <a16:creationId xmlns:a16="http://schemas.microsoft.com/office/drawing/2014/main" xmlns="" id="{7158F0DF-365D-45B4-8D0A-CE01652FE96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460516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Data Learning Checkpoint</a:t>
            </a:r>
          </a:p>
        </p:txBody>
      </p:sp>
      <p:sp>
        <p:nvSpPr>
          <p:cNvPr id="3" name="Content Placeholder 2"/>
          <p:cNvSpPr>
            <a:spLocks noGrp="1"/>
          </p:cNvSpPr>
          <p:nvPr>
            <p:ph idx="1"/>
          </p:nvPr>
        </p:nvSpPr>
        <p:spPr>
          <a:xfrm>
            <a:off x="298451" y="1076325"/>
            <a:ext cx="11555498" cy="4616450"/>
          </a:xfrm>
        </p:spPr>
        <p:txBody>
          <a:bodyPr/>
          <a:lstStyle/>
          <a:p>
            <a:pPr marL="514350" indent="-514350">
              <a:buFont typeface="+mj-lt"/>
              <a:buAutoNum type="arabicPeriod"/>
            </a:pPr>
            <a:r>
              <a:rPr lang="en-US" sz="3600" dirty="0"/>
              <a:t>Why examine your data?</a:t>
            </a:r>
          </a:p>
          <a:p>
            <a:pPr marL="514350" indent="-514350">
              <a:buFont typeface="+mj-lt"/>
              <a:buAutoNum type="arabicPeriod"/>
            </a:pPr>
            <a:r>
              <a:rPr lang="en-US" sz="3600" dirty="0"/>
              <a:t>What should you expect to discover?</a:t>
            </a:r>
          </a:p>
          <a:p>
            <a:pPr marL="514350" indent="-514350">
              <a:buFont typeface="+mj-lt"/>
              <a:buAutoNum type="arabicPeriod"/>
            </a:pPr>
            <a:r>
              <a:rPr lang="en-US" sz="3600" dirty="0"/>
              <a:t>What are the principal aspects of data that need to be examined?</a:t>
            </a:r>
          </a:p>
          <a:p>
            <a:pPr marL="514350" indent="-514350">
              <a:buFont typeface="+mj-lt"/>
              <a:buAutoNum type="arabicPeriod"/>
            </a:pPr>
            <a:r>
              <a:rPr lang="en-US" sz="3600" dirty="0"/>
              <a:t>What approaches would you use in examining each aspect?</a:t>
            </a:r>
          </a:p>
          <a:p>
            <a:endParaRPr lang="en-US" dirty="0"/>
          </a:p>
        </p:txBody>
      </p:sp>
      <p:sp>
        <p:nvSpPr>
          <p:cNvPr id="5" name="Footer Placeholder 3">
            <a:extLst>
              <a:ext uri="{FF2B5EF4-FFF2-40B4-BE49-F238E27FC236}">
                <a16:creationId xmlns:a16="http://schemas.microsoft.com/office/drawing/2014/main" xmlns="" id="{4EA3989F-FD95-4752-BB55-5453E8621E1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14890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Era of Big Data and Data Examination</a:t>
            </a:r>
          </a:p>
        </p:txBody>
      </p:sp>
      <p:sp>
        <p:nvSpPr>
          <p:cNvPr id="3" name="Content Placeholder 2"/>
          <p:cNvSpPr>
            <a:spLocks noGrp="1"/>
          </p:cNvSpPr>
          <p:nvPr>
            <p:ph idx="1"/>
          </p:nvPr>
        </p:nvSpPr>
        <p:spPr/>
        <p:txBody>
          <a:bodyPr/>
          <a:lstStyle/>
          <a:p>
            <a:r>
              <a:rPr lang="en-US" b="1" dirty="0"/>
              <a:t>Data Management</a:t>
            </a:r>
          </a:p>
          <a:p>
            <a:pPr marL="969962" lvl="1" indent="-457200"/>
            <a:r>
              <a:rPr lang="en-US" dirty="0"/>
              <a:t>Many consider most daunting challenge</a:t>
            </a:r>
          </a:p>
          <a:p>
            <a:pPr marL="969962" lvl="1" indent="-457200"/>
            <a:r>
              <a:rPr lang="en-US" dirty="0"/>
              <a:t>Many times majority of research effort expended in this task</a:t>
            </a:r>
          </a:p>
          <a:p>
            <a:pPr marL="969962" lvl="1" indent="-457200"/>
            <a:r>
              <a:rPr lang="en-US" dirty="0"/>
              <a:t>Complexity arises from . . .</a:t>
            </a:r>
          </a:p>
          <a:p>
            <a:pPr marL="1370012" lvl="2" indent="-457200"/>
            <a:r>
              <a:rPr lang="en-US" sz="2400" dirty="0"/>
              <a:t>Merging disparate sources of data</a:t>
            </a:r>
          </a:p>
          <a:p>
            <a:pPr marL="1370012" lvl="2" indent="-457200"/>
            <a:r>
              <a:rPr lang="en-US" sz="2400" dirty="0"/>
              <a:t>Use of unstructured data</a:t>
            </a:r>
          </a:p>
          <a:p>
            <a:endParaRPr lang="en-US" sz="2400" dirty="0"/>
          </a:p>
          <a:p>
            <a:r>
              <a:rPr lang="en-US" b="1" dirty="0"/>
              <a:t>Data Quality</a:t>
            </a:r>
          </a:p>
          <a:p>
            <a:pPr marL="969962" lvl="1" indent="-457200"/>
            <a:r>
              <a:rPr lang="en-US" dirty="0"/>
              <a:t>True “value” of analysis may rest in data quality</a:t>
            </a:r>
          </a:p>
          <a:p>
            <a:pPr marL="969962" lvl="1" indent="-457200"/>
            <a:r>
              <a:rPr lang="en-US" dirty="0"/>
              <a:t>Conceptualized in eight dimensions</a:t>
            </a:r>
          </a:p>
          <a:p>
            <a:pPr marL="969962" lvl="1" indent="-457200"/>
            <a:r>
              <a:rPr lang="en-US" dirty="0"/>
              <a:t>Many times “hidden” in basic nature of the data (e.g., binary measures)</a:t>
            </a:r>
          </a:p>
        </p:txBody>
      </p:sp>
      <p:sp>
        <p:nvSpPr>
          <p:cNvPr id="5" name="Footer Placeholder 3">
            <a:extLst>
              <a:ext uri="{FF2B5EF4-FFF2-40B4-BE49-F238E27FC236}">
                <a16:creationId xmlns:a16="http://schemas.microsoft.com/office/drawing/2014/main" xmlns="" id="{E24C4C30-D893-4DF7-B13E-FD5EE10962B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59477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3084" y="1425950"/>
            <a:ext cx="10363200" cy="1362075"/>
          </a:xfrm>
        </p:spPr>
        <p:txBody>
          <a:bodyPr/>
          <a:lstStyle/>
          <a:p>
            <a:r>
              <a:rPr lang="en-US" dirty="0"/>
              <a:t>Preliminary Examination of the Data</a:t>
            </a:r>
          </a:p>
        </p:txBody>
      </p:sp>
      <p:sp>
        <p:nvSpPr>
          <p:cNvPr id="6" name="Text Placeholder 5"/>
          <p:cNvSpPr>
            <a:spLocks noGrp="1"/>
          </p:cNvSpPr>
          <p:nvPr>
            <p:ph type="body" idx="1"/>
          </p:nvPr>
        </p:nvSpPr>
        <p:spPr>
          <a:xfrm>
            <a:off x="963084" y="3198303"/>
            <a:ext cx="10363200" cy="1500187"/>
          </a:xfrm>
        </p:spPr>
        <p:txBody>
          <a:bodyPr/>
          <a:lstStyle/>
          <a:p>
            <a:r>
              <a:rPr lang="en-US" sz="2400" dirty="0"/>
              <a:t>Univariate Profiling: Examining the Shape of the Distribution</a:t>
            </a:r>
          </a:p>
          <a:p>
            <a:r>
              <a:rPr lang="en-US" sz="2400" dirty="0"/>
              <a:t>Bivariate Profiling: Examining the Relationship Between Variables</a:t>
            </a:r>
          </a:p>
          <a:p>
            <a:r>
              <a:rPr lang="en-US" sz="2400" dirty="0"/>
              <a:t>Bivariate Profiling: Examining Group Differences</a:t>
            </a:r>
          </a:p>
          <a:p>
            <a:r>
              <a:rPr lang="en-US" sz="2400" dirty="0"/>
              <a:t>Multivariate Profiles</a:t>
            </a:r>
          </a:p>
          <a:p>
            <a:r>
              <a:rPr lang="en-US" sz="2400" dirty="0"/>
              <a:t>New Measures of Association</a:t>
            </a:r>
          </a:p>
        </p:txBody>
      </p:sp>
      <p:sp>
        <p:nvSpPr>
          <p:cNvPr id="7" name="Footer Placeholder 3">
            <a:extLst>
              <a:ext uri="{FF2B5EF4-FFF2-40B4-BE49-F238E27FC236}">
                <a16:creationId xmlns:a16="http://schemas.microsoft.com/office/drawing/2014/main" xmlns="" id="{52DBD2C4-42EE-4EB5-8788-C0A99746C46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0885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Graphical Examination</a:t>
            </a:r>
            <a:endParaRPr lang="en-US" dirty="0"/>
          </a:p>
        </p:txBody>
      </p:sp>
      <p:sp>
        <p:nvSpPr>
          <p:cNvPr id="3" name="Content Placeholder 2"/>
          <p:cNvSpPr>
            <a:spLocks noGrp="1"/>
          </p:cNvSpPr>
          <p:nvPr>
            <p:ph idx="1"/>
          </p:nvPr>
        </p:nvSpPr>
        <p:spPr/>
        <p:txBody>
          <a:bodyPr/>
          <a:lstStyle/>
          <a:p>
            <a:r>
              <a:rPr lang="en-US" b="1" dirty="0"/>
              <a:t>Fundamental tool </a:t>
            </a:r>
            <a:r>
              <a:rPr lang="en-US" dirty="0"/>
              <a:t>in data examination is graphical examination</a:t>
            </a:r>
          </a:p>
          <a:p>
            <a:r>
              <a:rPr lang="en-US" dirty="0"/>
              <a:t>Some basic </a:t>
            </a:r>
            <a:r>
              <a:rPr lang="en-US" b="1" dirty="0"/>
              <a:t>types </a:t>
            </a:r>
            <a:r>
              <a:rPr lang="en-US" dirty="0"/>
              <a:t>of graphical tools:</a:t>
            </a:r>
          </a:p>
          <a:p>
            <a:pPr lvl="1"/>
            <a:r>
              <a:rPr lang="en-US" u="sng" dirty="0"/>
              <a:t>Shape:  </a:t>
            </a:r>
          </a:p>
          <a:p>
            <a:pPr lvl="2"/>
            <a:r>
              <a:rPr lang="en-US" sz="2400" dirty="0"/>
              <a:t>Histogram</a:t>
            </a:r>
          </a:p>
          <a:p>
            <a:pPr lvl="2"/>
            <a:r>
              <a:rPr lang="en-US" sz="2400" dirty="0"/>
              <a:t>Bar Chart</a:t>
            </a:r>
          </a:p>
          <a:p>
            <a:pPr lvl="2"/>
            <a:r>
              <a:rPr lang="en-US" sz="2400" dirty="0"/>
              <a:t>Box &amp; Whisker plot</a:t>
            </a:r>
          </a:p>
          <a:p>
            <a:pPr lvl="2"/>
            <a:r>
              <a:rPr lang="en-US" sz="2400" dirty="0"/>
              <a:t>Stem and Leaf plot</a:t>
            </a:r>
          </a:p>
          <a:p>
            <a:pPr lvl="1"/>
            <a:endParaRPr lang="en-US" dirty="0"/>
          </a:p>
          <a:p>
            <a:pPr lvl="1"/>
            <a:r>
              <a:rPr lang="en-US" dirty="0"/>
              <a:t> </a:t>
            </a:r>
            <a:r>
              <a:rPr lang="en-US" u="sng" dirty="0"/>
              <a:t>Relationships:</a:t>
            </a:r>
            <a:r>
              <a:rPr lang="en-US" dirty="0"/>
              <a:t>  </a:t>
            </a:r>
          </a:p>
          <a:p>
            <a:pPr lvl="2"/>
            <a:r>
              <a:rPr lang="en-US" sz="2400" dirty="0"/>
              <a:t>Scatterplot</a:t>
            </a:r>
          </a:p>
          <a:p>
            <a:pPr lvl="2"/>
            <a:r>
              <a:rPr lang="en-US" sz="2400" dirty="0"/>
              <a:t>Outliers</a:t>
            </a:r>
          </a:p>
          <a:p>
            <a:endParaRPr lang="en-US" dirty="0"/>
          </a:p>
        </p:txBody>
      </p:sp>
      <p:sp>
        <p:nvSpPr>
          <p:cNvPr id="5" name="Footer Placeholder 3">
            <a:extLst>
              <a:ext uri="{FF2B5EF4-FFF2-40B4-BE49-F238E27FC236}">
                <a16:creationId xmlns:a16="http://schemas.microsoft.com/office/drawing/2014/main" xmlns="" id="{FC35715F-1B26-4427-9516-FB881656780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59538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Univariate Profiling: Histograms and The Normal Curve</a:t>
            </a:r>
          </a:p>
        </p:txBody>
      </p:sp>
      <p:graphicFrame>
        <p:nvGraphicFramePr>
          <p:cNvPr id="7" name="Object 5"/>
          <p:cNvGraphicFramePr>
            <a:graphicFrameLocks noChangeAspect="1"/>
          </p:cNvGraphicFramePr>
          <p:nvPr>
            <p:extLst>
              <p:ext uri="{D42A27DB-BD31-4B8C-83A1-F6EECF244321}">
                <p14:modId xmlns:p14="http://schemas.microsoft.com/office/powerpoint/2010/main" val="2258126544"/>
              </p:ext>
            </p:extLst>
          </p:nvPr>
        </p:nvGraphicFramePr>
        <p:xfrm>
          <a:off x="484093" y="1114146"/>
          <a:ext cx="7575177" cy="5322514"/>
        </p:xfrm>
        <a:graphic>
          <a:graphicData uri="http://schemas.openxmlformats.org/presentationml/2006/ole">
            <mc:AlternateContent xmlns:mc="http://schemas.openxmlformats.org/markup-compatibility/2006">
              <mc:Choice xmlns:v="urn:schemas-microsoft-com:vml" Requires="v">
                <p:oleObj spid="_x0000_s1075" name="Picture" r:id="rId3" imgW="4535424" imgH="3700882" progId="StaticEnhancedMetafile">
                  <p:embed/>
                </p:oleObj>
              </mc:Choice>
              <mc:Fallback>
                <p:oleObj name="Picture" r:id="rId3" imgW="4535424" imgH="3700882" progId="StaticEnhancedMetafile">
                  <p:embed/>
                  <p:pic>
                    <p:nvPicPr>
                      <p:cNvPr id="2324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93" y="1114146"/>
                        <a:ext cx="7575177" cy="5322514"/>
                      </a:xfrm>
                      <a:prstGeom prst="rect">
                        <a:avLst/>
                      </a:prstGeom>
                      <a:noFill/>
                      <a:ln>
                        <a:noFill/>
                      </a:ln>
                      <a:effectLst/>
                      <a:extLst/>
                    </p:spPr>
                  </p:pic>
                </p:oleObj>
              </mc:Fallback>
            </mc:AlternateContent>
          </a:graphicData>
        </a:graphic>
      </p:graphicFrame>
      <p:sp>
        <p:nvSpPr>
          <p:cNvPr id="8" name="AutoShape 6"/>
          <p:cNvSpPr>
            <a:spLocks noChangeArrowheads="1"/>
          </p:cNvSpPr>
          <p:nvPr/>
        </p:nvSpPr>
        <p:spPr bwMode="auto">
          <a:xfrm>
            <a:off x="5768789" y="1114146"/>
            <a:ext cx="3922222" cy="1328023"/>
          </a:xfrm>
          <a:prstGeom prst="wedgeRoundRectCallout">
            <a:avLst>
              <a:gd name="adj1" fmla="val -66074"/>
              <a:gd name="adj2" fmla="val 165699"/>
              <a:gd name="adj3" fmla="val 16667"/>
            </a:avLst>
          </a:prstGeom>
          <a:solidFill>
            <a:srgbClr val="FFFF00"/>
          </a:solidFill>
          <a:ln w="25400">
            <a:solidFill>
              <a:srgbClr val="002060"/>
            </a:solidFill>
            <a:miter lim="800000"/>
            <a:headEnd/>
            <a:tailEnd/>
          </a:ln>
          <a:effectLst/>
        </p:spPr>
        <p:txBody>
          <a:bodyPr wrap="square" anchor="ctr">
            <a:spAutoFit/>
          </a:bodyPr>
          <a:lstStyle/>
          <a:p>
            <a:pPr algn="ctr" eaLnBrk="0" hangingPunct="0"/>
            <a:r>
              <a:rPr lang="en-US" altLang="en-US" sz="2400" b="1" dirty="0">
                <a:solidFill>
                  <a:srgbClr val="000000"/>
                </a:solidFill>
                <a:latin typeface="Calibri" panose="020F0502020204030204" pitchFamily="34" charset="0"/>
                <a:cs typeface="Calibri" panose="020F0502020204030204" pitchFamily="34" charset="0"/>
              </a:rPr>
              <a:t>This is the distribution for </a:t>
            </a:r>
          </a:p>
          <a:p>
            <a:pPr algn="ctr" eaLnBrk="0" hangingPunct="0"/>
            <a:r>
              <a:rPr lang="en-US" altLang="en-US" sz="2400" b="1" dirty="0">
                <a:solidFill>
                  <a:srgbClr val="000000"/>
                </a:solidFill>
                <a:latin typeface="Calibri" panose="020F0502020204030204" pitchFamily="34" charset="0"/>
                <a:cs typeface="Calibri" panose="020F0502020204030204" pitchFamily="34" charset="0"/>
              </a:rPr>
              <a:t>HBAT database variable </a:t>
            </a:r>
          </a:p>
          <a:p>
            <a:pPr algn="ctr" eaLnBrk="0" hangingPunct="0"/>
            <a:r>
              <a:rPr lang="en-US" altLang="en-US" sz="2400" b="1" dirty="0">
                <a:solidFill>
                  <a:srgbClr val="000000"/>
                </a:solidFill>
                <a:latin typeface="Calibri" panose="020F0502020204030204" pitchFamily="34" charset="0"/>
                <a:cs typeface="Calibri" panose="020F0502020204030204" pitchFamily="34" charset="0"/>
              </a:rPr>
              <a:t>X</a:t>
            </a:r>
            <a:r>
              <a:rPr lang="en-US" altLang="en-US" sz="2400" b="1" baseline="-25000" dirty="0">
                <a:solidFill>
                  <a:srgbClr val="000000"/>
                </a:solidFill>
                <a:latin typeface="Calibri" panose="020F0502020204030204" pitchFamily="34" charset="0"/>
                <a:cs typeface="Calibri" panose="020F0502020204030204" pitchFamily="34" charset="0"/>
              </a:rPr>
              <a:t>19</a:t>
            </a:r>
            <a:r>
              <a:rPr lang="en-US" altLang="en-US" sz="2400" b="1" dirty="0">
                <a:solidFill>
                  <a:srgbClr val="000000"/>
                </a:solidFill>
                <a:latin typeface="Calibri" panose="020F0502020204030204" pitchFamily="34" charset="0"/>
                <a:cs typeface="Calibri" panose="020F0502020204030204" pitchFamily="34" charset="0"/>
              </a:rPr>
              <a:t> – Satisfaction.</a:t>
            </a:r>
            <a:r>
              <a:rPr lang="en-US" altLang="en-US" sz="2400" b="1" i="1" dirty="0">
                <a:solidFill>
                  <a:srgbClr val="000000"/>
                </a:solidFill>
                <a:latin typeface="Calibri" panose="020F0502020204030204" pitchFamily="34" charset="0"/>
                <a:cs typeface="Calibri" panose="020F0502020204030204" pitchFamily="34" charset="0"/>
              </a:rPr>
              <a:t> </a:t>
            </a:r>
          </a:p>
        </p:txBody>
      </p:sp>
      <p:sp>
        <p:nvSpPr>
          <p:cNvPr id="6" name="Footer Placeholder 3">
            <a:extLst>
              <a:ext uri="{FF2B5EF4-FFF2-40B4-BE49-F238E27FC236}">
                <a16:creationId xmlns:a16="http://schemas.microsoft.com/office/drawing/2014/main" xmlns="" id="{A9D9D2AF-2E19-48EF-A04E-DCEC1C9B91F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5591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2800" dirty="0"/>
              <a:t>Univariate Profile: Stem &amp; Leaf Diagram  –  HBAT Variable X</a:t>
            </a:r>
            <a:r>
              <a:rPr lang="da-DK" sz="2800" baseline="-25000" dirty="0"/>
              <a:t>6</a:t>
            </a:r>
            <a:r>
              <a:rPr lang="da-DK" sz="2800" dirty="0"/>
              <a:t> </a:t>
            </a:r>
            <a:endParaRPr lang="en-US" sz="2800" dirty="0"/>
          </a:p>
        </p:txBody>
      </p:sp>
      <p:sp>
        <p:nvSpPr>
          <p:cNvPr id="5" name="Rectangle 3"/>
          <p:cNvSpPr>
            <a:spLocks noChangeArrowheads="1"/>
          </p:cNvSpPr>
          <p:nvPr/>
        </p:nvSpPr>
        <p:spPr bwMode="auto">
          <a:xfrm>
            <a:off x="232410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solidFill>
                <a:srgbClr val="000066"/>
              </a:solidFill>
              <a:latin typeface="Arial" panose="020B0604020202020204" pitchFamily="34" charset="0"/>
            </a:endParaRPr>
          </a:p>
        </p:txBody>
      </p:sp>
      <p:sp>
        <p:nvSpPr>
          <p:cNvPr id="6" name="Rectangle 4"/>
          <p:cNvSpPr>
            <a:spLocks noChangeArrowheads="1"/>
          </p:cNvSpPr>
          <p:nvPr/>
        </p:nvSpPr>
        <p:spPr bwMode="auto">
          <a:xfrm>
            <a:off x="268818" y="1230879"/>
            <a:ext cx="4343400" cy="4493538"/>
          </a:xfrm>
          <a:prstGeom prst="rect">
            <a:avLst/>
          </a:prstGeom>
          <a:solidFill>
            <a:srgbClr val="FFFFCC"/>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286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b="1" i="0" u="none" strike="noStrike" kern="0" cap="none" spc="0" normalizeH="0" baseline="0" noProof="0" dirty="0">
                <a:ln>
                  <a:noFill/>
                </a:ln>
                <a:solidFill>
                  <a:srgbClr val="000066"/>
                </a:solidFill>
                <a:uLnTx/>
                <a:uFillTx/>
                <a:latin typeface="Arial" panose="020B0604020202020204" pitchFamily="34" charset="0"/>
              </a:rPr>
              <a:t>X6 - Product Quality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b="1" i="0" u="none" strike="noStrike" kern="0" cap="none" spc="0" normalizeH="0" baseline="0" noProof="0" dirty="0">
                <a:ln>
                  <a:noFill/>
                </a:ln>
                <a:solidFill>
                  <a:srgbClr val="000066"/>
                </a:solidFill>
                <a:uLnTx/>
                <a:uFillTx/>
                <a:latin typeface="Arial" panose="020B0604020202020204" pitchFamily="34" charset="0"/>
              </a:rPr>
              <a:t>	Stem-and-Leaf Plot</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outerShdw blurRad="38100" dist="38100" dir="2700000" algn="tl">
                    <a:srgbClr val="000000"/>
                  </a:outerShdw>
                </a:effectLst>
                <a:uLnTx/>
                <a:uFillTx/>
                <a:latin typeface="Arial" panose="020B0604020202020204" pitchFamily="34" charset="0"/>
              </a:rPr>
              <a:t> </a:t>
            </a: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Frequency    Stem &amp;  Leaf</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400" b="1" i="0" u="none" strike="noStrike" kern="0" cap="none" spc="0" normalizeH="0" baseline="0" noProof="0" dirty="0">
              <a:ln>
                <a:noFill/>
              </a:ln>
              <a:solidFill>
                <a:srgbClr val="000066"/>
              </a:solidFill>
              <a:effectLst>
                <a:outerShdw blurRad="38100" dist="38100" dir="2700000" algn="tl">
                  <a:srgbClr val="000000"/>
                </a:outerShdw>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3.00        5 .  012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10.00       5 .  5567777899</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10.00       6 .  0112344444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10.00       6 .  5567777999</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5.00        7 .  01144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11.00       7 .  55666777899</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9.00        8 .  000122234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14.00       8 .  55556667777778</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18.00       9 .  001111222333333444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8.00        9 .  56699999</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2.00      10 .  00</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Stem width:    1.0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000066"/>
                </a:solidFill>
                <a:effectLst/>
                <a:uLnTx/>
                <a:uFillTx/>
                <a:latin typeface="Arial" panose="020B0604020202020204" pitchFamily="34" charset="0"/>
              </a:rPr>
              <a:t> Each leaf:       1 case(s)</a:t>
            </a:r>
            <a:endParaRPr kumimoji="0" lang="en-US" altLang="en-US" sz="1400" b="0" i="0" u="none" strike="noStrike" kern="0" cap="none" spc="0" normalizeH="0" baseline="0" noProof="0" dirty="0">
              <a:ln>
                <a:noFill/>
              </a:ln>
              <a:solidFill>
                <a:srgbClr val="000000"/>
              </a:solidFill>
              <a:effectLst/>
              <a:uLnTx/>
              <a:uFillTx/>
              <a:latin typeface="Courier New" panose="02070309020205020404" pitchFamily="49" charset="0"/>
            </a:endParaRPr>
          </a:p>
        </p:txBody>
      </p:sp>
      <p:sp>
        <p:nvSpPr>
          <p:cNvPr id="7" name="AutoShape 5"/>
          <p:cNvSpPr>
            <a:spLocks noChangeArrowheads="1"/>
          </p:cNvSpPr>
          <p:nvPr/>
        </p:nvSpPr>
        <p:spPr bwMode="auto">
          <a:xfrm>
            <a:off x="3803295" y="876706"/>
            <a:ext cx="6344273" cy="1021556"/>
          </a:xfrm>
          <a:prstGeom prst="wedgeRoundRectCallout">
            <a:avLst>
              <a:gd name="adj1" fmla="val -62569"/>
              <a:gd name="adj2" fmla="val 156344"/>
              <a:gd name="adj3" fmla="val 16667"/>
            </a:avLst>
          </a:prstGeom>
          <a:gradFill rotWithShape="1">
            <a:gsLst>
              <a:gs pos="0">
                <a:srgbClr val="FFFFCC">
                  <a:gamma/>
                  <a:tint val="0"/>
                  <a:invGamma/>
                </a:srgbClr>
              </a:gs>
              <a:gs pos="100000">
                <a:srgbClr val="FFFFCC"/>
              </a:gs>
            </a:gsLst>
            <a:path path="rect">
              <a:fillToRect l="50000" t="50000" r="50000" b="50000"/>
            </a:path>
          </a:gra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000066"/>
                </a:solidFill>
                <a:uLnTx/>
                <a:uFillTx/>
                <a:latin typeface="Arial" panose="020B0604020202020204" pitchFamily="34" charset="0"/>
              </a:rPr>
              <a:t>Each stem is shown by the numbers (in this case     from 5 to 10), and each number is a leaf.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000066"/>
                </a:solidFill>
                <a:uLnTx/>
                <a:uFillTx/>
                <a:latin typeface="Arial" panose="020B0604020202020204" pitchFamily="34" charset="0"/>
              </a:rPr>
              <a:t>This stem has 10 leaves.</a:t>
            </a:r>
          </a:p>
        </p:txBody>
      </p:sp>
      <p:sp>
        <p:nvSpPr>
          <p:cNvPr id="8" name="AutoShape 6"/>
          <p:cNvSpPr>
            <a:spLocks noChangeArrowheads="1"/>
          </p:cNvSpPr>
          <p:nvPr/>
        </p:nvSpPr>
        <p:spPr bwMode="auto">
          <a:xfrm>
            <a:off x="4997405" y="2015829"/>
            <a:ext cx="5569075" cy="1328023"/>
          </a:xfrm>
          <a:prstGeom prst="wedgeRoundRectCallout">
            <a:avLst>
              <a:gd name="adj1" fmla="val -80286"/>
              <a:gd name="adj2" fmla="val 112336"/>
              <a:gd name="adj3" fmla="val 16667"/>
            </a:avLst>
          </a:prstGeom>
          <a:gradFill rotWithShape="1">
            <a:gsLst>
              <a:gs pos="0">
                <a:srgbClr val="FFFFCC">
                  <a:gamma/>
                  <a:tint val="0"/>
                  <a:invGamma/>
                </a:srgbClr>
              </a:gs>
              <a:gs pos="100000">
                <a:srgbClr val="FFFFCC"/>
              </a:gs>
            </a:gsLst>
            <a:path path="rect">
              <a:fillToRect l="50000" t="50000" r="50000" b="50000"/>
            </a:path>
          </a:gra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000066"/>
                </a:solidFill>
                <a:uLnTx/>
                <a:uFillTx/>
                <a:latin typeface="Arial" panose="020B0604020202020204" pitchFamily="34" charset="0"/>
              </a:rPr>
              <a:t>The length of the stem, indicated by the number of leaves, shows the frequency distribution.  For this stem, the frequency is 14, representing values ranging from 8.5 to 8.8.</a:t>
            </a:r>
          </a:p>
        </p:txBody>
      </p:sp>
      <p:sp>
        <p:nvSpPr>
          <p:cNvPr id="9" name="Text Box 7"/>
          <p:cNvSpPr txBox="1">
            <a:spLocks noChangeArrowheads="1"/>
          </p:cNvSpPr>
          <p:nvPr/>
        </p:nvSpPr>
        <p:spPr bwMode="auto">
          <a:xfrm>
            <a:off x="4079672" y="4014104"/>
            <a:ext cx="8023162" cy="2431435"/>
          </a:xfrm>
          <a:prstGeom prst="rect">
            <a:avLst/>
          </a:prstGeom>
          <a:gradFill rotWithShape="1">
            <a:gsLst>
              <a:gs pos="0">
                <a:srgbClr val="FFFFCC">
                  <a:gamma/>
                  <a:tint val="0"/>
                  <a:invGamma/>
                </a:srgbClr>
              </a:gs>
              <a:gs pos="100000">
                <a:srgbClr val="FFFFCC"/>
              </a:gs>
            </a:gsLst>
            <a:path path="shape">
              <a:fillToRect l="50000" t="50000" r="50000" b="50000"/>
            </a:path>
          </a:gra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defTabSz="914400" eaLnBrk="1" fontAlgn="base" latinLnBrk="0" hangingPunct="1">
              <a:lnSpc>
                <a:spcPct val="100000"/>
              </a:lnSpc>
              <a:spcBef>
                <a:spcPct val="50000"/>
              </a:spcBef>
              <a:spcAft>
                <a:spcPct val="0"/>
              </a:spcAft>
              <a:buClrTx/>
              <a:buSzTx/>
              <a:tabLst/>
              <a:defRPr/>
            </a:pP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This table shows  the distribution of X</a:t>
            </a:r>
            <a:r>
              <a:rPr kumimoji="0" lang="en-US" altLang="en-US" sz="1600" b="1" i="0" u="none" strike="noStrike" kern="0" cap="none" spc="0" normalizeH="0" baseline="-25000" noProof="0" dirty="0">
                <a:ln>
                  <a:noFill/>
                </a:ln>
                <a:solidFill>
                  <a:srgbClr val="000066"/>
                </a:solidFill>
                <a:uLnTx/>
                <a:uFillTx/>
                <a:latin typeface="Arial" panose="020B0604020202020204" pitchFamily="34" charset="0"/>
              </a:rPr>
              <a:t>6 </a:t>
            </a: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with a stem and leaf diagram.  </a:t>
            </a: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The first category is from 5.0 to 5.4, thus the stem is 5.0.  There are three observations with values in this range (5.0, 5.1 and 5.2).  This is shown as three leaves of 0, 1 and 2. These are also the three lowest values for X6.  </a:t>
            </a: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In the next stem, the stem value is again 5.0 and there are ten observations, ranging from 5.5 to 5.9.  These correspond to the leaves of 5.5 to 5. 9.  </a:t>
            </a:r>
          </a:p>
          <a:p>
            <a:pPr marL="285750" marR="0" lvl="0" indent="-285750" defTabSz="91440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At the other end of the figure, the stem is 10.0. It is associated with two leaves (0 and 0), representing two values of10.0, the two highest values for X</a:t>
            </a:r>
            <a:r>
              <a:rPr kumimoji="0" lang="en-US" altLang="en-US" sz="1600" b="1" i="0" u="none" strike="noStrike" kern="0" cap="none" spc="0" normalizeH="0" baseline="-25000" noProof="0" dirty="0">
                <a:ln>
                  <a:noFill/>
                </a:ln>
                <a:solidFill>
                  <a:srgbClr val="000066"/>
                </a:solidFill>
                <a:uLnTx/>
                <a:uFillTx/>
                <a:latin typeface="Arial" panose="020B0604020202020204" pitchFamily="34" charset="0"/>
              </a:rPr>
              <a:t>6</a:t>
            </a:r>
            <a:r>
              <a:rPr kumimoji="0" lang="en-US" altLang="en-US" sz="1600" b="1" i="0" u="none" strike="noStrike" kern="0" cap="none" spc="0" normalizeH="0" baseline="0" noProof="0" dirty="0">
                <a:ln>
                  <a:noFill/>
                </a:ln>
                <a:solidFill>
                  <a:srgbClr val="000066"/>
                </a:solidFill>
                <a:uLnTx/>
                <a:uFillTx/>
                <a:latin typeface="Arial" panose="020B0604020202020204" pitchFamily="34" charset="0"/>
              </a:rPr>
              <a:t>. </a:t>
            </a:r>
          </a:p>
        </p:txBody>
      </p:sp>
      <p:sp>
        <p:nvSpPr>
          <p:cNvPr id="10" name="Footer Placeholder 3">
            <a:extLst>
              <a:ext uri="{FF2B5EF4-FFF2-40B4-BE49-F238E27FC236}">
                <a16:creationId xmlns:a16="http://schemas.microsoft.com/office/drawing/2014/main" xmlns="" id="{725A7031-2FFE-4411-89DF-35C7F65FB85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7139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KT7130_Spring_2017">
  <a:themeElements>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fontScheme name="IRM S08 Slide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RM S08 Slid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RM S08 Slid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RM S08 Slid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RM S08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RM S08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RM S08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KT7130_Spring_2017" id="{ACA0ED82-B5EC-4D77-B8AE-FF657181E276}" vid="{B4933BFD-CDF2-43FA-930D-580857B85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MKT7130_Spring_2017</Template>
  <TotalTime>0</TotalTime>
  <Words>4364</Words>
  <Application>Microsoft Office PowerPoint</Application>
  <PresentationFormat>寬螢幕</PresentationFormat>
  <Paragraphs>439</Paragraphs>
  <Slides>45</Slides>
  <Notes>0</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45</vt:i4>
      </vt:variant>
    </vt:vector>
  </HeadingPairs>
  <TitlesOfParts>
    <vt:vector size="57" baseType="lpstr">
      <vt:lpstr>ＭＳ Ｐゴシック</vt:lpstr>
      <vt:lpstr>Arial</vt:lpstr>
      <vt:lpstr>Arial Narrow</vt:lpstr>
      <vt:lpstr>Arial Rounded MT Bold</vt:lpstr>
      <vt:lpstr>Calibri</vt:lpstr>
      <vt:lpstr>Courier New</vt:lpstr>
      <vt:lpstr>Tahoma</vt:lpstr>
      <vt:lpstr>Times New Roman</vt:lpstr>
      <vt:lpstr>Verdana</vt:lpstr>
      <vt:lpstr>Wingdings</vt:lpstr>
      <vt:lpstr>MKT7130_Spring_2017</vt:lpstr>
      <vt:lpstr>Picture</vt:lpstr>
      <vt:lpstr>Chapter 2: Examining Your Data</vt:lpstr>
      <vt:lpstr>LEARNING OBJECTIVES</vt:lpstr>
      <vt:lpstr>Overview</vt:lpstr>
      <vt:lpstr>The Challenge of Big Data Research Efforts</vt:lpstr>
      <vt:lpstr>Era of Big Data and Data Examination</vt:lpstr>
      <vt:lpstr>Preliminary Examination of the Data</vt:lpstr>
      <vt:lpstr>Graphical Examination</vt:lpstr>
      <vt:lpstr>Univariate Profiling: Histograms and The Normal Curve</vt:lpstr>
      <vt:lpstr>Univariate Profile: Stem &amp; Leaf Diagram  –  HBAT Variable X6 </vt:lpstr>
      <vt:lpstr>Univariate Profile: Frequency Distribution:  Variable X6</vt:lpstr>
      <vt:lpstr>Bivariate Profile: Box &amp; Whiskers Plots</vt:lpstr>
      <vt:lpstr>Bivariate profile: HBAT Scatterplot -- Variables X19 and X6</vt:lpstr>
      <vt:lpstr>New Measures of Association</vt:lpstr>
      <vt:lpstr>Missing Data</vt:lpstr>
      <vt:lpstr>Missing Data</vt:lpstr>
      <vt:lpstr>Recent Developments in Missing Data Analysis</vt:lpstr>
      <vt:lpstr>Four-Step Process for Identifying Missing Data</vt:lpstr>
      <vt:lpstr>Step 1:  Determine the Type of Missing Data</vt:lpstr>
      <vt:lpstr>Levels of Missingness</vt:lpstr>
      <vt:lpstr>Step 2: Determine the Extent of Missing Data</vt:lpstr>
      <vt:lpstr>Step 3: Diagnose the Randomness of the Missing Data Processes</vt:lpstr>
      <vt:lpstr>Diagnostic Tests for Levels of Randomness</vt:lpstr>
      <vt:lpstr>Imputation of MCAR Using Only Valid Data</vt:lpstr>
      <vt:lpstr>Imputation of a MAR Missing Data Process</vt:lpstr>
      <vt:lpstr>Choosing Imputation Based on:</vt:lpstr>
      <vt:lpstr>Outliers</vt:lpstr>
      <vt:lpstr>Outlier</vt:lpstr>
      <vt:lpstr>Impacts of Outliers</vt:lpstr>
      <vt:lpstr>Classifying Outliers</vt:lpstr>
      <vt:lpstr>Detecting Outliers</vt:lpstr>
      <vt:lpstr>Detecting Outliers</vt:lpstr>
      <vt:lpstr>Impact of Dimensionality</vt:lpstr>
      <vt:lpstr>Dealing with Outliers</vt:lpstr>
      <vt:lpstr>Testing the Assumptions of  Multivariate Analysis</vt:lpstr>
      <vt:lpstr>Need For Testing of Assumptions</vt:lpstr>
      <vt:lpstr>Four Important Statistical Assumptions</vt:lpstr>
      <vt:lpstr>Normality Assumptions . . .  </vt:lpstr>
      <vt:lpstr>Homoscedasticity Assumption</vt:lpstr>
      <vt:lpstr>Linearity and Absence of Correlated Errors Assumptions</vt:lpstr>
      <vt:lpstr>Transformations</vt:lpstr>
      <vt:lpstr>Data Transformations</vt:lpstr>
      <vt:lpstr>Guidelines for Transforming Data</vt:lpstr>
      <vt:lpstr>Incorporating Nonmetric Data with  Dummy Variables</vt:lpstr>
      <vt:lpstr>Concept of Dummy Variable . . .</vt:lpstr>
      <vt:lpstr>Examining Data Learning Checkpoint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Your Data</dc:title>
  <dc:creator/>
  <cp:lastModifiedBy/>
  <cp:revision>1</cp:revision>
  <dcterms:created xsi:type="dcterms:W3CDTF">2018-05-27T20:28:09Z</dcterms:created>
  <dcterms:modified xsi:type="dcterms:W3CDTF">2019-03-27T01:59:42Z</dcterms:modified>
</cp:coreProperties>
</file>