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1"/>
  </p:notesMasterIdLst>
  <p:handoutMasterIdLst>
    <p:handoutMasterId r:id="rId62"/>
  </p:handoutMasterIdLst>
  <p:sldIdLst>
    <p:sldId id="258" r:id="rId2"/>
    <p:sldId id="259" r:id="rId3"/>
    <p:sldId id="311" r:id="rId4"/>
    <p:sldId id="260" r:id="rId5"/>
    <p:sldId id="268" r:id="rId6"/>
    <p:sldId id="269" r:id="rId7"/>
    <p:sldId id="312" r:id="rId8"/>
    <p:sldId id="276" r:id="rId9"/>
    <p:sldId id="277" r:id="rId10"/>
    <p:sldId id="314" r:id="rId11"/>
    <p:sldId id="313" r:id="rId12"/>
    <p:sldId id="292" r:id="rId13"/>
    <p:sldId id="300" r:id="rId14"/>
    <p:sldId id="293" r:id="rId15"/>
    <p:sldId id="315" r:id="rId16"/>
    <p:sldId id="301" r:id="rId17"/>
    <p:sldId id="302" r:id="rId18"/>
    <p:sldId id="303" r:id="rId19"/>
    <p:sldId id="304" r:id="rId20"/>
    <p:sldId id="328" r:id="rId21"/>
    <p:sldId id="330" r:id="rId22"/>
    <p:sldId id="329" r:id="rId23"/>
    <p:sldId id="306" r:id="rId24"/>
    <p:sldId id="307" r:id="rId25"/>
    <p:sldId id="295" r:id="rId26"/>
    <p:sldId id="316" r:id="rId27"/>
    <p:sldId id="296" r:id="rId28"/>
    <p:sldId id="317" r:id="rId29"/>
    <p:sldId id="318" r:id="rId30"/>
    <p:sldId id="331" r:id="rId31"/>
    <p:sldId id="298" r:id="rId32"/>
    <p:sldId id="319" r:id="rId33"/>
    <p:sldId id="299" r:id="rId34"/>
    <p:sldId id="320" r:id="rId35"/>
    <p:sldId id="287" r:id="rId36"/>
    <p:sldId id="321" r:id="rId37"/>
    <p:sldId id="308" r:id="rId38"/>
    <p:sldId id="286" r:id="rId39"/>
    <p:sldId id="281" r:id="rId40"/>
    <p:sldId id="322" r:id="rId41"/>
    <p:sldId id="324" r:id="rId42"/>
    <p:sldId id="323" r:id="rId43"/>
    <p:sldId id="325" r:id="rId44"/>
    <p:sldId id="291" r:id="rId45"/>
    <p:sldId id="326" r:id="rId46"/>
    <p:sldId id="282" r:id="rId47"/>
    <p:sldId id="283" r:id="rId48"/>
    <p:sldId id="270" r:id="rId49"/>
    <p:sldId id="271" r:id="rId50"/>
    <p:sldId id="273" r:id="rId51"/>
    <p:sldId id="274" r:id="rId52"/>
    <p:sldId id="272" r:id="rId53"/>
    <p:sldId id="332" r:id="rId54"/>
    <p:sldId id="309" r:id="rId55"/>
    <p:sldId id="275" r:id="rId56"/>
    <p:sldId id="261" r:id="rId57"/>
    <p:sldId id="310" r:id="rId58"/>
    <p:sldId id="327" r:id="rId59"/>
    <p:sldId id="26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79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3858"/>
  </p:normalViewPr>
  <p:slideViewPr>
    <p:cSldViewPr snapToGrid="0">
      <p:cViewPr varScale="1">
        <p:scale>
          <a:sx n="98" d="100"/>
          <a:sy n="98" d="100"/>
        </p:scale>
        <p:origin x="1000" y="192"/>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8DB14C-C738-4891-9FF3-9CD3A0D4C2B2}" type="datetimeFigureOut">
              <a:rPr lang="en-US" smtClean="0"/>
              <a:t>4/18/23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D10251-FFEA-4FAD-BB7B-C9E8EDD5D8E0}" type="slidenum">
              <a:rPr lang="en-US" smtClean="0"/>
              <a:t>‹#›</a:t>
            </a:fld>
            <a:endParaRPr lang="en-US"/>
          </a:p>
        </p:txBody>
      </p:sp>
    </p:spTree>
    <p:extLst>
      <p:ext uri="{BB962C8B-B14F-4D97-AF65-F5344CB8AC3E}">
        <p14:creationId xmlns:p14="http://schemas.microsoft.com/office/powerpoint/2010/main" val="294790134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24.384"/>
    </inkml:context>
    <inkml:brush xml:id="br0">
      <inkml:brushProperty name="width" value="0.05" units="cm"/>
      <inkml:brushProperty name="height" value="0.05" units="cm"/>
      <inkml:brushProperty name="color" value="#E71224"/>
    </inkml:brush>
  </inkml:definitions>
  <inkml:trace contextRef="#ctx0" brushRef="#br0">0 0 24575,'0'38'0,"0"11"0,0 24 0,3 22 0,-1-41 0,0 2 0,1 4 0,1 0 0,-1-1 0,0-2 0,-1-4 0,-1-2 0,5 41 0,0-14 0,2-11 0,2-8 0,0-14 0,-2-13 0,-2-10 0,-2-12 0,4-5 0,-2-4 0,11 2 0,6 0 0,15-2 0,11-4 0,4-5 0,-4-3 0,-9-1 0,-8 4 0,-12 3 0,-6 3 0,-6 2 0,-3 0 0,2 0 0,-2 0 0,-2-1 0,0-3 0,-3-1 0,0 0 0,0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39.357"/>
    </inkml:context>
    <inkml:brush xml:id="br0">
      <inkml:brushProperty name="width" value="0.05" units="cm"/>
      <inkml:brushProperty name="height" value="0.05" units="cm"/>
      <inkml:brushProperty name="color" value="#E71224"/>
    </inkml:brush>
  </inkml:definitions>
  <inkml:trace contextRef="#ctx0" brushRef="#br0">321 9 24575,'-15'0'0,"-2"-2"0,-1-1 0,1 1 0,2 1 0,-1 3 0,-2 8 0,-6 11 0,-3 11 0,-6 9 0,1 0 0,4-3 0,4 0 0,7-3 0,6-2 0,5-4 0,4-5 0,5-4 0,5 0 0,8-1 0,10 4 0,6 3 0,12-4 0,8-4 0,7-5 0,4-6 0,-6-3 0,-8-3 0,-11-3 0,-12-4 0,-11-1 0,-8 1 0,-5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42.115"/>
    </inkml:context>
    <inkml:brush xml:id="br0">
      <inkml:brushProperty name="width" value="0.05" units="cm"/>
      <inkml:brushProperty name="height" value="0.05" units="cm"/>
      <inkml:brushProperty name="color" value="#E71224"/>
    </inkml:brush>
  </inkml:definitions>
  <inkml:trace contextRef="#ctx0" brushRef="#br0">491 1 24575,'-21'0'0,"-5"2"0,-2 1 0,-4 2 0,-2 2 0,-3-1 0,3 1 0,4 0 0,7 0 0,3 1 0,0 1 0,-2 0 0,-3 4 0,-3 2 0,-1 3 0,4 0 0,1 2 0,10-9 0,1 1 0,10-7 0,1 2 0,2-1 0,0 5 0,0-4 0,0 8 0,3 0 0,8 4 0,9 1 0,11-4 0,10-6 0,6-3 0,10-5 0,0-4 0,-1-6 0,-2-6 0,-7-7 0,-1-4 0,-6-2 0,-6 1 0,-6 3 0,-7 1 0,-4 2 0,-4 1 0,-2-1 0,-3 3 0,-1 1 0,0 3 0,-2 4 0,-2 1 0,-2 2 0,-1-1 0,0 2 0,0 4 0,0 14 0,0 10 0,3 16 0,6 2 0,7 3 0,5-2 0,0-3 0,3-4 0,0-5 0,-1-2 0,0-2 0,-3-3 0,-2-2 0,-1-3 0,-1-4 0,-2-3 0,-3-4 0,-6-1 0,-3-2 0,-2-2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45.156"/>
    </inkml:context>
    <inkml:brush xml:id="br0">
      <inkml:brushProperty name="width" value="0.05" units="cm"/>
      <inkml:brushProperty name="height" value="0.05" units="cm"/>
      <inkml:brushProperty name="color" value="#E71224"/>
    </inkml:brush>
  </inkml:definitions>
  <inkml:trace contextRef="#ctx0" brushRef="#br0">259 1325 24575,'8'-37'0,"1"2"0,1-6 0,1-4 0,0-6 0,2-9 0,3-3 0,-2 3 0,-1 2 0,-3 7 0,-1 5 0,1 0 0,1-2 0,0-1 0,-1-4 0,-1 0 0,-5 3 0,-1 3 0,-5 0 0,-3 3 0,-5 0 0,-6 1 0,-3 3 0,-5 2 0,-1 2 0,-8 2 0,-5 3 0,-6 3 0,-6 6 0,6 7 0,5 8 0,10 4 0,11 3 0,6 0 0,4 3 0,1 5 0,1 12 0,0 17 0,0 13 0,7 12 0,6 1 0,6-3 0,6-5 0,1 3 0,0 6 0,-2 9 0,0 13 0,1-4 0,0-4 0,0-11 0,-3-17 0,1-5 0,-1-7 0,1-3 0,-1 0 0,-3-3 0,2 0 0,6 5 0,7 4 0,9 7 0,5 5 0,-2-2 0,-2-4 0,-7-8 0,-6-10 0,-5-6 0,-4-4 0,-1 0 0,-7-9 0,1 1 0,-6-6 0,0 0 0,0 0 0,-1-3 0,0-2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48.749"/>
    </inkml:context>
    <inkml:brush xml:id="br0">
      <inkml:brushProperty name="width" value="0.05" units="cm"/>
      <inkml:brushProperty name="height" value="0.05" units="cm"/>
      <inkml:brushProperty name="color" value="#E71224"/>
    </inkml:brush>
  </inkml:definitions>
  <inkml:trace contextRef="#ctx0" brushRef="#br0">1 302 24575,'12'6'0,"5"8"0,2 6 0,7 3 0,4-2 0,0-8 0,4-5 0,-3-5 0,0-3 0,3-3 0,-3 0 0,1-3 0,-4-1 0,-3-1 0,0-3 0,1-4 0,3-1 0,-1-3 0,-3-1 0,-2-2 0,-2-1 0,-3 0 0,-3 0 0,-2 3 0,-4 5 0,-3 3 0,-2 0 0,-4-3 0,-4-5 0,-9-5 0,-8-2 0,-6 2 0,-1 7 0,0 6 0,0 6 0,-2 4 0,-3 0 0,0 2 0,-1 0 0,0 2 0,2 3 0,1 5 0,3 3 0,6 1 0,7-3 0,5-2 0,5-2 0,3 3 0,-1 5 0,-1 5 0,-1 3 0,-2 1 0,2-6 0,2-5 0,1-2 0,2 2 0,0 4 0,0 7 0,0 1 0,2 4 0,5-3 0,3 0 0,5-1 0,1-2 0,2-1 0,2 0 0,-2-1 0,2 0 0,-2-1 0,1-4 0,3 1 0,-4-4 0,2-2 0,-2 0 0,0-3 0,2 2 0,0-3 0,2 2 0,3 0 0,4 1 0,5 2 0,4 1 0,4 3 0,0 1 0,-4 0 0,-8-1 0,-9-3 0,-5-5 0,-7-5 0,-4-4 0,-1-1 0,-2-1 0,1 0 0,1 1 0,-1-1 0,0 2 0,-1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17.785"/>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20.786"/>
    </inkml:context>
    <inkml:brush xml:id="br0">
      <inkml:brushProperty name="width" value="0.1" units="cm"/>
      <inkml:brushProperty name="height" value="0.6" units="cm"/>
      <inkml:brushProperty name="color" value="#849398"/>
      <inkml:brushProperty name="inkEffects" value="pencil"/>
    </inkml:brush>
  </inkml:definitions>
  <inkml:trace contextRef="#ctx0" brushRef="#br0">1 224 16383,'61'-1'0,"-19"-5"0,40-1 0,-35-4 0,-3 2 0,-7 3 0,-5 4 0,0 2 0,1 0 0,3 0 0,1 0 0,-6 0 0,-4 0 0,-7 0 0,-7 0 0,-3 0 0,-4 0 0,-5 0 0,-17 0 0,-8-3 0,-20-5 0,-4-7 0,-4-5 0,-4 0 0,-1 4 0,3 4 0,5 3 0,10 0 0,11 0 0,9 2 0,5-2 0,7 4 0,1-2 0,3 2 0,-4-1 0,-2-1 0,1 0 0,5 2 0,8 3 0,14 3 0,16 6 0,9 9 0,3 3 0,-3 3 0,-7-2 0,-3-1 0,-1 2 0,2 1 0,1 3 0,-1 2 0,-1 1 0,-1-1 0,-4-5 0,-7-4 0,-5-8 0,-12-3 0,0-2 0,-5-1 0,1 2 0,3 1 0,1 2 0,7 4 0,4 2 0,3 3 0,3 0 0,-7-4 0,-6-3 0,-5-2 0,-4-1 0,0 3 0,-7 8 0,-12 10 0,-11 9 0,-8 5 0,4-6 0,8-7 0,10-12 0,9-9 0,3-6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25.933"/>
    </inkml:context>
    <inkml:brush xml:id="br0">
      <inkml:brushProperty name="width" value="0.05" units="cm"/>
      <inkml:brushProperty name="height" value="0.05" units="cm"/>
    </inkml:brush>
  </inkml:definitions>
  <inkml:trace contextRef="#ctx0" brushRef="#br0">1 184 24575,'28'0'0,"15"0"0,16 2 0,12 3 0,-1 4 0,-3 3 0,-8 0 0,-6 0 0,-10 1 0,-9-2 0,-7-1 0,-5-4 0,-5-3 0,-4-2 0,-3-1 0,-2 0 0,4 0 0,12 0 0,10 0 0,5 0 0,-3 0 0,-9 0 0,-10 0 0,-9 4 0,-9 5 0,-12 9 0,-7 9 0,-4 6 0,-4 3 0,-1-1 0,-1-1 0,1-2 0,5 0 0,4-3 0,0-1 0,2-3 0,0-3 0,3 0 0,2-4 0,5-3 0,2-5 0,6-9 0,11-14 0,17-14 0,15-15 0,7-2 0,-8 7 0,-9 9 0,-15 13 0,-6 2 0,-5 0 0,-3-1 0,1-2 0,-1 1 0,1 0 0,-2 5 0,-1-1 0,-2 6 0,1-2 0,1 2 0,1 0 0,-1-1 0,-6-5 0,-13-13 0,-16-14 0,-18-15 0,-9-6 0,-2 2 0,6 9 0,12 11 0,14 13 0,11 12 0,10 7 0,6 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27.905"/>
    </inkml:context>
    <inkml:brush xml:id="br0">
      <inkml:brushProperty name="width" value="0.05" units="cm"/>
      <inkml:brushProperty name="height" value="0.05" units="cm"/>
    </inkml:brush>
  </inkml:definitions>
  <inkml:trace contextRef="#ctx0" brushRef="#br0">296 1 24575,'-23'0'0,"-7"0"0,-7 2 0,-3 5 0,3 6 0,6 6 0,6 4 0,5 4 0,6 8 0,1 11 0,5 9 0,-1 6 0,4-4 0,2-8 0,2-12 0,6-6 0,2-5 0,5-6 0,1-3 0,2-8 0,2-4 0,3-4 0,5-2 0,3-8 0,3-8 0,-1-12 0,-4-7 0,-4-5 0,-6 1 0,-5 2 0,-1 2 0,1 2 0,0 5 0,3 4 0,-9 11 0,1 4 0,-6 12 0,1 11 0,2 16 0,5 11 0,3 2 0,0-6 0,0-9 0,-3-8 0,-1-7 0,0-1 0,3 0 0,2-1 0,-3-1 0,-1-2 0,0 0 0,-3 1 0,4 2 0,-6-2 0,3 1 0,-4-7 0,3 0 0,1-1 0,0-1 0,-2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29.359"/>
    </inkml:context>
    <inkml:brush xml:id="br0">
      <inkml:brushProperty name="width" value="0.05" units="cm"/>
      <inkml:brushProperty name="height" value="0.05" units="cm"/>
    </inkml:brush>
  </inkml:definitions>
  <inkml:trace contextRef="#ctx0" brushRef="#br0">209 19 24575,'-22'-8'0,"4"4"0,-7-2 0,6 5 0,-1 2 0,0 4 0,2 9 0,0 12 0,2 5 0,3 1 0,3-6 0,4-8 0,3-4 0,2-3 0,1-1 0,1 3 0,5 3 0,8 1 0,13 2 0,17 1 0,12 2 0,11 6 0,2 4 0,-10 2 0,-13-3 0,-16-4 0,-14-2 0,-9 0 0,-5 4 0,-8 1 0,-9-4 0,-12-6 0,-10-9 0,-6-7 0,-1-3 0,4-1 0,8-2 0,11-5 0,12 4 0,4-4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31.849"/>
    </inkml:context>
    <inkml:brush xml:id="br0">
      <inkml:brushProperty name="width" value="0.05" units="cm"/>
      <inkml:brushProperty name="height" value="0.05" units="cm"/>
    </inkml:brush>
  </inkml:definitions>
  <inkml:trace contextRef="#ctx0" brushRef="#br0">1 1 24575,'2'19'0,"1"4"0,0 4 0,-2 3 0,-1-2 0,0-2 0,0-10 0,0 0 0,0-10 0,0 8 0,0-2 0,0 5 0,0 2 0,1-4 0,3 2 0,-2-6 0,0 8 0,0-2 0,0 2 0,1-4 0,-1-6 0,-1-3 0,-1-2 0,0 1 0,0 0 0,0 2 0,1 0 0,2 2 0,-1-2 0,1-8 0,-3-11 0,0-13 0,0-12 0,0-4 0,0 0 0,2 3 0,0 3 0,3 3 0,3 1 0,0 3 0,3 4 0,0 2 0,-2 11 0,0-1 0,-3 9 0,2-2 0,0 1 0,4-1 0,1-1 0,3 2 0,0 1 0,-1 1 0,0 2 0,0 2 0,-2 7 0,-4 6 0,-1 11 0,-2 10 0,1 4 0,2 2 0,-1-2 0,-3-7 0,-1-1 0,-2-4 0,-2-6 0,0-3 0,0-6 0,0-4 0,0-4 0,0 1 0,0 1 0,0 4 0,0-1 0,0 1 0,2-4 0,1 0 0,-1-3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25.586"/>
    </inkml:context>
    <inkml:brush xml:id="br0">
      <inkml:brushProperty name="width" value="0.05" units="cm"/>
      <inkml:brushProperty name="height" value="0.05" units="cm"/>
      <inkml:brushProperty name="color" value="#E71224"/>
    </inkml:brush>
  </inkml:definitions>
  <inkml:trace contextRef="#ctx0" brushRef="#br0">0 0 24575,'6'25'0,"-1"-3"0,-1-4 0,-1 5 0,-1 7 0,0 5 0,0 3 0,1 5 0,-2 6 0,2 1 0,-1-2 0,1-10 0,0-13 0,-3-9 0,0-4 0,0-2 0,0 1 0,0-2 0,0-4 0,0 4 0,2 4 0,1 1 0,2-1 0,-1-6 0,-2-5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34.339"/>
    </inkml:context>
    <inkml:brush xml:id="br0">
      <inkml:brushProperty name="width" value="0.05" units="cm"/>
      <inkml:brushProperty name="height" value="0.05" units="cm"/>
    </inkml:brush>
  </inkml:definitions>
  <inkml:trace contextRef="#ctx0" brushRef="#br0">1 1 24575,'0'11'0,"0"9"0,2 9 0,1 8 0,2 1 0,0-6 0,-1-6 0,1-1 0,0 2 0,4 3 0,3 4 0,1 4 0,2-1 0,-3-3 0,2-4 0,-4-15 0,1-1 0,-5-12 0,6 0 0,-4-2 0,7 0 0,-2 0 0,5-5 0,-1-6 0,-2-6 0,-4-5 0,-5-3 0,-3 2 0,-3-5 0,1-3 0,1-8 0,1-8 0,3-1 0,-1 2 0,-2 12 0,-1 13 0,-2 9 0,0 7 0,0 4 0,0 7 0,0 17 0,2 15 0,2 12 0,2 7 0,3 0 0,1 0 0,4-1 0,3-1 0,3-3 0,-1-9 0,-2-9 0,-6-9 0,-6-12 0,0-1 0,-3-7 0,3-1 0,-2-1 0,-1-1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36.679"/>
    </inkml:context>
    <inkml:brush xml:id="br0">
      <inkml:brushProperty name="width" value="0.05" units="cm"/>
      <inkml:brushProperty name="height" value="0.05" units="cm"/>
    </inkml:brush>
  </inkml:definitions>
  <inkml:trace contextRef="#ctx0" brushRef="#br0">0 114 24575,'0'49'0,"0"19"0,0 18 0,0 0 0,0-21 0,0-22 0,0-14 0,0-20 0,0-13 0,0-27 0,2-19 0,5-19 0,7-9 0,6 4 0,1 13 0,-2 17 0,-1 15 0,-7 15 0,1 6 0,-5 8 0,6 0 0,4 0 0,2 1 0,4 9 0,-1 14 0,0 22 0,0 17 0,-4 10 0,-1-2 0,-5-12 0,-7-16 0,-2-18 0,-3-15 0,0-12 0,-3-16 0,-2-19 0,-4-18 0,0-9 0,3-3 0,7 4 0,10 5 0,7 6 0,7 12 0,-1 13 0,-7 11 0,-7 7 0,-5 6 0,-3 5 0,3 12 0,3 23 0,0 22 0,0 14 0,-2 6 0,0-3 0,-1-7 0,-2-13 0,-1-15 0,-2-13 0,0-9 0,0 1 0,0 2 0,0 2 0,0 1 0,0-3 0,0-5 0,0-7 0,0-4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39.571"/>
    </inkml:context>
    <inkml:brush xml:id="br0">
      <inkml:brushProperty name="width" value="0.05" units="cm"/>
      <inkml:brushProperty name="height" value="0.05" units="cm"/>
    </inkml:brush>
  </inkml:definitions>
  <inkml:trace contextRef="#ctx0" brushRef="#br0">51 299 24575,'17'0'0,"9"0"0,11 0 0,10-3 0,2-1 0,0-4 0,-5-5 0,0-2 0,0-2 0,-6 1 0,-7 3 0,-12 3 0,-10 1 0,-5-1 0,-4 0 0,0-1 0,0-4 0,-4-6 0,-8-4 0,-9-3 0,-8 4 0,-1 6 0,1 5 0,0 6 0,-5 3 0,-7 1 0,-6 2 0,-2 1 0,4 2 0,7 5 0,9 3 0,6 4 0,6-2 0,3-3 0,5 1 0,4 2 0,2 10 0,3 15 0,0 13 0,0 12 0,2 1 0,3-7 0,6-9 0,3-12 0,2-9 0,2-1 0,-1 0 0,4 3 0,5 2 0,4-1 0,9-7 0,4-6 0,6-7 0,4-6 0,-3-1 0,-2-5 0,-8-4 0,-6-5 0,-3-2 0,-4 1 0,-6 7 0,-5 2 0,-9 4 0,-4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41.843"/>
    </inkml:context>
    <inkml:brush xml:id="br0">
      <inkml:brushProperty name="width" value="0.05" units="cm"/>
      <inkml:brushProperty name="height" value="0.05" units="cm"/>
    </inkml:brush>
  </inkml:definitions>
  <inkml:trace contextRef="#ctx0" brushRef="#br0">0 40 24575,'8'45'0,"2"16"0,3 20 0,0 11 0,-1-10 0,-1-20 0,-3-18 0,-3-18 0,-3-10 0,-2-5 0,0-5 0,0-1 0,0 0 0,0-4 0,0-5 0,2-13 0,1-18 0,5-17 0,3-13 0,5-7 0,7 2 0,5 5 0,7 8 0,2 12 0,0 11 0,-2 10 0,-3 9 0,-1 4 0,-1 5 0,-1 3 0,-12 1 0,-4 2 0,-11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43.112"/>
    </inkml:context>
    <inkml:brush xml:id="br0">
      <inkml:brushProperty name="width" value="0.05" units="cm"/>
      <inkml:brushProperty name="height" value="0.05" units="cm"/>
    </inkml:brush>
  </inkml:definitions>
  <inkml:trace contextRef="#ctx0" brushRef="#br0">1 1 24575,'0'49'0,"2"6"0,3 10 0,1-3 0,2-11 0,-2-8 0,-3-8 0,0-4 0,-3-12 0,2-2 0,0-8 0,1 4 0,-1 0 0,-2-3 0,0-4 0,0-2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44.918"/>
    </inkml:context>
    <inkml:brush xml:id="br0">
      <inkml:brushProperty name="width" value="0.05" units="cm"/>
      <inkml:brushProperty name="height" value="0.05" units="cm"/>
    </inkml:brush>
  </inkml:definitions>
  <inkml:trace contextRef="#ctx0" brushRef="#br0">179 0 24575,'0'30'0,"0"2"0,0 2 0,-7-1 0,-5-8 0,-10-6 0,-9-8 0,0-5 0,0-4 0,8-3 0,9-7 0,8-10 0,4-9 0,3-4 0,7 4 0,5 8 0,3 7 0,5 7 0,-11 3 0,5 2 0,-7 0 0,1 0 0,1 0 0,0 1 0,1 5 0,-1 5 0,-2 6 0,-2 2 0,1 1 0,-4-9 0,2-3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8:46.656"/>
    </inkml:context>
    <inkml:brush xml:id="br0">
      <inkml:brushProperty name="width" value="0.05" units="cm"/>
      <inkml:brushProperty name="height" value="0.05" units="cm"/>
    </inkml:brush>
  </inkml:definitions>
  <inkml:trace contextRef="#ctx0" brushRef="#br0">347 1 24575,'-14'0'0,"1"0"0,-2 0 0,-7 0 0,-7 0 0,-6 1 0,-1 2 0,4 2 0,5 2 0,3 3 0,5 6 0,-1 7 0,2 9 0,2 2 0,4 1 0,4-5 0,4-4 0,2-2 0,2 2 0,0 2 0,0 1 0,2 5 0,3 0 0,6 0 0,5 3 0,2-1 0,3 1 0,-1-3 0,1-6 0,3-5 0,7-7 0,4-5 0,3-5 0,-1-4 0,-1-2 0,-1 0 0,1 0 0,-2-2 0,-2-3 0,-6-1 0,-7-2 0,-5 4 0,-6-1 0,-2 0 0,0-2 0,4-9 0,-4 7 0,2-6 0,-5 10 0,2 1 0,1 0 0,-1 0 0,-1 2 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8T06:29:27.8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0,'87'1,"-1"2,-1 7,-2 5,-8 3,-3-1,-5-4,-2-3,3-2,6 0,9 1,12 1,-42-5,1 0,1-1,0 1,1-2,-2 0,45 3,-15 0,-15-2,-18 2,-11-4,-11 3,-3-2,2 0,3 2,7 0,0 1,2-1,0-1,2-1,5 0,3 1,-2-1,-8 0,-4 3,-21-2,1 5,0 5,-8-5,15 9,-11-9,0 1,0-2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8T06:29:30.6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0,'55'2,"1"0,-2 1,-2 0,37 3,6-1,-45-3,1 1,1-2,-1 1,1 0,-1 0,0 0,0 1,48 4,-5 6,-11 3,-11 0,-4 0,-5-2,2-2,0-1,-4-2,7-3,2-4,5-1,0-1,-4 0,-4 0,-6 0,-6 0,-3 0,-2 0,-1 0,-3 0,-2 0,2 0,4 0,5 0,3 0,7 0,2 0,2-2,-1-1,-4 0,1 0,-4 2,3-1,-2-1,2 0,7-1,1 1,3 0,0 0,-2 2,0 1,0 0,-6 0,-9 0,-10-2,-10-1,-7 0,-3 1,-12 2,0 0,-10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0:23.417"/>
    </inkml:context>
    <inkml:brush xml:id="br0">
      <inkml:brushProperty name="width" value="0.05" units="cm"/>
      <inkml:brushProperty name="height" value="0.05" units="cm"/>
    </inkml:brush>
  </inkml:definitions>
  <inkml:trace contextRef="#ctx0" brushRef="#br0">175 218 24575,'0'14'0,"1"9"0,1 8 0,3 10 0,1-1 0,1 0 0,0 2 0,-2 0 0,2 6 0,-2-1 0,1-3 0,-1-1 0,-3-3 0,0-2 0,0-1 0,1-3 0,0-2 0,-1 0 0,-2 0 0,0 4 0,0 2 0,0 3 0,0 3 0,0-1 0,-3 1 0,0 0 0,0 0 0,0-2 0,1-3 0,-1-4 0,0-5 0,1-5 0,2-3 0,0-2 0,2-9 0,3-2 0,4-11 0,11-3 0,10-3 0,12 0 0,11 0 0,5-1 0,7-3 0,1-3 0,-2 0 0,-2 0 0,-7 4 0,-5 4 0,-7 2 0,-3 2 0,-2 0 0,1 1 0,4-1 0,1-1 0,3-3 0,-1 0 0,-3-1 0,0 1 0,4 1 0,0 1 0,0 0 0,-1 0 0,-3-1 0,1 1 0,3 0 0,1 0 0,2 0 0,-1 0 0,-2 1 0,-2-1 0,-4 1 0,-1 1 0,-2 3 0,-1-1 0,3-1 0,0-1 0,1 0 0,0 1 0,-1 2 0,-2-1 0,2-2 0,0 0 0,1 1 0,0 1 0,0 1 0,2 0 0,-1 0 0,1 0 0,-3 0 0,-1 0 0,-1 0 0,2 0 0,-1 0 0,0 0 0,4 2 0,2 1 0,2 2 0,-1 0 0,1 1 0,3 2 0,2-1 0,1 3 0,0 0 0,-2 1 0,1 4 0,2-1 0,-6 3 0,-1-4 0,-7-2 0,-2 1 0,0-4 0,-2 1 0,0-3 0,-3-1 0,-2 2 0,-6 2 0,-5-2 0,-7-2 0,-4-3 0,-1 1 0,0 2 0,2 2 0,2 0 0,3-3 0,3-2 0,1-2 0,1 0 0,-1 0 0,-2-2 0,-2-4 0,-2-5 0,1-4 0,0 1 0,1-1 0,1-1 0,-1-2 0,-2-6 0,-2-3 0,-2-6 0,0-6 0,-3-7 0,0-11 0,-4-15 0,-5-11 0,-1-5 0,-1 5 0,-2 8 0,1 6 0,0 6 0,-2 1 0,1 11 0,0 12 0,1 13 0,3 13 0,0 1 0,-3-4 0,-6-8 0,-9-6 0,-8-2 0,-3 3 0,-3 3 0,0 1 0,-2 1 0,0 2 0,0 1 0,-1 1 0,3 3 0,-2 0 0,0 2 0,-3 3 0,-4 2 0,1 3 0,-5 2 0,0 2 0,-2 1 0,-3 2 0,-1 0 0,-7 0 0,-4 0 0,-5 0 0,-10 0 0,-10 3 0,-8 3 0,47-2 0,-1 2 0,-2-1 0,0 2 0,-3-1 0,0 0 0,-2 0 0,-1 1 0,-1-1 0,0 0 0,2 0 0,1-1 0,0-2 0,0 0 0,2-1 0,0-1 0,2-2 0,0 0 0,2-1 0,1-1 0,-49-5 0,5-4 0,5 1 0,7 1 0,4 0 0,3 1 0,-3-3 0,0 3 0,4 0 0,3 3 0,6-1 0,2-1 0,2 1 0,-3 0 0,2 3 0,1 2 0,8 1 0,7 1 0,3 0 0,4 0 0,-4 0 0,3 0 0,2 0 0,6 2 0,5 1 0,14 1 0,4 2 0,12 2 0,2 3 0,1-1 0,2-2 0,0-1 0,-2 1 0,3 5 0,2 7 0,5 6 0,3 5 0,3 2 0,-2-3 0,-1-3 0,-3-7 0,-5-4 0,1-6 0,-7-5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26.808"/>
    </inkml:context>
    <inkml:brush xml:id="br0">
      <inkml:brushProperty name="width" value="0.05" units="cm"/>
      <inkml:brushProperty name="height" value="0.05" units="cm"/>
      <inkml:brushProperty name="color" value="#E71224"/>
    </inkml:brush>
  </inkml:definitions>
  <inkml:trace contextRef="#ctx0" brushRef="#br0">245 1 24575,'-17'27'0,"-4"4"0,-8 3 0,0-2 0,6-4 0,6-8 0,8-4 0,4 0 0,-3 6 0,-3 11 0,-4 8 0,-3 0 0,0-2 0,5-19 0,4-4 0,6-14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0:33.110"/>
    </inkml:context>
    <inkml:brush xml:id="br0">
      <inkml:brushProperty name="width" value="0.05" units="cm"/>
      <inkml:brushProperty name="height" value="0.05" units="cm"/>
    </inkml:brush>
  </inkml:definitions>
  <inkml:trace contextRef="#ctx0" brushRef="#br0">1185 1 24575,'-68'28'0,"-15"8"0,32-12 0,-2 1 0,0 1 0,1 0 0,1 0 0,2 0 0,4-1 0,2-1 0,-33 20 0,13-5 0,8-2 0,10-4 0,5-3 0,5-4 0,6-7 0,4-5 0,9-5 0,11-4 0,24 0 0,32 0 0,35-2 0,-27-1 0,3-1 0,10 0 0,3-1 0,5 0 0,1 0 0,-1 0 0,0 0 0,-5-2 0,-3 0 0,-7-1 0,-2-1 0,-10 0 0,-3-1 0,24-4 0,-24 4 0,-24 3 0,-20 2 0,-24-3 0,-32-4 0,-36-8 0,31 5 0,-2-2 0,-8-1 0,-2-2 0,-2-2 0,0 0 0,3-2 0,0-1 0,2-1 0,4-2 0,7 0 0,4-1 0,-30-18 0,14 2 0,33 19 0,6 1 0,21 15 0,-9 1 0,-10 2 0,-14-3 0,-8-4 0,2-4 0,7-4 0,13 5 0,9 3 0,6 10 0,6 6 0,5 9 0,7 14 0,6 10 0,8 11 0,3 4 0,4-1 0,2-2 0,-1-2 0,-1-2 0,2 2 0,3-2 0,1-2 0,3-2 0,-5-7 0,-6-6 0,-5-7 0,-8-8 0,-4-8 0,0 0 0,-4-5 0,4 8 0,-1 0 0,3 3 0,1-1 0,-3-4 0,-4-5 0,-4-7 0,-2-9 0,3-16 0,6-14 0,8-16 0,5-9 0,2 3 0,0 5 0,-5 9 0,-1 3 0,-2 0 0,-1 3 0,-3 6 0,-5 7 0,-4 14 0,-2-4 0,1 5 0,2-7 0,-1-2 0,-1 5 0,1 7 0,-2 7 0,-1 4 0,-7 10 0,-9 11 0,-9 12 0,-6 10 0,-2 0 0,0-1 0,1-3 0,2-4 0,4-4 0,4-5 0,7-4 0,3-7 0,6-6 0,-2-4 0,2-1 0,-3 2 0,-2 3 0,-6 2 0,-3 3 0,-1 2 0,0 0 0,6-3 0,4-2 0,7-3 0,9-2 0,12-4 0,10-9 0,5-5 0,0-3 0,-3 2 0,-13 7 0,-3 4 0,-17 3 0,-11-2 0,-15-8 0,-10-12 0,-4-10 0,1-5 0,6 5 0,9 8 0,6 9 0,12 7 0,6 3 0,13 6 0,13 5 0,15 11 0,10 9 0,3 3 0,-9-3 0,-5-1 0,-25-15 0,-7 1 0,-40-13 0,-25-8 0,-18-14 0,-4-8 0,20-2 0,18 4 0,15 8 0,7 8 0,5 2 0,8 7 0,12 8 0,15 8 0,18 17 0,19 13 0,10 6 0,-1 0 0,-14-8 0,-16-10 0,-14-12 0,-17-11 0,-28-25 0,-30-24 0,15 13 0,-1-3 0,-5-6 0,0 0 0,3 2 0,2 1 0,-29-28 0,19 15 0,18 14 0,15 14 0,10 12 0,5 12 0,8 10 0,20 14 0,33 23 0,-16-13 0,4 3 0,7 7 0,0 1 0,-3-1 0,-3-1 0,-10-7 0,-3-3 0,13 14 0,-22-21 0,-13-11 0,-10-9 0,-13-7 0,-15-17 0,-19-21 0,-8-16 0,-2-5 0,11 13 0,16 13 0,14 21 0,12 13 0,20 30 0,21 33 0,-13-20 0,1 4 0,2 5 0,-2 1 0,-2-2 0,-2-3 0,9 30 0,-13-26 0,-9-18 0,-8-21 0,-5-5 0,-4-10 0,-2-1 0,-2-4 0,-3-12 0,-9-17 0,-8-19 0,-5-11 0,2-1 0,7 7 0,10 14 0,8 12 0,5 14 0,5 11 0,5 13 0,11 14 0,13 18 0,9 8 0,0 0 0,-7-8 0,-11-14 0,-8-10 0,-4-3 0,-1-1 0,4 4 0,2 3 0,-1 2 0,-4-14 0,-5-10 0,-4-22 0,0-11 0,-2-10 0,-7-5 0,-12-5 0,-10 2 0,-5 10 0,6 11 0,10 16 0,7 6 0,7 7 0,2 3 0,-3 3 0,0 0 0,-1 0 0,-1 0 0,1 2 0,-4 3 0,-3 3 0,-2 3 0,7-4 0,0 2 0,6-4 0,-3 1 0,-4 1 0,-6 4 0,-3 1 0,-5 1 0,-7-1 0,-2-4 0,-5-3 0,3-3 0,4-2 0,6 0 0,7 0 0,6 0 0,5 0 0,1 0 0,-8 0 0,6 2 0,-8 3 0,10 0 0,-2 1 0,2-2 0,3 0 0,2 4 0,6 2 0,9 3 0,11 4 0,9 0 0,3 0 0,-5-5 0,-3-4 0,-3-3 0,-6-2 0,-3-1 0,-4-2 0,1-3 0,6-3 0,6-4 0,2-1 0,-1-2 0,-3 2 0,-6 2 0,-1-2 0,-5 6 0,2-4 0,-4 4 0,0 0 0,-4 0 0,-12 4 0,-12 1 0,-14-5 0,-9-5 0,-6-6 0,0-3 0,4 3 0,9 4 0,9 7 0,8 2 0,7 3 0,4 0 0,1 0 0,-8 0 0,7 0 0,-9 0 0,11 0 0,5 0 0,22 0 0,29 5 0,24 1 0,18 1 0,2-1 0,-3-10 0,-8-7 0,-8-9 0,-11-5 0,-7 2 0,-4 2 0,-4 7 0,3 4 0,-4 1 0,-7 4 0,-6 1 0,-10 2 0,-5-1-6784,-3 1 6784,-8-1 0,-4 1 0,-1 2 0,0 0 0,2-1 0,3-3 0,-2 2 6784,3-4-6784,-4 4 0,0-1 0,-3 4 0,-2 2 0,-1 4 0,-1 4 0,0-5 0,0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0:50.240"/>
    </inkml:context>
    <inkml:brush xml:id="br0">
      <inkml:brushProperty name="width" value="0.05" units="cm"/>
      <inkml:brushProperty name="height" value="0.05" units="cm"/>
    </inkml:brush>
  </inkml:definitions>
  <inkml:trace contextRef="#ctx0" brushRef="#br0">509 75 24575,'-29'-4'0,"-16"-3"0,-9-7 0,-2-2 0,14 2 0,13 3 0,6 5 0,2 4 0,0 4 0,-2 3 0,0 6 0,-1 8 0,-1 6 0,2 8 0,1 6 0,2 2 0,6-3 0,5-3 0,4-4 0,5-3 0,0 4 0,3 0 0,5-1 0,8-2 0,6-7 0,1-7 0,-1-6 0,-3-6 0,6-5 0,4-10 0,6-14 0,9-13 0,1-12 0,0-2 0,-4 0 0,-9 10 0,-8 9 0,-7 11 0,-9 6 0,-5-2 0,-2 0 0,-1 0 0,0 5 0,0 11 0,4 16 0,8 26 0,9 27 0,12 13 0,4 3 0,4-8 0,0-9 0,-4-5 0,-5-13 0,-10-11 0,-5-9 0,-11-15 0,-1-2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0:51.192"/>
    </inkml:context>
    <inkml:brush xml:id="br0">
      <inkml:brushProperty name="width" value="0.05" units="cm"/>
      <inkml:brushProperty name="height" value="0.05" units="cm"/>
    </inkml:brush>
  </inkml:definitions>
  <inkml:trace contextRef="#ctx0" brushRef="#br0">1 0 24575,'0'37'0,"1"10"0,2 8 0,0-4 0,0-16 0,-3-9 0,0-15 0,0-3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0:52.646"/>
    </inkml:context>
    <inkml:brush xml:id="br0">
      <inkml:brushProperty name="width" value="0.05" units="cm"/>
      <inkml:brushProperty name="height" value="0.05" units="cm"/>
    </inkml:brush>
  </inkml:definitions>
  <inkml:trace contextRef="#ctx0" brushRef="#br0">167 160 24575,'-17'2'0,"-29"-7"0,15-7 0,-17-11 0,34-3 0,6 5 0,6 5 0,2 7 0,0 2 0,0 0 0,1 0 0,3-1 0,4 1 0,4 0 0,-1 2 0,-4 3 0,-3 5 0,-4 6 0,0 6 0,0 6 0,0-9 0,0 1 0,0-11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0:54.568"/>
    </inkml:context>
    <inkml:brush xml:id="br0">
      <inkml:brushProperty name="width" value="0.05" units="cm"/>
      <inkml:brushProperty name="height" value="0.05" units="cm"/>
    </inkml:brush>
  </inkml:definitions>
  <inkml:trace contextRef="#ctx0" brushRef="#br0">0 243 24575,'2'30'0,"1"12"0,0 9 0,-1 2 0,0-14 0,-2-10 0,0-7 0,0-15 0,0-8 0,0-24 0,2-25 0,7-19 0,7-21 0,5 2 0,2 12 0,-1 15 0,-8 30 0,-1 9 0,-4 20 0,6 1 0,7 12 0,7 17 0,4 23 0,0 21 0,-2 15 0,-6 7 0,-7-2 0,-6-11 0,-6-20 0,-3-22 0,-3-16 0,0-14 0,0-7 0,0-16 0,0-13 0,0-19 0,0-20 0,0-11 0,7-8 0,6 11 0,10 15 0,5 19 0,-2 19 0,-5 11 0,-1 13 0,1 21 0,2 23 0,1 27 0,-5 13 0,-7-3 0,-6-12 0,-4-20 0,-2-14 0,0-19 0,0-7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0:57.092"/>
    </inkml:context>
    <inkml:brush xml:id="br0">
      <inkml:brushProperty name="width" value="0.05" units="cm"/>
      <inkml:brushProperty name="height" value="0.05" units="cm"/>
    </inkml:brush>
  </inkml:definitions>
  <inkml:trace contextRef="#ctx0" brushRef="#br0">0 243 24575,'47'0'0,"10"0"0,12 0 0,2 0 0,-7 0 0,-8 2 0,-9 1 0,-9 2 0,-12 0 0,-9-2 0,-6 0 0,-5 0 0,-3 2 0,1 0 0,-1-2 0,1 0 0,0 1 0,0 0 0,-2 3 0,-3-1 0,-8-2 0,-12-7 0,-11-11 0,-11-11 0,-4-9 0,3-2 0,1 2 0,5 2 0,4-1 0,4 1 0,10 4 0,6 8 0,6 4 0,4 16 0,2 2 0,2 15 0,-1 18 0,-1 18 0,-2 25 0,-3 14 0,-1 4 0,1-4 0,2-11 0,2-15 0,3-11 0,0-10 0,0-10 0,0-6 0,2-6 0,1-3 0,2 2 0,8 4 0,-2-9 0,13 0 0,-3-14 0,7-1 0,3-3 0,0-4 0,-1-2 0,-7-2 0,-7-3 0,-10 6 0,-2-1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0:58.696"/>
    </inkml:context>
    <inkml:brush xml:id="br0">
      <inkml:brushProperty name="width" value="0.05" units="cm"/>
      <inkml:brushProperty name="height" value="0.05" units="cm"/>
    </inkml:brush>
  </inkml:definitions>
  <inkml:trace contextRef="#ctx0" brushRef="#br0">30 13 24575,'-1'16'0,"-4"9"0,-3 7 0,0 8 0,3 3 0,2 0 0,3 1 0,2-4 0,4-2 0,4-6 0,7-4 0,6-2 0,1-1 0,4-3 0,-2-5 0,0-7 0,1-5 0,-1-4 0,0-7 0,1-9 0,1-12 0,1-7 0,-3-4 0,-9 0 0,-7 3 0,-4 4 0,-3 3 0,0 2 0,-5 1 0,-4 0 0,-7 2 0,-6 1 0,-5 4 0,-3 2 0,-2 2 0,1 5 0,4 4 0,6 3 0,7 2 0,3-2 0,5-1 0,-2 1 0,0 0 0,-4 0 0,-3-1 0,-1 1 0,3 0 0,-2-2 0,2-1 0,-2-3 0,2-1 0,4 0 0,5 4 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0:59.750"/>
    </inkml:context>
    <inkml:brush xml:id="br0">
      <inkml:brushProperty name="width" value="0.05" units="cm"/>
      <inkml:brushProperty name="height" value="0.05" units="cm"/>
    </inkml:brush>
  </inkml:definitions>
  <inkml:trace contextRef="#ctx0" brushRef="#br0">94 1 24575,'13'1'0,"-1"4"0,-5 7 0,-3 9 0,-3 7 0,-4 1 0,-7-1 0,-4-7 0,-9-8 0,9-6 0,-6-5 0,8-2 0,-2-1 0,3-8 0,5-5 0,3-8 0,2 0 0,1 3 0,0 4 0,0 4 0,0 5 0,0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1:01.303"/>
    </inkml:context>
    <inkml:brush xml:id="br0">
      <inkml:brushProperty name="width" value="0.05" units="cm"/>
      <inkml:brushProperty name="height" value="0.05" units="cm"/>
    </inkml:brush>
  </inkml:definitions>
  <inkml:trace contextRef="#ctx0" brushRef="#br0">84 0 24575,'7'14'0,"0"2"0,1 0 0,-2 0 0,-1-1 0,-2-3 0,-1 4 0,-2-6 0,0 8 0,0-5 0,0 3 0,0-1 0,-1-3 0,-7-2 0,3-6 0,-7-1 0,3-3 0,-2 0 0,-3 0 0,3 0 0,-3 0 0,5-1 0,0-3 0,1-5 0,3-8 0,1-4 0,2-10 0,2 12 0,0-8 0,0 20 0,0-6 0,0 9 0,0-1 0,1 2 0,2 1 0,2 2 0,-1-2 0,2-1 0,1 1 0,-3 0 0,0 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2:46.095"/>
    </inkml:context>
    <inkml:brush xml:id="br0">
      <inkml:brushProperty name="width" value="0.05" units="cm"/>
      <inkml:brushProperty name="height" value="0.0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29.781"/>
    </inkml:context>
    <inkml:brush xml:id="br0">
      <inkml:brushProperty name="width" value="0.05" units="cm"/>
      <inkml:brushProperty name="height" value="0.05" units="cm"/>
      <inkml:brushProperty name="color" value="#E71224"/>
    </inkml:brush>
  </inkml:definitions>
  <inkml:trace contextRef="#ctx0" brushRef="#br0">1 0 24575,'0'49'0,"3"23"0,1 27 0,-2-34 0,2 4 0,1 6 0,-1 2 0,0 7 0,0 2 0,1 4 0,0-1 0,-1-3 0,0-1 0,-2-4 0,0-3 0,-2-13 0,0-4 0,-3 31 0,0-36 0,1-21 0,2-27 0,0-10 0,0-20 0,0-7 0,0-1 0,0 4 0,0-2 0,0-4 0,-2-3 0,-1-2 0,0 7 0,1 5 0,2 12 0,0 0 0,0 6 0,0 0 0,0 1 0,0-2 0,0-4 0,0-9 0,0-8 0,2-2 0,2 5 0,1 9 0,0 8 0,-1 5 0,1 2 0,2 1 0,3 1 0,5-2 0,10-5 0,12-5 0,6-6 0,3-3 0,-4-3 0,-5-1 0,-5 4 0,-3 2 0,-14 11 0,-1 2 0,-11 5 0,-1-2 0,0-3 0,1-4 0,1 0 0,1 0 0,3 1 0,-5 4 0,1-1 0,-6 6 0,-9 9 0,-16 17 0,-15 13 0,-15 10 0,-5-1 0,4-5 0,10-7 0,11-9 0,19-14 0,9-6 0,21-4 0,16 6 0,21 10 0,16 9 0,12 7 0,3 1 0,-9-1 0,-13-4 0,-18-4 0,-15-6 0,-11-7 0,-6-5 0,-4-5 0,-1-3 0,-1-1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32:49.244"/>
    </inkml:context>
    <inkml:brush xml:id="br0">
      <inkml:brushProperty name="width" value="0.05" units="cm"/>
      <inkml:brushProperty name="height" value="0.05" units="cm"/>
    </inkml:brush>
  </inkml:definitions>
  <inkml:trace contextRef="#ctx0" brushRef="#br0">1376 1289 24575,'-39'2'0,"-13"1"0,-18-1 0,-13-5 0,-10-6 0,42 1 0,-2-2 0,-2-3 0,0-1 0,1-3 0,0-2 0,0-3 0,1-2 0,2-2 0,1-2 0,2-2 0,0-3 0,2-1 0,1-2 0,5 0 0,2-1 0,2 1 0,2 0 0,-24-31 0,14 2 0,10 4 0,12 6 0,11 5 0,6 6 0,14 0 0,22-2 0,33-4 0,-17 23 0,6 2 0,13-1 0,6 1 0,10 2 0,5 3 0,-21 7 0,4 2 0,1 0-351,8-1 1,3 2 0,1 0 350,7-1 0,3 1 0,0 0 0,-19 2 0,2-1 0,-1 0 0,1 1 0,-1 1 0,1-1 0,0 2 0,-2-1 0,22-1 0,-1 1 0,-3 1 0,-8 1 0,-2 1 0,-2 1-18,-9 1 1,-2 1 0,-2 1 17,19 2 0,-4 4 0,-13 4 0,-5 5 0,-11 3 0,-5 5 0,19 31 0,-25 13 1048,-21 11-1048,-20 10 27,-9-38 1,-6 1-28,-6 4 0,-6 0 0,-9 3 0,-4 0 0,-7 1 0,-4-1 0,-6 2 0,-4-3 0,-7 2 0,-4-2 0,-4 0 0,-2-3 0,-2-3 0,-2-4 0,1-6 0,0-4 0,3-7 0,0-3 0,6-6 0,1-3 0,5-5 0,2-3 0,10-3 0,3-3 0,-26-7 0,21-11 0,17-13 0,20 11 0,4-1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31.519"/>
    </inkml:context>
    <inkml:brush xml:id="br0">
      <inkml:brushProperty name="width" value="0.05" units="cm"/>
      <inkml:brushProperty name="height" value="0.05" units="cm"/>
      <inkml:brushProperty name="color" value="#E71224"/>
    </inkml:brush>
  </inkml:definitions>
  <inkml:trace contextRef="#ctx0" brushRef="#br0">1 429 24575,'24'0'0,"17"0"0,14-2 0,9-4 0,-3-4 0,-7-8 0,-6-6 0,-5-5 0,-8-3 0,-7 1 0,-8 5 0,-8 3 0,-6 4 0,-4 1 0,-4-4 0,-7 0 0,-13-4 0,-19-4 0,-10-1 0,-3 3 0,7 9 0,22 9 0,0 8 0,12 2 0,-5 1 0,0 5 0,3 5 0,2 11 0,5 6 0,0 6 0,3 3 0,1-3 0,2 1 0,2-1 0,1 7 0,6 8 0,9 5 0,13 3 0,11-3 0,7-5 0,3-4 0,4-3 0,3-2 0,5-3 0,0-7 0,-3-8 0,-10-10 0,-7-7 0,-8-3 0,-6-2 0,-3 0 0,-3 0 0,-5 0 0,-7-4 0,-6 3 0,-4-4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33.157"/>
    </inkml:context>
    <inkml:brush xml:id="br0">
      <inkml:brushProperty name="width" value="0.05" units="cm"/>
      <inkml:brushProperty name="height" value="0.05" units="cm"/>
      <inkml:brushProperty name="color" value="#E71224"/>
    </inkml:brush>
  </inkml:definitions>
  <inkml:trace contextRef="#ctx0" brushRef="#br0">0 1 24575,'14'50'0,"9"9"0,7 17 0,-1 2 0,-5-10 0,-8-16 0,-8-14 0,-1-21 0,-5-4 0,1-15 0,-1-5 0,-2-2 0,0-10 0,3-5 0,4-13 0,8-6 0,9-4 0,3 2 0,-1 9 0,-3 10 0,-4 11 0,-4 9 0,0 3 0,-1 3 0,5 0 0,9 0 0,6 0 0,3 0 0,0 0 0,-6 0 0,-5 0 0,-6 0 0,-7 3 0,-4-1 0,-6 1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34.528"/>
    </inkml:context>
    <inkml:brush xml:id="br0">
      <inkml:brushProperty name="width" value="0.05" units="cm"/>
      <inkml:brushProperty name="height" value="0.05" units="cm"/>
      <inkml:brushProperty name="color" value="#E71224"/>
    </inkml:brush>
  </inkml:definitions>
  <inkml:trace contextRef="#ctx0" brushRef="#br0">1 1 24575,'29'1'0,"12"2"0,11 4 0,7 4 0,-7 0 0,-7-1 0,-9-4 0,-7-4 0,-5 1 0,-4-1 0,-1 2 0,9 0 0,19 0 0,20-1 0,14-2 0,-1-1 0,-14 0 0,-17 0 0,-20 0 0,-17-1 0,-10-2 0,-4 1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35.981"/>
    </inkml:context>
    <inkml:brush xml:id="br0">
      <inkml:brushProperty name="width" value="0.05" units="cm"/>
      <inkml:brushProperty name="height" value="0.05" units="cm"/>
      <inkml:brushProperty name="color" value="#E71224"/>
    </inkml:brush>
  </inkml:definitions>
  <inkml:trace contextRef="#ctx0" brushRef="#br0">1 0 24575,'8'55'0,"2"8"0,2 12 0,1-1 0,-1-6 0,2-3 0,3-1 0,0 1 0,1 0 0,2-4 0,-1-4 0,0-5 0,-1-7 0,-2-5 0,-1-8 0,1-3 0,3-3 0,2 0 0,4 2 0,1-2 0,-3-1 0,2-3 0,2-8 0,5-5 0,8-5 0,5-4 0,3-4 0,-3-9 0,-9-3 0,-3-4 0,-18 8 0,-3 3 0,-12 6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27:37.670"/>
    </inkml:context>
    <inkml:brush xml:id="br0">
      <inkml:brushProperty name="width" value="0.05" units="cm"/>
      <inkml:brushProperty name="height" value="0.05" units="cm"/>
      <inkml:brushProperty name="color" value="#E71224"/>
    </inkml:brush>
  </inkml:definitions>
  <inkml:trace contextRef="#ctx0" brushRef="#br0">248 0 24575,'-18'0'0,"-8"0"0,-6 0 0,-5 0 0,7 0 0,4 0 0,5 0 0,6 3 0,3 6 0,2 10 0,1 4 0,2 3 0,3-1 0,6 2 0,8 4 0,14 3 0,16 4 0,14 6 0,8 3 0,1-1 0,-6-4 0,-11-7 0,-11-6 0,-14-4 0,-9-7 0,-8-1 0,-4 0 0,-11 1 0,-11 0 0,-12-2 0,-7-5 0,2-6 0,-4-2 0,19-5 0,-3-3 0,24 2 0,-1-1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7B75D-5331-48BC-9178-23565B61965D}" type="datetimeFigureOut">
              <a:rPr lang="en-US" smtClean="0"/>
              <a:t>4/18/23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DB139-09BE-4E14-B972-33C55356860A}" type="slidenum">
              <a:rPr lang="en-US" smtClean="0"/>
              <a:t>‹#›</a:t>
            </a:fld>
            <a:endParaRPr lang="en-US"/>
          </a:p>
        </p:txBody>
      </p:sp>
    </p:spTree>
    <p:extLst>
      <p:ext uri="{BB962C8B-B14F-4D97-AF65-F5344CB8AC3E}">
        <p14:creationId xmlns:p14="http://schemas.microsoft.com/office/powerpoint/2010/main" val="346040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s-ES_tradnl" dirty="0"/>
          </a:p>
        </p:txBody>
      </p:sp>
      <p:sp>
        <p:nvSpPr>
          <p:cNvPr id="4" name="投影片編號版面配置區 3"/>
          <p:cNvSpPr>
            <a:spLocks noGrp="1"/>
          </p:cNvSpPr>
          <p:nvPr>
            <p:ph type="sldNum" sz="quarter" idx="5"/>
          </p:nvPr>
        </p:nvSpPr>
        <p:spPr/>
        <p:txBody>
          <a:bodyPr/>
          <a:lstStyle/>
          <a:p>
            <a:fld id="{A31DB139-09BE-4E14-B972-33C55356860A}" type="slidenum">
              <a:rPr lang="en-US" smtClean="0"/>
              <a:t>41</a:t>
            </a:fld>
            <a:endParaRPr lang="en-US"/>
          </a:p>
        </p:txBody>
      </p:sp>
    </p:spTree>
    <p:extLst>
      <p:ext uri="{BB962C8B-B14F-4D97-AF65-F5344CB8AC3E}">
        <p14:creationId xmlns:p14="http://schemas.microsoft.com/office/powerpoint/2010/main" val="225135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6657976"/>
            <a:ext cx="12192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84800" y="279400"/>
            <a:ext cx="568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1" fontAlgn="base" hangingPunct="1">
              <a:spcBef>
                <a:spcPct val="20000"/>
              </a:spcBef>
              <a:spcAft>
                <a:spcPct val="0"/>
              </a:spcAft>
              <a:buFontTx/>
              <a:buNone/>
              <a:defRPr sz="2800">
                <a:solidFill>
                  <a:srgbClr val="000000"/>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Char char="–"/>
              <a:defRPr sz="2400">
                <a:solidFill>
                  <a:srgbClr val="000000"/>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a:lstStyle>
          <a:p>
            <a:pPr algn="l">
              <a:defRPr/>
            </a:pPr>
            <a:endParaRPr lang="en-US" sz="2800" dirty="0"/>
          </a:p>
        </p:txBody>
      </p:sp>
      <p:sp>
        <p:nvSpPr>
          <p:cNvPr id="9"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8" name="Title 6"/>
          <p:cNvSpPr>
            <a:spLocks noGrp="1"/>
          </p:cNvSpPr>
          <p:nvPr>
            <p:ph type="ctrTitle" hasCustomPrompt="1"/>
          </p:nvPr>
        </p:nvSpPr>
        <p:spPr>
          <a:xfrm>
            <a:off x="5253643" y="1573474"/>
            <a:ext cx="6688975" cy="2175567"/>
          </a:xfrm>
        </p:spPr>
        <p:txBody>
          <a:bodyPr/>
          <a:lstStyle>
            <a:lvl1pPr>
              <a:defRPr/>
            </a:lvl1pPr>
          </a:lstStyle>
          <a:p>
            <a:r>
              <a:rPr lang="en-US" dirty="0"/>
              <a:t>Chapter x:</a:t>
            </a:r>
            <a:br>
              <a:rPr lang="en-US" dirty="0"/>
            </a:br>
            <a:endParaRPr lang="en-US" dirty="0"/>
          </a:p>
        </p:txBody>
      </p:sp>
      <p:pic>
        <p:nvPicPr>
          <p:cNvPr id="10" name="Picture 9"/>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390351" y="304958"/>
            <a:ext cx="4553789" cy="6071718"/>
          </a:xfrm>
          <a:prstGeom prst="rect">
            <a:avLst/>
          </a:prstGeom>
        </p:spPr>
      </p:pic>
      <p:sp>
        <p:nvSpPr>
          <p:cNvPr id="11"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a:solidFill>
                  <a:schemeClr val="accent6">
                    <a:lumMod val="75000"/>
                  </a:schemeClr>
                </a:solidFill>
                <a:latin typeface="Arial Narrow" pitchFamily="34" charset="0"/>
              </a:rPr>
              <a:t>© 2019 Cengage</a:t>
            </a:r>
            <a:r>
              <a:rPr lang="zh-TW" altLang="zh-TW" sz="1000" b="1" kern="0" baseline="0" dirty="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04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0188" indent="-230188">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422271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447926"/>
            <a:ext cx="10363200" cy="1362075"/>
          </a:xfrm>
          <a:solidFill>
            <a:schemeClr val="bg2">
              <a:lumMod val="40000"/>
              <a:lumOff val="60000"/>
            </a:schemeClr>
          </a:solidFill>
        </p:spPr>
        <p:txBody>
          <a:bodyPr anchor="ctr"/>
          <a:lstStyle>
            <a:lvl1pPr algn="ctr">
              <a:defRPr sz="3200" b="0" cap="small" baseline="0"/>
            </a:lvl1pPr>
          </a:lstStyle>
          <a:p>
            <a:r>
              <a:rPr lang="en-US"/>
              <a:t>Click to edit Master title style</a:t>
            </a:r>
            <a:endParaRPr lang="en-US" dirty="0"/>
          </a:p>
        </p:txBody>
      </p:sp>
      <p:sp>
        <p:nvSpPr>
          <p:cNvPr id="3" name="Text Placeholder 2"/>
          <p:cNvSpPr>
            <a:spLocks noGrp="1"/>
          </p:cNvSpPr>
          <p:nvPr>
            <p:ph type="body" idx="1"/>
          </p:nvPr>
        </p:nvSpPr>
        <p:spPr>
          <a:xfrm>
            <a:off x="963084" y="3810001"/>
            <a:ext cx="10363200" cy="1500187"/>
          </a:xfrm>
        </p:spPr>
        <p:txBody>
          <a:bodyPr anchor="t"/>
          <a:lstStyle>
            <a:lvl1pPr marL="342900" indent="-342900">
              <a:buFont typeface="Wingdings" pitchFamily="2" charset="2"/>
              <a:buChar char="q"/>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593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4"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70908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68818" y="125413"/>
            <a:ext cx="11436349" cy="641350"/>
          </a:xfrm>
        </p:spPr>
        <p:txBody>
          <a:bodyPr/>
          <a:lstStyle/>
          <a:p>
            <a:r>
              <a:rPr lang="en-US"/>
              <a:t>Click to edit Master title style</a:t>
            </a:r>
          </a:p>
        </p:txBody>
      </p:sp>
      <p:sp>
        <p:nvSpPr>
          <p:cNvPr id="3" name="Content Placeholder 2"/>
          <p:cNvSpPr>
            <a:spLocks noGrp="1"/>
          </p:cNvSpPr>
          <p:nvPr>
            <p:ph sz="half" idx="1"/>
          </p:nvPr>
        </p:nvSpPr>
        <p:spPr>
          <a:xfrm>
            <a:off x="298452" y="1076325"/>
            <a:ext cx="5581649"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83301" y="1076325"/>
            <a:ext cx="5583767"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6"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27628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8452" y="1671126"/>
            <a:ext cx="5581649"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83301" y="1671137"/>
            <a:ext cx="5583767"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13208" y="883395"/>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6" name="Content Placeholder 2"/>
          <p:cNvSpPr>
            <a:spLocks noGrp="1"/>
          </p:cNvSpPr>
          <p:nvPr>
            <p:ph sz="half" idx="11"/>
          </p:nvPr>
        </p:nvSpPr>
        <p:spPr>
          <a:xfrm>
            <a:off x="6076315" y="875994"/>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7"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8"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3106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923918"/>
            <a:ext cx="10363200" cy="1362075"/>
          </a:xfrm>
          <a:solidFill>
            <a:schemeClr val="bg2">
              <a:lumMod val="40000"/>
              <a:lumOff val="60000"/>
            </a:schemeClr>
          </a:solidFill>
          <a:ln w="25400">
            <a:solidFill>
              <a:srgbClr val="002060"/>
            </a:solidFill>
          </a:ln>
        </p:spPr>
        <p:txBody>
          <a:bodyPr anchor="ctr"/>
          <a:lstStyle>
            <a:lvl1pPr algn="ctr">
              <a:defRPr sz="3200" b="0" cap="small" baseline="0"/>
            </a:lvl1pPr>
          </a:lstStyle>
          <a:p>
            <a:r>
              <a:rPr lang="en-US"/>
              <a:t>Click to edit Master title style</a:t>
            </a:r>
            <a:endParaRPr lang="en-US" dirty="0"/>
          </a:p>
        </p:txBody>
      </p:sp>
      <p:sp>
        <p:nvSpPr>
          <p:cNvPr id="3" name="Text Placeholder 2"/>
          <p:cNvSpPr>
            <a:spLocks noGrp="1"/>
          </p:cNvSpPr>
          <p:nvPr>
            <p:ph type="body" idx="1"/>
          </p:nvPr>
        </p:nvSpPr>
        <p:spPr>
          <a:xfrm>
            <a:off x="963084" y="2508418"/>
            <a:ext cx="10363200" cy="1500187"/>
          </a:xfrm>
        </p:spPr>
        <p:txBody>
          <a:bodyPr anchor="t"/>
          <a:lstStyle>
            <a:lvl1pPr marL="342900" indent="-342900">
              <a:buFont typeface="Wingdings" pitchFamily="2" charset="2"/>
              <a:buChar char="q"/>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407844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8818" y="125413"/>
            <a:ext cx="1143634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98451" y="1076325"/>
            <a:ext cx="11368616"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4548" name="Line 4"/>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pic>
        <p:nvPicPr>
          <p:cNvPr id="1029" name="Pictur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6651625"/>
            <a:ext cx="1219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51" name="Line 7"/>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2"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9"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a:solidFill>
                  <a:schemeClr val="accent6">
                    <a:lumMod val="75000"/>
                  </a:schemeClr>
                </a:solidFill>
                <a:latin typeface="Arial Narrow" pitchFamily="34" charset="0"/>
              </a:rPr>
              <a:t>© 2019 Cengage</a:t>
            </a:r>
            <a:r>
              <a:rPr lang="zh-TW" altLang="zh-TW" sz="1000" b="1" kern="0" baseline="0" dirty="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8614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Lst>
  <p:hf hdr="0" dt="0"/>
  <p:txStyles>
    <p:titleStyle>
      <a:lvl1pPr algn="l" rtl="0" eaLnBrk="1" fontAlgn="base" hangingPunct="1">
        <a:spcBef>
          <a:spcPct val="0"/>
        </a:spcBef>
        <a:spcAft>
          <a:spcPct val="0"/>
        </a:spcAft>
        <a:defRPr sz="3200" b="0">
          <a:solidFill>
            <a:schemeClr val="accent2">
              <a:lumMod val="50000"/>
            </a:schemeClr>
          </a:solidFill>
          <a:latin typeface="Arial Rounded MT Bold" panose="020F0704030504030204" pitchFamily="34" charset="0"/>
          <a:ea typeface="ＭＳ Ｐゴシック" pitchFamily="-65" charset="-128"/>
          <a:cs typeface="Tahoma" pitchFamily="34" charset="0"/>
        </a:defRPr>
      </a:lvl1pPr>
      <a:lvl2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200">
          <a:solidFill>
            <a:schemeClr val="tx1"/>
          </a:solidFill>
          <a:latin typeface="Times New Roman" pitchFamily="-65" charset="0"/>
        </a:defRPr>
      </a:lvl6pPr>
      <a:lvl7pPr marL="914400" algn="l" rtl="0" eaLnBrk="1" fontAlgn="base" hangingPunct="1">
        <a:spcBef>
          <a:spcPct val="0"/>
        </a:spcBef>
        <a:spcAft>
          <a:spcPct val="0"/>
        </a:spcAft>
        <a:defRPr sz="3200">
          <a:solidFill>
            <a:schemeClr val="tx1"/>
          </a:solidFill>
          <a:latin typeface="Times New Roman" pitchFamily="-65" charset="0"/>
        </a:defRPr>
      </a:lvl7pPr>
      <a:lvl8pPr marL="1371600" algn="l" rtl="0" eaLnBrk="1" fontAlgn="base" hangingPunct="1">
        <a:spcBef>
          <a:spcPct val="0"/>
        </a:spcBef>
        <a:spcAft>
          <a:spcPct val="0"/>
        </a:spcAft>
        <a:defRPr sz="3200">
          <a:solidFill>
            <a:schemeClr val="tx1"/>
          </a:solidFill>
          <a:latin typeface="Times New Roman" pitchFamily="-65" charset="0"/>
        </a:defRPr>
      </a:lvl8pPr>
      <a:lvl9pPr marL="1828800" algn="l" rtl="0" eaLnBrk="1" fontAlgn="base" hangingPunct="1">
        <a:spcBef>
          <a:spcPct val="0"/>
        </a:spcBef>
        <a:spcAft>
          <a:spcPct val="0"/>
        </a:spcAft>
        <a:defRPr sz="3200">
          <a:solidFill>
            <a:schemeClr val="tx1"/>
          </a:solidFill>
          <a:latin typeface="Times New Roman" pitchFamily="-65" charset="0"/>
        </a:defRPr>
      </a:lvl9pPr>
    </p:titleStyle>
    <p:bodyStyle>
      <a:lvl1pPr marL="0" indent="0" algn="l" rtl="0" eaLnBrk="1" fontAlgn="base" hangingPunct="1">
        <a:spcBef>
          <a:spcPct val="20000"/>
        </a:spcBef>
        <a:spcAft>
          <a:spcPct val="0"/>
        </a:spcAft>
        <a:buFont typeface="Arial" panose="020B0604020202020204" pitchFamily="34" charset="0"/>
        <a:buNone/>
        <a:defRPr sz="2800" b="0">
          <a:solidFill>
            <a:schemeClr val="accent2">
              <a:lumMod val="50000"/>
            </a:schemeClr>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b="0">
          <a:solidFill>
            <a:schemeClr val="accent2">
              <a:lumMod val="50000"/>
            </a:schemeClr>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b="0">
          <a:solidFill>
            <a:schemeClr val="accent2">
              <a:lumMod val="50000"/>
            </a:schemeClr>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800" b="0">
          <a:solidFill>
            <a:schemeClr val="accent2">
              <a:lumMod val="50000"/>
            </a:schemeClr>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b="0">
          <a:solidFill>
            <a:schemeClr val="accent2">
              <a:lumMod val="50000"/>
            </a:schemeClr>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3.png"/><Relationship Id="rId50" Type="http://schemas.openxmlformats.org/officeDocument/2006/relationships/customXml" Target="../ink/ink25.xml"/><Relationship Id="rId55"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 Type="http://schemas.openxmlformats.org/officeDocument/2006/relationships/image" Target="../media/image2.png"/><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8" Type="http://schemas.openxmlformats.org/officeDocument/2006/relationships/customXml" Target="../ink/ink4.xml"/><Relationship Id="rId51" Type="http://schemas.openxmlformats.org/officeDocument/2006/relationships/image" Target="../media/image25.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34.png"/><Relationship Id="rId18" Type="http://schemas.openxmlformats.org/officeDocument/2006/relationships/customXml" Target="../ink/ink37.xml"/><Relationship Id="rId3" Type="http://schemas.openxmlformats.org/officeDocument/2006/relationships/image" Target="../media/image29.png"/><Relationship Id="rId21" Type="http://schemas.openxmlformats.org/officeDocument/2006/relationships/image" Target="../media/image38.png"/><Relationship Id="rId7" Type="http://schemas.openxmlformats.org/officeDocument/2006/relationships/image" Target="../media/image31.png"/><Relationship Id="rId12" Type="http://schemas.openxmlformats.org/officeDocument/2006/relationships/customXml" Target="../ink/ink34.xml"/><Relationship Id="rId17" Type="http://schemas.openxmlformats.org/officeDocument/2006/relationships/image" Target="../media/image36.png"/><Relationship Id="rId2" Type="http://schemas.openxmlformats.org/officeDocument/2006/relationships/customXml" Target="../ink/ink29.xml"/><Relationship Id="rId16" Type="http://schemas.openxmlformats.org/officeDocument/2006/relationships/customXml" Target="../ink/ink36.xml"/><Relationship Id="rId20" Type="http://schemas.openxmlformats.org/officeDocument/2006/relationships/customXml" Target="../ink/ink38.xml"/><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customXml" Target="../ink/ink33.xml"/><Relationship Id="rId19" Type="http://schemas.openxmlformats.org/officeDocument/2006/relationships/image" Target="../media/image37.png"/><Relationship Id="rId4" Type="http://schemas.openxmlformats.org/officeDocument/2006/relationships/customXml" Target="../ink/ink30.xml"/><Relationship Id="rId9" Type="http://schemas.openxmlformats.org/officeDocument/2006/relationships/image" Target="../media/image32.png"/><Relationship Id="rId14" Type="http://schemas.openxmlformats.org/officeDocument/2006/relationships/customXml" Target="../ink/ink3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Chapter 3:</a:t>
            </a:r>
            <a:br>
              <a:rPr lang="en-US" dirty="0"/>
            </a:br>
            <a:r>
              <a:rPr lang="en-US" dirty="0"/>
              <a:t>Exploratory Factor Analysis</a:t>
            </a:r>
          </a:p>
        </p:txBody>
      </p:sp>
      <p:sp>
        <p:nvSpPr>
          <p:cNvPr id="6" name="Footer Placeholder 3">
            <a:extLst>
              <a:ext uri="{FF2B5EF4-FFF2-40B4-BE49-F238E27FC236}">
                <a16:creationId xmlns:a16="http://schemas.microsoft.com/office/drawing/2014/main" id="{2439F403-47C1-475B-B7EA-5D16C4805B1E}"/>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7479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Factor Analysis Results</a:t>
            </a:r>
          </a:p>
        </p:txBody>
      </p:sp>
      <p:sp>
        <p:nvSpPr>
          <p:cNvPr id="3" name="Content Placeholder 2"/>
          <p:cNvSpPr>
            <a:spLocks noGrp="1"/>
          </p:cNvSpPr>
          <p:nvPr>
            <p:ph idx="1"/>
          </p:nvPr>
        </p:nvSpPr>
        <p:spPr>
          <a:xfrm>
            <a:off x="298451" y="853322"/>
            <a:ext cx="11368616" cy="537871"/>
          </a:xfrm>
        </p:spPr>
        <p:txBody>
          <a:bodyPr/>
          <a:lstStyle/>
          <a:p>
            <a:r>
              <a:rPr lang="en-US" dirty="0"/>
              <a:t>                              </a:t>
            </a:r>
            <a:r>
              <a:rPr lang="en-US" b="1" u="sng" dirty="0"/>
              <a:t>Variables  </a:t>
            </a:r>
            <a:r>
              <a:rPr lang="en-US" dirty="0"/>
              <a:t>                                                   </a:t>
            </a:r>
            <a:r>
              <a:rPr lang="en-US" b="1" u="sng" dirty="0"/>
              <a:t>Factors</a:t>
            </a:r>
          </a:p>
        </p:txBody>
      </p:sp>
      <p:sp>
        <p:nvSpPr>
          <p:cNvPr id="4" name="Slide Number Placeholder 3"/>
          <p:cNvSpPr>
            <a:spLocks noGrp="1"/>
          </p:cNvSpPr>
          <p:nvPr>
            <p:ph type="sldNum" sz="quarter" idx="4"/>
          </p:nvPr>
        </p:nvSpPr>
        <p:spPr/>
        <p:txBody>
          <a:bodyPr/>
          <a:lstStyle/>
          <a:p>
            <a:fld id="{95487087-15B1-4B2E-A3F7-27BDCA4E3F06}" type="slidenum">
              <a:rPr lang="en-US" smtClean="0"/>
              <a:pPr/>
              <a:t>10</a:t>
            </a:fld>
            <a:endParaRPr lang="en-US" dirty="0"/>
          </a:p>
        </p:txBody>
      </p:sp>
      <p:sp>
        <p:nvSpPr>
          <p:cNvPr id="6" name="Rounded Rectangle 5"/>
          <p:cNvSpPr/>
          <p:nvPr/>
        </p:nvSpPr>
        <p:spPr>
          <a:xfrm>
            <a:off x="2118049" y="1427584"/>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3</a:t>
            </a:r>
            <a:r>
              <a:rPr lang="en-US" dirty="0">
                <a:solidFill>
                  <a:srgbClr val="000000"/>
                </a:solidFill>
                <a:latin typeface="Calibri" panose="020F0502020204030204" pitchFamily="34" charset="0"/>
                <a:cs typeface="Calibri" panose="020F0502020204030204" pitchFamily="34" charset="0"/>
              </a:rPr>
              <a:t> Return Policy</a:t>
            </a:r>
          </a:p>
        </p:txBody>
      </p:sp>
      <p:sp>
        <p:nvSpPr>
          <p:cNvPr id="7" name="Rounded Rectangle 6"/>
          <p:cNvSpPr/>
          <p:nvPr/>
        </p:nvSpPr>
        <p:spPr>
          <a:xfrm>
            <a:off x="2118049" y="1978090"/>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8</a:t>
            </a:r>
            <a:r>
              <a:rPr lang="en-US" dirty="0">
                <a:solidFill>
                  <a:srgbClr val="000000"/>
                </a:solidFill>
                <a:latin typeface="Calibri" panose="020F0502020204030204" pitchFamily="34" charset="0"/>
                <a:cs typeface="Calibri" panose="020F0502020204030204" pitchFamily="34" charset="0"/>
              </a:rPr>
              <a:t> In-store Service</a:t>
            </a:r>
          </a:p>
        </p:txBody>
      </p:sp>
      <p:sp>
        <p:nvSpPr>
          <p:cNvPr id="8" name="Rounded Rectangle 7"/>
          <p:cNvSpPr/>
          <p:nvPr/>
        </p:nvSpPr>
        <p:spPr>
          <a:xfrm>
            <a:off x="2118049" y="2537927"/>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9</a:t>
            </a:r>
            <a:r>
              <a:rPr lang="en-US" dirty="0">
                <a:solidFill>
                  <a:srgbClr val="000000"/>
                </a:solidFill>
                <a:latin typeface="Calibri" panose="020F0502020204030204" pitchFamily="34" charset="0"/>
                <a:cs typeface="Calibri" panose="020F0502020204030204" pitchFamily="34" charset="0"/>
              </a:rPr>
              <a:t> Store Atmosphere</a:t>
            </a:r>
          </a:p>
        </p:txBody>
      </p:sp>
      <p:sp>
        <p:nvSpPr>
          <p:cNvPr id="9" name="Rounded Rectangle 8"/>
          <p:cNvSpPr/>
          <p:nvPr/>
        </p:nvSpPr>
        <p:spPr>
          <a:xfrm>
            <a:off x="2108718" y="3111192"/>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2</a:t>
            </a:r>
            <a:r>
              <a:rPr lang="en-US" dirty="0">
                <a:solidFill>
                  <a:srgbClr val="000000"/>
                </a:solidFill>
                <a:latin typeface="Calibri" panose="020F0502020204030204" pitchFamily="34" charset="0"/>
                <a:cs typeface="Calibri" panose="020F0502020204030204" pitchFamily="34" charset="0"/>
              </a:rPr>
              <a:t> store Personnel</a:t>
            </a:r>
          </a:p>
        </p:txBody>
      </p:sp>
      <p:sp>
        <p:nvSpPr>
          <p:cNvPr id="10" name="Rounded Rectangle 9"/>
          <p:cNvSpPr/>
          <p:nvPr/>
        </p:nvSpPr>
        <p:spPr>
          <a:xfrm>
            <a:off x="2139825" y="3826992"/>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6 </a:t>
            </a:r>
            <a:r>
              <a:rPr lang="en-US" dirty="0">
                <a:solidFill>
                  <a:srgbClr val="000000"/>
                </a:solidFill>
                <a:latin typeface="Calibri" panose="020F0502020204030204" pitchFamily="34" charset="0"/>
                <a:cs typeface="Calibri" panose="020F0502020204030204" pitchFamily="34" charset="0"/>
              </a:rPr>
              <a:t>Assortment Depth</a:t>
            </a:r>
          </a:p>
        </p:txBody>
      </p:sp>
      <p:sp>
        <p:nvSpPr>
          <p:cNvPr id="11" name="Rounded Rectangle 10"/>
          <p:cNvSpPr/>
          <p:nvPr/>
        </p:nvSpPr>
        <p:spPr>
          <a:xfrm>
            <a:off x="2139825" y="4377498"/>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7</a:t>
            </a:r>
            <a:r>
              <a:rPr lang="en-US" dirty="0">
                <a:solidFill>
                  <a:srgbClr val="000000"/>
                </a:solidFill>
                <a:latin typeface="Calibri" panose="020F0502020204030204" pitchFamily="34" charset="0"/>
                <a:cs typeface="Calibri" panose="020F0502020204030204" pitchFamily="34" charset="0"/>
              </a:rPr>
              <a:t> Assortment Width</a:t>
            </a:r>
          </a:p>
        </p:txBody>
      </p:sp>
      <p:sp>
        <p:nvSpPr>
          <p:cNvPr id="12" name="Rounded Rectangle 11"/>
          <p:cNvSpPr/>
          <p:nvPr/>
        </p:nvSpPr>
        <p:spPr>
          <a:xfrm>
            <a:off x="2139825" y="4937335"/>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4 </a:t>
            </a:r>
            <a:r>
              <a:rPr lang="en-US" dirty="0">
                <a:solidFill>
                  <a:srgbClr val="000000"/>
                </a:solidFill>
                <a:latin typeface="Calibri" panose="020F0502020204030204" pitchFamily="34" charset="0"/>
                <a:cs typeface="Calibri" panose="020F0502020204030204" pitchFamily="34" charset="0"/>
              </a:rPr>
              <a:t>Product Availability</a:t>
            </a:r>
          </a:p>
        </p:txBody>
      </p:sp>
      <p:sp>
        <p:nvSpPr>
          <p:cNvPr id="14" name="Rounded Rectangle 13"/>
          <p:cNvSpPr/>
          <p:nvPr/>
        </p:nvSpPr>
        <p:spPr>
          <a:xfrm>
            <a:off x="2108718" y="5594672"/>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1</a:t>
            </a:r>
            <a:r>
              <a:rPr lang="en-US" dirty="0">
                <a:solidFill>
                  <a:srgbClr val="000000"/>
                </a:solidFill>
                <a:latin typeface="Calibri" panose="020F0502020204030204" pitchFamily="34" charset="0"/>
                <a:cs typeface="Calibri" panose="020F0502020204030204" pitchFamily="34" charset="0"/>
              </a:rPr>
              <a:t> Price Level</a:t>
            </a:r>
          </a:p>
        </p:txBody>
      </p:sp>
      <p:sp>
        <p:nvSpPr>
          <p:cNvPr id="15" name="Rounded Rectangle 14"/>
          <p:cNvSpPr/>
          <p:nvPr/>
        </p:nvSpPr>
        <p:spPr>
          <a:xfrm>
            <a:off x="2108718" y="6154509"/>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t>
            </a:r>
            <a:r>
              <a:rPr lang="en-US" baseline="-25000" dirty="0">
                <a:solidFill>
                  <a:srgbClr val="000000"/>
                </a:solidFill>
                <a:latin typeface="Calibri" panose="020F0502020204030204" pitchFamily="34" charset="0"/>
                <a:cs typeface="Calibri" panose="020F0502020204030204" pitchFamily="34" charset="0"/>
              </a:rPr>
              <a:t>5</a:t>
            </a:r>
            <a:r>
              <a:rPr lang="en-US" dirty="0">
                <a:solidFill>
                  <a:srgbClr val="000000"/>
                </a:solidFill>
                <a:latin typeface="Calibri" panose="020F0502020204030204" pitchFamily="34" charset="0"/>
                <a:cs typeface="Calibri" panose="020F0502020204030204" pitchFamily="34" charset="0"/>
              </a:rPr>
              <a:t> Product Quality</a:t>
            </a:r>
          </a:p>
        </p:txBody>
      </p:sp>
      <p:sp>
        <p:nvSpPr>
          <p:cNvPr id="17" name="Rounded Rectangle 16"/>
          <p:cNvSpPr/>
          <p:nvPr/>
        </p:nvSpPr>
        <p:spPr>
          <a:xfrm>
            <a:off x="7954347" y="2308666"/>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In-store Experience</a:t>
            </a:r>
          </a:p>
        </p:txBody>
      </p:sp>
      <p:sp>
        <p:nvSpPr>
          <p:cNvPr id="18" name="Rounded Rectangle 17"/>
          <p:cNvSpPr/>
          <p:nvPr/>
        </p:nvSpPr>
        <p:spPr>
          <a:xfrm>
            <a:off x="7954347" y="5834795"/>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Value</a:t>
            </a:r>
          </a:p>
        </p:txBody>
      </p:sp>
      <p:sp>
        <p:nvSpPr>
          <p:cNvPr id="19" name="Rounded Rectangle 18"/>
          <p:cNvSpPr/>
          <p:nvPr/>
        </p:nvSpPr>
        <p:spPr>
          <a:xfrm>
            <a:off x="7954347" y="4377497"/>
            <a:ext cx="2621902" cy="447869"/>
          </a:xfrm>
          <a:prstGeom prst="roundRect">
            <a:avLst/>
          </a:prstGeom>
          <a:noFill/>
          <a:ln w="25400">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cs typeface="Calibri" panose="020F0502020204030204" pitchFamily="34" charset="0"/>
              </a:rPr>
              <a:t>Product Offerings</a:t>
            </a:r>
          </a:p>
        </p:txBody>
      </p:sp>
      <p:cxnSp>
        <p:nvCxnSpPr>
          <p:cNvPr id="21" name="Straight Arrow Connector 20"/>
          <p:cNvCxnSpPr>
            <a:stCxn id="6" idx="3"/>
            <a:endCxn id="17" idx="1"/>
          </p:cNvCxnSpPr>
          <p:nvPr/>
        </p:nvCxnSpPr>
        <p:spPr>
          <a:xfrm>
            <a:off x="4739951" y="1651519"/>
            <a:ext cx="3214396" cy="881082"/>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3"/>
            <a:endCxn id="17" idx="1"/>
          </p:cNvCxnSpPr>
          <p:nvPr/>
        </p:nvCxnSpPr>
        <p:spPr>
          <a:xfrm>
            <a:off x="4739951" y="2202025"/>
            <a:ext cx="3214396" cy="33057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3"/>
            <a:endCxn id="17" idx="1"/>
          </p:cNvCxnSpPr>
          <p:nvPr/>
        </p:nvCxnSpPr>
        <p:spPr>
          <a:xfrm flipV="1">
            <a:off x="4739951" y="2532601"/>
            <a:ext cx="3214396" cy="22926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9" idx="3"/>
            <a:endCxn id="17" idx="1"/>
          </p:cNvCxnSpPr>
          <p:nvPr/>
        </p:nvCxnSpPr>
        <p:spPr>
          <a:xfrm flipV="1">
            <a:off x="4730620" y="2532601"/>
            <a:ext cx="3223727" cy="80252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0" idx="3"/>
            <a:endCxn id="19" idx="1"/>
          </p:cNvCxnSpPr>
          <p:nvPr/>
        </p:nvCxnSpPr>
        <p:spPr>
          <a:xfrm>
            <a:off x="4761727" y="4050927"/>
            <a:ext cx="3192620" cy="55050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1" idx="3"/>
            <a:endCxn id="19" idx="1"/>
          </p:cNvCxnSpPr>
          <p:nvPr/>
        </p:nvCxnSpPr>
        <p:spPr>
          <a:xfrm flipV="1">
            <a:off x="4761727" y="4601432"/>
            <a:ext cx="3192620" cy="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3"/>
            <a:endCxn id="19" idx="1"/>
          </p:cNvCxnSpPr>
          <p:nvPr/>
        </p:nvCxnSpPr>
        <p:spPr>
          <a:xfrm flipV="1">
            <a:off x="4761727" y="4601432"/>
            <a:ext cx="3192620" cy="559838"/>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4" idx="3"/>
            <a:endCxn id="18" idx="1"/>
          </p:cNvCxnSpPr>
          <p:nvPr/>
        </p:nvCxnSpPr>
        <p:spPr>
          <a:xfrm>
            <a:off x="4730620" y="5818607"/>
            <a:ext cx="3223727" cy="24012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5" idx="3"/>
            <a:endCxn id="18" idx="1"/>
          </p:cNvCxnSpPr>
          <p:nvPr/>
        </p:nvCxnSpPr>
        <p:spPr>
          <a:xfrm flipV="1">
            <a:off x="4730620" y="6058730"/>
            <a:ext cx="3223727" cy="319714"/>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7AE2F916-1DED-4958-BDB7-46F42345C80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91942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chemeClr val="bg2">
              <a:lumMod val="40000"/>
              <a:lumOff val="60000"/>
            </a:schemeClr>
          </a:solidFill>
        </p:spPr>
        <p:txBody>
          <a:bodyPr/>
          <a:lstStyle/>
          <a:p>
            <a:pPr algn="ctr"/>
            <a:r>
              <a:rPr lang="en-US" dirty="0"/>
              <a:t>Exploratory Factor Analysis Decision Process</a:t>
            </a:r>
          </a:p>
        </p:txBody>
      </p:sp>
      <p:sp>
        <p:nvSpPr>
          <p:cNvPr id="8" name="Text Placeholder 7"/>
          <p:cNvSpPr>
            <a:spLocks noGrp="1"/>
          </p:cNvSpPr>
          <p:nvPr>
            <p:ph type="body" idx="1"/>
          </p:nvPr>
        </p:nvSpPr>
        <p:spPr/>
        <p:txBody>
          <a:bodyPr/>
          <a:lstStyle/>
          <a:p>
            <a:pPr marL="0" indent="0">
              <a:buNone/>
            </a:pPr>
            <a:r>
              <a:rPr lang="en-US" sz="2800" b="1" dirty="0"/>
              <a:t>Stage 1: </a:t>
            </a:r>
            <a:r>
              <a:rPr lang="en-US" sz="2800" dirty="0"/>
              <a:t> Objectives of Exploratory Factor Analysis (EFA)</a:t>
            </a:r>
          </a:p>
          <a:p>
            <a:pPr marL="0" indent="0">
              <a:buNone/>
            </a:pPr>
            <a:r>
              <a:rPr lang="en-US" sz="2800" b="1" dirty="0"/>
              <a:t>Stage 2:  </a:t>
            </a:r>
            <a:r>
              <a:rPr lang="en-US" sz="2800" dirty="0"/>
              <a:t>Designing an Exploratory Factor Analysis</a:t>
            </a:r>
          </a:p>
          <a:p>
            <a:pPr marL="0" indent="0">
              <a:buNone/>
            </a:pPr>
            <a:r>
              <a:rPr lang="en-US" sz="2800" b="1" dirty="0"/>
              <a:t>Stage 3:  </a:t>
            </a:r>
            <a:r>
              <a:rPr lang="en-US" sz="2800" dirty="0"/>
              <a:t>Assumptions in Exploratory Factor Analysis</a:t>
            </a:r>
          </a:p>
          <a:p>
            <a:pPr marL="0" indent="0">
              <a:buNone/>
            </a:pPr>
            <a:r>
              <a:rPr lang="en-US" sz="2800" b="1" dirty="0"/>
              <a:t>Stage 4:  </a:t>
            </a:r>
            <a:r>
              <a:rPr lang="en-US" sz="2800" dirty="0"/>
              <a:t>Deriving Factors and Assessing Overall Fit</a:t>
            </a:r>
          </a:p>
          <a:p>
            <a:pPr marL="0" indent="0">
              <a:buNone/>
            </a:pPr>
            <a:r>
              <a:rPr lang="en-US" sz="2800" b="1" dirty="0"/>
              <a:t>Stage 5:</a:t>
            </a:r>
            <a:r>
              <a:rPr lang="en-US" sz="2800" dirty="0"/>
              <a:t>  Interpreting the Factors</a:t>
            </a:r>
          </a:p>
          <a:p>
            <a:pPr marL="0" indent="0">
              <a:buNone/>
            </a:pPr>
            <a:r>
              <a:rPr lang="en-US" sz="2800" b="1" dirty="0"/>
              <a:t>Stage 6:  </a:t>
            </a:r>
            <a:r>
              <a:rPr lang="en-US" sz="2800" dirty="0"/>
              <a:t>Validation of Exploratory Factor Analysis</a:t>
            </a:r>
          </a:p>
          <a:p>
            <a:pPr marL="0" indent="0">
              <a:buNone/>
            </a:pPr>
            <a:r>
              <a:rPr lang="en-US" sz="2800" b="1" dirty="0"/>
              <a:t>Stage 7:</a:t>
            </a:r>
            <a:r>
              <a:rPr lang="en-US" sz="2800" dirty="0"/>
              <a:t>  Additional uses of Exploratory Factor Analysis Results</a:t>
            </a:r>
          </a:p>
          <a:p>
            <a:endParaRPr lang="en-US" dirty="0"/>
          </a:p>
        </p:txBody>
      </p:sp>
      <p:sp>
        <p:nvSpPr>
          <p:cNvPr id="4" name="Slide Number Placeholder 3"/>
          <p:cNvSpPr>
            <a:spLocks noGrp="1"/>
          </p:cNvSpPr>
          <p:nvPr>
            <p:ph type="sldNum" sz="quarter" idx="4"/>
          </p:nvPr>
        </p:nvSpPr>
        <p:spPr/>
        <p:txBody>
          <a:bodyPr/>
          <a:lstStyle/>
          <a:p>
            <a:fld id="{95487087-15B1-4B2E-A3F7-27BDCA4E3F06}" type="slidenum">
              <a:rPr lang="en-US" smtClean="0"/>
              <a:pPr/>
              <a:t>11</a:t>
            </a:fld>
            <a:endParaRPr lang="en-US" dirty="0"/>
          </a:p>
        </p:txBody>
      </p:sp>
      <p:sp>
        <p:nvSpPr>
          <p:cNvPr id="6" name="Footer Placeholder 3">
            <a:extLst>
              <a:ext uri="{FF2B5EF4-FFF2-40B4-BE49-F238E27FC236}">
                <a16:creationId xmlns:a16="http://schemas.microsoft.com/office/drawing/2014/main" id="{7D60B7E7-E2B5-43B0-8904-CE067E34720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79399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Stage 1:  Objectives of </a:t>
            </a:r>
            <a:br>
              <a:rPr lang="en-US" dirty="0"/>
            </a:br>
            <a:r>
              <a:rPr lang="en-US" dirty="0"/>
              <a:t>Exploratory Factor Analysis</a:t>
            </a:r>
          </a:p>
        </p:txBody>
      </p:sp>
      <p:sp>
        <p:nvSpPr>
          <p:cNvPr id="7" name="Text Placeholder 6"/>
          <p:cNvSpPr>
            <a:spLocks noGrp="1"/>
          </p:cNvSpPr>
          <p:nvPr>
            <p:ph type="body" idx="1"/>
          </p:nvPr>
        </p:nvSpPr>
        <p:spPr>
          <a:xfrm>
            <a:off x="963084" y="4020070"/>
            <a:ext cx="10363200" cy="2459036"/>
          </a:xfrm>
        </p:spPr>
        <p:txBody>
          <a:bodyPr/>
          <a:lstStyle/>
          <a:p>
            <a:r>
              <a:rPr lang="en-US" sz="2400" dirty="0"/>
              <a:t>Specifying the Unit of Analysis</a:t>
            </a:r>
          </a:p>
          <a:p>
            <a:r>
              <a:rPr lang="en-US" sz="2400" dirty="0"/>
              <a:t>Achieving Data Summarization Versus Data Reduction</a:t>
            </a:r>
          </a:p>
          <a:p>
            <a:r>
              <a:rPr lang="en-US" sz="2400" dirty="0"/>
              <a:t>Variable Selection</a:t>
            </a:r>
          </a:p>
          <a:p>
            <a:r>
              <a:rPr lang="en-US" sz="2400" dirty="0"/>
              <a:t>Using Factor Analysis with Other Multivariate Techniques</a:t>
            </a:r>
          </a:p>
        </p:txBody>
      </p:sp>
      <p:sp>
        <p:nvSpPr>
          <p:cNvPr id="5" name="Slide Number Placeholder 4"/>
          <p:cNvSpPr>
            <a:spLocks noGrp="1"/>
          </p:cNvSpPr>
          <p:nvPr>
            <p:ph type="sldNum" sz="quarter" idx="4"/>
          </p:nvPr>
        </p:nvSpPr>
        <p:spPr/>
        <p:txBody>
          <a:bodyPr/>
          <a:lstStyle/>
          <a:p>
            <a:fld id="{95487087-15B1-4B2E-A3F7-27BDCA4E3F06}" type="slidenum">
              <a:rPr lang="en-US" smtClean="0"/>
              <a:pPr/>
              <a:t>12</a:t>
            </a:fld>
            <a:endParaRPr lang="en-US" dirty="0"/>
          </a:p>
        </p:txBody>
      </p:sp>
      <p:sp>
        <p:nvSpPr>
          <p:cNvPr id="8" name="Footer Placeholder 3">
            <a:extLst>
              <a:ext uri="{FF2B5EF4-FFF2-40B4-BE49-F238E27FC236}">
                <a16:creationId xmlns:a16="http://schemas.microsoft.com/office/drawing/2014/main" id="{5C377659-89C2-4A84-98B1-065367774BF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2518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Factor Analysis</a:t>
            </a:r>
          </a:p>
        </p:txBody>
      </p:sp>
      <p:sp>
        <p:nvSpPr>
          <p:cNvPr id="3" name="Content Placeholder 2"/>
          <p:cNvSpPr>
            <a:spLocks noGrp="1"/>
          </p:cNvSpPr>
          <p:nvPr>
            <p:ph idx="1"/>
          </p:nvPr>
        </p:nvSpPr>
        <p:spPr/>
        <p:txBody>
          <a:bodyPr/>
          <a:lstStyle/>
          <a:p>
            <a:r>
              <a:rPr lang="en-US" b="1" dirty="0"/>
              <a:t>Exploratory Factor Analysis (EFA)</a:t>
            </a:r>
          </a:p>
          <a:p>
            <a:pPr marL="457200" indent="-457200">
              <a:buFont typeface="Arial" panose="020B0604020202020204" pitchFamily="34" charset="0"/>
              <a:buChar char="•"/>
            </a:pPr>
            <a:r>
              <a:rPr lang="en-US" dirty="0"/>
              <a:t>used to discover the factor structure of a construct and examine its reliability.   It is </a:t>
            </a:r>
            <a:r>
              <a:rPr lang="en-US" u="sng" dirty="0"/>
              <a:t>data driven</a:t>
            </a:r>
            <a:r>
              <a:rPr lang="en-US" dirty="0"/>
              <a:t>.</a:t>
            </a:r>
          </a:p>
          <a:p>
            <a:endParaRPr lang="en-US" dirty="0"/>
          </a:p>
          <a:p>
            <a:r>
              <a:rPr lang="en-US" b="1" dirty="0"/>
              <a:t>Confirmatory Factor Analysis (CFA)</a:t>
            </a:r>
          </a:p>
          <a:p>
            <a:pPr marL="457200" indent="-457200">
              <a:buFont typeface="Arial" panose="020B0604020202020204" pitchFamily="34" charset="0"/>
              <a:buChar char="•"/>
            </a:pPr>
            <a:r>
              <a:rPr lang="en-US" dirty="0"/>
              <a:t>used to confirm the fit of the hypothesized factor structure to the observed (sample) data.   It is </a:t>
            </a:r>
            <a:r>
              <a:rPr lang="en-US" u="sng" dirty="0"/>
              <a:t>theory driven</a:t>
            </a:r>
            <a:r>
              <a:rPr lang="en-US" dirty="0"/>
              <a:t>.</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13</a:t>
            </a:fld>
            <a:endParaRPr lang="en-US" dirty="0"/>
          </a:p>
        </p:txBody>
      </p:sp>
      <p:sp>
        <p:nvSpPr>
          <p:cNvPr id="6" name="Footer Placeholder 3">
            <a:extLst>
              <a:ext uri="{FF2B5EF4-FFF2-40B4-BE49-F238E27FC236}">
                <a16:creationId xmlns:a16="http://schemas.microsoft.com/office/drawing/2014/main" id="{B993F4FD-B4DA-473D-99A6-32DDAB3FEA1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0610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EFA Unit of Analysis and Objectives</a:t>
            </a:r>
          </a:p>
        </p:txBody>
      </p:sp>
      <p:sp>
        <p:nvSpPr>
          <p:cNvPr id="3" name="Content Placeholder 2"/>
          <p:cNvSpPr>
            <a:spLocks noGrp="1"/>
          </p:cNvSpPr>
          <p:nvPr>
            <p:ph idx="1"/>
          </p:nvPr>
        </p:nvSpPr>
        <p:spPr/>
        <p:txBody>
          <a:bodyPr/>
          <a:lstStyle/>
          <a:p>
            <a:r>
              <a:rPr lang="en-US" b="1" dirty="0"/>
              <a:t>Unit of Analysis</a:t>
            </a:r>
          </a:p>
          <a:p>
            <a:pPr marL="969962" lvl="1" indent="-457200"/>
            <a:r>
              <a:rPr lang="en-US" u="sng" dirty="0"/>
              <a:t>Variables</a:t>
            </a:r>
            <a:r>
              <a:rPr lang="en-US" dirty="0"/>
              <a:t> – most common application, termed </a:t>
            </a:r>
            <a:r>
              <a:rPr lang="en-US" u="sng" dirty="0"/>
              <a:t>R-factor analysis</a:t>
            </a:r>
            <a:r>
              <a:rPr lang="en-US" dirty="0"/>
              <a:t>.</a:t>
            </a:r>
            <a:r>
              <a:rPr lang="en-US" u="sng" dirty="0"/>
              <a:t> </a:t>
            </a:r>
          </a:p>
          <a:p>
            <a:pPr marL="969962" lvl="1" indent="-457200"/>
            <a:r>
              <a:rPr lang="en-US" u="sng" dirty="0"/>
              <a:t>Cases</a:t>
            </a:r>
            <a:r>
              <a:rPr lang="en-US" dirty="0"/>
              <a:t> – grouping cases, similar to cluster analysis, termed </a:t>
            </a:r>
            <a:r>
              <a:rPr lang="en-US" u="sng" dirty="0"/>
              <a:t>Q-factor analysis</a:t>
            </a:r>
            <a:r>
              <a:rPr lang="en-US" dirty="0"/>
              <a:t>.</a:t>
            </a:r>
            <a:endParaRPr lang="en-US" u="sng" dirty="0"/>
          </a:p>
          <a:p>
            <a:endParaRPr lang="en-US" b="1" dirty="0"/>
          </a:p>
          <a:p>
            <a:r>
              <a:rPr lang="en-US" b="1" dirty="0"/>
              <a:t>Data Summarization versus Data Reduction</a:t>
            </a:r>
          </a:p>
          <a:p>
            <a:pPr marL="969962" lvl="1" indent="-457200"/>
            <a:r>
              <a:rPr lang="en-US" u="sng" dirty="0"/>
              <a:t>Data summarization</a:t>
            </a:r>
            <a:r>
              <a:rPr lang="en-US" dirty="0"/>
              <a:t> – defining structure through underlying dimensions that, when interpreted and understood, describe the data in a much smaller number of concepts than the original individual variables.  The basis for scale development.</a:t>
            </a:r>
          </a:p>
          <a:p>
            <a:endParaRPr lang="en-US" dirty="0"/>
          </a:p>
          <a:p>
            <a:pPr marL="969962" lvl="1" indent="-457200"/>
            <a:r>
              <a:rPr lang="en-US" u="sng" dirty="0"/>
              <a:t>Data reduction</a:t>
            </a:r>
            <a:r>
              <a:rPr lang="en-US" dirty="0"/>
              <a:t> – extends the process of data summarization by deriving an empirical value (factor score or summated scale) for each dimension (factor) and then substituting this value for the original variable values in subsequent analysis.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14</a:t>
            </a:fld>
            <a:endParaRPr lang="en-US" dirty="0"/>
          </a:p>
        </p:txBody>
      </p:sp>
      <p:sp>
        <p:nvSpPr>
          <p:cNvPr id="6" name="Footer Placeholder 3">
            <a:extLst>
              <a:ext uri="{FF2B5EF4-FFF2-40B4-BE49-F238E27FC236}">
                <a16:creationId xmlns:a16="http://schemas.microsoft.com/office/drawing/2014/main" id="{FFF862AD-D0C5-44CD-A3FF-352157A3674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63376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Selection and Use with Other Techniques</a:t>
            </a:r>
          </a:p>
        </p:txBody>
      </p:sp>
      <p:sp>
        <p:nvSpPr>
          <p:cNvPr id="3" name="Content Placeholder 2"/>
          <p:cNvSpPr>
            <a:spLocks noGrp="1"/>
          </p:cNvSpPr>
          <p:nvPr>
            <p:ph idx="1"/>
          </p:nvPr>
        </p:nvSpPr>
        <p:spPr/>
        <p:txBody>
          <a:bodyPr/>
          <a:lstStyle/>
          <a:p>
            <a:r>
              <a:rPr lang="en-US" dirty="0"/>
              <a:t>Three Elements in </a:t>
            </a:r>
            <a:r>
              <a:rPr lang="en-US" b="1" dirty="0"/>
              <a:t>variable selection</a:t>
            </a:r>
          </a:p>
          <a:p>
            <a:pPr marL="1027112" lvl="1" indent="-514350">
              <a:buFont typeface="+mj-lt"/>
              <a:buAutoNum type="arabicPeriod"/>
            </a:pPr>
            <a:r>
              <a:rPr lang="en-US" u="sng" dirty="0"/>
              <a:t>Variable specification</a:t>
            </a:r>
            <a:r>
              <a:rPr lang="en-US" dirty="0"/>
              <a:t> – researcher must specifically designate variables to be analyzed.</a:t>
            </a:r>
          </a:p>
          <a:p>
            <a:pPr marL="1027112" lvl="1" indent="-514350">
              <a:buFont typeface="+mj-lt"/>
              <a:buAutoNum type="arabicPeriod"/>
            </a:pPr>
            <a:r>
              <a:rPr lang="en-US" u="sng" dirty="0"/>
              <a:t>Factors are always produced</a:t>
            </a:r>
            <a:r>
              <a:rPr lang="en-US" dirty="0"/>
              <a:t> – EFA always generates factors, researcher has the responsibility to evaluate the usefulness and validity of the factors.</a:t>
            </a:r>
          </a:p>
          <a:p>
            <a:pPr marL="1027112" lvl="1" indent="-514350">
              <a:buFont typeface="+mj-lt"/>
              <a:buAutoNum type="arabicPeriod"/>
            </a:pPr>
            <a:r>
              <a:rPr lang="en-US" u="sng" dirty="0"/>
              <a:t>Factors require multiple variables</a:t>
            </a:r>
            <a:r>
              <a:rPr lang="en-US" dirty="0"/>
              <a:t> – EFA must have at least two correlated variables to form a factor.  Thus, variables which are not included in a specified factor are not “defective” in some manner, it is just that no other correlated variables were included in the analysis.</a:t>
            </a:r>
          </a:p>
          <a:p>
            <a:pPr marL="0" indent="0"/>
            <a:r>
              <a:rPr lang="en-US" dirty="0"/>
              <a:t>Using Factor Analysis with </a:t>
            </a:r>
            <a:r>
              <a:rPr lang="en-US" b="1" dirty="0"/>
              <a:t>Other Multivariate Techniques</a:t>
            </a:r>
          </a:p>
          <a:p>
            <a:pPr marL="969962" lvl="1" indent="-457200"/>
            <a:r>
              <a:rPr lang="en-US" dirty="0"/>
              <a:t>Factors may identify concepts more useful than individual variables.</a:t>
            </a:r>
          </a:p>
          <a:p>
            <a:pPr marL="969962" lvl="1" indent="-457200"/>
            <a:r>
              <a:rPr lang="en-US" dirty="0"/>
              <a:t>Factors help mitigate the impact of multicollinearity on the interpretation of correlated variables.</a:t>
            </a:r>
          </a:p>
        </p:txBody>
      </p:sp>
      <p:sp>
        <p:nvSpPr>
          <p:cNvPr id="4" name="Slide Number Placeholder 3"/>
          <p:cNvSpPr>
            <a:spLocks noGrp="1"/>
          </p:cNvSpPr>
          <p:nvPr>
            <p:ph type="sldNum" sz="quarter" idx="4"/>
          </p:nvPr>
        </p:nvSpPr>
        <p:spPr/>
        <p:txBody>
          <a:bodyPr/>
          <a:lstStyle/>
          <a:p>
            <a:fld id="{95487087-15B1-4B2E-A3F7-27BDCA4E3F06}" type="slidenum">
              <a:rPr lang="en-US" smtClean="0"/>
              <a:pPr/>
              <a:t>15</a:t>
            </a:fld>
            <a:endParaRPr lang="en-US" dirty="0"/>
          </a:p>
        </p:txBody>
      </p:sp>
      <p:sp>
        <p:nvSpPr>
          <p:cNvPr id="6" name="Footer Placeholder 3">
            <a:extLst>
              <a:ext uri="{FF2B5EF4-FFF2-40B4-BE49-F238E27FC236}">
                <a16:creationId xmlns:a16="http://schemas.microsoft.com/office/drawing/2014/main" id="{47890CFA-031C-4F9E-912D-281241CB345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8168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Stage 2:  Designing an </a:t>
            </a:r>
            <a:br>
              <a:rPr lang="en-US" dirty="0"/>
            </a:br>
            <a:r>
              <a:rPr lang="en-US" dirty="0"/>
              <a:t>Exploratory Factor Analysis</a:t>
            </a:r>
          </a:p>
        </p:txBody>
      </p:sp>
      <p:sp>
        <p:nvSpPr>
          <p:cNvPr id="7" name="Text Placeholder 6"/>
          <p:cNvSpPr>
            <a:spLocks noGrp="1"/>
          </p:cNvSpPr>
          <p:nvPr>
            <p:ph type="body" idx="1"/>
          </p:nvPr>
        </p:nvSpPr>
        <p:spPr>
          <a:xfrm>
            <a:off x="963084" y="3945928"/>
            <a:ext cx="10363200" cy="2133596"/>
          </a:xfrm>
        </p:spPr>
        <p:txBody>
          <a:bodyPr/>
          <a:lstStyle/>
          <a:p>
            <a:r>
              <a:rPr lang="en-US" sz="2400" dirty="0"/>
              <a:t>Variable Selection and Measurement Issues</a:t>
            </a:r>
          </a:p>
          <a:p>
            <a:r>
              <a:rPr lang="en-US" sz="2400" dirty="0"/>
              <a:t>Sample Size</a:t>
            </a:r>
          </a:p>
          <a:p>
            <a:r>
              <a:rPr lang="en-US" sz="2400" dirty="0"/>
              <a:t>Correlations among Variables or Respondents</a:t>
            </a:r>
          </a:p>
        </p:txBody>
      </p:sp>
      <p:sp>
        <p:nvSpPr>
          <p:cNvPr id="5" name="Slide Number Placeholder 4"/>
          <p:cNvSpPr>
            <a:spLocks noGrp="1"/>
          </p:cNvSpPr>
          <p:nvPr>
            <p:ph type="sldNum" sz="quarter" idx="4"/>
          </p:nvPr>
        </p:nvSpPr>
        <p:spPr/>
        <p:txBody>
          <a:bodyPr/>
          <a:lstStyle/>
          <a:p>
            <a:fld id="{95487087-15B1-4B2E-A3F7-27BDCA4E3F06}" type="slidenum">
              <a:rPr lang="en-US" smtClean="0"/>
              <a:pPr/>
              <a:t>16</a:t>
            </a:fld>
            <a:endParaRPr lang="en-US" dirty="0"/>
          </a:p>
        </p:txBody>
      </p:sp>
      <p:sp>
        <p:nvSpPr>
          <p:cNvPr id="8" name="Footer Placeholder 3">
            <a:extLst>
              <a:ext uri="{FF2B5EF4-FFF2-40B4-BE49-F238E27FC236}">
                <a16:creationId xmlns:a16="http://schemas.microsoft.com/office/drawing/2014/main" id="{60415D94-FCC4-4541-A857-44DC52B498D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19798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EFA Research Design</a:t>
            </a:r>
          </a:p>
        </p:txBody>
      </p:sp>
      <p:sp>
        <p:nvSpPr>
          <p:cNvPr id="3" name="Content Placeholder 2"/>
          <p:cNvSpPr>
            <a:spLocks noGrp="1"/>
          </p:cNvSpPr>
          <p:nvPr>
            <p:ph idx="1"/>
          </p:nvPr>
        </p:nvSpPr>
        <p:spPr/>
        <p:txBody>
          <a:bodyPr/>
          <a:lstStyle/>
          <a:p>
            <a:pPr marL="0" indent="0"/>
            <a:r>
              <a:rPr lang="en-US" dirty="0"/>
              <a:t>Factor analysis is performed most often only on </a:t>
            </a:r>
            <a:r>
              <a:rPr lang="en-US" b="1" dirty="0"/>
              <a:t>metric variables</a:t>
            </a:r>
          </a:p>
          <a:p>
            <a:pPr marL="969962" lvl="1" indent="-457200"/>
            <a:r>
              <a:rPr lang="en-US" u="sng" dirty="0"/>
              <a:t>Specialized methods</a:t>
            </a:r>
            <a:r>
              <a:rPr lang="en-US" dirty="0"/>
              <a:t> exist for the use of dummy variables, but a small number of “dummy variables” can be included in a set of metric variables that are factor analyzed.</a:t>
            </a:r>
          </a:p>
          <a:p>
            <a:pPr marL="969962" lvl="1" indent="-457200"/>
            <a:r>
              <a:rPr lang="en-US" dirty="0"/>
              <a:t>If a study is being designed to reveal factor structure, strive to have at least </a:t>
            </a:r>
            <a:r>
              <a:rPr lang="en-US" u="sng" dirty="0"/>
              <a:t>five variables for each proposed factor</a:t>
            </a:r>
            <a:r>
              <a:rPr lang="en-US" dirty="0"/>
              <a:t>.</a:t>
            </a:r>
          </a:p>
          <a:p>
            <a:pPr marL="0" indent="0"/>
            <a:r>
              <a:rPr lang="en-US" dirty="0"/>
              <a:t>For </a:t>
            </a:r>
            <a:r>
              <a:rPr lang="en-US" b="1" dirty="0"/>
              <a:t>sample size</a:t>
            </a:r>
            <a:r>
              <a:rPr lang="en-US" dirty="0"/>
              <a:t>:        </a:t>
            </a:r>
          </a:p>
          <a:p>
            <a:pPr marL="969962" lvl="1" indent="-457200"/>
            <a:r>
              <a:rPr lang="en-US" dirty="0"/>
              <a:t>the sample must have </a:t>
            </a:r>
            <a:r>
              <a:rPr lang="en-US" u="sng" dirty="0"/>
              <a:t>more observations than variables</a:t>
            </a:r>
            <a:r>
              <a:rPr lang="en-US" dirty="0"/>
              <a:t>.</a:t>
            </a:r>
          </a:p>
          <a:p>
            <a:pPr marL="969962" lvl="1" indent="-457200"/>
            <a:r>
              <a:rPr lang="en-US" dirty="0"/>
              <a:t>the minimum absolute sample size should be </a:t>
            </a:r>
            <a:r>
              <a:rPr lang="en-US" u="sng" dirty="0"/>
              <a:t>50 observations</a:t>
            </a:r>
            <a:r>
              <a:rPr lang="en-US" dirty="0"/>
              <a:t>.</a:t>
            </a:r>
          </a:p>
          <a:p>
            <a:pPr marL="969962" lvl="1" indent="-457200"/>
            <a:r>
              <a:rPr lang="en-US" dirty="0"/>
              <a:t>Maximize the number of observations per variable, with a </a:t>
            </a:r>
            <a:r>
              <a:rPr lang="en-US" u="sng" dirty="0"/>
              <a:t>minimum of five and hopefully at least ten observations per variable</a:t>
            </a:r>
            <a:r>
              <a:rPr lang="en-US" dirty="0"/>
              <a:t>.</a:t>
            </a:r>
          </a:p>
          <a:p>
            <a:pPr marL="457200" indent="-457200"/>
            <a:r>
              <a:rPr lang="en-US" b="1" dirty="0"/>
              <a:t>Correlation matrix (“R analysis”) most often performed</a:t>
            </a:r>
            <a:r>
              <a:rPr lang="en-US" dirty="0"/>
              <a:t>, although similarity/distance matrix (“Q analysis”) also an option.</a:t>
            </a:r>
          </a:p>
          <a:p>
            <a:pPr marL="457200" indent="-457200"/>
            <a:endParaRPr lang="en-US" dirty="0"/>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17</a:t>
            </a:fld>
            <a:endParaRPr lang="en-US" dirty="0"/>
          </a:p>
        </p:txBody>
      </p:sp>
      <p:sp>
        <p:nvSpPr>
          <p:cNvPr id="6" name="Footer Placeholder 3">
            <a:extLst>
              <a:ext uri="{FF2B5EF4-FFF2-40B4-BE49-F238E27FC236}">
                <a16:creationId xmlns:a16="http://schemas.microsoft.com/office/drawing/2014/main" id="{261BA732-FB29-4662-9C6A-788FB8AABCC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9735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Stage 3:  Assumptions in Factor Analysis</a:t>
            </a:r>
          </a:p>
        </p:txBody>
      </p:sp>
      <p:sp>
        <p:nvSpPr>
          <p:cNvPr id="7" name="Text Placeholder 6"/>
          <p:cNvSpPr>
            <a:spLocks noGrp="1"/>
          </p:cNvSpPr>
          <p:nvPr>
            <p:ph type="body" idx="1"/>
          </p:nvPr>
        </p:nvSpPr>
        <p:spPr>
          <a:xfrm>
            <a:off x="963084" y="4106563"/>
            <a:ext cx="10363200" cy="1500187"/>
          </a:xfrm>
        </p:spPr>
        <p:txBody>
          <a:bodyPr/>
          <a:lstStyle/>
          <a:p>
            <a:r>
              <a:rPr lang="en-US" sz="2400" dirty="0"/>
              <a:t>Conceptual Issues</a:t>
            </a:r>
          </a:p>
          <a:p>
            <a:r>
              <a:rPr lang="en-US" sz="2400" dirty="0"/>
              <a:t>Statistical Issues</a:t>
            </a:r>
          </a:p>
        </p:txBody>
      </p:sp>
      <p:sp>
        <p:nvSpPr>
          <p:cNvPr id="5" name="Slide Number Placeholder 4"/>
          <p:cNvSpPr>
            <a:spLocks noGrp="1"/>
          </p:cNvSpPr>
          <p:nvPr>
            <p:ph type="sldNum" sz="quarter" idx="4"/>
          </p:nvPr>
        </p:nvSpPr>
        <p:spPr/>
        <p:txBody>
          <a:bodyPr/>
          <a:lstStyle/>
          <a:p>
            <a:fld id="{95487087-15B1-4B2E-A3F7-27BDCA4E3F06}" type="slidenum">
              <a:rPr lang="en-US" smtClean="0"/>
              <a:pPr/>
              <a:t>18</a:t>
            </a:fld>
            <a:endParaRPr lang="en-US" dirty="0"/>
          </a:p>
        </p:txBody>
      </p:sp>
      <p:sp>
        <p:nvSpPr>
          <p:cNvPr id="8" name="Footer Placeholder 3">
            <a:extLst>
              <a:ext uri="{FF2B5EF4-FFF2-40B4-BE49-F238E27FC236}">
                <a16:creationId xmlns:a16="http://schemas.microsoft.com/office/drawing/2014/main" id="{202214CC-F7C3-443B-9E11-591CBD9882E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7282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EFA</a:t>
            </a:r>
          </a:p>
        </p:txBody>
      </p:sp>
      <p:sp>
        <p:nvSpPr>
          <p:cNvPr id="3" name="Content Placeholder 2"/>
          <p:cNvSpPr>
            <a:spLocks noGrp="1"/>
          </p:cNvSpPr>
          <p:nvPr>
            <p:ph idx="1"/>
          </p:nvPr>
        </p:nvSpPr>
        <p:spPr>
          <a:xfrm>
            <a:off x="390198" y="803834"/>
            <a:ext cx="11751001" cy="5972197"/>
          </a:xfrm>
        </p:spPr>
        <p:txBody>
          <a:bodyPr/>
          <a:lstStyle/>
          <a:p>
            <a:r>
              <a:rPr lang="en-US" b="1" dirty="0"/>
              <a:t>Conceptual</a:t>
            </a:r>
          </a:p>
          <a:p>
            <a:pPr marL="969962" lvl="1" indent="-457200"/>
            <a:r>
              <a:rPr lang="en-US" dirty="0"/>
              <a:t>Before the factor analysis is performed, there must be a </a:t>
            </a:r>
            <a:r>
              <a:rPr lang="en-US" u="sng" dirty="0"/>
              <a:t>strong conceptual foundation</a:t>
            </a:r>
            <a:r>
              <a:rPr lang="en-US" dirty="0"/>
              <a:t> to support the assumption that a structure does exist.</a:t>
            </a:r>
          </a:p>
          <a:p>
            <a:pPr marL="969962" lvl="1" indent="-457200"/>
            <a:r>
              <a:rPr lang="en-US" dirty="0"/>
              <a:t>Assume a </a:t>
            </a:r>
            <a:r>
              <a:rPr lang="en-US" u="sng" dirty="0"/>
              <a:t>homogeneity of sub-sample factor solutions</a:t>
            </a:r>
          </a:p>
          <a:p>
            <a:r>
              <a:rPr lang="en-US" b="1" dirty="0"/>
              <a:t>Statistical Issues Addressing </a:t>
            </a:r>
            <a:r>
              <a:rPr lang="en-US" b="1" dirty="0" err="1"/>
              <a:t>Multicollinearity（參考課本Table</a:t>
            </a:r>
            <a:r>
              <a:rPr lang="en-US" b="1" dirty="0"/>
              <a:t> 5, Table6）</a:t>
            </a:r>
          </a:p>
          <a:p>
            <a:pPr marL="878522" lvl="1" indent="-365760">
              <a:spcBef>
                <a:spcPts val="400"/>
              </a:spcBef>
            </a:pPr>
            <a:r>
              <a:rPr lang="en-US" dirty="0"/>
              <a:t>A </a:t>
            </a:r>
            <a:r>
              <a:rPr lang="en-US" u="sng" dirty="0"/>
              <a:t>statistically significant Bartlett’s test of </a:t>
            </a:r>
            <a:r>
              <a:rPr lang="en-US" u="sng" dirty="0" err="1"/>
              <a:t>sphericity</a:t>
            </a:r>
            <a:r>
              <a:rPr lang="en-US" u="sng" dirty="0"/>
              <a:t> </a:t>
            </a:r>
            <a:r>
              <a:rPr lang="en-US" dirty="0"/>
              <a:t>(sig. &lt; .05) indicates that sufficient correlations exist among the variables to proceed with an exploratory factor analysis.</a:t>
            </a:r>
          </a:p>
          <a:p>
            <a:pPr marL="878522" lvl="1" indent="-365760">
              <a:spcBef>
                <a:spcPts val="400"/>
              </a:spcBef>
            </a:pPr>
            <a:r>
              <a:rPr lang="en-US" dirty="0"/>
              <a:t>More diagnostic test is the </a:t>
            </a:r>
            <a:r>
              <a:rPr lang="en-US" u="sng" dirty="0"/>
              <a:t>MSA  (measure of sampling adequacy).</a:t>
            </a:r>
          </a:p>
          <a:p>
            <a:pPr marL="1278572" lvl="2" indent="-365760">
              <a:spcBef>
                <a:spcPts val="400"/>
              </a:spcBef>
            </a:pPr>
            <a:r>
              <a:rPr lang="en-US" dirty="0"/>
              <a:t>Measured by the </a:t>
            </a:r>
            <a:r>
              <a:rPr lang="en-US" b="1" dirty="0"/>
              <a:t>Kaiser-Meyer-</a:t>
            </a:r>
            <a:r>
              <a:rPr lang="en-US" b="1" dirty="0" err="1"/>
              <a:t>Olkin</a:t>
            </a:r>
            <a:r>
              <a:rPr lang="en-US" b="1" dirty="0"/>
              <a:t> (KMO) statistic </a:t>
            </a:r>
            <a:r>
              <a:rPr lang="en-US" dirty="0"/>
              <a:t>that indicates if a set of variables is likely identify a good factor solution based on correlations/partial correlations.  </a:t>
            </a:r>
          </a:p>
          <a:p>
            <a:pPr marL="1314450" lvl="2" indent="-457200">
              <a:spcBef>
                <a:spcPts val="400"/>
              </a:spcBef>
            </a:pPr>
            <a:r>
              <a:rPr lang="en-US" dirty="0"/>
              <a:t>KMO statistic exists for </a:t>
            </a:r>
            <a:r>
              <a:rPr lang="en-US" b="1" dirty="0"/>
              <a:t>each individual variable </a:t>
            </a:r>
            <a:r>
              <a:rPr lang="en-US" dirty="0"/>
              <a:t>and an </a:t>
            </a:r>
            <a:r>
              <a:rPr lang="en-US" b="1" dirty="0"/>
              <a:t>overall value </a:t>
            </a:r>
            <a:r>
              <a:rPr lang="en-US" dirty="0"/>
              <a:t>that can vary from 0 to 1.0.  </a:t>
            </a:r>
          </a:p>
          <a:p>
            <a:pPr marL="1314450" lvl="2" indent="-457200">
              <a:spcBef>
                <a:spcPts val="400"/>
              </a:spcBef>
            </a:pPr>
            <a:r>
              <a:rPr lang="en-US" dirty="0"/>
              <a:t>KMO value </a:t>
            </a:r>
            <a:r>
              <a:rPr lang="en-US" b="1" dirty="0"/>
              <a:t>must exceed .50 for both the overall test and each individual variable</a:t>
            </a:r>
            <a:r>
              <a:rPr lang="en-US" dirty="0"/>
              <a:t>.  Variables with values less than .50 should be omitted from the factor analysis one at a time, with the smallest one being omitted each time, until both overall and all individual values are above .50</a:t>
            </a:r>
          </a:p>
        </p:txBody>
      </p:sp>
      <p:sp>
        <p:nvSpPr>
          <p:cNvPr id="5" name="Slide Number Placeholder 4"/>
          <p:cNvSpPr>
            <a:spLocks noGrp="1"/>
          </p:cNvSpPr>
          <p:nvPr>
            <p:ph type="sldNum" sz="quarter" idx="4"/>
          </p:nvPr>
        </p:nvSpPr>
        <p:spPr/>
        <p:txBody>
          <a:bodyPr/>
          <a:lstStyle/>
          <a:p>
            <a:fld id="{95487087-15B1-4B2E-A3F7-27BDCA4E3F06}" type="slidenum">
              <a:rPr lang="en-US" smtClean="0"/>
              <a:pPr/>
              <a:t>19</a:t>
            </a:fld>
            <a:endParaRPr lang="en-US" dirty="0"/>
          </a:p>
        </p:txBody>
      </p:sp>
      <p:sp>
        <p:nvSpPr>
          <p:cNvPr id="6" name="Footer Placeholder 3">
            <a:extLst>
              <a:ext uri="{FF2B5EF4-FFF2-40B4-BE49-F238E27FC236}">
                <a16:creationId xmlns:a16="http://schemas.microsoft.com/office/drawing/2014/main" id="{CA1B9F72-8A0B-4F26-B5AE-FA388137076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5942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sz="2400" dirty="0"/>
              <a:t>Upon completing this chapter, you should be able to do the following:</a:t>
            </a:r>
          </a:p>
          <a:p>
            <a:pPr marL="457200" indent="-457200">
              <a:buFont typeface="Arial" panose="020B0604020202020204" pitchFamily="34" charset="0"/>
              <a:buChar char="•"/>
            </a:pPr>
            <a:r>
              <a:rPr lang="en-US" sz="2400" dirty="0"/>
              <a:t>Differentiate exploratory factor analysis techniques from other multivariate techniques.</a:t>
            </a:r>
          </a:p>
          <a:p>
            <a:pPr marL="457200" indent="-457200">
              <a:buFont typeface="Arial" panose="020B0604020202020204" pitchFamily="34" charset="0"/>
              <a:buChar char="•"/>
            </a:pPr>
            <a:r>
              <a:rPr lang="en-US" sz="2400" dirty="0"/>
              <a:t>Distinguish between exploratory and confirmatory uses of factor analytic techniques.</a:t>
            </a:r>
          </a:p>
          <a:p>
            <a:pPr marL="457200" indent="-457200">
              <a:buFont typeface="Arial" panose="020B0604020202020204" pitchFamily="34" charset="0"/>
              <a:buChar char="•"/>
            </a:pPr>
            <a:r>
              <a:rPr lang="en-US" sz="2400" dirty="0"/>
              <a:t>Understand the seven stages of applying exploratory factor analysis.</a:t>
            </a:r>
          </a:p>
          <a:p>
            <a:pPr marL="457200" indent="-457200">
              <a:buFont typeface="Arial" panose="020B0604020202020204" pitchFamily="34" charset="0"/>
              <a:buChar char="•"/>
            </a:pPr>
            <a:r>
              <a:rPr lang="en-US" sz="2400" dirty="0"/>
              <a:t>Distinguish between R and Q factor analysis.</a:t>
            </a:r>
          </a:p>
          <a:p>
            <a:pPr marL="457200" indent="-457200">
              <a:buFont typeface="Arial" panose="020B0604020202020204" pitchFamily="34" charset="0"/>
              <a:buChar char="•"/>
            </a:pPr>
            <a:r>
              <a:rPr lang="en-US" sz="2400" dirty="0"/>
              <a:t>Identify the differences between principal component analysis and common factor analysis models.</a:t>
            </a:r>
          </a:p>
          <a:p>
            <a:pPr marL="457200" indent="-457200">
              <a:buFont typeface="Arial" panose="020B0604020202020204" pitchFamily="34" charset="0"/>
              <a:buChar char="•"/>
            </a:pPr>
            <a:r>
              <a:rPr lang="en-US" sz="2400" dirty="0"/>
              <a:t>Describe how to determine the number of factors to extract.</a:t>
            </a:r>
          </a:p>
          <a:p>
            <a:pPr marL="457200" indent="-457200">
              <a:buFont typeface="Arial" panose="020B0604020202020204" pitchFamily="34" charset="0"/>
              <a:buChar char="•"/>
            </a:pPr>
            <a:r>
              <a:rPr lang="en-US" sz="2400" dirty="0"/>
              <a:t>Explain the concept of rotation of factors.</a:t>
            </a:r>
          </a:p>
          <a:p>
            <a:pPr marL="457200" indent="-457200">
              <a:buFont typeface="Arial" panose="020B0604020202020204" pitchFamily="34" charset="0"/>
              <a:buChar char="•"/>
            </a:pPr>
            <a:r>
              <a:rPr lang="en-US" sz="2400" dirty="0"/>
              <a:t>Describe how to name a factor.</a:t>
            </a:r>
          </a:p>
          <a:p>
            <a:pPr marL="457200" indent="-457200">
              <a:buFont typeface="Arial" panose="020B0604020202020204" pitchFamily="34" charset="0"/>
              <a:buChar char="•"/>
            </a:pPr>
            <a:r>
              <a:rPr lang="en-US" sz="2400" dirty="0"/>
              <a:t>Explain the additional uses of exploratory factor analysis.</a:t>
            </a:r>
          </a:p>
          <a:p>
            <a:pPr marL="457200" indent="-457200">
              <a:buFont typeface="Arial" panose="020B0604020202020204" pitchFamily="34" charset="0"/>
              <a:buChar char="•"/>
            </a:pPr>
            <a:r>
              <a:rPr lang="en-US" sz="2400" dirty="0"/>
              <a:t>State the major limitations of exploratory factor analytic techniques.</a:t>
            </a:r>
          </a:p>
          <a:p>
            <a:pPr marL="457200" indent="-457200">
              <a:buFont typeface="Arial" panose="020B0604020202020204" pitchFamily="34" charset="0"/>
              <a:buChar char="•"/>
            </a:pPr>
            <a:endParaRPr lang="en-US" dirty="0"/>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2</a:t>
            </a:fld>
            <a:endParaRPr lang="en-US" dirty="0"/>
          </a:p>
        </p:txBody>
      </p:sp>
      <p:sp>
        <p:nvSpPr>
          <p:cNvPr id="6" name="Footer Placeholder 3">
            <a:extLst>
              <a:ext uri="{FF2B5EF4-FFF2-40B4-BE49-F238E27FC236}">
                <a16:creationId xmlns:a16="http://schemas.microsoft.com/office/drawing/2014/main" id="{837D0DAB-8130-4447-8A98-E2D40D030C4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23425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Bartlett’s Test of </a:t>
            </a:r>
            <a:r>
              <a:rPr lang="en-US" altLang="zh-TW" b="1" dirty="0" err="1"/>
              <a:t>Sphericity</a:t>
            </a:r>
            <a:endParaRPr lang="zh-TW" altLang="en-US" dirty="0"/>
          </a:p>
        </p:txBody>
      </p:sp>
      <p:sp>
        <p:nvSpPr>
          <p:cNvPr id="3" name="內容版面配置區 2"/>
          <p:cNvSpPr>
            <a:spLocks noGrp="1"/>
          </p:cNvSpPr>
          <p:nvPr>
            <p:ph idx="1"/>
          </p:nvPr>
        </p:nvSpPr>
        <p:spPr>
          <a:xfrm>
            <a:off x="298451" y="905933"/>
            <a:ext cx="11368616" cy="5486400"/>
          </a:xfrm>
        </p:spPr>
        <p:txBody>
          <a:bodyPr/>
          <a:lstStyle/>
          <a:p>
            <a:pPr marL="457200" indent="-457200">
              <a:buFont typeface="Wingdings" panose="05000000000000000000" pitchFamily="2" charset="2"/>
              <a:buChar char="Ø"/>
            </a:pPr>
            <a:r>
              <a:rPr lang="en-US" altLang="zh-TW" b="1" dirty="0"/>
              <a:t>Bartlett’s Test of </a:t>
            </a:r>
            <a:r>
              <a:rPr lang="en-US" altLang="zh-TW" b="1" dirty="0" err="1"/>
              <a:t>Sphericity</a:t>
            </a:r>
            <a:r>
              <a:rPr lang="en-US" altLang="zh-TW" dirty="0"/>
              <a:t> compares an observed correlation matrix to the identity matrix. </a:t>
            </a:r>
          </a:p>
          <a:p>
            <a:pPr marL="457200" indent="-457200">
              <a:buFont typeface="Wingdings" panose="05000000000000000000" pitchFamily="2" charset="2"/>
              <a:buChar char="Ø"/>
            </a:pPr>
            <a:r>
              <a:rPr lang="en-US" altLang="zh-TW" dirty="0"/>
              <a:t>Essentially it checks to see if there is a certain redundancy between the variables that we can summarize with a few number of factors. </a:t>
            </a:r>
          </a:p>
          <a:p>
            <a:pPr marL="457200" indent="-457200">
              <a:buFont typeface="Wingdings" panose="05000000000000000000" pitchFamily="2" charset="2"/>
              <a:buChar char="Ø"/>
            </a:pPr>
            <a:r>
              <a:rPr lang="en-US" altLang="zh-TW" u="sng" dirty="0"/>
              <a:t>The null hypothesis of the test is </a:t>
            </a:r>
            <a:r>
              <a:rPr lang="en-US" altLang="zh-TW" u="sng" dirty="0">
                <a:solidFill>
                  <a:srgbClr val="FF0000"/>
                </a:solidFill>
              </a:rPr>
              <a:t>that the variables are orthogonal</a:t>
            </a:r>
            <a:r>
              <a:rPr lang="en-US" altLang="zh-TW" u="sng" dirty="0"/>
              <a:t>, i.e. not correlated</a:t>
            </a:r>
            <a:r>
              <a:rPr lang="en-US" altLang="zh-TW" dirty="0"/>
              <a:t>. </a:t>
            </a:r>
          </a:p>
          <a:p>
            <a:pPr marL="457200" indent="-457200">
              <a:buFont typeface="Wingdings" panose="05000000000000000000" pitchFamily="2" charset="2"/>
              <a:buChar char="Ø"/>
            </a:pPr>
            <a:r>
              <a:rPr lang="en-US" altLang="zh-TW" u="sng" dirty="0"/>
              <a:t>The alternative hypothesis is that </a:t>
            </a:r>
            <a:r>
              <a:rPr lang="en-US" altLang="zh-TW" u="sng" dirty="0">
                <a:solidFill>
                  <a:srgbClr val="FF0000"/>
                </a:solidFill>
              </a:rPr>
              <a:t>the variables are not orthogonal</a:t>
            </a:r>
            <a:r>
              <a:rPr lang="en-US" altLang="zh-TW" u="sng" dirty="0"/>
              <a:t>, i.e. they are correlated enough to where the correlation matrix diverges significantly from the identity matrix. </a:t>
            </a:r>
          </a:p>
          <a:p>
            <a:pPr marL="457200" indent="-457200">
              <a:buFont typeface="Wingdings" panose="05000000000000000000" pitchFamily="2" charset="2"/>
              <a:buChar char="Ø"/>
            </a:pPr>
            <a:r>
              <a:rPr lang="en-US" altLang="zh-TW" dirty="0"/>
              <a:t>If the p-value from Bartlett’s Test of </a:t>
            </a:r>
            <a:r>
              <a:rPr lang="en-US" altLang="zh-TW" dirty="0" err="1"/>
              <a:t>Sphericity</a:t>
            </a:r>
            <a:r>
              <a:rPr lang="en-US" altLang="zh-TW" dirty="0"/>
              <a:t> is lower than the chosen significance level, then our dataset is suitable for a data reduction technique.</a:t>
            </a:r>
          </a:p>
          <a:p>
            <a:endParaRPr lang="zh-TW" altLang="en-US" dirty="0"/>
          </a:p>
        </p:txBody>
      </p:sp>
      <p:sp>
        <p:nvSpPr>
          <p:cNvPr id="4" name="投影片編號版面配置區 3"/>
          <p:cNvSpPr>
            <a:spLocks noGrp="1"/>
          </p:cNvSpPr>
          <p:nvPr>
            <p:ph type="sldNum" sz="quarter" idx="4"/>
          </p:nvPr>
        </p:nvSpPr>
        <p:spPr/>
        <p:txBody>
          <a:bodyPr/>
          <a:lstStyle/>
          <a:p>
            <a:fld id="{95487087-15B1-4B2E-A3F7-27BDCA4E3F06}" type="slidenum">
              <a:rPr lang="en-US" smtClean="0"/>
              <a:pPr/>
              <a:t>20</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3257419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Partial correlation</a:t>
            </a:r>
            <a:endParaRPr lang="zh-TW" altLang="en-US" dirty="0"/>
          </a:p>
        </p:txBody>
      </p:sp>
      <p:sp>
        <p:nvSpPr>
          <p:cNvPr id="3" name="內容版面配置區 2"/>
          <p:cNvSpPr>
            <a:spLocks noGrp="1"/>
          </p:cNvSpPr>
          <p:nvPr>
            <p:ph idx="1"/>
          </p:nvPr>
        </p:nvSpPr>
        <p:spPr/>
        <p:txBody>
          <a:bodyPr/>
          <a:lstStyle/>
          <a:p>
            <a:pPr marL="457200" indent="-457200">
              <a:buFont typeface="Wingdings" panose="05000000000000000000" pitchFamily="2" charset="2"/>
              <a:buChar char="Ø"/>
            </a:pPr>
            <a:r>
              <a:rPr lang="en-US" altLang="zh-TW" dirty="0"/>
              <a:t>The partial correlation is the correlation of two variables while controlling for a third or more other variables. </a:t>
            </a:r>
          </a:p>
          <a:p>
            <a:pPr marL="457200" indent="-457200">
              <a:buFont typeface="Wingdings" panose="05000000000000000000" pitchFamily="2" charset="2"/>
              <a:buChar char="Ø"/>
            </a:pPr>
            <a:r>
              <a:rPr lang="en-US" altLang="zh-TW" dirty="0"/>
              <a:t>The partial correlation coefficient is a measure of the strength of the linear relationship between two variables after entirely controlling for the effects of other variables.</a:t>
            </a:r>
          </a:p>
          <a:p>
            <a:pPr marL="457200" indent="-457200">
              <a:buFont typeface="Wingdings" panose="05000000000000000000" pitchFamily="2" charset="2"/>
              <a:buChar char="Ø"/>
            </a:pPr>
            <a:endParaRPr lang="en-US" altLang="zh-TW" dirty="0"/>
          </a:p>
          <a:p>
            <a:pPr marL="457200" indent="-457200">
              <a:buFont typeface="Wingdings" panose="05000000000000000000" pitchFamily="2" charset="2"/>
              <a:buChar char="Ø"/>
            </a:pPr>
            <a:r>
              <a:rPr lang="en-US" altLang="zh-TW" dirty="0"/>
              <a:t>(</a:t>
            </a:r>
            <a:r>
              <a:rPr lang="zh-TW" altLang="en-US" dirty="0"/>
              <a:t>給定</a:t>
            </a:r>
            <a:r>
              <a:rPr lang="en-US" altLang="zh-TW" dirty="0"/>
              <a:t>conditional X1 X2 </a:t>
            </a:r>
            <a:r>
              <a:rPr lang="zh-TW" altLang="en-US" dirty="0"/>
              <a:t>有可能有關係</a:t>
            </a:r>
            <a:r>
              <a:rPr lang="en-US" altLang="zh-TW" dirty="0"/>
              <a:t>)</a:t>
            </a:r>
          </a:p>
          <a:p>
            <a:pPr marL="457200" indent="-457200">
              <a:buFont typeface="Wingdings" panose="05000000000000000000" pitchFamily="2" charset="2"/>
              <a:buChar char="Ø"/>
            </a:pPr>
            <a:r>
              <a:rPr lang="zh-TW" altLang="en-US" dirty="0"/>
              <a:t>不拒絕</a:t>
            </a:r>
            <a:r>
              <a:rPr lang="en-US" altLang="zh-TW" dirty="0"/>
              <a:t>H0 </a:t>
            </a:r>
            <a:r>
              <a:rPr lang="zh-TW" altLang="en-US" dirty="0"/>
              <a:t>不代表不能繼續做</a:t>
            </a:r>
            <a:r>
              <a:rPr lang="en-US" altLang="zh-TW" dirty="0"/>
              <a:t>(</a:t>
            </a:r>
            <a:r>
              <a:rPr lang="zh-TW" altLang="en-US" dirty="0"/>
              <a:t>背後可能有更複雜的相關</a:t>
            </a:r>
            <a:r>
              <a:rPr lang="en-US" altLang="zh-TW" dirty="0"/>
              <a:t>)</a:t>
            </a:r>
            <a:br>
              <a:rPr lang="en-US" altLang="zh-TW" dirty="0"/>
            </a:br>
            <a:r>
              <a:rPr lang="en-US" altLang="zh-TW" dirty="0"/>
              <a:t>p.131 table5</a:t>
            </a:r>
          </a:p>
          <a:p>
            <a:pPr marL="457200" indent="-457200">
              <a:buFont typeface="Wingdings" panose="05000000000000000000" pitchFamily="2" charset="2"/>
              <a:buChar char="Ø"/>
            </a:pPr>
            <a:endParaRPr lang="zh-TW" altLang="en-US" dirty="0"/>
          </a:p>
        </p:txBody>
      </p:sp>
      <p:sp>
        <p:nvSpPr>
          <p:cNvPr id="4" name="投影片編號版面配置區 3"/>
          <p:cNvSpPr>
            <a:spLocks noGrp="1"/>
          </p:cNvSpPr>
          <p:nvPr>
            <p:ph type="sldNum" sz="quarter" idx="4"/>
          </p:nvPr>
        </p:nvSpPr>
        <p:spPr/>
        <p:txBody>
          <a:bodyPr/>
          <a:lstStyle/>
          <a:p>
            <a:fld id="{95487087-15B1-4B2E-A3F7-27BDCA4E3F06}" type="slidenum">
              <a:rPr lang="en-US" smtClean="0"/>
              <a:pPr/>
              <a:t>21</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372761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code</a:t>
            </a:r>
            <a:endParaRPr lang="zh-TW" altLang="en-US" dirty="0"/>
          </a:p>
        </p:txBody>
      </p:sp>
      <p:sp>
        <p:nvSpPr>
          <p:cNvPr id="3" name="內容版面配置區 2"/>
          <p:cNvSpPr>
            <a:spLocks noGrp="1"/>
          </p:cNvSpPr>
          <p:nvPr>
            <p:ph idx="1"/>
          </p:nvPr>
        </p:nvSpPr>
        <p:spPr>
          <a:xfrm>
            <a:off x="298451" y="1076325"/>
            <a:ext cx="11368616" cy="5307542"/>
          </a:xfrm>
        </p:spPr>
        <p:txBody>
          <a:bodyPr/>
          <a:lstStyle/>
          <a:p>
            <a:r>
              <a:rPr lang="en-US" altLang="zh-TW" dirty="0" err="1"/>
              <a:t>install.packages</a:t>
            </a:r>
            <a:r>
              <a:rPr lang="en-US" altLang="zh-TW" dirty="0"/>
              <a:t>('</a:t>
            </a:r>
            <a:r>
              <a:rPr lang="en-US" altLang="zh-TW" dirty="0" err="1"/>
              <a:t>EFAtools</a:t>
            </a:r>
            <a:r>
              <a:rPr lang="en-US" altLang="zh-TW" dirty="0"/>
              <a:t>')</a:t>
            </a:r>
          </a:p>
          <a:p>
            <a:r>
              <a:rPr lang="en-US" altLang="zh-TW" dirty="0"/>
              <a:t>library('</a:t>
            </a:r>
            <a:r>
              <a:rPr lang="en-US" altLang="zh-TW" dirty="0" err="1"/>
              <a:t>EFAtools</a:t>
            </a:r>
            <a:r>
              <a:rPr lang="en-US" altLang="zh-TW" dirty="0"/>
              <a:t>')</a:t>
            </a:r>
          </a:p>
          <a:p>
            <a:r>
              <a:rPr lang="en-US" altLang="zh-TW" dirty="0" err="1"/>
              <a:t>HBAT.cor</a:t>
            </a:r>
            <a:r>
              <a:rPr lang="en-US" altLang="zh-TW" dirty="0"/>
              <a:t> &lt;- </a:t>
            </a:r>
            <a:r>
              <a:rPr lang="en-US" altLang="zh-TW" dirty="0" err="1"/>
              <a:t>cor</a:t>
            </a:r>
            <a:r>
              <a:rPr lang="en-US" altLang="zh-TW" dirty="0"/>
              <a:t>(HBAT[,c(7:19)]) </a:t>
            </a:r>
          </a:p>
          <a:p>
            <a:r>
              <a:rPr lang="en-US" altLang="zh-TW" dirty="0"/>
              <a:t>KMO(</a:t>
            </a:r>
            <a:r>
              <a:rPr lang="en-US" altLang="zh-TW" dirty="0" err="1"/>
              <a:t>HBAT.cor</a:t>
            </a:r>
            <a:r>
              <a:rPr lang="en-US" altLang="zh-TW" dirty="0"/>
              <a:t>)                                                            # p. 129  Table 4</a:t>
            </a:r>
          </a:p>
          <a:p>
            <a:r>
              <a:rPr lang="en-US" altLang="zh-TW" dirty="0"/>
              <a:t>BARTLETT(</a:t>
            </a:r>
            <a:r>
              <a:rPr lang="en-US" altLang="zh-TW" dirty="0" err="1"/>
              <a:t>HBAT.cor,N</a:t>
            </a:r>
            <a:r>
              <a:rPr lang="en-US" altLang="zh-TW" dirty="0"/>
              <a:t>=100)     </a:t>
            </a:r>
          </a:p>
          <a:p>
            <a:r>
              <a:rPr lang="en-US" altLang="zh-TW" dirty="0"/>
              <a:t>BARTLETT(HBATc719)</a:t>
            </a:r>
          </a:p>
          <a:p>
            <a:endParaRPr lang="en-US" altLang="zh-TW" dirty="0"/>
          </a:p>
          <a:p>
            <a:r>
              <a:rPr lang="en-US" altLang="zh-TW" dirty="0" err="1"/>
              <a:t>install.packages</a:t>
            </a:r>
            <a:r>
              <a:rPr lang="en-US" altLang="zh-TW" dirty="0"/>
              <a:t>('</a:t>
            </a:r>
            <a:r>
              <a:rPr lang="en-US" altLang="zh-TW" dirty="0" err="1"/>
              <a:t>corpcor</a:t>
            </a:r>
            <a:r>
              <a:rPr lang="en-US" altLang="zh-TW" dirty="0"/>
              <a:t>')</a:t>
            </a:r>
          </a:p>
          <a:p>
            <a:r>
              <a:rPr lang="en-US" altLang="zh-TW" dirty="0"/>
              <a:t>library(‘</a:t>
            </a:r>
            <a:r>
              <a:rPr lang="en-US" altLang="zh-TW" dirty="0" err="1"/>
              <a:t>corpcor</a:t>
            </a:r>
            <a:r>
              <a:rPr lang="en-US" altLang="zh-TW" dirty="0"/>
              <a:t>‘)</a:t>
            </a:r>
            <a:r>
              <a:rPr lang="zh-TW" altLang="en-US" dirty="0"/>
              <a:t>        </a:t>
            </a:r>
            <a:r>
              <a:rPr lang="en-US" altLang="zh-TW" dirty="0"/>
              <a:t>#</a:t>
            </a:r>
            <a:r>
              <a:rPr lang="zh-TW" altLang="en-US" dirty="0"/>
              <a:t>算</a:t>
            </a:r>
            <a:r>
              <a:rPr lang="en-US" altLang="zh-TW" dirty="0"/>
              <a:t>partial </a:t>
            </a:r>
            <a:r>
              <a:rPr lang="en-US" altLang="zh-TW" dirty="0" err="1"/>
              <a:t>correaltion</a:t>
            </a:r>
            <a:endParaRPr lang="en-US" altLang="zh-TW" dirty="0"/>
          </a:p>
          <a:p>
            <a:r>
              <a:rPr lang="en-US" altLang="zh-TW" dirty="0"/>
              <a:t>round(cor2pcor(</a:t>
            </a:r>
            <a:r>
              <a:rPr lang="en-US" altLang="zh-TW" dirty="0" err="1"/>
              <a:t>cov</a:t>
            </a:r>
            <a:r>
              <a:rPr lang="en-US" altLang="zh-TW" dirty="0"/>
              <a:t>(HBAT[,c(7:19)])) ,3)                 # p. 129  Table 4</a:t>
            </a:r>
          </a:p>
          <a:p>
            <a:endParaRPr lang="zh-TW" altLang="en-US" dirty="0"/>
          </a:p>
        </p:txBody>
      </p:sp>
      <p:sp>
        <p:nvSpPr>
          <p:cNvPr id="4" name="投影片編號版面配置區 3"/>
          <p:cNvSpPr>
            <a:spLocks noGrp="1"/>
          </p:cNvSpPr>
          <p:nvPr>
            <p:ph type="sldNum" sz="quarter" idx="4"/>
          </p:nvPr>
        </p:nvSpPr>
        <p:spPr/>
        <p:txBody>
          <a:bodyPr/>
          <a:lstStyle/>
          <a:p>
            <a:fld id="{95487087-15B1-4B2E-A3F7-27BDCA4E3F06}" type="slidenum">
              <a:rPr lang="en-US" smtClean="0"/>
              <a:pPr/>
              <a:t>22</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384878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Stage 4:  Deriving Factors and </a:t>
            </a:r>
            <a:br>
              <a:rPr lang="en-US" dirty="0"/>
            </a:br>
            <a:r>
              <a:rPr lang="en-US" dirty="0"/>
              <a:t>Assessing Overall Fit</a:t>
            </a:r>
          </a:p>
        </p:txBody>
      </p:sp>
      <p:sp>
        <p:nvSpPr>
          <p:cNvPr id="7" name="Text Placeholder 6"/>
          <p:cNvSpPr>
            <a:spLocks noGrp="1"/>
          </p:cNvSpPr>
          <p:nvPr>
            <p:ph type="body" idx="1"/>
          </p:nvPr>
        </p:nvSpPr>
        <p:spPr>
          <a:xfrm>
            <a:off x="963084" y="3995353"/>
            <a:ext cx="10363200" cy="1500187"/>
          </a:xfrm>
        </p:spPr>
        <p:txBody>
          <a:bodyPr/>
          <a:lstStyle/>
          <a:p>
            <a:r>
              <a:rPr lang="en-US" sz="2400" dirty="0"/>
              <a:t>Selecting the factor extraction method – common vs. component analysis.</a:t>
            </a:r>
          </a:p>
          <a:p>
            <a:r>
              <a:rPr lang="en-US" sz="2400" dirty="0"/>
              <a:t>Stopping Rules: Criteria for the Number of Factors to Extract.</a:t>
            </a:r>
          </a:p>
          <a:p>
            <a:r>
              <a:rPr lang="en-US" sz="2400" dirty="0"/>
              <a:t>Alternatives to Principal Components and Common Factor Analysis.</a:t>
            </a:r>
          </a:p>
        </p:txBody>
      </p:sp>
      <p:sp>
        <p:nvSpPr>
          <p:cNvPr id="5" name="Slide Number Placeholder 4"/>
          <p:cNvSpPr>
            <a:spLocks noGrp="1"/>
          </p:cNvSpPr>
          <p:nvPr>
            <p:ph type="sldNum" sz="quarter" idx="4"/>
          </p:nvPr>
        </p:nvSpPr>
        <p:spPr/>
        <p:txBody>
          <a:bodyPr/>
          <a:lstStyle/>
          <a:p>
            <a:fld id="{95487087-15B1-4B2E-A3F7-27BDCA4E3F06}" type="slidenum">
              <a:rPr lang="en-US" smtClean="0"/>
              <a:pPr/>
              <a:t>23</a:t>
            </a:fld>
            <a:endParaRPr lang="en-US" dirty="0"/>
          </a:p>
        </p:txBody>
      </p:sp>
      <p:sp>
        <p:nvSpPr>
          <p:cNvPr id="8" name="Footer Placeholder 3">
            <a:extLst>
              <a:ext uri="{FF2B5EF4-FFF2-40B4-BE49-F238E27FC236}">
                <a16:creationId xmlns:a16="http://schemas.microsoft.com/office/drawing/2014/main" id="{AB764215-1C02-44BE-A1CF-ACCECBE6C49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74962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Selecting the factor extraction method</a:t>
            </a:r>
          </a:p>
        </p:txBody>
      </p:sp>
      <p:sp>
        <p:nvSpPr>
          <p:cNvPr id="3" name="Content Placeholder 2"/>
          <p:cNvSpPr>
            <a:spLocks noGrp="1"/>
          </p:cNvSpPr>
          <p:nvPr>
            <p:ph idx="1"/>
          </p:nvPr>
        </p:nvSpPr>
        <p:spPr>
          <a:xfrm>
            <a:off x="335521" y="1004433"/>
            <a:ext cx="11616993" cy="4616450"/>
          </a:xfrm>
        </p:spPr>
        <p:txBody>
          <a:bodyPr/>
          <a:lstStyle/>
          <a:p>
            <a:r>
              <a:rPr lang="en-US" sz="3200" b="1" dirty="0"/>
              <a:t>Partitioning the Variance</a:t>
            </a:r>
          </a:p>
          <a:p>
            <a:pPr marL="969962" lvl="1" indent="-457200"/>
            <a:r>
              <a:rPr lang="en-US" sz="2800" u="sng" dirty="0"/>
              <a:t>Common variance</a:t>
            </a:r>
          </a:p>
          <a:p>
            <a:pPr marL="1370012" lvl="2" indent="-457200"/>
            <a:r>
              <a:rPr lang="en-US" sz="2400" dirty="0"/>
              <a:t>Variance of a variable that is shared with all other variables in the analysis. </a:t>
            </a:r>
          </a:p>
          <a:p>
            <a:pPr marL="1370012" lvl="2" indent="-457200"/>
            <a:r>
              <a:rPr lang="en-US" sz="2400" dirty="0"/>
              <a:t>Results from the variable’s correlations with all other variables in the analysis.</a:t>
            </a:r>
          </a:p>
          <a:p>
            <a:pPr marL="1370012" lvl="2" indent="-457200"/>
            <a:r>
              <a:rPr lang="en-US" sz="2400" dirty="0"/>
              <a:t>Variable communality is the estimate of its shared, or common, variance among the variables as represented by the derived factors.</a:t>
            </a:r>
          </a:p>
          <a:p>
            <a:pPr marL="969962" lvl="1" indent="-457200"/>
            <a:r>
              <a:rPr lang="en-US" sz="2800" u="sng" dirty="0"/>
              <a:t>Unique variance </a:t>
            </a:r>
            <a:r>
              <a:rPr lang="en-US" sz="2800" dirty="0"/>
              <a:t>– composed of </a:t>
            </a:r>
            <a:r>
              <a:rPr lang="en-US" sz="2800" u="sng" dirty="0"/>
              <a:t>Specific</a:t>
            </a:r>
            <a:r>
              <a:rPr lang="en-US" sz="2800" dirty="0"/>
              <a:t> and </a:t>
            </a:r>
            <a:r>
              <a:rPr lang="en-US" sz="2800" u="sng" dirty="0"/>
              <a:t>Error variance</a:t>
            </a:r>
          </a:p>
          <a:p>
            <a:pPr marL="1370012" lvl="2" indent="-457200"/>
            <a:r>
              <a:rPr lang="en-US" sz="2400" i="1" dirty="0"/>
              <a:t>Specific variance </a:t>
            </a:r>
            <a:r>
              <a:rPr lang="en-US" sz="2400" dirty="0"/>
              <a:t>– cannot be explained by the correlations to the other variables but reflects the unique characteristics of that variable apart from the other variables in the analysis.(</a:t>
            </a:r>
            <a:r>
              <a:rPr lang="en-US" sz="2400" dirty="0" err="1"/>
              <a:t>沒有被解釋的部分</a:t>
            </a:r>
            <a:r>
              <a:rPr lang="en-US" sz="2400" dirty="0"/>
              <a:t>)</a:t>
            </a:r>
          </a:p>
          <a:p>
            <a:pPr marL="1370012" lvl="2" indent="-457200"/>
            <a:r>
              <a:rPr lang="en-US" sz="2400" i="1" dirty="0"/>
              <a:t>Error variance </a:t>
            </a:r>
            <a:r>
              <a:rPr lang="en-US" sz="2400" dirty="0"/>
              <a:t>– due to unreliability in the data-gathering process, measurement error, or a random component in the measured phenomenon.</a:t>
            </a:r>
          </a:p>
        </p:txBody>
      </p:sp>
      <p:sp>
        <p:nvSpPr>
          <p:cNvPr id="5" name="Slide Number Placeholder 4"/>
          <p:cNvSpPr>
            <a:spLocks noGrp="1"/>
          </p:cNvSpPr>
          <p:nvPr>
            <p:ph type="sldNum" sz="quarter" idx="4"/>
          </p:nvPr>
        </p:nvSpPr>
        <p:spPr/>
        <p:txBody>
          <a:bodyPr/>
          <a:lstStyle/>
          <a:p>
            <a:fld id="{95487087-15B1-4B2E-A3F7-27BDCA4E3F06}" type="slidenum">
              <a:rPr lang="en-US" smtClean="0"/>
              <a:pPr/>
              <a:t>24</a:t>
            </a:fld>
            <a:endParaRPr lang="en-US" dirty="0"/>
          </a:p>
        </p:txBody>
      </p:sp>
      <p:sp>
        <p:nvSpPr>
          <p:cNvPr id="6" name="Footer Placeholder 3">
            <a:extLst>
              <a:ext uri="{FF2B5EF4-FFF2-40B4-BE49-F238E27FC236}">
                <a16:creationId xmlns:a16="http://schemas.microsoft.com/office/drawing/2014/main" id="{575BA17F-D066-4ACC-B018-0E94C3F1F3A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5645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they differ?</a:t>
            </a:r>
          </a:p>
        </p:txBody>
      </p:sp>
      <p:sp>
        <p:nvSpPr>
          <p:cNvPr id="3" name="Content Placeholder 2"/>
          <p:cNvSpPr>
            <a:spLocks noGrp="1"/>
          </p:cNvSpPr>
          <p:nvPr>
            <p:ph idx="1"/>
          </p:nvPr>
        </p:nvSpPr>
        <p:spPr/>
        <p:txBody>
          <a:bodyPr/>
          <a:lstStyle/>
          <a:p>
            <a:pPr algn="ctr"/>
            <a:r>
              <a:rPr lang="en-US" b="1" dirty="0"/>
              <a:t>Extraction Method Determines the Types of Variance </a:t>
            </a:r>
          </a:p>
          <a:p>
            <a:pPr algn="ctr"/>
            <a:r>
              <a:rPr lang="en-US" b="1" dirty="0"/>
              <a:t>Carried into the Factor Matrix</a:t>
            </a:r>
          </a:p>
        </p:txBody>
      </p:sp>
      <p:sp>
        <p:nvSpPr>
          <p:cNvPr id="5" name="Slide Number Placeholder 4"/>
          <p:cNvSpPr>
            <a:spLocks noGrp="1"/>
          </p:cNvSpPr>
          <p:nvPr>
            <p:ph type="sldNum" sz="quarter" idx="4"/>
          </p:nvPr>
        </p:nvSpPr>
        <p:spPr/>
        <p:txBody>
          <a:bodyPr/>
          <a:lstStyle/>
          <a:p>
            <a:fld id="{95487087-15B1-4B2E-A3F7-27BDCA4E3F06}" type="slidenum">
              <a:rPr lang="en-US" smtClean="0"/>
              <a:pPr/>
              <a:t>25</a:t>
            </a:fld>
            <a:endParaRPr lang="en-US" dirty="0"/>
          </a:p>
        </p:txBody>
      </p:sp>
      <p:pic>
        <p:nvPicPr>
          <p:cNvPr id="6" name="Picture 5"/>
          <p:cNvPicPr>
            <a:picLocks noChangeAspect="1"/>
          </p:cNvPicPr>
          <p:nvPr/>
        </p:nvPicPr>
        <p:blipFill>
          <a:blip/>
          <a:stretch>
            <a:fillRect/>
          </a:stretch>
        </p:blipFill>
        <p:spPr>
          <a:xfrm>
            <a:off x="2079657" y="2438205"/>
            <a:ext cx="8336092" cy="3685430"/>
          </a:xfrm>
          <a:prstGeom prst="rect">
            <a:avLst/>
          </a:prstGeom>
          <a:ln w="25400">
            <a:solidFill>
              <a:srgbClr val="00279F"/>
            </a:solidFill>
          </a:ln>
        </p:spPr>
      </p:pic>
      <p:sp>
        <p:nvSpPr>
          <p:cNvPr id="7" name="Footer Placeholder 3">
            <a:extLst>
              <a:ext uri="{FF2B5EF4-FFF2-40B4-BE49-F238E27FC236}">
                <a16:creationId xmlns:a16="http://schemas.microsoft.com/office/drawing/2014/main" id="{3BEF93BF-82EB-4CF8-B85D-27051E71E41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95032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Which One To Use?</a:t>
            </a:r>
          </a:p>
        </p:txBody>
      </p:sp>
      <p:sp>
        <p:nvSpPr>
          <p:cNvPr id="3" name="Content Placeholder 2"/>
          <p:cNvSpPr>
            <a:spLocks noGrp="1"/>
          </p:cNvSpPr>
          <p:nvPr>
            <p:ph idx="1"/>
          </p:nvPr>
        </p:nvSpPr>
        <p:spPr>
          <a:xfrm>
            <a:off x="298451" y="899038"/>
            <a:ext cx="11368616" cy="5958961"/>
          </a:xfrm>
        </p:spPr>
        <p:txBody>
          <a:bodyPr/>
          <a:lstStyle/>
          <a:p>
            <a:r>
              <a:rPr lang="en-US" b="1" dirty="0"/>
              <a:t>Principal component analysis</a:t>
            </a:r>
            <a:r>
              <a:rPr lang="en-US" dirty="0"/>
              <a:t> is most appropriate when:</a:t>
            </a:r>
          </a:p>
          <a:p>
            <a:pPr marL="969962" lvl="1" indent="-457200"/>
            <a:r>
              <a:rPr lang="en-US" i="1" u="sng" dirty="0"/>
              <a:t>data reduction is a primary concern</a:t>
            </a:r>
            <a:r>
              <a:rPr lang="en-US" i="1" dirty="0"/>
              <a:t>, </a:t>
            </a:r>
            <a:r>
              <a:rPr lang="en-US" dirty="0"/>
              <a:t>focusing on the minimum number of factors needed to account for the maximum portion of the </a:t>
            </a:r>
            <a:r>
              <a:rPr lang="en-US" i="1" dirty="0"/>
              <a:t>total variance </a:t>
            </a:r>
            <a:r>
              <a:rPr lang="en-US" dirty="0"/>
              <a:t>represented in the original set of variables.</a:t>
            </a:r>
          </a:p>
          <a:p>
            <a:pPr marL="969962" lvl="1" indent="-457200"/>
            <a:r>
              <a:rPr lang="en-US" dirty="0"/>
              <a:t>prior knowledge suggests that specific and error variance represent a relatively small proportion of the total variance.</a:t>
            </a:r>
          </a:p>
          <a:p>
            <a:pPr marL="969962" lvl="1" indent="-457200"/>
            <a:r>
              <a:rPr lang="en-US" dirty="0"/>
              <a:t>the principal component results are used as a preliminary step in the scale development process.</a:t>
            </a:r>
          </a:p>
          <a:p>
            <a:r>
              <a:rPr lang="en-US" b="1" dirty="0"/>
              <a:t>Common factor analysis </a:t>
            </a:r>
            <a:r>
              <a:rPr lang="en-US" dirty="0"/>
              <a:t>is most appropriate when:</a:t>
            </a:r>
          </a:p>
          <a:p>
            <a:pPr marL="969962" lvl="1" indent="-457200"/>
            <a:r>
              <a:rPr lang="en-US" dirty="0"/>
              <a:t>the primary objective is to </a:t>
            </a:r>
            <a:r>
              <a:rPr lang="en-US" u="sng" dirty="0"/>
              <a:t>identify the </a:t>
            </a:r>
            <a:r>
              <a:rPr lang="en-US" b="1" u="sng" dirty="0">
                <a:solidFill>
                  <a:srgbClr val="FF0000"/>
                </a:solidFill>
              </a:rPr>
              <a:t>latent</a:t>
            </a:r>
            <a:r>
              <a:rPr lang="zh-TW" altLang="en-US" b="1" u="sng" dirty="0">
                <a:solidFill>
                  <a:srgbClr val="FF0000"/>
                </a:solidFill>
              </a:rPr>
              <a:t> </a:t>
            </a:r>
            <a:r>
              <a:rPr lang="en-US" b="1" u="sng" dirty="0">
                <a:solidFill>
                  <a:srgbClr val="FF0000"/>
                </a:solidFill>
              </a:rPr>
              <a:t>(</a:t>
            </a:r>
            <a:r>
              <a:rPr lang="en-US" b="1" u="sng" dirty="0" err="1">
                <a:solidFill>
                  <a:srgbClr val="FF0000"/>
                </a:solidFill>
              </a:rPr>
              <a:t>adj.潛在的</a:t>
            </a:r>
            <a:r>
              <a:rPr lang="en-US" b="1" u="sng" dirty="0">
                <a:solidFill>
                  <a:srgbClr val="FF0000"/>
                </a:solidFill>
              </a:rPr>
              <a:t>)</a:t>
            </a:r>
            <a:r>
              <a:rPr lang="en-US" u="sng" dirty="0"/>
              <a:t> dimensions or constructs represented in the common variance of the original variables, as typified in the scale development process.</a:t>
            </a:r>
            <a:r>
              <a:rPr lang="zh-TW" altLang="en-US" dirty="0"/>
              <a:t>  </a:t>
            </a:r>
            <a:r>
              <a:rPr lang="zh-TW" altLang="en-US" sz="1600" dirty="0">
                <a:highlight>
                  <a:srgbClr val="FFFF00"/>
                </a:highlight>
              </a:rPr>
              <a:t>ＰＣＡ</a:t>
            </a:r>
            <a:r>
              <a:rPr lang="en-US" altLang="zh-TW" sz="1600" dirty="0">
                <a:highlight>
                  <a:srgbClr val="FFFF00"/>
                </a:highlight>
              </a:rPr>
              <a:t>/ FA</a:t>
            </a:r>
            <a:r>
              <a:rPr lang="zh-TW" altLang="en-US" sz="1600" dirty="0">
                <a:highlight>
                  <a:srgbClr val="FFFF00"/>
                </a:highlight>
              </a:rPr>
              <a:t>意義上很重要的差別</a:t>
            </a:r>
            <a:endParaRPr lang="en-US" sz="1600" dirty="0">
              <a:highlight>
                <a:srgbClr val="FFFF00"/>
              </a:highlight>
            </a:endParaRPr>
          </a:p>
          <a:p>
            <a:pPr marL="969962" lvl="1" indent="-457200"/>
            <a:r>
              <a:rPr lang="en-US" dirty="0"/>
              <a:t>the researcher has little knowledge about the amount of specific and error variance and therefore wishes to eliminate this variance.</a:t>
            </a:r>
          </a:p>
        </p:txBody>
      </p:sp>
      <p:sp>
        <p:nvSpPr>
          <p:cNvPr id="4" name="Slide Number Placeholder 3"/>
          <p:cNvSpPr>
            <a:spLocks noGrp="1"/>
          </p:cNvSpPr>
          <p:nvPr>
            <p:ph type="sldNum" sz="quarter" idx="4"/>
          </p:nvPr>
        </p:nvSpPr>
        <p:spPr/>
        <p:txBody>
          <a:bodyPr/>
          <a:lstStyle/>
          <a:p>
            <a:fld id="{95487087-15B1-4B2E-A3F7-27BDCA4E3F06}" type="slidenum">
              <a:rPr lang="en-US" smtClean="0"/>
              <a:pPr/>
              <a:t>26</a:t>
            </a:fld>
            <a:endParaRPr lang="en-US" dirty="0"/>
          </a:p>
        </p:txBody>
      </p:sp>
      <p:sp>
        <p:nvSpPr>
          <p:cNvPr id="6" name="Footer Placeholder 3">
            <a:extLst>
              <a:ext uri="{FF2B5EF4-FFF2-40B4-BE49-F238E27FC236}">
                <a16:creationId xmlns:a16="http://schemas.microsoft.com/office/drawing/2014/main" id="{009AFB23-B197-4FD1-9758-3D894498A17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8675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Stopping Rules: Criteria for the Number of Factors to Extract</a:t>
            </a:r>
          </a:p>
        </p:txBody>
      </p:sp>
      <p:sp>
        <p:nvSpPr>
          <p:cNvPr id="3" name="Content Placeholder 2"/>
          <p:cNvSpPr>
            <a:spLocks noGrp="1"/>
          </p:cNvSpPr>
          <p:nvPr>
            <p:ph idx="1"/>
          </p:nvPr>
        </p:nvSpPr>
        <p:spPr>
          <a:xfrm>
            <a:off x="298450" y="1076324"/>
            <a:ext cx="11615643" cy="6082121"/>
          </a:xfrm>
        </p:spPr>
        <p:txBody>
          <a:bodyPr/>
          <a:lstStyle/>
          <a:p>
            <a:r>
              <a:rPr lang="en-US" b="1" dirty="0"/>
              <a:t>A Priori Criterion</a:t>
            </a:r>
          </a:p>
          <a:p>
            <a:pPr marL="969962" lvl="1" indent="-457200"/>
            <a:r>
              <a:rPr lang="en-US" dirty="0"/>
              <a:t>researcher knows how many factors to extract and specifies for factor extraction.</a:t>
            </a:r>
          </a:p>
          <a:p>
            <a:r>
              <a:rPr lang="en-US" b="1" dirty="0"/>
              <a:t>Latent Root Criterion (aka Kaiser rule)</a:t>
            </a:r>
          </a:p>
          <a:p>
            <a:pPr marL="969962" lvl="1" indent="-457200"/>
            <a:r>
              <a:rPr lang="en-US" dirty="0"/>
              <a:t>most commonly used technique. </a:t>
            </a:r>
          </a:p>
          <a:p>
            <a:pPr marL="969962" lvl="1" indent="-457200"/>
            <a:r>
              <a:rPr lang="en-US" dirty="0"/>
              <a:t>factors having latent roots or eigenvalues greater than 1 are considered significant.</a:t>
            </a:r>
          </a:p>
          <a:p>
            <a:pPr marL="969962" lvl="1" indent="-457200"/>
            <a:r>
              <a:rPr lang="en-US" dirty="0"/>
              <a:t>most applicable to principal components analysis where the diagonal value representing the amount of variance for each variable is 1.0.</a:t>
            </a:r>
          </a:p>
          <a:p>
            <a:pPr marL="969962" lvl="1" indent="-457200"/>
            <a:r>
              <a:rPr lang="en-US" dirty="0"/>
              <a:t>less accurate with a small number of variables or lower communalities.</a:t>
            </a:r>
          </a:p>
          <a:p>
            <a:pPr marL="0" indent="0"/>
            <a:r>
              <a:rPr lang="en-US" b="1" dirty="0"/>
              <a:t>Percentage of Variance</a:t>
            </a:r>
          </a:p>
          <a:p>
            <a:pPr marL="969962" lvl="1" indent="-457200"/>
            <a:r>
              <a:rPr lang="en-US" dirty="0"/>
              <a:t>Extract enough components to achieve a specified cumulative percentage of total variance extracted.</a:t>
            </a:r>
          </a:p>
          <a:p>
            <a:r>
              <a:rPr lang="en-US" sz="2000" dirty="0"/>
              <a:t>&gt;&gt;</a:t>
            </a:r>
            <a:r>
              <a:rPr lang="en-US" sz="2000" dirty="0" err="1"/>
              <a:t>選factor數量，自己去try</a:t>
            </a:r>
            <a:r>
              <a:rPr lang="en-US" sz="2000" dirty="0"/>
              <a:t>, </a:t>
            </a:r>
            <a:r>
              <a:rPr lang="zh-TW" altLang="en-US" sz="2000" dirty="0"/>
              <a:t> </a:t>
            </a:r>
            <a:r>
              <a:rPr lang="en-US" altLang="zh-TW" sz="2000" dirty="0" err="1"/>
              <a:t>porque</a:t>
            </a:r>
            <a:r>
              <a:rPr lang="en-US" altLang="zh-TW" sz="2000" dirty="0"/>
              <a:t> </a:t>
            </a:r>
            <a:r>
              <a:rPr lang="en-US" sz="2000" dirty="0" err="1"/>
              <a:t>每一個factor組成的原始變數不同</a:t>
            </a:r>
            <a:endParaRPr lang="en-US" sz="2000" dirty="0"/>
          </a:p>
          <a:p>
            <a:r>
              <a:rPr lang="en-US" sz="2000" dirty="0"/>
              <a:t>&gt;&gt;</a:t>
            </a:r>
            <a:r>
              <a:rPr lang="en-US" sz="2000" dirty="0" err="1"/>
              <a:t>外行data</a:t>
            </a:r>
            <a:r>
              <a:rPr lang="en-US" sz="2000" dirty="0"/>
              <a:t>-base, </a:t>
            </a:r>
            <a:r>
              <a:rPr lang="en-US" sz="2000" dirty="0" err="1"/>
              <a:t>來讓專業的來valuate</a:t>
            </a:r>
            <a:r>
              <a:rPr lang="en-US" sz="2000" dirty="0"/>
              <a:t>, </a:t>
            </a:r>
            <a:r>
              <a:rPr lang="en-US" sz="2000" dirty="0" err="1"/>
              <a:t>提供一些沒看過的觀點</a:t>
            </a:r>
            <a:r>
              <a:rPr lang="en-US" sz="2000" dirty="0"/>
              <a:t> </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27</a:t>
            </a:fld>
            <a:endParaRPr lang="en-US" dirty="0"/>
          </a:p>
        </p:txBody>
      </p:sp>
      <p:sp>
        <p:nvSpPr>
          <p:cNvPr id="6" name="Footer Placeholder 3">
            <a:extLst>
              <a:ext uri="{FF2B5EF4-FFF2-40B4-BE49-F238E27FC236}">
                <a16:creationId xmlns:a16="http://schemas.microsoft.com/office/drawing/2014/main" id="{2DCE88FF-0E8E-4E05-80BA-0AAA7A327AC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42792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Stopping Rules: Criteria for the Number of Factors to Extract</a:t>
            </a:r>
          </a:p>
        </p:txBody>
      </p:sp>
      <p:sp>
        <p:nvSpPr>
          <p:cNvPr id="3" name="Content Placeholder 2"/>
          <p:cNvSpPr>
            <a:spLocks noGrp="1"/>
          </p:cNvSpPr>
          <p:nvPr>
            <p:ph idx="1"/>
          </p:nvPr>
        </p:nvSpPr>
        <p:spPr>
          <a:xfrm>
            <a:off x="298451" y="1076325"/>
            <a:ext cx="6680847" cy="4616450"/>
          </a:xfrm>
        </p:spPr>
        <p:txBody>
          <a:bodyPr/>
          <a:lstStyle/>
          <a:p>
            <a:r>
              <a:rPr lang="en-US" b="1" dirty="0"/>
              <a:t>Scree Test Criterion</a:t>
            </a:r>
          </a:p>
          <a:p>
            <a:pPr marL="969962" lvl="1" indent="-457200"/>
            <a:r>
              <a:rPr lang="en-US" dirty="0"/>
              <a:t>Identify the optimum number of factors that can be extracted before the amount of unique variance begins to dominate the common variance structure.</a:t>
            </a:r>
          </a:p>
          <a:p>
            <a:pPr marL="969962" lvl="1" indent="-457200"/>
            <a:r>
              <a:rPr lang="en-US" dirty="0"/>
              <a:t>Plot of latent root (eigenvalues) defines </a:t>
            </a:r>
            <a:r>
              <a:rPr lang="en-US" u="sng" dirty="0"/>
              <a:t>“elbow,” </a:t>
            </a:r>
            <a:r>
              <a:rPr lang="en-US" dirty="0"/>
              <a:t>the point at which the curve first begins to straighten out.</a:t>
            </a:r>
          </a:p>
          <a:p>
            <a:pPr marL="969962" lvl="1" indent="-457200"/>
            <a:r>
              <a:rPr lang="en-US" dirty="0"/>
              <a:t>Considered to represent those factors containing more unique rather than common variance.</a:t>
            </a:r>
          </a:p>
          <a:p>
            <a:pPr marL="969962" lvl="1" indent="-457200"/>
            <a:r>
              <a:rPr lang="en-US" dirty="0"/>
              <a:t>Most researchers do not include the elbow, but rather retain all of the preceding factors.</a:t>
            </a:r>
          </a:p>
          <a:p>
            <a:endParaRPr lang="en-US" dirty="0"/>
          </a:p>
          <a:p>
            <a:endParaRPr lang="en-US" dirty="0"/>
          </a:p>
          <a:p>
            <a:endParaRPr lang="en-US" dirty="0"/>
          </a:p>
          <a:p>
            <a:endParaRPr lang="en-US" dirty="0"/>
          </a:p>
          <a:p>
            <a:endParaRPr lang="en-US" dirty="0"/>
          </a:p>
          <a:p>
            <a:endParaRPr lang="en-US" dirty="0"/>
          </a:p>
          <a:p>
            <a:r>
              <a:rPr lang="en-US" dirty="0"/>
              <a:t>Parallel Test</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28</a:t>
            </a:fld>
            <a:endParaRPr lang="en-US" dirty="0"/>
          </a:p>
        </p:txBody>
      </p:sp>
      <p:pic>
        <p:nvPicPr>
          <p:cNvPr id="6" name="Picture 5"/>
          <p:cNvPicPr>
            <a:picLocks noChangeAspect="1"/>
          </p:cNvPicPr>
          <p:nvPr/>
        </p:nvPicPr>
        <p:blipFill>
          <a:blip/>
          <a:stretch>
            <a:fillRect/>
          </a:stretch>
        </p:blipFill>
        <p:spPr>
          <a:xfrm>
            <a:off x="7128394" y="2257878"/>
            <a:ext cx="4875451" cy="3079232"/>
          </a:xfrm>
          <a:prstGeom prst="rect">
            <a:avLst/>
          </a:prstGeom>
          <a:ln w="25400">
            <a:solidFill>
              <a:srgbClr val="00279F"/>
            </a:solidFill>
          </a:ln>
        </p:spPr>
      </p:pic>
      <p:sp>
        <p:nvSpPr>
          <p:cNvPr id="7" name="Footer Placeholder 3">
            <a:extLst>
              <a:ext uri="{FF2B5EF4-FFF2-40B4-BE49-F238E27FC236}">
                <a16:creationId xmlns:a16="http://schemas.microsoft.com/office/drawing/2014/main" id="{5D24ABDB-2EAE-4346-ADD1-FAB3C72E903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2249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Stopping Rules: Criteria for the Number of Factors to Extract</a:t>
            </a:r>
          </a:p>
        </p:txBody>
      </p:sp>
      <p:sp>
        <p:nvSpPr>
          <p:cNvPr id="3" name="Content Placeholder 2"/>
          <p:cNvSpPr>
            <a:spLocks noGrp="1"/>
          </p:cNvSpPr>
          <p:nvPr>
            <p:ph idx="1"/>
          </p:nvPr>
        </p:nvSpPr>
        <p:spPr>
          <a:xfrm>
            <a:off x="298450" y="927036"/>
            <a:ext cx="11766031" cy="4616450"/>
          </a:xfrm>
        </p:spPr>
        <p:txBody>
          <a:bodyPr/>
          <a:lstStyle/>
          <a:p>
            <a:r>
              <a:rPr lang="en-US" b="1" dirty="0"/>
              <a:t>Parallel Analysis</a:t>
            </a:r>
          </a:p>
          <a:p>
            <a:pPr marL="969962" lvl="1" indent="-457200"/>
            <a:r>
              <a:rPr lang="en-US" dirty="0"/>
              <a:t>Empirical measure based on the specific characteristics (i.e., number of variables and sample size) of the dataset being analyzed.</a:t>
            </a:r>
          </a:p>
          <a:p>
            <a:r>
              <a:rPr lang="en-US" b="1" dirty="0"/>
              <a:t>Procedure</a:t>
            </a:r>
          </a:p>
          <a:p>
            <a:pPr marL="969962" lvl="1" indent="-457200">
              <a:buFont typeface="+mj-lt"/>
              <a:buAutoNum type="arabicPeriod"/>
            </a:pPr>
            <a:r>
              <a:rPr lang="en-US" dirty="0"/>
              <a:t>Generate a large number (e.g., 500 or 1000) simulated datasets with random values for the same number of variables and sample size.</a:t>
            </a:r>
          </a:p>
          <a:p>
            <a:pPr marL="969962" lvl="1" indent="-457200">
              <a:buFont typeface="+mj-lt"/>
              <a:buAutoNum type="arabicPeriod"/>
            </a:pPr>
            <a:r>
              <a:rPr lang="en-US" dirty="0"/>
              <a:t>Apply either principal components or common factor analysis to each dataset.</a:t>
            </a:r>
          </a:p>
          <a:p>
            <a:pPr marL="969962" lvl="1" indent="-457200">
              <a:buFont typeface="+mj-lt"/>
              <a:buAutoNum type="arabicPeriod"/>
            </a:pPr>
            <a:r>
              <a:rPr lang="en-US" dirty="0"/>
              <a:t>Calculate average eigenvalue across datasets for each factor (i.e., first, second, . . . )</a:t>
            </a:r>
          </a:p>
          <a:p>
            <a:pPr marL="969962" lvl="1" indent="-457200">
              <a:buFont typeface="+mj-lt"/>
              <a:buAutoNum type="arabicPeriod"/>
            </a:pPr>
            <a:r>
              <a:rPr lang="en-US" dirty="0"/>
              <a:t>Compare to eigenvalues for original data and retain all factors that are greater than average eigenvalues from random datasets</a:t>
            </a:r>
          </a:p>
          <a:p>
            <a:pPr marL="1255712" lvl="2" indent="-342900"/>
            <a:r>
              <a:rPr lang="en-US" dirty="0"/>
              <a:t>Variants of this rule suggest taking the upper bound (95th percentile) of the simulated eigenvalues.</a:t>
            </a:r>
          </a:p>
          <a:p>
            <a:pPr marL="0" indent="0"/>
            <a:endParaRPr lang="en-US" sz="2000" dirty="0"/>
          </a:p>
          <a:p>
            <a:pPr marL="0" indent="0"/>
            <a:r>
              <a:rPr lang="en-US" b="1" dirty="0"/>
              <a:t>Applicable equally well to principal components or common factor methods</a:t>
            </a:r>
          </a:p>
        </p:txBody>
      </p:sp>
      <p:sp>
        <p:nvSpPr>
          <p:cNvPr id="4" name="Slide Number Placeholder 3"/>
          <p:cNvSpPr>
            <a:spLocks noGrp="1"/>
          </p:cNvSpPr>
          <p:nvPr>
            <p:ph type="sldNum" sz="quarter" idx="4"/>
          </p:nvPr>
        </p:nvSpPr>
        <p:spPr/>
        <p:txBody>
          <a:bodyPr/>
          <a:lstStyle/>
          <a:p>
            <a:fld id="{95487087-15B1-4B2E-A3F7-27BDCA4E3F06}" type="slidenum">
              <a:rPr lang="en-US" smtClean="0"/>
              <a:pPr/>
              <a:t>29</a:t>
            </a:fld>
            <a:endParaRPr lang="en-US" dirty="0"/>
          </a:p>
        </p:txBody>
      </p:sp>
      <p:sp>
        <p:nvSpPr>
          <p:cNvPr id="6" name="Footer Placeholder 3">
            <a:extLst>
              <a:ext uri="{FF2B5EF4-FFF2-40B4-BE49-F238E27FC236}">
                <a16:creationId xmlns:a16="http://schemas.microsoft.com/office/drawing/2014/main" id="{B4D21BD0-2DE8-4519-A153-1C02F9F71D1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2953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Exploratory Factor Analysis?</a:t>
            </a:r>
          </a:p>
          <a:p>
            <a:r>
              <a:rPr lang="en-US" dirty="0"/>
              <a:t>A Hypothetical Example of Exploratory Factor Analysis</a:t>
            </a:r>
          </a:p>
          <a:p>
            <a:r>
              <a:rPr lang="en-US" dirty="0"/>
              <a:t>Factor Analysis Decision Process</a:t>
            </a:r>
          </a:p>
          <a:p>
            <a:pPr marL="969962" lvl="1" indent="-457200"/>
            <a:r>
              <a:rPr lang="en-US" dirty="0"/>
              <a:t>Stage 1: Objectives of Exploratory Factor Analysis</a:t>
            </a:r>
          </a:p>
          <a:p>
            <a:pPr marL="969962" lvl="1" indent="-457200"/>
            <a:r>
              <a:rPr lang="en-US" dirty="0"/>
              <a:t>Stage 2: Designing an Exploratory Factor Analysis</a:t>
            </a:r>
          </a:p>
          <a:p>
            <a:pPr marL="969962" lvl="1" indent="-457200"/>
            <a:r>
              <a:rPr lang="en-US" dirty="0"/>
              <a:t>Stage 3: Assumptions in Exploratory Factor Analysis</a:t>
            </a:r>
          </a:p>
          <a:p>
            <a:pPr marL="969962" lvl="1" indent="-457200"/>
            <a:r>
              <a:rPr lang="en-US" dirty="0"/>
              <a:t>Stage 4: Deriving Factors and Assessing Overall Fit</a:t>
            </a:r>
          </a:p>
          <a:p>
            <a:pPr marL="969962" lvl="1" indent="-457200"/>
            <a:r>
              <a:rPr lang="en-US" dirty="0"/>
              <a:t>Stage 5: Interpreting the Factors</a:t>
            </a:r>
          </a:p>
          <a:p>
            <a:pPr marL="969962" lvl="1" indent="-457200"/>
            <a:r>
              <a:rPr lang="en-US" dirty="0"/>
              <a:t>Stage 6: Validation of Exploratory Factor Analysis</a:t>
            </a:r>
          </a:p>
          <a:p>
            <a:pPr marL="969962" lvl="1" indent="-457200"/>
            <a:r>
              <a:rPr lang="en-US" dirty="0"/>
              <a:t>Stage 7: Data Reduction—Additional Uses of Exploratory Factor Analysis Results</a:t>
            </a:r>
          </a:p>
          <a:p>
            <a:r>
              <a:rPr lang="en-US" dirty="0"/>
              <a:t>An Illustrative Example</a:t>
            </a:r>
          </a:p>
        </p:txBody>
      </p:sp>
      <p:sp>
        <p:nvSpPr>
          <p:cNvPr id="4" name="Slide Number Placeholder 3"/>
          <p:cNvSpPr>
            <a:spLocks noGrp="1"/>
          </p:cNvSpPr>
          <p:nvPr>
            <p:ph type="sldNum" sz="quarter" idx="4"/>
          </p:nvPr>
        </p:nvSpPr>
        <p:spPr/>
        <p:txBody>
          <a:bodyPr/>
          <a:lstStyle/>
          <a:p>
            <a:fld id="{95487087-15B1-4B2E-A3F7-27BDCA4E3F06}" type="slidenum">
              <a:rPr lang="en-US" smtClean="0"/>
              <a:pPr/>
              <a:t>3</a:t>
            </a:fld>
            <a:endParaRPr lang="en-US" dirty="0"/>
          </a:p>
        </p:txBody>
      </p:sp>
      <p:sp>
        <p:nvSpPr>
          <p:cNvPr id="6" name="Footer Placeholder 3">
            <a:extLst>
              <a:ext uri="{FF2B5EF4-FFF2-40B4-BE49-F238E27FC236}">
                <a16:creationId xmlns:a16="http://schemas.microsoft.com/office/drawing/2014/main" id="{9D0D719D-F35B-49F7-8D8E-B39AADC22A7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47549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code</a:t>
            </a:r>
            <a:endParaRPr lang="zh-TW" altLang="en-US" dirty="0"/>
          </a:p>
        </p:txBody>
      </p:sp>
      <p:sp>
        <p:nvSpPr>
          <p:cNvPr id="3" name="內容版面配置區 2"/>
          <p:cNvSpPr>
            <a:spLocks noGrp="1"/>
          </p:cNvSpPr>
          <p:nvPr>
            <p:ph idx="1"/>
          </p:nvPr>
        </p:nvSpPr>
        <p:spPr/>
        <p:txBody>
          <a:bodyPr/>
          <a:lstStyle/>
          <a:p>
            <a:r>
              <a:rPr lang="en-US" altLang="zh-TW" dirty="0"/>
              <a:t>library('</a:t>
            </a:r>
            <a:r>
              <a:rPr lang="en-US" altLang="zh-TW" dirty="0" err="1"/>
              <a:t>EFAtools</a:t>
            </a:r>
            <a:r>
              <a:rPr lang="en-US" altLang="zh-TW" dirty="0"/>
              <a:t>')</a:t>
            </a:r>
          </a:p>
          <a:p>
            <a:r>
              <a:rPr lang="en-US" altLang="zh-TW" dirty="0"/>
              <a:t>PARALLEL(</a:t>
            </a:r>
            <a:r>
              <a:rPr lang="en-US" altLang="zh-TW" dirty="0" err="1"/>
              <a:t>HBAT.cor,N</a:t>
            </a:r>
            <a:r>
              <a:rPr lang="en-US" altLang="zh-TW" dirty="0"/>
              <a:t>=100)      # takes much time to get the result</a:t>
            </a:r>
          </a:p>
          <a:p>
            <a:endParaRPr lang="en-US" altLang="zh-TW" dirty="0"/>
          </a:p>
          <a:p>
            <a:r>
              <a:rPr lang="en-US" altLang="zh-TW" dirty="0" err="1"/>
              <a:t>install.packages</a:t>
            </a:r>
            <a:r>
              <a:rPr lang="en-US" altLang="zh-TW" dirty="0"/>
              <a:t>(psych)</a:t>
            </a:r>
          </a:p>
          <a:p>
            <a:r>
              <a:rPr lang="en-US" altLang="zh-TW" dirty="0"/>
              <a:t>library(psych)</a:t>
            </a:r>
          </a:p>
          <a:p>
            <a:r>
              <a:rPr lang="en-US" altLang="zh-TW" dirty="0" err="1"/>
              <a:t>fa.parallel</a:t>
            </a:r>
            <a:r>
              <a:rPr lang="en-US" altLang="zh-TW" dirty="0"/>
              <a:t>(</a:t>
            </a:r>
            <a:r>
              <a:rPr lang="en-US" altLang="zh-TW" dirty="0" err="1"/>
              <a:t>HBAT.cor,n.obs</a:t>
            </a:r>
            <a:r>
              <a:rPr lang="en-US" altLang="zh-TW" dirty="0"/>
              <a:t>=100)</a:t>
            </a:r>
          </a:p>
          <a:p>
            <a:br>
              <a:rPr lang="en-US" altLang="zh-TW" dirty="0"/>
            </a:br>
            <a:r>
              <a:rPr lang="en-US" altLang="zh-TW" dirty="0"/>
              <a:t>Note: </a:t>
            </a:r>
            <a:r>
              <a:rPr lang="zh-TW" altLang="en-US" dirty="0"/>
              <a:t>做</a:t>
            </a:r>
            <a:r>
              <a:rPr lang="en-US" altLang="zh-TW" dirty="0"/>
              <a:t>FA</a:t>
            </a:r>
            <a:r>
              <a:rPr lang="zh-TW" altLang="en-US" dirty="0"/>
              <a:t>時，在乎的是</a:t>
            </a:r>
            <a:r>
              <a:rPr lang="en-US" altLang="zh-TW" dirty="0" err="1"/>
              <a:t>corr</a:t>
            </a:r>
            <a:r>
              <a:rPr lang="en-US" altLang="zh-TW" dirty="0"/>
              <a:t> matrix</a:t>
            </a:r>
          </a:p>
          <a:p>
            <a:endParaRPr lang="zh-TW" altLang="en-US" dirty="0"/>
          </a:p>
        </p:txBody>
      </p:sp>
      <p:sp>
        <p:nvSpPr>
          <p:cNvPr id="4" name="投影片編號版面配置區 3"/>
          <p:cNvSpPr>
            <a:spLocks noGrp="1"/>
          </p:cNvSpPr>
          <p:nvPr>
            <p:ph type="sldNum" sz="quarter" idx="4"/>
          </p:nvPr>
        </p:nvSpPr>
        <p:spPr/>
        <p:txBody>
          <a:bodyPr/>
          <a:lstStyle/>
          <a:p>
            <a:fld id="{95487087-15B1-4B2E-A3F7-27BDCA4E3F06}" type="slidenum">
              <a:rPr lang="en-US" smtClean="0"/>
              <a:pPr/>
              <a:t>30</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203904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18" y="125413"/>
            <a:ext cx="11776324" cy="641350"/>
          </a:xfrm>
        </p:spPr>
        <p:txBody>
          <a:bodyPr/>
          <a:lstStyle/>
          <a:p>
            <a:r>
              <a:rPr lang="en-US" sz="2800" dirty="0"/>
              <a:t>Rules of Thumb – Choosing Factor Models and Number of Factors</a:t>
            </a:r>
          </a:p>
        </p:txBody>
      </p:sp>
      <p:sp>
        <p:nvSpPr>
          <p:cNvPr id="3" name="Content Placeholder 2"/>
          <p:cNvSpPr>
            <a:spLocks noGrp="1"/>
          </p:cNvSpPr>
          <p:nvPr>
            <p:ph idx="1"/>
          </p:nvPr>
        </p:nvSpPr>
        <p:spPr>
          <a:xfrm>
            <a:off x="268818" y="899044"/>
            <a:ext cx="11893549" cy="4616450"/>
          </a:xfrm>
        </p:spPr>
        <p:txBody>
          <a:bodyPr/>
          <a:lstStyle/>
          <a:p>
            <a:pPr marL="457200" indent="-457200">
              <a:buFont typeface="Arial" panose="020B0604020202020204" pitchFamily="34" charset="0"/>
              <a:buChar char="•"/>
            </a:pPr>
            <a:r>
              <a:rPr lang="en-US" sz="2400" dirty="0"/>
              <a:t>While principal component and common factor analysis models yield similar results in most research settings (30 or more variables or communalities of .60 for most variables):         </a:t>
            </a:r>
          </a:p>
          <a:p>
            <a:pPr marL="969962" lvl="1" indent="-457200">
              <a:buFont typeface="Wingdings" panose="05000000000000000000" pitchFamily="2" charset="2"/>
              <a:buChar char="ü"/>
            </a:pPr>
            <a:r>
              <a:rPr lang="en-US" sz="2000" dirty="0"/>
              <a:t>the principal component analysis model is most appropriate when data reduction is paramount.        </a:t>
            </a:r>
          </a:p>
          <a:p>
            <a:pPr marL="969962" lvl="1" indent="-457200">
              <a:buFont typeface="Wingdings" panose="05000000000000000000" pitchFamily="2" charset="2"/>
              <a:buChar char="ü"/>
            </a:pPr>
            <a:r>
              <a:rPr lang="en-US" sz="2000" dirty="0"/>
              <a:t>the common factor model is best in well-specified theoretical applications.</a:t>
            </a:r>
          </a:p>
          <a:p>
            <a:pPr marL="457200" indent="-457200">
              <a:buFont typeface="Arial" panose="020B0604020202020204" pitchFamily="34" charset="0"/>
              <a:buChar char="•"/>
            </a:pPr>
            <a:r>
              <a:rPr lang="en-US" sz="2400" dirty="0"/>
              <a:t>A decision on the number of retained factors should be based on several considerations: </a:t>
            </a:r>
          </a:p>
          <a:p>
            <a:pPr marL="969962" lvl="1" indent="-457200">
              <a:buFont typeface="Wingdings" panose="05000000000000000000" pitchFamily="2" charset="2"/>
              <a:buChar char="ü"/>
            </a:pPr>
            <a:r>
              <a:rPr lang="en-US" sz="2000" dirty="0"/>
              <a:t>Use several stopping criteria to determine the initial number of factors to retain.  </a:t>
            </a:r>
          </a:p>
          <a:p>
            <a:pPr marL="1370012" lvl="2" indent="-457200">
              <a:buFont typeface="Wingdings" panose="05000000000000000000" pitchFamily="2" charset="2"/>
              <a:buChar char="§"/>
            </a:pPr>
            <a:r>
              <a:rPr lang="en-US" sz="1800" dirty="0"/>
              <a:t>Factors With Eigenvalues greater than 1.0. </a:t>
            </a:r>
          </a:p>
          <a:p>
            <a:pPr marL="1370012" lvl="2" indent="-457200">
              <a:buFont typeface="Wingdings" panose="05000000000000000000" pitchFamily="2" charset="2"/>
              <a:buChar char="§"/>
            </a:pPr>
            <a:r>
              <a:rPr lang="en-US" sz="1800" dirty="0"/>
              <a:t>A pre-determined number based on research objectives and/or prior research.     </a:t>
            </a:r>
          </a:p>
          <a:p>
            <a:pPr marL="1370012" lvl="2" indent="-457200">
              <a:buFont typeface="Wingdings" panose="05000000000000000000" pitchFamily="2" charset="2"/>
              <a:buChar char="§"/>
            </a:pPr>
            <a:r>
              <a:rPr lang="en-US" sz="1800" dirty="0"/>
              <a:t>Enough factors for a specified percentage of variance explained (e.g., usually 60%).                   </a:t>
            </a:r>
          </a:p>
          <a:p>
            <a:pPr marL="1370012" lvl="2" indent="-457200">
              <a:buFont typeface="Wingdings" panose="05000000000000000000" pitchFamily="2" charset="2"/>
              <a:buChar char="§"/>
            </a:pPr>
            <a:r>
              <a:rPr lang="en-US" sz="1800" dirty="0"/>
              <a:t>Factors shown by the scree test to have substantial amounts of common variance (</a:t>
            </a:r>
            <a:r>
              <a:rPr lang="en-US" sz="1800" dirty="0" err="1"/>
              <a:t>i.e</a:t>
            </a:r>
            <a:r>
              <a:rPr lang="en-US" sz="1800" dirty="0"/>
              <a:t>, before inflection point). </a:t>
            </a:r>
          </a:p>
          <a:p>
            <a:pPr marL="1370012" lvl="2" indent="-457200">
              <a:buFont typeface="Wingdings" panose="05000000000000000000" pitchFamily="2" charset="2"/>
              <a:buChar char="§"/>
            </a:pPr>
            <a:r>
              <a:rPr lang="en-US" sz="1800" dirty="0"/>
              <a:t>Factors which have eigenvalues greater than factors from randomly-generated data.   </a:t>
            </a:r>
          </a:p>
          <a:p>
            <a:pPr marL="1370012" lvl="2" indent="-457200">
              <a:buFont typeface="Wingdings" panose="05000000000000000000" pitchFamily="2" charset="2"/>
              <a:buChar char="§"/>
            </a:pPr>
            <a:r>
              <a:rPr lang="en-US" sz="1800" dirty="0"/>
              <a:t>Factors above the threshold established by parallel analysis.            </a:t>
            </a:r>
          </a:p>
          <a:p>
            <a:pPr marL="969962" lvl="1" indent="-457200">
              <a:buFont typeface="Wingdings" panose="05000000000000000000" pitchFamily="2" charset="2"/>
              <a:buChar char="ü"/>
            </a:pPr>
            <a:r>
              <a:rPr lang="en-US" sz="2000" dirty="0"/>
              <a:t>More factors when there is heterogeneity among sample subgroups.</a:t>
            </a:r>
          </a:p>
          <a:p>
            <a:pPr marL="457200" indent="-457200">
              <a:buFont typeface="Arial" panose="020B0604020202020204" pitchFamily="34" charset="0"/>
              <a:buChar char="•"/>
            </a:pPr>
            <a:r>
              <a:rPr lang="en-US" sz="2400" dirty="0"/>
              <a:t>Consideration of several alternative solutions (one more and one less factor than the initial solution) to ensure the best structure is identified.</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31</a:t>
            </a:fld>
            <a:endParaRPr lang="en-US" dirty="0"/>
          </a:p>
        </p:txBody>
      </p:sp>
      <p:sp>
        <p:nvSpPr>
          <p:cNvPr id="6" name="Footer Placeholder 3">
            <a:extLst>
              <a:ext uri="{FF2B5EF4-FFF2-40B4-BE49-F238E27FC236}">
                <a16:creationId xmlns:a16="http://schemas.microsoft.com/office/drawing/2014/main" id="{E7ADF66F-30A9-4D91-BF0A-BDF5D4D1531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66949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18" y="125413"/>
            <a:ext cx="11777002" cy="641350"/>
          </a:xfrm>
        </p:spPr>
        <p:txBody>
          <a:bodyPr/>
          <a:lstStyle/>
          <a:p>
            <a:r>
              <a:rPr lang="en-US" sz="2800" dirty="0"/>
              <a:t>Alternatives to Principal Components and Common Factor Analysis</a:t>
            </a:r>
          </a:p>
        </p:txBody>
      </p:sp>
      <p:sp>
        <p:nvSpPr>
          <p:cNvPr id="3" name="Content Placeholder 2"/>
          <p:cNvSpPr>
            <a:spLocks noGrp="1"/>
          </p:cNvSpPr>
          <p:nvPr>
            <p:ph idx="1"/>
          </p:nvPr>
        </p:nvSpPr>
        <p:spPr>
          <a:xfrm>
            <a:off x="298451" y="889706"/>
            <a:ext cx="11368616" cy="4616450"/>
          </a:xfrm>
        </p:spPr>
        <p:txBody>
          <a:bodyPr/>
          <a:lstStyle/>
          <a:p>
            <a:r>
              <a:rPr lang="en-US" b="1" dirty="0"/>
              <a:t>Factor Analysis of Categorical Data</a:t>
            </a:r>
            <a:r>
              <a:rPr lang="zh-TW" altLang="en-US" b="1" dirty="0"/>
              <a:t>         </a:t>
            </a:r>
            <a:endParaRPr lang="en-US" b="1" dirty="0"/>
          </a:p>
          <a:p>
            <a:pPr marL="969962" lvl="1" indent="-457200"/>
            <a:r>
              <a:rPr lang="en-US" u="sng" dirty="0"/>
              <a:t>Optimal </a:t>
            </a:r>
            <a:r>
              <a:rPr lang="en-US" u="sng" dirty="0" err="1"/>
              <a:t>scaling（最適宜量度</a:t>
            </a:r>
            <a:r>
              <a:rPr lang="en-US" u="sng" dirty="0"/>
              <a:t>） </a:t>
            </a:r>
            <a:r>
              <a:rPr lang="en-US" dirty="0"/>
              <a:t>is a process to derive interval measurement properties for variables which were originally nominal or ordinal measures.</a:t>
            </a:r>
          </a:p>
          <a:p>
            <a:pPr marL="969962" lvl="1" indent="-457200"/>
            <a:r>
              <a:rPr lang="en-US" u="sng" dirty="0"/>
              <a:t>Two issues</a:t>
            </a:r>
          </a:p>
          <a:p>
            <a:pPr marL="1370012" lvl="2" indent="-457200"/>
            <a:r>
              <a:rPr lang="en-US" dirty="0"/>
              <a:t>optimal scaling works within the variable set specified (e.g., maximizes the correlations among the variables in the analysis), but this scaling may change in other analyses.</a:t>
            </a:r>
          </a:p>
          <a:p>
            <a:pPr marL="1370012" lvl="2" indent="-457200"/>
            <a:r>
              <a:rPr lang="en-US" dirty="0"/>
              <a:t>the researcher sets a series of allowable transformations (e.g., retain </a:t>
            </a:r>
            <a:r>
              <a:rPr lang="en-US" dirty="0" err="1"/>
              <a:t>ordinality</a:t>
            </a:r>
            <a:r>
              <a:rPr lang="en-US" dirty="0"/>
              <a:t> or not). </a:t>
            </a:r>
          </a:p>
          <a:p>
            <a:r>
              <a:rPr lang="en-US" b="1" dirty="0"/>
              <a:t>Variable Clustering</a:t>
            </a:r>
          </a:p>
          <a:p>
            <a:pPr marL="969962" lvl="1" indent="-457200"/>
            <a:r>
              <a:rPr lang="en-US" u="sng" dirty="0"/>
              <a:t>Variant of PCA </a:t>
            </a:r>
            <a:r>
              <a:rPr lang="en-US" dirty="0"/>
              <a:t>popularized in the PROC VARCLUS of SAS.</a:t>
            </a:r>
          </a:p>
          <a:p>
            <a:pPr marL="969962" lvl="1" indent="-457200"/>
            <a:r>
              <a:rPr lang="en-US" dirty="0"/>
              <a:t>Form of </a:t>
            </a:r>
            <a:r>
              <a:rPr lang="en-US" u="sng" dirty="0"/>
              <a:t>“sequential” factor extraction </a:t>
            </a:r>
            <a:r>
              <a:rPr lang="en-US" dirty="0"/>
              <a:t>where factors are split to form new factors</a:t>
            </a:r>
          </a:p>
          <a:p>
            <a:pPr marL="969962" lvl="1" indent="-457200"/>
            <a:r>
              <a:rPr lang="en-US" u="sng" dirty="0"/>
              <a:t>Benefits </a:t>
            </a:r>
            <a:r>
              <a:rPr lang="en-US" dirty="0"/>
              <a:t>include:</a:t>
            </a:r>
          </a:p>
          <a:p>
            <a:pPr marL="1370012" lvl="2" indent="-457200"/>
            <a:r>
              <a:rPr lang="en-US" dirty="0"/>
              <a:t>not impacted by the number of variables included like PCA.</a:t>
            </a:r>
          </a:p>
          <a:p>
            <a:pPr marL="1370012" lvl="2" indent="-457200"/>
            <a:r>
              <a:rPr lang="en-US" dirty="0"/>
              <a:t>based on a hierarchical process of component formation.</a:t>
            </a:r>
          </a:p>
          <a:p>
            <a:pPr marL="1370012" lvl="2" indent="-457200"/>
            <a:r>
              <a:rPr lang="en-US" dirty="0"/>
              <a:t>introduces additional diagnostics for selecting the most representative variable(s).</a:t>
            </a:r>
          </a:p>
        </p:txBody>
      </p:sp>
      <p:sp>
        <p:nvSpPr>
          <p:cNvPr id="4" name="Slide Number Placeholder 3"/>
          <p:cNvSpPr>
            <a:spLocks noGrp="1"/>
          </p:cNvSpPr>
          <p:nvPr>
            <p:ph type="sldNum" sz="quarter" idx="4"/>
          </p:nvPr>
        </p:nvSpPr>
        <p:spPr/>
        <p:txBody>
          <a:bodyPr/>
          <a:lstStyle/>
          <a:p>
            <a:fld id="{95487087-15B1-4B2E-A3F7-27BDCA4E3F06}" type="slidenum">
              <a:rPr lang="en-US" smtClean="0"/>
              <a:pPr/>
              <a:t>32</a:t>
            </a:fld>
            <a:endParaRPr lang="en-US" dirty="0"/>
          </a:p>
        </p:txBody>
      </p:sp>
      <p:sp>
        <p:nvSpPr>
          <p:cNvPr id="6" name="Footer Placeholder 3">
            <a:extLst>
              <a:ext uri="{FF2B5EF4-FFF2-40B4-BE49-F238E27FC236}">
                <a16:creationId xmlns:a16="http://schemas.microsoft.com/office/drawing/2014/main" id="{55632851-9F65-4ABA-94A4-671B9C616DC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grpSp>
        <p:nvGrpSpPr>
          <p:cNvPr id="27" name="群組 26">
            <a:extLst>
              <a:ext uri="{FF2B5EF4-FFF2-40B4-BE49-F238E27FC236}">
                <a16:creationId xmlns:a16="http://schemas.microsoft.com/office/drawing/2014/main" id="{E9352A01-23DD-04A4-CA66-9DD8E9824079}"/>
              </a:ext>
            </a:extLst>
          </p:cNvPr>
          <p:cNvGrpSpPr/>
          <p:nvPr/>
        </p:nvGrpSpPr>
        <p:grpSpPr>
          <a:xfrm>
            <a:off x="7286503" y="885291"/>
            <a:ext cx="2338200" cy="541080"/>
            <a:chOff x="7286503" y="885291"/>
            <a:chExt cx="2338200" cy="541080"/>
          </a:xfrm>
        </p:grpSpPr>
        <mc:AlternateContent xmlns:mc="http://schemas.openxmlformats.org/markup-compatibility/2006">
          <mc:Choice xmlns:p14="http://schemas.microsoft.com/office/powerpoint/2010/main" Requires="p14">
            <p:contentPart p14:bwMode="auto" r:id="rId2">
              <p14:nvContentPartPr>
                <p14:cNvPr id="7" name="筆跡 6">
                  <a:extLst>
                    <a:ext uri="{FF2B5EF4-FFF2-40B4-BE49-F238E27FC236}">
                      <a16:creationId xmlns:a16="http://schemas.microsoft.com/office/drawing/2014/main" id="{4ADE1DAA-F1A8-0463-838C-FC8EBE142F65}"/>
                    </a:ext>
                  </a:extLst>
                </p14:cNvPr>
                <p14:cNvContentPartPr/>
                <p14:nvPr/>
              </p14:nvContentPartPr>
              <p14:xfrm>
                <a:off x="7286503" y="909051"/>
                <a:ext cx="165960" cy="404640"/>
              </p14:xfrm>
            </p:contentPart>
          </mc:Choice>
          <mc:Fallback>
            <p:pic>
              <p:nvPicPr>
                <p:cNvPr id="7" name="筆跡 6">
                  <a:extLst>
                    <a:ext uri="{FF2B5EF4-FFF2-40B4-BE49-F238E27FC236}">
                      <a16:creationId xmlns:a16="http://schemas.microsoft.com/office/drawing/2014/main" id="{4ADE1DAA-F1A8-0463-838C-FC8EBE142F65}"/>
                    </a:ext>
                  </a:extLst>
                </p:cNvPr>
                <p:cNvPicPr/>
                <p:nvPr/>
              </p:nvPicPr>
              <p:blipFill>
                <a:blip r:embed="rId3"/>
                <a:stretch>
                  <a:fillRect/>
                </a:stretch>
              </p:blipFill>
              <p:spPr>
                <a:xfrm>
                  <a:off x="7277503" y="900051"/>
                  <a:ext cx="18360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筆跡 7">
                  <a:extLst>
                    <a:ext uri="{FF2B5EF4-FFF2-40B4-BE49-F238E27FC236}">
                      <a16:creationId xmlns:a16="http://schemas.microsoft.com/office/drawing/2014/main" id="{B3A60C16-60DD-F115-B6C6-F6E1586CE3B5}"/>
                    </a:ext>
                  </a:extLst>
                </p14:cNvPr>
                <p14:cNvContentPartPr/>
                <p14:nvPr/>
              </p14:nvContentPartPr>
              <p14:xfrm>
                <a:off x="7523023" y="1114251"/>
                <a:ext cx="20160" cy="203760"/>
              </p14:xfrm>
            </p:contentPart>
          </mc:Choice>
          <mc:Fallback>
            <p:pic>
              <p:nvPicPr>
                <p:cNvPr id="8" name="筆跡 7">
                  <a:extLst>
                    <a:ext uri="{FF2B5EF4-FFF2-40B4-BE49-F238E27FC236}">
                      <a16:creationId xmlns:a16="http://schemas.microsoft.com/office/drawing/2014/main" id="{B3A60C16-60DD-F115-B6C6-F6E1586CE3B5}"/>
                    </a:ext>
                  </a:extLst>
                </p:cNvPr>
                <p:cNvPicPr/>
                <p:nvPr/>
              </p:nvPicPr>
              <p:blipFill>
                <a:blip r:embed="rId5"/>
                <a:stretch>
                  <a:fillRect/>
                </a:stretch>
              </p:blipFill>
              <p:spPr>
                <a:xfrm>
                  <a:off x="7514023" y="1105251"/>
                  <a:ext cx="378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筆跡 9">
                  <a:extLst>
                    <a:ext uri="{FF2B5EF4-FFF2-40B4-BE49-F238E27FC236}">
                      <a16:creationId xmlns:a16="http://schemas.microsoft.com/office/drawing/2014/main" id="{E4DA9647-1E6A-0B37-9F0A-2573548ADD7F}"/>
                    </a:ext>
                  </a:extLst>
                </p14:cNvPr>
                <p14:cNvContentPartPr/>
                <p14:nvPr/>
              </p14:nvContentPartPr>
              <p14:xfrm>
                <a:off x="7450303" y="968091"/>
                <a:ext cx="88560" cy="150840"/>
              </p14:xfrm>
            </p:contentPart>
          </mc:Choice>
          <mc:Fallback>
            <p:pic>
              <p:nvPicPr>
                <p:cNvPr id="10" name="筆跡 9">
                  <a:extLst>
                    <a:ext uri="{FF2B5EF4-FFF2-40B4-BE49-F238E27FC236}">
                      <a16:creationId xmlns:a16="http://schemas.microsoft.com/office/drawing/2014/main" id="{E4DA9647-1E6A-0B37-9F0A-2573548ADD7F}"/>
                    </a:ext>
                  </a:extLst>
                </p:cNvPr>
                <p:cNvPicPr/>
                <p:nvPr/>
              </p:nvPicPr>
              <p:blipFill>
                <a:blip r:embed="rId7"/>
                <a:stretch>
                  <a:fillRect/>
                </a:stretch>
              </p:blipFill>
              <p:spPr>
                <a:xfrm>
                  <a:off x="7441303" y="959451"/>
                  <a:ext cx="1062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筆跡 11">
                  <a:extLst>
                    <a:ext uri="{FF2B5EF4-FFF2-40B4-BE49-F238E27FC236}">
                      <a16:creationId xmlns:a16="http://schemas.microsoft.com/office/drawing/2014/main" id="{459E5E72-A5F9-F0BE-4673-E249A0EF3C1F}"/>
                    </a:ext>
                  </a:extLst>
                </p14:cNvPr>
                <p14:cNvContentPartPr/>
                <p14:nvPr/>
              </p14:nvContentPartPr>
              <p14:xfrm>
                <a:off x="7649023" y="885291"/>
                <a:ext cx="219960" cy="541080"/>
              </p14:xfrm>
            </p:contentPart>
          </mc:Choice>
          <mc:Fallback>
            <p:pic>
              <p:nvPicPr>
                <p:cNvPr id="12" name="筆跡 11">
                  <a:extLst>
                    <a:ext uri="{FF2B5EF4-FFF2-40B4-BE49-F238E27FC236}">
                      <a16:creationId xmlns:a16="http://schemas.microsoft.com/office/drawing/2014/main" id="{459E5E72-A5F9-F0BE-4673-E249A0EF3C1F}"/>
                    </a:ext>
                  </a:extLst>
                </p:cNvPr>
                <p:cNvPicPr/>
                <p:nvPr/>
              </p:nvPicPr>
              <p:blipFill>
                <a:blip r:embed="rId9"/>
                <a:stretch>
                  <a:fillRect/>
                </a:stretch>
              </p:blipFill>
              <p:spPr>
                <a:xfrm>
                  <a:off x="7640383" y="876291"/>
                  <a:ext cx="237600" cy="558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筆跡 13">
                  <a:extLst>
                    <a:ext uri="{FF2B5EF4-FFF2-40B4-BE49-F238E27FC236}">
                      <a16:creationId xmlns:a16="http://schemas.microsoft.com/office/drawing/2014/main" id="{B049FE37-8830-5690-1B21-F42460863315}"/>
                    </a:ext>
                  </a:extLst>
                </p14:cNvPr>
                <p14:cNvContentPartPr/>
                <p14:nvPr/>
              </p14:nvContentPartPr>
              <p14:xfrm>
                <a:off x="7847023" y="1130091"/>
                <a:ext cx="298800" cy="281880"/>
              </p14:xfrm>
            </p:contentPart>
          </mc:Choice>
          <mc:Fallback>
            <p:pic>
              <p:nvPicPr>
                <p:cNvPr id="14" name="筆跡 13">
                  <a:extLst>
                    <a:ext uri="{FF2B5EF4-FFF2-40B4-BE49-F238E27FC236}">
                      <a16:creationId xmlns:a16="http://schemas.microsoft.com/office/drawing/2014/main" id="{B049FE37-8830-5690-1B21-F42460863315}"/>
                    </a:ext>
                  </a:extLst>
                </p:cNvPr>
                <p:cNvPicPr/>
                <p:nvPr/>
              </p:nvPicPr>
              <p:blipFill>
                <a:blip r:embed="rId11"/>
                <a:stretch>
                  <a:fillRect/>
                </a:stretch>
              </p:blipFill>
              <p:spPr>
                <a:xfrm>
                  <a:off x="7838383" y="1121451"/>
                  <a:ext cx="3164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筆跡 15">
                  <a:extLst>
                    <a:ext uri="{FF2B5EF4-FFF2-40B4-BE49-F238E27FC236}">
                      <a16:creationId xmlns:a16="http://schemas.microsoft.com/office/drawing/2014/main" id="{5052D19A-779B-723D-DE31-088A79AF2CC8}"/>
                    </a:ext>
                  </a:extLst>
                </p14:cNvPr>
                <p14:cNvContentPartPr/>
                <p14:nvPr/>
              </p14:nvContentPartPr>
              <p14:xfrm>
                <a:off x="8144743" y="1216131"/>
                <a:ext cx="218160" cy="162720"/>
              </p14:xfrm>
            </p:contentPart>
          </mc:Choice>
          <mc:Fallback>
            <p:pic>
              <p:nvPicPr>
                <p:cNvPr id="16" name="筆跡 15">
                  <a:extLst>
                    <a:ext uri="{FF2B5EF4-FFF2-40B4-BE49-F238E27FC236}">
                      <a16:creationId xmlns:a16="http://schemas.microsoft.com/office/drawing/2014/main" id="{5052D19A-779B-723D-DE31-088A79AF2CC8}"/>
                    </a:ext>
                  </a:extLst>
                </p:cNvPr>
                <p:cNvPicPr/>
                <p:nvPr/>
              </p:nvPicPr>
              <p:blipFill>
                <a:blip r:embed="rId13"/>
                <a:stretch>
                  <a:fillRect/>
                </a:stretch>
              </p:blipFill>
              <p:spPr>
                <a:xfrm>
                  <a:off x="8135743" y="1207491"/>
                  <a:ext cx="2358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筆跡 17">
                  <a:extLst>
                    <a:ext uri="{FF2B5EF4-FFF2-40B4-BE49-F238E27FC236}">
                      <a16:creationId xmlns:a16="http://schemas.microsoft.com/office/drawing/2014/main" id="{A5F71961-1C68-C034-8DA8-4CDA9874A138}"/>
                    </a:ext>
                  </a:extLst>
                </p14:cNvPr>
                <p14:cNvContentPartPr/>
                <p14:nvPr/>
              </p14:nvContentPartPr>
              <p14:xfrm>
                <a:off x="8338783" y="1105611"/>
                <a:ext cx="312480" cy="26640"/>
              </p14:xfrm>
            </p:contentPart>
          </mc:Choice>
          <mc:Fallback>
            <p:pic>
              <p:nvPicPr>
                <p:cNvPr id="18" name="筆跡 17">
                  <a:extLst>
                    <a:ext uri="{FF2B5EF4-FFF2-40B4-BE49-F238E27FC236}">
                      <a16:creationId xmlns:a16="http://schemas.microsoft.com/office/drawing/2014/main" id="{A5F71961-1C68-C034-8DA8-4CDA9874A138}"/>
                    </a:ext>
                  </a:extLst>
                </p:cNvPr>
                <p:cNvPicPr/>
                <p:nvPr/>
              </p:nvPicPr>
              <p:blipFill>
                <a:blip r:embed="rId15"/>
                <a:stretch>
                  <a:fillRect/>
                </a:stretch>
              </p:blipFill>
              <p:spPr>
                <a:xfrm>
                  <a:off x="8330143" y="1096971"/>
                  <a:ext cx="3301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筆跡 19">
                  <a:extLst>
                    <a:ext uri="{FF2B5EF4-FFF2-40B4-BE49-F238E27FC236}">
                      <a16:creationId xmlns:a16="http://schemas.microsoft.com/office/drawing/2014/main" id="{087BDDA1-BD24-3140-3EE5-0240516831B3}"/>
                    </a:ext>
                  </a:extLst>
                </p14:cNvPr>
                <p14:cNvContentPartPr/>
                <p14:nvPr/>
              </p14:nvContentPartPr>
              <p14:xfrm>
                <a:off x="8430223" y="989691"/>
                <a:ext cx="258480" cy="392760"/>
              </p14:xfrm>
            </p:contentPart>
          </mc:Choice>
          <mc:Fallback>
            <p:pic>
              <p:nvPicPr>
                <p:cNvPr id="20" name="筆跡 19">
                  <a:extLst>
                    <a:ext uri="{FF2B5EF4-FFF2-40B4-BE49-F238E27FC236}">
                      <a16:creationId xmlns:a16="http://schemas.microsoft.com/office/drawing/2014/main" id="{087BDDA1-BD24-3140-3EE5-0240516831B3}"/>
                    </a:ext>
                  </a:extLst>
                </p:cNvPr>
                <p:cNvPicPr/>
                <p:nvPr/>
              </p:nvPicPr>
              <p:blipFill>
                <a:blip r:embed="rId17"/>
                <a:stretch>
                  <a:fillRect/>
                </a:stretch>
              </p:blipFill>
              <p:spPr>
                <a:xfrm>
                  <a:off x="8421583" y="980691"/>
                  <a:ext cx="27612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筆跡 21">
                  <a:extLst>
                    <a:ext uri="{FF2B5EF4-FFF2-40B4-BE49-F238E27FC236}">
                      <a16:creationId xmlns:a16="http://schemas.microsoft.com/office/drawing/2014/main" id="{472BAEA5-44B4-68EC-09C6-B4FD4145F6AF}"/>
                    </a:ext>
                  </a:extLst>
                </p14:cNvPr>
                <p14:cNvContentPartPr/>
                <p14:nvPr/>
              </p14:nvContentPartPr>
              <p14:xfrm>
                <a:off x="8924143" y="1149376"/>
                <a:ext cx="155160" cy="225720"/>
              </p14:xfrm>
            </p:contentPart>
          </mc:Choice>
          <mc:Fallback>
            <p:pic>
              <p:nvPicPr>
                <p:cNvPr id="22" name="筆跡 21">
                  <a:extLst>
                    <a:ext uri="{FF2B5EF4-FFF2-40B4-BE49-F238E27FC236}">
                      <a16:creationId xmlns:a16="http://schemas.microsoft.com/office/drawing/2014/main" id="{472BAEA5-44B4-68EC-09C6-B4FD4145F6AF}"/>
                    </a:ext>
                  </a:extLst>
                </p:cNvPr>
                <p:cNvPicPr/>
                <p:nvPr/>
              </p:nvPicPr>
              <p:blipFill>
                <a:blip r:embed="rId19"/>
                <a:stretch>
                  <a:fillRect/>
                </a:stretch>
              </p:blipFill>
              <p:spPr>
                <a:xfrm>
                  <a:off x="8915503" y="1140376"/>
                  <a:ext cx="1728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筆跡 23">
                  <a:extLst>
                    <a:ext uri="{FF2B5EF4-FFF2-40B4-BE49-F238E27FC236}">
                      <a16:creationId xmlns:a16="http://schemas.microsoft.com/office/drawing/2014/main" id="{E5F1BA36-4BCE-ADCC-3804-F25A08ECFDF3}"/>
                    </a:ext>
                  </a:extLst>
                </p14:cNvPr>
                <p14:cNvContentPartPr/>
                <p14:nvPr/>
              </p14:nvContentPartPr>
              <p14:xfrm>
                <a:off x="9095143" y="1223896"/>
                <a:ext cx="179640" cy="186840"/>
              </p14:xfrm>
            </p:contentPart>
          </mc:Choice>
          <mc:Fallback>
            <p:pic>
              <p:nvPicPr>
                <p:cNvPr id="24" name="筆跡 23">
                  <a:extLst>
                    <a:ext uri="{FF2B5EF4-FFF2-40B4-BE49-F238E27FC236}">
                      <a16:creationId xmlns:a16="http://schemas.microsoft.com/office/drawing/2014/main" id="{E5F1BA36-4BCE-ADCC-3804-F25A08ECFDF3}"/>
                    </a:ext>
                  </a:extLst>
                </p:cNvPr>
                <p:cNvPicPr/>
                <p:nvPr/>
              </p:nvPicPr>
              <p:blipFill>
                <a:blip r:embed="rId21"/>
                <a:stretch>
                  <a:fillRect/>
                </a:stretch>
              </p:blipFill>
              <p:spPr>
                <a:xfrm>
                  <a:off x="9086503" y="1215256"/>
                  <a:ext cx="1972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6" name="筆跡 25">
                  <a:extLst>
                    <a:ext uri="{FF2B5EF4-FFF2-40B4-BE49-F238E27FC236}">
                      <a16:creationId xmlns:a16="http://schemas.microsoft.com/office/drawing/2014/main" id="{F8E29AC9-F6E3-8D9D-83A1-8D827C08AE82}"/>
                    </a:ext>
                  </a:extLst>
                </p14:cNvPr>
                <p14:cNvContentPartPr/>
                <p14:nvPr/>
              </p14:nvContentPartPr>
              <p14:xfrm>
                <a:off x="9288823" y="1204096"/>
                <a:ext cx="335880" cy="171000"/>
              </p14:xfrm>
            </p:contentPart>
          </mc:Choice>
          <mc:Fallback>
            <p:pic>
              <p:nvPicPr>
                <p:cNvPr id="26" name="筆跡 25">
                  <a:extLst>
                    <a:ext uri="{FF2B5EF4-FFF2-40B4-BE49-F238E27FC236}">
                      <a16:creationId xmlns:a16="http://schemas.microsoft.com/office/drawing/2014/main" id="{F8E29AC9-F6E3-8D9D-83A1-8D827C08AE82}"/>
                    </a:ext>
                  </a:extLst>
                </p:cNvPr>
                <p:cNvPicPr/>
                <p:nvPr/>
              </p:nvPicPr>
              <p:blipFill>
                <a:blip r:embed="rId23"/>
                <a:stretch>
                  <a:fillRect/>
                </a:stretch>
              </p:blipFill>
              <p:spPr>
                <a:xfrm>
                  <a:off x="9280183" y="1195456"/>
                  <a:ext cx="353520" cy="188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28" name="筆跡 27">
                <a:extLst>
                  <a:ext uri="{FF2B5EF4-FFF2-40B4-BE49-F238E27FC236}">
                    <a16:creationId xmlns:a16="http://schemas.microsoft.com/office/drawing/2014/main" id="{86B60BF5-AD36-9E1A-DBD0-4B453A2B8D6A}"/>
                  </a:ext>
                </a:extLst>
              </p14:cNvPr>
              <p14:cNvContentPartPr/>
              <p14:nvPr/>
            </p14:nvContentPartPr>
            <p14:xfrm>
              <a:off x="9596983" y="910336"/>
              <a:ext cx="225720" cy="567720"/>
            </p14:xfrm>
          </p:contentPart>
        </mc:Choice>
        <mc:Fallback>
          <p:pic>
            <p:nvPicPr>
              <p:cNvPr id="28" name="筆跡 27">
                <a:extLst>
                  <a:ext uri="{FF2B5EF4-FFF2-40B4-BE49-F238E27FC236}">
                    <a16:creationId xmlns:a16="http://schemas.microsoft.com/office/drawing/2014/main" id="{86B60BF5-AD36-9E1A-DBD0-4B453A2B8D6A}"/>
                  </a:ext>
                </a:extLst>
              </p:cNvPr>
              <p:cNvPicPr/>
              <p:nvPr/>
            </p:nvPicPr>
            <p:blipFill>
              <a:blip r:embed="rId25"/>
              <a:stretch>
                <a:fillRect/>
              </a:stretch>
            </p:blipFill>
            <p:spPr>
              <a:xfrm>
                <a:off x="9587983" y="901336"/>
                <a:ext cx="243360" cy="585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筆跡 28">
                <a:extLst>
                  <a:ext uri="{FF2B5EF4-FFF2-40B4-BE49-F238E27FC236}">
                    <a16:creationId xmlns:a16="http://schemas.microsoft.com/office/drawing/2014/main" id="{F9F8324A-2057-4B83-6E72-B45E64CFF606}"/>
                  </a:ext>
                </a:extLst>
              </p14:cNvPr>
              <p14:cNvContentPartPr/>
              <p14:nvPr/>
            </p14:nvContentPartPr>
            <p14:xfrm>
              <a:off x="9847183" y="1187896"/>
              <a:ext cx="290520" cy="272160"/>
            </p14:xfrm>
          </p:contentPart>
        </mc:Choice>
        <mc:Fallback>
          <p:pic>
            <p:nvPicPr>
              <p:cNvPr id="29" name="筆跡 28">
                <a:extLst>
                  <a:ext uri="{FF2B5EF4-FFF2-40B4-BE49-F238E27FC236}">
                    <a16:creationId xmlns:a16="http://schemas.microsoft.com/office/drawing/2014/main" id="{F9F8324A-2057-4B83-6E72-B45E64CFF606}"/>
                  </a:ext>
                </a:extLst>
              </p:cNvPr>
              <p:cNvPicPr/>
              <p:nvPr/>
            </p:nvPicPr>
            <p:blipFill>
              <a:blip r:embed="rId27"/>
              <a:stretch>
                <a:fillRect/>
              </a:stretch>
            </p:blipFill>
            <p:spPr>
              <a:xfrm>
                <a:off x="9838543" y="1178896"/>
                <a:ext cx="308160" cy="289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30" name="筆跡 29">
                <a:extLst>
                  <a:ext uri="{FF2B5EF4-FFF2-40B4-BE49-F238E27FC236}">
                    <a16:creationId xmlns:a16="http://schemas.microsoft.com/office/drawing/2014/main" id="{859A7940-6FEA-E1EC-E28B-0C498EA28653}"/>
                  </a:ext>
                </a:extLst>
              </p14:cNvPr>
              <p14:cNvContentPartPr/>
              <p14:nvPr/>
            </p14:nvContentPartPr>
            <p14:xfrm>
              <a:off x="10373503" y="993291"/>
              <a:ext cx="360" cy="360"/>
            </p14:xfrm>
          </p:contentPart>
        </mc:Choice>
        <mc:Fallback>
          <p:pic>
            <p:nvPicPr>
              <p:cNvPr id="30" name="筆跡 29">
                <a:extLst>
                  <a:ext uri="{FF2B5EF4-FFF2-40B4-BE49-F238E27FC236}">
                    <a16:creationId xmlns:a16="http://schemas.microsoft.com/office/drawing/2014/main" id="{859A7940-6FEA-E1EC-E28B-0C498EA28653}"/>
                  </a:ext>
                </a:extLst>
              </p:cNvPr>
              <p:cNvPicPr/>
              <p:nvPr/>
            </p:nvPicPr>
            <p:blipFill>
              <a:blip r:embed="rId29"/>
              <a:stretch>
                <a:fillRect/>
              </a:stretch>
            </p:blipFill>
            <p:spPr>
              <a:xfrm>
                <a:off x="10355503" y="885651"/>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31" name="筆跡 30">
                <a:extLst>
                  <a:ext uri="{FF2B5EF4-FFF2-40B4-BE49-F238E27FC236}">
                    <a16:creationId xmlns:a16="http://schemas.microsoft.com/office/drawing/2014/main" id="{817CEFBA-1BCE-5A7D-942D-824F51CAB5A2}"/>
                  </a:ext>
                </a:extLst>
              </p14:cNvPr>
              <p14:cNvContentPartPr/>
              <p14:nvPr/>
            </p14:nvContentPartPr>
            <p14:xfrm>
              <a:off x="10243543" y="924171"/>
              <a:ext cx="253800" cy="247320"/>
            </p14:xfrm>
          </p:contentPart>
        </mc:Choice>
        <mc:Fallback>
          <p:pic>
            <p:nvPicPr>
              <p:cNvPr id="31" name="筆跡 30">
                <a:extLst>
                  <a:ext uri="{FF2B5EF4-FFF2-40B4-BE49-F238E27FC236}">
                    <a16:creationId xmlns:a16="http://schemas.microsoft.com/office/drawing/2014/main" id="{817CEFBA-1BCE-5A7D-942D-824F51CAB5A2}"/>
                  </a:ext>
                </a:extLst>
              </p:cNvPr>
              <p:cNvPicPr/>
              <p:nvPr/>
            </p:nvPicPr>
            <p:blipFill>
              <a:blip r:embed="rId31"/>
              <a:stretch>
                <a:fillRect/>
              </a:stretch>
            </p:blipFill>
            <p:spPr>
              <a:xfrm>
                <a:off x="10225903" y="816531"/>
                <a:ext cx="289440" cy="462960"/>
              </a:xfrm>
              <a:prstGeom prst="rect">
                <a:avLst/>
              </a:prstGeom>
            </p:spPr>
          </p:pic>
        </mc:Fallback>
      </mc:AlternateContent>
      <p:grpSp>
        <p:nvGrpSpPr>
          <p:cNvPr id="52" name="群組 51">
            <a:extLst>
              <a:ext uri="{FF2B5EF4-FFF2-40B4-BE49-F238E27FC236}">
                <a16:creationId xmlns:a16="http://schemas.microsoft.com/office/drawing/2014/main" id="{2B889E27-6B5B-36CD-5D03-C1820B6E1762}"/>
              </a:ext>
            </a:extLst>
          </p:cNvPr>
          <p:cNvGrpSpPr/>
          <p:nvPr/>
        </p:nvGrpSpPr>
        <p:grpSpPr>
          <a:xfrm>
            <a:off x="10166863" y="989331"/>
            <a:ext cx="1882800" cy="754920"/>
            <a:chOff x="10166863" y="989331"/>
            <a:chExt cx="1882800" cy="754920"/>
          </a:xfrm>
        </p:grpSpPr>
        <mc:AlternateContent xmlns:mc="http://schemas.openxmlformats.org/markup-compatibility/2006">
          <mc:Choice xmlns:p14="http://schemas.microsoft.com/office/powerpoint/2010/main" Requires="p14">
            <p:contentPart p14:bwMode="auto" r:id="rId32">
              <p14:nvContentPartPr>
                <p14:cNvPr id="32" name="筆跡 31">
                  <a:extLst>
                    <a:ext uri="{FF2B5EF4-FFF2-40B4-BE49-F238E27FC236}">
                      <a16:creationId xmlns:a16="http://schemas.microsoft.com/office/drawing/2014/main" id="{731A2D9F-BDFD-F4B1-7ED5-CEDEE6B3E1C7}"/>
                    </a:ext>
                  </a:extLst>
                </p14:cNvPr>
                <p14:cNvContentPartPr/>
                <p14:nvPr/>
              </p14:nvContentPartPr>
              <p14:xfrm>
                <a:off x="10166863" y="989331"/>
                <a:ext cx="295920" cy="255960"/>
              </p14:xfrm>
            </p:contentPart>
          </mc:Choice>
          <mc:Fallback>
            <p:pic>
              <p:nvPicPr>
                <p:cNvPr id="32" name="筆跡 31">
                  <a:extLst>
                    <a:ext uri="{FF2B5EF4-FFF2-40B4-BE49-F238E27FC236}">
                      <a16:creationId xmlns:a16="http://schemas.microsoft.com/office/drawing/2014/main" id="{731A2D9F-BDFD-F4B1-7ED5-CEDEE6B3E1C7}"/>
                    </a:ext>
                  </a:extLst>
                </p:cNvPr>
                <p:cNvPicPr/>
                <p:nvPr/>
              </p:nvPicPr>
              <p:blipFill>
                <a:blip r:embed="rId33"/>
                <a:stretch>
                  <a:fillRect/>
                </a:stretch>
              </p:blipFill>
              <p:spPr>
                <a:xfrm>
                  <a:off x="10158223" y="980691"/>
                  <a:ext cx="3135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3" name="筆跡 32">
                  <a:extLst>
                    <a:ext uri="{FF2B5EF4-FFF2-40B4-BE49-F238E27FC236}">
                      <a16:creationId xmlns:a16="http://schemas.microsoft.com/office/drawing/2014/main" id="{3E12C0FD-40C7-78FE-7CA5-2409F29DC2E6}"/>
                    </a:ext>
                  </a:extLst>
                </p14:cNvPr>
                <p14:cNvContentPartPr/>
                <p14:nvPr/>
              </p14:nvContentPartPr>
              <p14:xfrm>
                <a:off x="10638823" y="1057011"/>
                <a:ext cx="179640" cy="194760"/>
              </p14:xfrm>
            </p:contentPart>
          </mc:Choice>
          <mc:Fallback>
            <p:pic>
              <p:nvPicPr>
                <p:cNvPr id="33" name="筆跡 32">
                  <a:extLst>
                    <a:ext uri="{FF2B5EF4-FFF2-40B4-BE49-F238E27FC236}">
                      <a16:creationId xmlns:a16="http://schemas.microsoft.com/office/drawing/2014/main" id="{3E12C0FD-40C7-78FE-7CA5-2409F29DC2E6}"/>
                    </a:ext>
                  </a:extLst>
                </p:cNvPr>
                <p:cNvPicPr/>
                <p:nvPr/>
              </p:nvPicPr>
              <p:blipFill>
                <a:blip r:embed="rId35"/>
                <a:stretch>
                  <a:fillRect/>
                </a:stretch>
              </p:blipFill>
              <p:spPr>
                <a:xfrm>
                  <a:off x="10629823" y="1048371"/>
                  <a:ext cx="1972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5" name="筆跡 34">
                  <a:extLst>
                    <a:ext uri="{FF2B5EF4-FFF2-40B4-BE49-F238E27FC236}">
                      <a16:creationId xmlns:a16="http://schemas.microsoft.com/office/drawing/2014/main" id="{60A0BCC3-58FE-3F6D-F4C3-84552E1FB1B1}"/>
                    </a:ext>
                  </a:extLst>
                </p14:cNvPr>
                <p14:cNvContentPartPr/>
                <p14:nvPr/>
              </p14:nvContentPartPr>
              <p14:xfrm>
                <a:off x="10829983" y="1102011"/>
                <a:ext cx="159840" cy="222840"/>
              </p14:xfrm>
            </p:contentPart>
          </mc:Choice>
          <mc:Fallback>
            <p:pic>
              <p:nvPicPr>
                <p:cNvPr id="35" name="筆跡 34">
                  <a:extLst>
                    <a:ext uri="{FF2B5EF4-FFF2-40B4-BE49-F238E27FC236}">
                      <a16:creationId xmlns:a16="http://schemas.microsoft.com/office/drawing/2014/main" id="{60A0BCC3-58FE-3F6D-F4C3-84552E1FB1B1}"/>
                    </a:ext>
                  </a:extLst>
                </p:cNvPr>
                <p:cNvPicPr/>
                <p:nvPr/>
              </p:nvPicPr>
              <p:blipFill>
                <a:blip r:embed="rId37"/>
                <a:stretch>
                  <a:fillRect/>
                </a:stretch>
              </p:blipFill>
              <p:spPr>
                <a:xfrm>
                  <a:off x="10820983" y="1093011"/>
                  <a:ext cx="1774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7" name="筆跡 36">
                  <a:extLst>
                    <a:ext uri="{FF2B5EF4-FFF2-40B4-BE49-F238E27FC236}">
                      <a16:creationId xmlns:a16="http://schemas.microsoft.com/office/drawing/2014/main" id="{B2252557-B6A6-04E4-1351-97B7DE687488}"/>
                    </a:ext>
                  </a:extLst>
                </p14:cNvPr>
                <p14:cNvContentPartPr/>
                <p14:nvPr/>
              </p14:nvContentPartPr>
              <p14:xfrm>
                <a:off x="10674823" y="1432491"/>
                <a:ext cx="110880" cy="159120"/>
              </p14:xfrm>
            </p:contentPart>
          </mc:Choice>
          <mc:Fallback>
            <p:pic>
              <p:nvPicPr>
                <p:cNvPr id="37" name="筆跡 36">
                  <a:extLst>
                    <a:ext uri="{FF2B5EF4-FFF2-40B4-BE49-F238E27FC236}">
                      <a16:creationId xmlns:a16="http://schemas.microsoft.com/office/drawing/2014/main" id="{B2252557-B6A6-04E4-1351-97B7DE687488}"/>
                    </a:ext>
                  </a:extLst>
                </p:cNvPr>
                <p:cNvPicPr/>
                <p:nvPr/>
              </p:nvPicPr>
              <p:blipFill>
                <a:blip r:embed="rId39"/>
                <a:stretch>
                  <a:fillRect/>
                </a:stretch>
              </p:blipFill>
              <p:spPr>
                <a:xfrm>
                  <a:off x="10666183" y="1423851"/>
                  <a:ext cx="1285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9" name="筆跡 38">
                  <a:extLst>
                    <a:ext uri="{FF2B5EF4-FFF2-40B4-BE49-F238E27FC236}">
                      <a16:creationId xmlns:a16="http://schemas.microsoft.com/office/drawing/2014/main" id="{34F7340B-2194-B097-9883-49634DCAA677}"/>
                    </a:ext>
                  </a:extLst>
                </p14:cNvPr>
                <p14:cNvContentPartPr/>
                <p14:nvPr/>
              </p14:nvContentPartPr>
              <p14:xfrm>
                <a:off x="10840423" y="1428171"/>
                <a:ext cx="152280" cy="237240"/>
              </p14:xfrm>
            </p:contentPart>
          </mc:Choice>
          <mc:Fallback>
            <p:pic>
              <p:nvPicPr>
                <p:cNvPr id="39" name="筆跡 38">
                  <a:extLst>
                    <a:ext uri="{FF2B5EF4-FFF2-40B4-BE49-F238E27FC236}">
                      <a16:creationId xmlns:a16="http://schemas.microsoft.com/office/drawing/2014/main" id="{34F7340B-2194-B097-9883-49634DCAA677}"/>
                    </a:ext>
                  </a:extLst>
                </p:cNvPr>
                <p:cNvPicPr/>
                <p:nvPr/>
              </p:nvPicPr>
              <p:blipFill>
                <a:blip r:embed="rId41"/>
                <a:stretch>
                  <a:fillRect/>
                </a:stretch>
              </p:blipFill>
              <p:spPr>
                <a:xfrm>
                  <a:off x="10831783" y="1419531"/>
                  <a:ext cx="1699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1" name="筆跡 40">
                  <a:extLst>
                    <a:ext uri="{FF2B5EF4-FFF2-40B4-BE49-F238E27FC236}">
                      <a16:creationId xmlns:a16="http://schemas.microsoft.com/office/drawing/2014/main" id="{961107AB-99F2-B9FE-EC40-A1EC8C191404}"/>
                    </a:ext>
                  </a:extLst>
                </p14:cNvPr>
                <p14:cNvContentPartPr/>
                <p14:nvPr/>
              </p14:nvContentPartPr>
              <p14:xfrm>
                <a:off x="11032303" y="1433571"/>
                <a:ext cx="164160" cy="252000"/>
              </p14:xfrm>
            </p:contentPart>
          </mc:Choice>
          <mc:Fallback>
            <p:pic>
              <p:nvPicPr>
                <p:cNvPr id="41" name="筆跡 40">
                  <a:extLst>
                    <a:ext uri="{FF2B5EF4-FFF2-40B4-BE49-F238E27FC236}">
                      <a16:creationId xmlns:a16="http://schemas.microsoft.com/office/drawing/2014/main" id="{961107AB-99F2-B9FE-EC40-A1EC8C191404}"/>
                    </a:ext>
                  </a:extLst>
                </p:cNvPr>
                <p:cNvPicPr/>
                <p:nvPr/>
              </p:nvPicPr>
              <p:blipFill>
                <a:blip r:embed="rId43"/>
                <a:stretch>
                  <a:fillRect/>
                </a:stretch>
              </p:blipFill>
              <p:spPr>
                <a:xfrm>
                  <a:off x="11023303" y="1424931"/>
                  <a:ext cx="1818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筆跡 42">
                  <a:extLst>
                    <a:ext uri="{FF2B5EF4-FFF2-40B4-BE49-F238E27FC236}">
                      <a16:creationId xmlns:a16="http://schemas.microsoft.com/office/drawing/2014/main" id="{E78A9E26-626F-3940-9409-71C78A93DF1E}"/>
                    </a:ext>
                  </a:extLst>
                </p14:cNvPr>
                <p14:cNvContentPartPr/>
                <p14:nvPr/>
              </p14:nvContentPartPr>
              <p14:xfrm>
                <a:off x="11238583" y="1450131"/>
                <a:ext cx="224280" cy="239400"/>
              </p14:xfrm>
            </p:contentPart>
          </mc:Choice>
          <mc:Fallback>
            <p:pic>
              <p:nvPicPr>
                <p:cNvPr id="43" name="筆跡 42">
                  <a:extLst>
                    <a:ext uri="{FF2B5EF4-FFF2-40B4-BE49-F238E27FC236}">
                      <a16:creationId xmlns:a16="http://schemas.microsoft.com/office/drawing/2014/main" id="{E78A9E26-626F-3940-9409-71C78A93DF1E}"/>
                    </a:ext>
                  </a:extLst>
                </p:cNvPr>
                <p:cNvPicPr/>
                <p:nvPr/>
              </p:nvPicPr>
              <p:blipFill>
                <a:blip r:embed="rId45"/>
                <a:stretch>
                  <a:fillRect/>
                </a:stretch>
              </p:blipFill>
              <p:spPr>
                <a:xfrm>
                  <a:off x="11229943" y="1441491"/>
                  <a:ext cx="2419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5" name="筆跡 44">
                  <a:extLst>
                    <a:ext uri="{FF2B5EF4-FFF2-40B4-BE49-F238E27FC236}">
                      <a16:creationId xmlns:a16="http://schemas.microsoft.com/office/drawing/2014/main" id="{6CF955D4-D407-CA78-2932-B7E2C04123DF}"/>
                    </a:ext>
                  </a:extLst>
                </p14:cNvPr>
                <p14:cNvContentPartPr/>
                <p14:nvPr/>
              </p14:nvContentPartPr>
              <p14:xfrm>
                <a:off x="11490583" y="1475691"/>
                <a:ext cx="169920" cy="208080"/>
              </p14:xfrm>
            </p:contentPart>
          </mc:Choice>
          <mc:Fallback>
            <p:pic>
              <p:nvPicPr>
                <p:cNvPr id="45" name="筆跡 44">
                  <a:extLst>
                    <a:ext uri="{FF2B5EF4-FFF2-40B4-BE49-F238E27FC236}">
                      <a16:creationId xmlns:a16="http://schemas.microsoft.com/office/drawing/2014/main" id="{6CF955D4-D407-CA78-2932-B7E2C04123DF}"/>
                    </a:ext>
                  </a:extLst>
                </p:cNvPr>
                <p:cNvPicPr/>
                <p:nvPr/>
              </p:nvPicPr>
              <p:blipFill>
                <a:blip r:embed="rId47"/>
                <a:stretch>
                  <a:fillRect/>
                </a:stretch>
              </p:blipFill>
              <p:spPr>
                <a:xfrm>
                  <a:off x="11481583" y="1466691"/>
                  <a:ext cx="1875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7" name="筆跡 46">
                  <a:extLst>
                    <a:ext uri="{FF2B5EF4-FFF2-40B4-BE49-F238E27FC236}">
                      <a16:creationId xmlns:a16="http://schemas.microsoft.com/office/drawing/2014/main" id="{FCCEBE65-5B02-B78F-B31E-031F738B7486}"/>
                    </a:ext>
                  </a:extLst>
                </p14:cNvPr>
                <p14:cNvContentPartPr/>
                <p14:nvPr/>
              </p14:nvContentPartPr>
              <p14:xfrm>
                <a:off x="11732503" y="1495851"/>
                <a:ext cx="15480" cy="173880"/>
              </p14:xfrm>
            </p:contentPart>
          </mc:Choice>
          <mc:Fallback>
            <p:pic>
              <p:nvPicPr>
                <p:cNvPr id="47" name="筆跡 46">
                  <a:extLst>
                    <a:ext uri="{FF2B5EF4-FFF2-40B4-BE49-F238E27FC236}">
                      <a16:creationId xmlns:a16="http://schemas.microsoft.com/office/drawing/2014/main" id="{FCCEBE65-5B02-B78F-B31E-031F738B7486}"/>
                    </a:ext>
                  </a:extLst>
                </p:cNvPr>
                <p:cNvPicPr/>
                <p:nvPr/>
              </p:nvPicPr>
              <p:blipFill>
                <a:blip r:embed="rId49"/>
                <a:stretch>
                  <a:fillRect/>
                </a:stretch>
              </p:blipFill>
              <p:spPr>
                <a:xfrm>
                  <a:off x="11723863" y="1487211"/>
                  <a:ext cx="3312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9" name="筆跡 48">
                  <a:extLst>
                    <a:ext uri="{FF2B5EF4-FFF2-40B4-BE49-F238E27FC236}">
                      <a16:creationId xmlns:a16="http://schemas.microsoft.com/office/drawing/2014/main" id="{3C26FDF7-F6FF-346F-1832-A2205A34B9CB}"/>
                    </a:ext>
                  </a:extLst>
                </p14:cNvPr>
                <p14:cNvContentPartPr/>
                <p14:nvPr/>
              </p14:nvContentPartPr>
              <p14:xfrm>
                <a:off x="11639983" y="1383531"/>
                <a:ext cx="64800" cy="69480"/>
              </p14:xfrm>
            </p:contentPart>
          </mc:Choice>
          <mc:Fallback>
            <p:pic>
              <p:nvPicPr>
                <p:cNvPr id="49" name="筆跡 48">
                  <a:extLst>
                    <a:ext uri="{FF2B5EF4-FFF2-40B4-BE49-F238E27FC236}">
                      <a16:creationId xmlns:a16="http://schemas.microsoft.com/office/drawing/2014/main" id="{3C26FDF7-F6FF-346F-1832-A2205A34B9CB}"/>
                    </a:ext>
                  </a:extLst>
                </p:cNvPr>
                <p:cNvPicPr/>
                <p:nvPr/>
              </p:nvPicPr>
              <p:blipFill>
                <a:blip r:embed="rId51"/>
                <a:stretch>
                  <a:fillRect/>
                </a:stretch>
              </p:blipFill>
              <p:spPr>
                <a:xfrm>
                  <a:off x="11630983" y="1374531"/>
                  <a:ext cx="824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1" name="筆跡 50">
                  <a:extLst>
                    <a:ext uri="{FF2B5EF4-FFF2-40B4-BE49-F238E27FC236}">
                      <a16:creationId xmlns:a16="http://schemas.microsoft.com/office/drawing/2014/main" id="{B83A44AF-38DC-FD81-FA7A-6B91BD340812}"/>
                    </a:ext>
                  </a:extLst>
                </p14:cNvPr>
                <p14:cNvContentPartPr/>
                <p14:nvPr/>
              </p14:nvContentPartPr>
              <p14:xfrm>
                <a:off x="11840143" y="1505931"/>
                <a:ext cx="209520" cy="238320"/>
              </p14:xfrm>
            </p:contentPart>
          </mc:Choice>
          <mc:Fallback>
            <p:pic>
              <p:nvPicPr>
                <p:cNvPr id="51" name="筆跡 50">
                  <a:extLst>
                    <a:ext uri="{FF2B5EF4-FFF2-40B4-BE49-F238E27FC236}">
                      <a16:creationId xmlns:a16="http://schemas.microsoft.com/office/drawing/2014/main" id="{B83A44AF-38DC-FD81-FA7A-6B91BD340812}"/>
                    </a:ext>
                  </a:extLst>
                </p:cNvPr>
                <p:cNvPicPr/>
                <p:nvPr/>
              </p:nvPicPr>
              <p:blipFill>
                <a:blip r:embed="rId53"/>
                <a:stretch>
                  <a:fillRect/>
                </a:stretch>
              </p:blipFill>
              <p:spPr>
                <a:xfrm>
                  <a:off x="11831503" y="1497291"/>
                  <a:ext cx="227160" cy="255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53" name="筆跡 52">
                <a:extLst>
                  <a:ext uri="{FF2B5EF4-FFF2-40B4-BE49-F238E27FC236}">
                    <a16:creationId xmlns:a16="http://schemas.microsoft.com/office/drawing/2014/main" id="{A17ECE25-40FF-8E08-35F4-1175D386199E}"/>
                  </a:ext>
                </a:extLst>
              </p14:cNvPr>
              <p14:cNvContentPartPr/>
              <p14:nvPr/>
            </p14:nvContentPartPr>
            <p14:xfrm>
              <a:off x="10179463" y="1077171"/>
              <a:ext cx="812520" cy="111600"/>
            </p14:xfrm>
          </p:contentPart>
        </mc:Choice>
        <mc:Fallback>
          <p:pic>
            <p:nvPicPr>
              <p:cNvPr id="53" name="筆跡 52">
                <a:extLst>
                  <a:ext uri="{FF2B5EF4-FFF2-40B4-BE49-F238E27FC236}">
                    <a16:creationId xmlns:a16="http://schemas.microsoft.com/office/drawing/2014/main" id="{A17ECE25-40FF-8E08-35F4-1175D386199E}"/>
                  </a:ext>
                </a:extLst>
              </p:cNvPr>
              <p:cNvPicPr/>
              <p:nvPr/>
            </p:nvPicPr>
            <p:blipFill>
              <a:blip r:embed="rId55"/>
              <a:stretch>
                <a:fillRect/>
              </a:stretch>
            </p:blipFill>
            <p:spPr>
              <a:xfrm>
                <a:off x="10125463" y="969171"/>
                <a:ext cx="92016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4" name="筆跡 53">
                <a:extLst>
                  <a:ext uri="{FF2B5EF4-FFF2-40B4-BE49-F238E27FC236}">
                    <a16:creationId xmlns:a16="http://schemas.microsoft.com/office/drawing/2014/main" id="{ECFC538B-E4B4-9344-3C93-98A62540CE98}"/>
                  </a:ext>
                </a:extLst>
              </p14:cNvPr>
              <p14:cNvContentPartPr/>
              <p14:nvPr/>
            </p14:nvContentPartPr>
            <p14:xfrm>
              <a:off x="10682743" y="1549491"/>
              <a:ext cx="1419120" cy="57960"/>
            </p14:xfrm>
          </p:contentPart>
        </mc:Choice>
        <mc:Fallback>
          <p:pic>
            <p:nvPicPr>
              <p:cNvPr id="54" name="筆跡 53">
                <a:extLst>
                  <a:ext uri="{FF2B5EF4-FFF2-40B4-BE49-F238E27FC236}">
                    <a16:creationId xmlns:a16="http://schemas.microsoft.com/office/drawing/2014/main" id="{ECFC538B-E4B4-9344-3C93-98A62540CE98}"/>
                  </a:ext>
                </a:extLst>
              </p:cNvPr>
              <p:cNvPicPr/>
              <p:nvPr/>
            </p:nvPicPr>
            <p:blipFill>
              <a:blip r:embed="rId57"/>
              <a:stretch>
                <a:fillRect/>
              </a:stretch>
            </p:blipFill>
            <p:spPr>
              <a:xfrm>
                <a:off x="10629103" y="1441491"/>
                <a:ext cx="1526760" cy="273600"/>
              </a:xfrm>
              <a:prstGeom prst="rect">
                <a:avLst/>
              </a:prstGeom>
            </p:spPr>
          </p:pic>
        </mc:Fallback>
      </mc:AlternateContent>
    </p:spTree>
    <p:extLst>
      <p:ext uri="{BB962C8B-B14F-4D97-AF65-F5344CB8AC3E}">
        <p14:creationId xmlns:p14="http://schemas.microsoft.com/office/powerpoint/2010/main" val="394436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3084" y="1703856"/>
            <a:ext cx="10363200" cy="1362075"/>
          </a:xfrm>
        </p:spPr>
        <p:txBody>
          <a:bodyPr/>
          <a:lstStyle/>
          <a:p>
            <a:r>
              <a:rPr lang="en-US" dirty="0"/>
              <a:t>Step 5: Interpreting the Factors</a:t>
            </a:r>
          </a:p>
        </p:txBody>
      </p:sp>
      <p:sp>
        <p:nvSpPr>
          <p:cNvPr id="7" name="Text Placeholder 6"/>
          <p:cNvSpPr>
            <a:spLocks noGrp="1"/>
          </p:cNvSpPr>
          <p:nvPr>
            <p:ph type="body" idx="1"/>
          </p:nvPr>
        </p:nvSpPr>
        <p:spPr>
          <a:xfrm>
            <a:off x="963084" y="3337256"/>
            <a:ext cx="10363200" cy="1500187"/>
          </a:xfrm>
        </p:spPr>
        <p:txBody>
          <a:bodyPr/>
          <a:lstStyle/>
          <a:p>
            <a:r>
              <a:rPr lang="en-US" sz="2400" dirty="0"/>
              <a:t>The Three Processes of Factor Interpretation</a:t>
            </a:r>
          </a:p>
          <a:p>
            <a:r>
              <a:rPr lang="en-US" sz="2400" dirty="0"/>
              <a:t>Factor Extraction</a:t>
            </a:r>
          </a:p>
          <a:p>
            <a:r>
              <a:rPr lang="en-US" sz="2400" dirty="0"/>
              <a:t>Rotation of Factors</a:t>
            </a:r>
          </a:p>
          <a:p>
            <a:r>
              <a:rPr lang="en-US" sz="2400" dirty="0"/>
              <a:t>Judging the Significance of Factor Loadings</a:t>
            </a:r>
          </a:p>
          <a:p>
            <a:r>
              <a:rPr lang="en-US" sz="2400" dirty="0"/>
              <a:t>Interpreting a Factor Matrix</a:t>
            </a:r>
          </a:p>
        </p:txBody>
      </p:sp>
      <p:sp>
        <p:nvSpPr>
          <p:cNvPr id="5" name="Slide Number Placeholder 4"/>
          <p:cNvSpPr>
            <a:spLocks noGrp="1"/>
          </p:cNvSpPr>
          <p:nvPr>
            <p:ph type="sldNum" sz="quarter" idx="4"/>
          </p:nvPr>
        </p:nvSpPr>
        <p:spPr/>
        <p:txBody>
          <a:bodyPr/>
          <a:lstStyle/>
          <a:p>
            <a:fld id="{95487087-15B1-4B2E-A3F7-27BDCA4E3F06}" type="slidenum">
              <a:rPr lang="en-US" smtClean="0"/>
              <a:pPr/>
              <a:t>33</a:t>
            </a:fld>
            <a:endParaRPr lang="en-US" dirty="0"/>
          </a:p>
        </p:txBody>
      </p:sp>
      <p:sp>
        <p:nvSpPr>
          <p:cNvPr id="8" name="Footer Placeholder 3">
            <a:extLst>
              <a:ext uri="{FF2B5EF4-FFF2-40B4-BE49-F238E27FC236}">
                <a16:creationId xmlns:a16="http://schemas.microsoft.com/office/drawing/2014/main" id="{7E63104A-3E69-4A1D-910F-E3039522F52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73879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Three Processes of Factor Interpretation</a:t>
            </a:r>
          </a:p>
        </p:txBody>
      </p:sp>
      <p:sp>
        <p:nvSpPr>
          <p:cNvPr id="7" name="Content Placeholder 6"/>
          <p:cNvSpPr>
            <a:spLocks noGrp="1"/>
          </p:cNvSpPr>
          <p:nvPr>
            <p:ph idx="1"/>
          </p:nvPr>
        </p:nvSpPr>
        <p:spPr>
          <a:xfrm>
            <a:off x="298450" y="1076325"/>
            <a:ext cx="11606679" cy="4616450"/>
          </a:xfrm>
        </p:spPr>
        <p:txBody>
          <a:bodyPr/>
          <a:lstStyle/>
          <a:p>
            <a:pPr marL="514350" indent="-514350">
              <a:buAutoNum type="arabicPeriod"/>
            </a:pPr>
            <a:r>
              <a:rPr lang="en-US" b="1" dirty="0"/>
              <a:t>Estimate the Factor matrix</a:t>
            </a:r>
          </a:p>
          <a:p>
            <a:pPr marL="1027112" lvl="1" indent="-514350"/>
            <a:r>
              <a:rPr lang="en-US" dirty="0"/>
              <a:t>Compute </a:t>
            </a:r>
            <a:r>
              <a:rPr lang="en-US" u="sng" dirty="0" err="1"/>
              <a:t>unrotated</a:t>
            </a:r>
            <a:r>
              <a:rPr lang="en-US" u="sng" dirty="0"/>
              <a:t> factor loadings</a:t>
            </a:r>
            <a:r>
              <a:rPr lang="en-US" dirty="0"/>
              <a:t> – correlation of variable and factor.</a:t>
            </a:r>
          </a:p>
          <a:p>
            <a:pPr marL="1027112" lvl="1" indent="-514350"/>
            <a:r>
              <a:rPr lang="en-US" dirty="0"/>
              <a:t>If used strictly for </a:t>
            </a:r>
            <a:r>
              <a:rPr lang="en-US" u="sng" dirty="0"/>
              <a:t>data reduction, process can stop here</a:t>
            </a:r>
            <a:r>
              <a:rPr lang="en-US" dirty="0"/>
              <a:t>.</a:t>
            </a:r>
          </a:p>
          <a:p>
            <a:pPr marL="514350" indent="-514350">
              <a:buAutoNum type="arabicPeriod"/>
            </a:pPr>
            <a:r>
              <a:rPr lang="en-US" b="1" dirty="0"/>
              <a:t>Factor Rotation</a:t>
            </a:r>
          </a:p>
          <a:p>
            <a:pPr marL="1027112" lvl="1" indent="-514350"/>
            <a:r>
              <a:rPr lang="en-US" dirty="0"/>
              <a:t>Employ a rotational method to achieve simpler and theoretically more meaningful factor solutions. </a:t>
            </a:r>
          </a:p>
          <a:p>
            <a:pPr marL="1027112" lvl="1" indent="-514350"/>
            <a:r>
              <a:rPr lang="en-US" dirty="0"/>
              <a:t>In most cases rotation of the factors improves the interpretation by reducing some of the ambiguities that often accompany initial </a:t>
            </a:r>
            <a:r>
              <a:rPr lang="en-US" dirty="0" err="1"/>
              <a:t>unrotated</a:t>
            </a:r>
            <a:r>
              <a:rPr lang="en-US" dirty="0"/>
              <a:t> factor solutions.</a:t>
            </a:r>
          </a:p>
          <a:p>
            <a:pPr marL="514350" indent="-514350">
              <a:buAutoNum type="arabicPeriod"/>
            </a:pPr>
            <a:r>
              <a:rPr lang="en-US" b="1" dirty="0"/>
              <a:t>Factor Interpretation and </a:t>
            </a:r>
            <a:r>
              <a:rPr lang="en-US" b="1" dirty="0" err="1"/>
              <a:t>Respecification</a:t>
            </a:r>
            <a:endParaRPr lang="en-US" b="1" dirty="0"/>
          </a:p>
          <a:p>
            <a:pPr marL="1027112" lvl="1" indent="-514350"/>
            <a:r>
              <a:rPr lang="en-US" dirty="0"/>
              <a:t>evaluate the (rotated) factor loadings for each variable in order to determine that variable’s role and contribution in determining the factor structure.</a:t>
            </a:r>
          </a:p>
          <a:p>
            <a:pPr marL="1027112" lvl="1" indent="-514350"/>
            <a:r>
              <a:rPr lang="en-US" dirty="0" err="1"/>
              <a:t>Respecification</a:t>
            </a:r>
            <a:r>
              <a:rPr lang="en-US" dirty="0"/>
              <a:t> involves eliminating variables or extract different number of factors.</a:t>
            </a:r>
          </a:p>
        </p:txBody>
      </p:sp>
      <p:sp>
        <p:nvSpPr>
          <p:cNvPr id="4" name="Slide Number Placeholder 3"/>
          <p:cNvSpPr>
            <a:spLocks noGrp="1"/>
          </p:cNvSpPr>
          <p:nvPr>
            <p:ph type="sldNum" sz="quarter" idx="4"/>
          </p:nvPr>
        </p:nvSpPr>
        <p:spPr/>
        <p:txBody>
          <a:bodyPr/>
          <a:lstStyle/>
          <a:p>
            <a:fld id="{95487087-15B1-4B2E-A3F7-27BDCA4E3F06}" type="slidenum">
              <a:rPr lang="en-US" smtClean="0"/>
              <a:pPr/>
              <a:t>34</a:t>
            </a:fld>
            <a:endParaRPr lang="en-US" dirty="0"/>
          </a:p>
        </p:txBody>
      </p:sp>
      <p:sp>
        <p:nvSpPr>
          <p:cNvPr id="8" name="Footer Placeholder 3">
            <a:extLst>
              <a:ext uri="{FF2B5EF4-FFF2-40B4-BE49-F238E27FC236}">
                <a16:creationId xmlns:a16="http://schemas.microsoft.com/office/drawing/2014/main" id="{9B343922-C736-4D87-A346-0572E7CDC18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mc:AlternateContent xmlns:mc="http://schemas.openxmlformats.org/markup-compatibility/2006">
        <mc:Choice xmlns:p14="http://schemas.microsoft.com/office/powerpoint/2010/main" Requires="p14">
          <p:contentPart p14:bwMode="auto" r:id="rId2">
            <p14:nvContentPartPr>
              <p14:cNvPr id="2" name="筆跡 1">
                <a:extLst>
                  <a:ext uri="{FF2B5EF4-FFF2-40B4-BE49-F238E27FC236}">
                    <a16:creationId xmlns:a16="http://schemas.microsoft.com/office/drawing/2014/main" id="{0BFA8498-DC69-CA82-6C05-201B6F9DEDF9}"/>
                  </a:ext>
                </a:extLst>
              </p14:cNvPr>
              <p14:cNvContentPartPr/>
              <p14:nvPr/>
            </p14:nvContentPartPr>
            <p14:xfrm>
              <a:off x="1805143" y="2455971"/>
              <a:ext cx="1462680" cy="534960"/>
            </p14:xfrm>
          </p:contentPart>
        </mc:Choice>
        <mc:Fallback>
          <p:pic>
            <p:nvPicPr>
              <p:cNvPr id="2" name="筆跡 1">
                <a:extLst>
                  <a:ext uri="{FF2B5EF4-FFF2-40B4-BE49-F238E27FC236}">
                    <a16:creationId xmlns:a16="http://schemas.microsoft.com/office/drawing/2014/main" id="{0BFA8498-DC69-CA82-6C05-201B6F9DEDF9}"/>
                  </a:ext>
                </a:extLst>
              </p:cNvPr>
              <p:cNvPicPr/>
              <p:nvPr/>
            </p:nvPicPr>
            <p:blipFill>
              <a:blip r:embed="rId3"/>
              <a:stretch>
                <a:fillRect/>
              </a:stretch>
            </p:blipFill>
            <p:spPr>
              <a:xfrm>
                <a:off x="1796143" y="2446971"/>
                <a:ext cx="1480320" cy="55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筆跡 2">
                <a:extLst>
                  <a:ext uri="{FF2B5EF4-FFF2-40B4-BE49-F238E27FC236}">
                    <a16:creationId xmlns:a16="http://schemas.microsoft.com/office/drawing/2014/main" id="{009CD856-0700-8C27-03CF-3798AD796FB6}"/>
                  </a:ext>
                </a:extLst>
              </p14:cNvPr>
              <p14:cNvContentPartPr/>
              <p14:nvPr/>
            </p14:nvContentPartPr>
            <p14:xfrm>
              <a:off x="1388983" y="2389371"/>
              <a:ext cx="549720" cy="322920"/>
            </p14:xfrm>
          </p:contentPart>
        </mc:Choice>
        <mc:Fallback>
          <p:pic>
            <p:nvPicPr>
              <p:cNvPr id="3" name="筆跡 2">
                <a:extLst>
                  <a:ext uri="{FF2B5EF4-FFF2-40B4-BE49-F238E27FC236}">
                    <a16:creationId xmlns:a16="http://schemas.microsoft.com/office/drawing/2014/main" id="{009CD856-0700-8C27-03CF-3798AD796FB6}"/>
                  </a:ext>
                </a:extLst>
              </p:cNvPr>
              <p:cNvPicPr/>
              <p:nvPr/>
            </p:nvPicPr>
            <p:blipFill>
              <a:blip r:embed="rId5"/>
              <a:stretch>
                <a:fillRect/>
              </a:stretch>
            </p:blipFill>
            <p:spPr>
              <a:xfrm>
                <a:off x="1380343" y="2380731"/>
                <a:ext cx="567360" cy="340560"/>
              </a:xfrm>
              <a:prstGeom prst="rect">
                <a:avLst/>
              </a:prstGeom>
            </p:spPr>
          </p:pic>
        </mc:Fallback>
      </mc:AlternateContent>
      <p:grpSp>
        <p:nvGrpSpPr>
          <p:cNvPr id="19" name="群組 18">
            <a:extLst>
              <a:ext uri="{FF2B5EF4-FFF2-40B4-BE49-F238E27FC236}">
                <a16:creationId xmlns:a16="http://schemas.microsoft.com/office/drawing/2014/main" id="{5B002DD7-024A-1942-DFE6-C61D37D96DD6}"/>
              </a:ext>
            </a:extLst>
          </p:cNvPr>
          <p:cNvGrpSpPr/>
          <p:nvPr/>
        </p:nvGrpSpPr>
        <p:grpSpPr>
          <a:xfrm>
            <a:off x="3737983" y="2562531"/>
            <a:ext cx="1243800" cy="397440"/>
            <a:chOff x="3737983" y="2562531"/>
            <a:chExt cx="1243800" cy="397440"/>
          </a:xfrm>
        </p:grpSpPr>
        <mc:AlternateContent xmlns:mc="http://schemas.openxmlformats.org/markup-compatibility/2006">
          <mc:Choice xmlns:p14="http://schemas.microsoft.com/office/powerpoint/2010/main" Requires="p14">
            <p:contentPart p14:bwMode="auto" r:id="rId6">
              <p14:nvContentPartPr>
                <p14:cNvPr id="5" name="筆跡 4">
                  <a:extLst>
                    <a:ext uri="{FF2B5EF4-FFF2-40B4-BE49-F238E27FC236}">
                      <a16:creationId xmlns:a16="http://schemas.microsoft.com/office/drawing/2014/main" id="{8B878009-9CC9-EC14-A975-2A02876C79BB}"/>
                    </a:ext>
                  </a:extLst>
                </p14:cNvPr>
                <p14:cNvContentPartPr/>
                <p14:nvPr/>
              </p14:nvContentPartPr>
              <p14:xfrm>
                <a:off x="3737983" y="2687451"/>
                <a:ext cx="277560" cy="239040"/>
              </p14:xfrm>
            </p:contentPart>
          </mc:Choice>
          <mc:Fallback>
            <p:pic>
              <p:nvPicPr>
                <p:cNvPr id="5" name="筆跡 4">
                  <a:extLst>
                    <a:ext uri="{FF2B5EF4-FFF2-40B4-BE49-F238E27FC236}">
                      <a16:creationId xmlns:a16="http://schemas.microsoft.com/office/drawing/2014/main" id="{8B878009-9CC9-EC14-A975-2A02876C79BB}"/>
                    </a:ext>
                  </a:extLst>
                </p:cNvPr>
                <p:cNvPicPr/>
                <p:nvPr/>
              </p:nvPicPr>
              <p:blipFill>
                <a:blip r:embed="rId7"/>
                <a:stretch>
                  <a:fillRect/>
                </a:stretch>
              </p:blipFill>
              <p:spPr>
                <a:xfrm>
                  <a:off x="3729343" y="2678811"/>
                  <a:ext cx="2952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筆跡 8">
                  <a:extLst>
                    <a:ext uri="{FF2B5EF4-FFF2-40B4-BE49-F238E27FC236}">
                      <a16:creationId xmlns:a16="http://schemas.microsoft.com/office/drawing/2014/main" id="{92D2B565-8113-1532-E7C9-2C689D44F488}"/>
                    </a:ext>
                  </a:extLst>
                </p14:cNvPr>
                <p14:cNvContentPartPr/>
                <p14:nvPr/>
              </p14:nvContentPartPr>
              <p14:xfrm>
                <a:off x="4064863" y="2757651"/>
                <a:ext cx="3960" cy="97560"/>
              </p14:xfrm>
            </p:contentPart>
          </mc:Choice>
          <mc:Fallback>
            <p:pic>
              <p:nvPicPr>
                <p:cNvPr id="9" name="筆跡 8">
                  <a:extLst>
                    <a:ext uri="{FF2B5EF4-FFF2-40B4-BE49-F238E27FC236}">
                      <a16:creationId xmlns:a16="http://schemas.microsoft.com/office/drawing/2014/main" id="{92D2B565-8113-1532-E7C9-2C689D44F488}"/>
                    </a:ext>
                  </a:extLst>
                </p:cNvPr>
                <p:cNvPicPr/>
                <p:nvPr/>
              </p:nvPicPr>
              <p:blipFill>
                <a:blip r:embed="rId9"/>
                <a:stretch>
                  <a:fillRect/>
                </a:stretch>
              </p:blipFill>
              <p:spPr>
                <a:xfrm>
                  <a:off x="4056223" y="2748651"/>
                  <a:ext cx="216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筆跡 10">
                  <a:extLst>
                    <a:ext uri="{FF2B5EF4-FFF2-40B4-BE49-F238E27FC236}">
                      <a16:creationId xmlns:a16="http://schemas.microsoft.com/office/drawing/2014/main" id="{97F2644B-6099-8238-37D1-69FA117365ED}"/>
                    </a:ext>
                  </a:extLst>
                </p14:cNvPr>
                <p14:cNvContentPartPr/>
                <p14:nvPr/>
              </p14:nvContentPartPr>
              <p14:xfrm>
                <a:off x="3984943" y="2600691"/>
                <a:ext cx="60120" cy="58680"/>
              </p14:xfrm>
            </p:contentPart>
          </mc:Choice>
          <mc:Fallback>
            <p:pic>
              <p:nvPicPr>
                <p:cNvPr id="11" name="筆跡 10">
                  <a:extLst>
                    <a:ext uri="{FF2B5EF4-FFF2-40B4-BE49-F238E27FC236}">
                      <a16:creationId xmlns:a16="http://schemas.microsoft.com/office/drawing/2014/main" id="{97F2644B-6099-8238-37D1-69FA117365ED}"/>
                    </a:ext>
                  </a:extLst>
                </p:cNvPr>
                <p:cNvPicPr/>
                <p:nvPr/>
              </p:nvPicPr>
              <p:blipFill>
                <a:blip r:embed="rId11"/>
                <a:stretch>
                  <a:fillRect/>
                </a:stretch>
              </p:blipFill>
              <p:spPr>
                <a:xfrm>
                  <a:off x="3976303" y="2591691"/>
                  <a:ext cx="777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筆跡 12">
                  <a:extLst>
                    <a:ext uri="{FF2B5EF4-FFF2-40B4-BE49-F238E27FC236}">
                      <a16:creationId xmlns:a16="http://schemas.microsoft.com/office/drawing/2014/main" id="{98954A8A-B255-B2FD-A346-1000C8E7D3B7}"/>
                    </a:ext>
                  </a:extLst>
                </p14:cNvPr>
                <p14:cNvContentPartPr/>
                <p14:nvPr/>
              </p14:nvContentPartPr>
              <p14:xfrm>
                <a:off x="4159903" y="2621931"/>
                <a:ext cx="221040" cy="234000"/>
              </p14:xfrm>
            </p:contentPart>
          </mc:Choice>
          <mc:Fallback>
            <p:pic>
              <p:nvPicPr>
                <p:cNvPr id="13" name="筆跡 12">
                  <a:extLst>
                    <a:ext uri="{FF2B5EF4-FFF2-40B4-BE49-F238E27FC236}">
                      <a16:creationId xmlns:a16="http://schemas.microsoft.com/office/drawing/2014/main" id="{98954A8A-B255-B2FD-A346-1000C8E7D3B7}"/>
                    </a:ext>
                  </a:extLst>
                </p:cNvPr>
                <p:cNvPicPr/>
                <p:nvPr/>
              </p:nvPicPr>
              <p:blipFill>
                <a:blip r:embed="rId13"/>
                <a:stretch>
                  <a:fillRect/>
                </a:stretch>
              </p:blipFill>
              <p:spPr>
                <a:xfrm>
                  <a:off x="4150903" y="2612931"/>
                  <a:ext cx="2386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筆跡 14">
                  <a:extLst>
                    <a:ext uri="{FF2B5EF4-FFF2-40B4-BE49-F238E27FC236}">
                      <a16:creationId xmlns:a16="http://schemas.microsoft.com/office/drawing/2014/main" id="{DE12EB58-5581-BF1A-C707-40C8410CE631}"/>
                    </a:ext>
                  </a:extLst>
                </p14:cNvPr>
                <p14:cNvContentPartPr/>
                <p14:nvPr/>
              </p14:nvContentPartPr>
              <p14:xfrm>
                <a:off x="4565623" y="2562531"/>
                <a:ext cx="192240" cy="326520"/>
              </p14:xfrm>
            </p:contentPart>
          </mc:Choice>
          <mc:Fallback>
            <p:pic>
              <p:nvPicPr>
                <p:cNvPr id="15" name="筆跡 14">
                  <a:extLst>
                    <a:ext uri="{FF2B5EF4-FFF2-40B4-BE49-F238E27FC236}">
                      <a16:creationId xmlns:a16="http://schemas.microsoft.com/office/drawing/2014/main" id="{DE12EB58-5581-BF1A-C707-40C8410CE631}"/>
                    </a:ext>
                  </a:extLst>
                </p:cNvPr>
                <p:cNvPicPr/>
                <p:nvPr/>
              </p:nvPicPr>
              <p:blipFill>
                <a:blip r:embed="rId15"/>
                <a:stretch>
                  <a:fillRect/>
                </a:stretch>
              </p:blipFill>
              <p:spPr>
                <a:xfrm>
                  <a:off x="4556623" y="2553891"/>
                  <a:ext cx="20988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筆跡 15">
                  <a:extLst>
                    <a:ext uri="{FF2B5EF4-FFF2-40B4-BE49-F238E27FC236}">
                      <a16:creationId xmlns:a16="http://schemas.microsoft.com/office/drawing/2014/main" id="{4A6DF4F5-36B4-1E39-6DC5-D94F795963B8}"/>
                    </a:ext>
                  </a:extLst>
                </p14:cNvPr>
                <p14:cNvContentPartPr/>
                <p14:nvPr/>
              </p14:nvContentPartPr>
              <p14:xfrm>
                <a:off x="4787023" y="2711931"/>
                <a:ext cx="140400" cy="180360"/>
              </p14:xfrm>
            </p:contentPart>
          </mc:Choice>
          <mc:Fallback>
            <p:pic>
              <p:nvPicPr>
                <p:cNvPr id="16" name="筆跡 15">
                  <a:extLst>
                    <a:ext uri="{FF2B5EF4-FFF2-40B4-BE49-F238E27FC236}">
                      <a16:creationId xmlns:a16="http://schemas.microsoft.com/office/drawing/2014/main" id="{4A6DF4F5-36B4-1E39-6DC5-D94F795963B8}"/>
                    </a:ext>
                  </a:extLst>
                </p:cNvPr>
                <p:cNvPicPr/>
                <p:nvPr/>
              </p:nvPicPr>
              <p:blipFill>
                <a:blip r:embed="rId17"/>
                <a:stretch>
                  <a:fillRect/>
                </a:stretch>
              </p:blipFill>
              <p:spPr>
                <a:xfrm>
                  <a:off x="4778023" y="2702931"/>
                  <a:ext cx="1580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筆跡 16">
                  <a:extLst>
                    <a:ext uri="{FF2B5EF4-FFF2-40B4-BE49-F238E27FC236}">
                      <a16:creationId xmlns:a16="http://schemas.microsoft.com/office/drawing/2014/main" id="{CA499324-E716-C083-85F2-ABE987BD22AA}"/>
                    </a:ext>
                  </a:extLst>
                </p14:cNvPr>
                <p14:cNvContentPartPr/>
                <p14:nvPr/>
              </p14:nvContentPartPr>
              <p14:xfrm>
                <a:off x="4934263" y="2706891"/>
                <a:ext cx="47520" cy="60480"/>
              </p14:xfrm>
            </p:contentPart>
          </mc:Choice>
          <mc:Fallback>
            <p:pic>
              <p:nvPicPr>
                <p:cNvPr id="17" name="筆跡 16">
                  <a:extLst>
                    <a:ext uri="{FF2B5EF4-FFF2-40B4-BE49-F238E27FC236}">
                      <a16:creationId xmlns:a16="http://schemas.microsoft.com/office/drawing/2014/main" id="{CA499324-E716-C083-85F2-ABE987BD22AA}"/>
                    </a:ext>
                  </a:extLst>
                </p:cNvPr>
                <p:cNvPicPr/>
                <p:nvPr/>
              </p:nvPicPr>
              <p:blipFill>
                <a:blip r:embed="rId19"/>
                <a:stretch>
                  <a:fillRect/>
                </a:stretch>
              </p:blipFill>
              <p:spPr>
                <a:xfrm>
                  <a:off x="4925263" y="2698251"/>
                  <a:ext cx="651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筆跡 17">
                  <a:extLst>
                    <a:ext uri="{FF2B5EF4-FFF2-40B4-BE49-F238E27FC236}">
                      <a16:creationId xmlns:a16="http://schemas.microsoft.com/office/drawing/2014/main" id="{2F691752-9034-33CF-2239-9ACE7C0B531A}"/>
                    </a:ext>
                  </a:extLst>
                </p14:cNvPr>
                <p14:cNvContentPartPr/>
                <p14:nvPr/>
              </p14:nvContentPartPr>
              <p14:xfrm>
                <a:off x="4934983" y="2885451"/>
                <a:ext cx="44280" cy="74520"/>
              </p14:xfrm>
            </p:contentPart>
          </mc:Choice>
          <mc:Fallback>
            <p:pic>
              <p:nvPicPr>
                <p:cNvPr id="18" name="筆跡 17">
                  <a:extLst>
                    <a:ext uri="{FF2B5EF4-FFF2-40B4-BE49-F238E27FC236}">
                      <a16:creationId xmlns:a16="http://schemas.microsoft.com/office/drawing/2014/main" id="{2F691752-9034-33CF-2239-9ACE7C0B531A}"/>
                    </a:ext>
                  </a:extLst>
                </p:cNvPr>
                <p:cNvPicPr/>
                <p:nvPr/>
              </p:nvPicPr>
              <p:blipFill>
                <a:blip r:embed="rId21"/>
                <a:stretch>
                  <a:fillRect/>
                </a:stretch>
              </p:blipFill>
              <p:spPr>
                <a:xfrm>
                  <a:off x="4925983" y="2876451"/>
                  <a:ext cx="61920" cy="92160"/>
                </a:xfrm>
                <a:prstGeom prst="rect">
                  <a:avLst/>
                </a:prstGeom>
              </p:spPr>
            </p:pic>
          </mc:Fallback>
        </mc:AlternateContent>
      </p:grpSp>
    </p:spTree>
    <p:extLst>
      <p:ext uri="{BB962C8B-B14F-4D97-AF65-F5344CB8AC3E}">
        <p14:creationId xmlns:p14="http://schemas.microsoft.com/office/powerpoint/2010/main" val="1111031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 of Factors</a:t>
            </a:r>
          </a:p>
        </p:txBody>
      </p:sp>
      <p:sp>
        <p:nvSpPr>
          <p:cNvPr id="3" name="Content Placeholder 2"/>
          <p:cNvSpPr>
            <a:spLocks noGrp="1"/>
          </p:cNvSpPr>
          <p:nvPr>
            <p:ph idx="1"/>
          </p:nvPr>
        </p:nvSpPr>
        <p:spPr/>
        <p:txBody>
          <a:bodyPr/>
          <a:lstStyle/>
          <a:p>
            <a:pPr marL="0" indent="0"/>
            <a:r>
              <a:rPr lang="en-US" b="1" dirty="0"/>
              <a:t>Procedure</a:t>
            </a:r>
          </a:p>
          <a:p>
            <a:pPr marL="969962" lvl="1" indent="-457200"/>
            <a:r>
              <a:rPr lang="en-US" dirty="0"/>
              <a:t>The reference axes of the factors are turned about the origin until some other position has been reached. Loadings of each variable remain </a:t>
            </a:r>
            <a:r>
              <a:rPr lang="en-US" u="sng" dirty="0"/>
              <a:t>fixed relative to other loadings</a:t>
            </a:r>
            <a:r>
              <a:rPr lang="en-US" dirty="0"/>
              <a:t>.</a:t>
            </a:r>
            <a:r>
              <a:rPr lang="en-US" u="sng" dirty="0"/>
              <a:t>  </a:t>
            </a:r>
          </a:p>
          <a:p>
            <a:pPr marL="0" indent="0"/>
            <a:r>
              <a:rPr lang="en-US" b="1" dirty="0"/>
              <a:t>Impact</a:t>
            </a:r>
          </a:p>
          <a:p>
            <a:pPr marL="969962" lvl="1" indent="-457200"/>
            <a:r>
              <a:rPr lang="en-US" dirty="0"/>
              <a:t>The ultimate effect of rotating the factor matrix is to </a:t>
            </a:r>
            <a:r>
              <a:rPr lang="en-US" u="sng" dirty="0"/>
              <a:t>redistribute the variance</a:t>
            </a:r>
            <a:r>
              <a:rPr lang="en-US" dirty="0"/>
              <a:t> from earlier factors to later ones to </a:t>
            </a:r>
            <a:r>
              <a:rPr lang="en-US" u="sng" dirty="0"/>
              <a:t>achieve a simpler, theoretically more meaningful factor pattern</a:t>
            </a:r>
            <a:r>
              <a:rPr lang="en-US" dirty="0"/>
              <a:t>.</a:t>
            </a:r>
          </a:p>
          <a:p>
            <a:r>
              <a:rPr lang="en-US" b="1" dirty="0"/>
              <a:t>Alternative Methods</a:t>
            </a:r>
          </a:p>
          <a:p>
            <a:pPr marL="969962" lvl="1" indent="-457200"/>
            <a:r>
              <a:rPr lang="en-US" dirty="0"/>
              <a:t>Orthogonal rotation – simplest approach which maintains orthogonality of factors.</a:t>
            </a:r>
          </a:p>
          <a:p>
            <a:pPr marL="1370012" lvl="2" indent="-457200"/>
            <a:r>
              <a:rPr lang="en-US" dirty="0"/>
              <a:t>Most common method – VARIMAX.</a:t>
            </a:r>
          </a:p>
          <a:p>
            <a:pPr marL="969962" lvl="1" indent="-457200"/>
            <a:r>
              <a:rPr lang="en-US" dirty="0"/>
              <a:t>Oblique rotation – allows for correlation among rotated factors.</a:t>
            </a:r>
          </a:p>
        </p:txBody>
      </p:sp>
      <p:sp>
        <p:nvSpPr>
          <p:cNvPr id="5" name="Slide Number Placeholder 4"/>
          <p:cNvSpPr>
            <a:spLocks noGrp="1"/>
          </p:cNvSpPr>
          <p:nvPr>
            <p:ph type="sldNum" sz="quarter" idx="4"/>
          </p:nvPr>
        </p:nvSpPr>
        <p:spPr/>
        <p:txBody>
          <a:bodyPr/>
          <a:lstStyle/>
          <a:p>
            <a:fld id="{95487087-15B1-4B2E-A3F7-27BDCA4E3F06}" type="slidenum">
              <a:rPr lang="en-US" smtClean="0"/>
              <a:pPr/>
              <a:t>35</a:t>
            </a:fld>
            <a:endParaRPr lang="en-US" dirty="0"/>
          </a:p>
        </p:txBody>
      </p:sp>
      <p:sp>
        <p:nvSpPr>
          <p:cNvPr id="6" name="Footer Placeholder 3">
            <a:extLst>
              <a:ext uri="{FF2B5EF4-FFF2-40B4-BE49-F238E27FC236}">
                <a16:creationId xmlns:a16="http://schemas.microsoft.com/office/drawing/2014/main" id="{A0FC8C1D-6435-4547-8334-4E7DB2930AB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mc:AlternateContent xmlns:mc="http://schemas.openxmlformats.org/markup-compatibility/2006">
        <mc:Choice xmlns:p14="http://schemas.microsoft.com/office/powerpoint/2010/main" Requires="p14">
          <p:contentPart p14:bwMode="auto" r:id="rId2">
            <p14:nvContentPartPr>
              <p14:cNvPr id="4" name="筆跡 3">
                <a:extLst>
                  <a:ext uri="{FF2B5EF4-FFF2-40B4-BE49-F238E27FC236}">
                    <a16:creationId xmlns:a16="http://schemas.microsoft.com/office/drawing/2014/main" id="{6FD5FCB9-56B2-3FF3-4B6C-BE567F4831E0}"/>
                  </a:ext>
                </a:extLst>
              </p14:cNvPr>
              <p14:cNvContentPartPr/>
              <p14:nvPr/>
            </p14:nvContentPartPr>
            <p14:xfrm>
              <a:off x="4792783" y="5582931"/>
              <a:ext cx="360" cy="360"/>
            </p14:xfrm>
          </p:contentPart>
        </mc:Choice>
        <mc:Fallback>
          <p:pic>
            <p:nvPicPr>
              <p:cNvPr id="4" name="筆跡 3">
                <a:extLst>
                  <a:ext uri="{FF2B5EF4-FFF2-40B4-BE49-F238E27FC236}">
                    <a16:creationId xmlns:a16="http://schemas.microsoft.com/office/drawing/2014/main" id="{6FD5FCB9-56B2-3FF3-4B6C-BE567F4831E0}"/>
                  </a:ext>
                </a:extLst>
              </p:cNvPr>
              <p:cNvPicPr/>
              <p:nvPr/>
            </p:nvPicPr>
            <p:blipFill>
              <a:blip r:embed="rId3"/>
              <a:stretch>
                <a:fillRect/>
              </a:stretch>
            </p:blipFill>
            <p:spPr>
              <a:xfrm>
                <a:off x="4783783" y="557393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筆跡 6">
                <a:extLst>
                  <a:ext uri="{FF2B5EF4-FFF2-40B4-BE49-F238E27FC236}">
                    <a16:creationId xmlns:a16="http://schemas.microsoft.com/office/drawing/2014/main" id="{0CD5851C-58AD-0B6A-B443-783528C83CDB}"/>
                  </a:ext>
                </a:extLst>
              </p14:cNvPr>
              <p14:cNvContentPartPr/>
              <p14:nvPr/>
            </p14:nvContentPartPr>
            <p14:xfrm>
              <a:off x="4387063" y="5377371"/>
              <a:ext cx="1119600" cy="524520"/>
            </p14:xfrm>
          </p:contentPart>
        </mc:Choice>
        <mc:Fallback>
          <p:pic>
            <p:nvPicPr>
              <p:cNvPr id="7" name="筆跡 6">
                <a:extLst>
                  <a:ext uri="{FF2B5EF4-FFF2-40B4-BE49-F238E27FC236}">
                    <a16:creationId xmlns:a16="http://schemas.microsoft.com/office/drawing/2014/main" id="{0CD5851C-58AD-0B6A-B443-783528C83CDB}"/>
                  </a:ext>
                </a:extLst>
              </p:cNvPr>
              <p:cNvPicPr/>
              <p:nvPr/>
            </p:nvPicPr>
            <p:blipFill>
              <a:blip r:embed="rId5"/>
              <a:stretch>
                <a:fillRect/>
              </a:stretch>
            </p:blipFill>
            <p:spPr>
              <a:xfrm>
                <a:off x="4378063" y="5368731"/>
                <a:ext cx="1137240" cy="542160"/>
              </a:xfrm>
              <a:prstGeom prst="rect">
                <a:avLst/>
              </a:prstGeom>
            </p:spPr>
          </p:pic>
        </mc:Fallback>
      </mc:AlternateContent>
      <p:sp>
        <p:nvSpPr>
          <p:cNvPr id="8" name="文字方塊 7">
            <a:extLst>
              <a:ext uri="{FF2B5EF4-FFF2-40B4-BE49-F238E27FC236}">
                <a16:creationId xmlns:a16="http://schemas.microsoft.com/office/drawing/2014/main" id="{95BE0BBF-D74C-B910-9DB6-95D7EEA48F93}"/>
              </a:ext>
            </a:extLst>
          </p:cNvPr>
          <p:cNvSpPr txBox="1"/>
          <p:nvPr/>
        </p:nvSpPr>
        <p:spPr>
          <a:xfrm>
            <a:off x="5630092" y="5369399"/>
            <a:ext cx="2800767" cy="369332"/>
          </a:xfrm>
          <a:prstGeom prst="rect">
            <a:avLst/>
          </a:prstGeom>
          <a:noFill/>
        </p:spPr>
        <p:txBody>
          <a:bodyPr wrap="none" rtlCol="0">
            <a:spAutoFit/>
          </a:bodyPr>
          <a:lstStyle/>
          <a:p>
            <a:r>
              <a:rPr lang="es-ES_tradnl" dirty="0" err="1"/>
              <a:t>維持factor變異最大的方法</a:t>
            </a:r>
            <a:endParaRPr lang="es-ES_tradnl" dirty="0"/>
          </a:p>
        </p:txBody>
      </p:sp>
    </p:spTree>
    <p:extLst>
      <p:ext uri="{BB962C8B-B14F-4D97-AF65-F5344CB8AC3E}">
        <p14:creationId xmlns:p14="http://schemas.microsoft.com/office/powerpoint/2010/main" val="227901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Two Rotation Methods</a:t>
            </a:r>
          </a:p>
        </p:txBody>
      </p:sp>
      <p:sp>
        <p:nvSpPr>
          <p:cNvPr id="3" name="Content Placeholder 2"/>
          <p:cNvSpPr>
            <a:spLocks noGrp="1"/>
          </p:cNvSpPr>
          <p:nvPr>
            <p:ph idx="1"/>
          </p:nvPr>
        </p:nvSpPr>
        <p:spPr>
          <a:xfrm>
            <a:off x="1446245" y="1076325"/>
            <a:ext cx="10220822" cy="463226"/>
          </a:xfrm>
        </p:spPr>
        <p:txBody>
          <a:bodyPr/>
          <a:lstStyle/>
          <a:p>
            <a:r>
              <a:rPr lang="en-US" b="1" dirty="0"/>
              <a:t>Orthogonal Rotation                                          Oblique rotation</a:t>
            </a:r>
          </a:p>
        </p:txBody>
      </p:sp>
      <p:sp>
        <p:nvSpPr>
          <p:cNvPr id="4" name="Slide Number Placeholder 3"/>
          <p:cNvSpPr>
            <a:spLocks noGrp="1"/>
          </p:cNvSpPr>
          <p:nvPr>
            <p:ph type="sldNum" sz="quarter" idx="4"/>
          </p:nvPr>
        </p:nvSpPr>
        <p:spPr/>
        <p:txBody>
          <a:bodyPr/>
          <a:lstStyle/>
          <a:p>
            <a:fld id="{95487087-15B1-4B2E-A3F7-27BDCA4E3F06}" type="slidenum">
              <a:rPr lang="en-US" smtClean="0"/>
              <a:pPr/>
              <a:t>36</a:t>
            </a:fld>
            <a:endParaRPr lang="en-US" dirty="0"/>
          </a:p>
        </p:txBody>
      </p:sp>
      <p:pic>
        <p:nvPicPr>
          <p:cNvPr id="6" name="Picture 5"/>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6608883" y="1768139"/>
            <a:ext cx="5096284" cy="4612228"/>
          </a:xfrm>
          <a:prstGeom prst="rect">
            <a:avLst/>
          </a:prstGeom>
        </p:spPr>
      </p:pic>
      <p:pic>
        <p:nvPicPr>
          <p:cNvPr id="7" name="Picture 6"/>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467074" y="1768139"/>
            <a:ext cx="5096284" cy="4612228"/>
          </a:xfrm>
          <a:prstGeom prst="rect">
            <a:avLst/>
          </a:prstGeom>
        </p:spPr>
      </p:pic>
      <p:sp>
        <p:nvSpPr>
          <p:cNvPr id="8" name="Footer Placeholder 3">
            <a:extLst>
              <a:ext uri="{FF2B5EF4-FFF2-40B4-BE49-F238E27FC236}">
                <a16:creationId xmlns:a16="http://schemas.microsoft.com/office/drawing/2014/main" id="{A99DA8BD-F34A-4538-8F23-FA405E346BF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980497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Choosing Factor Rotation Methods</a:t>
            </a:r>
          </a:p>
        </p:txBody>
      </p:sp>
      <p:sp>
        <p:nvSpPr>
          <p:cNvPr id="3" name="Content Placeholder 2"/>
          <p:cNvSpPr>
            <a:spLocks noGrp="1"/>
          </p:cNvSpPr>
          <p:nvPr>
            <p:ph idx="1"/>
          </p:nvPr>
        </p:nvSpPr>
        <p:spPr/>
        <p:txBody>
          <a:bodyPr/>
          <a:lstStyle/>
          <a:p>
            <a:r>
              <a:rPr lang="en-US" b="1" dirty="0"/>
              <a:t>Orthogonal rotation methods  . . .       </a:t>
            </a:r>
          </a:p>
          <a:p>
            <a:pPr marL="457200" indent="-457200">
              <a:buFont typeface="Arial" panose="020B0604020202020204" pitchFamily="34" charset="0"/>
              <a:buChar char="•"/>
            </a:pPr>
            <a:r>
              <a:rPr lang="en-US" dirty="0"/>
              <a:t>are the most widely used rotational methods.       </a:t>
            </a:r>
          </a:p>
          <a:p>
            <a:pPr marL="457200" indent="-457200">
              <a:buFont typeface="Arial" panose="020B0604020202020204" pitchFamily="34" charset="0"/>
              <a:buChar char="•"/>
            </a:pPr>
            <a:r>
              <a:rPr lang="en-US" dirty="0"/>
              <a:t>are the preferred method when the research goal is data reduction to either a smaller number of variables or a set of uncorrelated measures for subsequent use in other multivariate techniques.</a:t>
            </a:r>
          </a:p>
          <a:p>
            <a:r>
              <a:rPr lang="en-US" b="1" dirty="0"/>
              <a:t>Oblique rotation methods  . . .    </a:t>
            </a:r>
          </a:p>
          <a:p>
            <a:pPr marL="457200" indent="-457200">
              <a:buFont typeface="Arial" panose="020B0604020202020204" pitchFamily="34" charset="0"/>
              <a:buChar char="•"/>
            </a:pPr>
            <a:r>
              <a:rPr lang="en-US" dirty="0"/>
              <a:t>best suited to the goal of obtaining several theoretically meaningful factors or constructs because, realistically, very few constructs in the “real world” are uncorrelated.</a:t>
            </a:r>
          </a:p>
          <a:p>
            <a:endParaRPr lang="en-US" dirty="0"/>
          </a:p>
        </p:txBody>
      </p:sp>
      <p:sp>
        <p:nvSpPr>
          <p:cNvPr id="4" name="Slide Number Placeholder 3"/>
          <p:cNvSpPr>
            <a:spLocks noGrp="1"/>
          </p:cNvSpPr>
          <p:nvPr>
            <p:ph type="sldNum" sz="quarter" idx="4"/>
          </p:nvPr>
        </p:nvSpPr>
        <p:spPr/>
        <p:txBody>
          <a:bodyPr/>
          <a:lstStyle/>
          <a:p>
            <a:fld id="{95487087-15B1-4B2E-A3F7-27BDCA4E3F06}" type="slidenum">
              <a:rPr lang="en-US" smtClean="0"/>
              <a:pPr/>
              <a:t>37</a:t>
            </a:fld>
            <a:endParaRPr lang="en-US" dirty="0"/>
          </a:p>
        </p:txBody>
      </p:sp>
      <p:sp>
        <p:nvSpPr>
          <p:cNvPr id="6" name="Footer Placeholder 3">
            <a:extLst>
              <a:ext uri="{FF2B5EF4-FFF2-40B4-BE49-F238E27FC236}">
                <a16:creationId xmlns:a16="http://schemas.microsoft.com/office/drawing/2014/main" id="{B6285A90-4761-49D6-BB60-D11461AB8FC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0676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Judging the Significance of Factor Loadings</a:t>
            </a:r>
          </a:p>
        </p:txBody>
      </p:sp>
      <p:sp>
        <p:nvSpPr>
          <p:cNvPr id="3" name="Content Placeholder 2"/>
          <p:cNvSpPr>
            <a:spLocks noGrp="1"/>
          </p:cNvSpPr>
          <p:nvPr>
            <p:ph idx="1"/>
          </p:nvPr>
        </p:nvSpPr>
        <p:spPr>
          <a:xfrm>
            <a:off x="298451" y="805730"/>
            <a:ext cx="7604578" cy="4616450"/>
          </a:xfrm>
        </p:spPr>
        <p:txBody>
          <a:bodyPr/>
          <a:lstStyle/>
          <a:p>
            <a:pPr marL="568325" indent="-568325"/>
            <a:r>
              <a:rPr lang="en-US" b="1" dirty="0"/>
              <a:t>Practical Significance For Assessing Structure</a:t>
            </a:r>
          </a:p>
          <a:p>
            <a:pPr marL="1081087" lvl="1" indent="-568325"/>
            <a:r>
              <a:rPr lang="en-US" u="sng" dirty="0"/>
              <a:t>Equivalent to zero</a:t>
            </a:r>
            <a:r>
              <a:rPr lang="en-US" dirty="0"/>
              <a:t>: </a:t>
            </a:r>
            <a:r>
              <a:rPr lang="en-US" i="1" dirty="0"/>
              <a:t>less than +/- .10</a:t>
            </a:r>
          </a:p>
          <a:p>
            <a:pPr marL="1081087" lvl="1" indent="-568325"/>
            <a:r>
              <a:rPr lang="en-US" u="sng" dirty="0"/>
              <a:t>Minimal Level</a:t>
            </a:r>
            <a:r>
              <a:rPr lang="en-US" dirty="0"/>
              <a:t>: </a:t>
            </a:r>
            <a:r>
              <a:rPr lang="en-US" i="1" dirty="0"/>
              <a:t>in the range of +/- .30 to +/- .40</a:t>
            </a:r>
          </a:p>
          <a:p>
            <a:pPr marL="1081087" lvl="1" indent="-568325"/>
            <a:r>
              <a:rPr lang="en-US" u="sng" dirty="0"/>
              <a:t>Practically Significant</a:t>
            </a:r>
            <a:r>
              <a:rPr lang="en-US" dirty="0"/>
              <a:t>: </a:t>
            </a:r>
            <a:r>
              <a:rPr lang="en-US" i="1" dirty="0"/>
              <a:t>values of +/- .50 or greater</a:t>
            </a:r>
          </a:p>
          <a:p>
            <a:pPr marL="1081087" lvl="1" indent="-568325"/>
            <a:r>
              <a:rPr lang="en-US" u="sng" dirty="0"/>
              <a:t>Well-defined structure</a:t>
            </a:r>
            <a:r>
              <a:rPr lang="en-US" dirty="0"/>
              <a:t>: </a:t>
            </a:r>
            <a:r>
              <a:rPr lang="en-US" i="1" dirty="0"/>
              <a:t>exceeding +/- .70 </a:t>
            </a:r>
          </a:p>
          <a:p>
            <a:pPr marL="568325" indent="-568325"/>
            <a:r>
              <a:rPr lang="en-US" b="1" dirty="0"/>
              <a:t>Factor Structure</a:t>
            </a:r>
          </a:p>
          <a:p>
            <a:pPr marL="1081087" lvl="1" indent="-568325"/>
            <a:r>
              <a:rPr lang="en-US" dirty="0"/>
              <a:t>A smaller loading is needed given either a larger sample size or a larger number of variables.</a:t>
            </a:r>
          </a:p>
          <a:p>
            <a:pPr marL="1081087" lvl="1" indent="-568325"/>
            <a:r>
              <a:rPr lang="en-US" dirty="0"/>
              <a:t>A larger loading is needed given a factor solution with a larger number of factors.</a:t>
            </a:r>
            <a:endParaRPr lang="en-US" i="1" dirty="0"/>
          </a:p>
          <a:p>
            <a:pPr marL="568325" indent="-568325"/>
            <a:r>
              <a:rPr lang="en-US" b="1" dirty="0"/>
              <a:t>Statistical Significance</a:t>
            </a:r>
          </a:p>
          <a:p>
            <a:pPr marL="1081087" lvl="1" indent="-568325"/>
            <a:r>
              <a:rPr lang="en-US" dirty="0"/>
              <a:t>Ensuring adequate statistical power, significant loadings can be identified by sample size.</a:t>
            </a:r>
          </a:p>
        </p:txBody>
      </p:sp>
      <p:sp>
        <p:nvSpPr>
          <p:cNvPr id="5" name="Slide Number Placeholder 4"/>
          <p:cNvSpPr>
            <a:spLocks noGrp="1"/>
          </p:cNvSpPr>
          <p:nvPr>
            <p:ph type="sldNum" sz="quarter" idx="4"/>
          </p:nvPr>
        </p:nvSpPr>
        <p:spPr/>
        <p:txBody>
          <a:bodyPr/>
          <a:lstStyle/>
          <a:p>
            <a:fld id="{95487087-15B1-4B2E-A3F7-27BDCA4E3F06}" type="slidenum">
              <a:rPr lang="en-US" smtClean="0"/>
              <a:pPr/>
              <a:t>38</a:t>
            </a:fld>
            <a:endParaRPr lang="en-US" dirty="0"/>
          </a:p>
        </p:txBody>
      </p:sp>
      <p:pic>
        <p:nvPicPr>
          <p:cNvPr id="7" name="Picture 6"/>
          <p:cNvPicPr>
            <a:picLocks noChangeAspect="1"/>
          </p:cNvPicPr>
          <p:nvPr/>
        </p:nvPicPr>
        <p:blipFill rotWithShape="1">
          <a:blip cstate="print">
            <a:extLst>
              <a:ext uri="{28A0092B-C50C-407E-A947-70E740481C1C}">
                <a14:useLocalDpi xmlns:a14="http://schemas.microsoft.com/office/drawing/2010/main" val="0"/>
              </a:ext>
            </a:extLst>
          </a:blip>
          <a:srcRect/>
          <a:stretch/>
        </p:blipFill>
        <p:spPr>
          <a:xfrm>
            <a:off x="8018105" y="1751757"/>
            <a:ext cx="4028325" cy="4247826"/>
          </a:xfrm>
          <a:prstGeom prst="rect">
            <a:avLst/>
          </a:prstGeom>
          <a:ln w="25400">
            <a:solidFill>
              <a:srgbClr val="00279F"/>
            </a:solidFill>
          </a:ln>
        </p:spPr>
      </p:pic>
      <p:sp>
        <p:nvSpPr>
          <p:cNvPr id="8" name="Footer Placeholder 3">
            <a:extLst>
              <a:ext uri="{FF2B5EF4-FFF2-40B4-BE49-F238E27FC236}">
                <a16:creationId xmlns:a16="http://schemas.microsoft.com/office/drawing/2014/main" id="{3F04F518-E71E-4F53-986B-73C292CA542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72034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a Factor Matrix</a:t>
            </a:r>
          </a:p>
        </p:txBody>
      </p:sp>
      <p:sp>
        <p:nvSpPr>
          <p:cNvPr id="3" name="Content Placeholder 2"/>
          <p:cNvSpPr>
            <a:spLocks noGrp="1"/>
          </p:cNvSpPr>
          <p:nvPr>
            <p:ph idx="1"/>
          </p:nvPr>
        </p:nvSpPr>
        <p:spPr>
          <a:xfrm>
            <a:off x="298451" y="992346"/>
            <a:ext cx="11368616" cy="4616450"/>
          </a:xfrm>
        </p:spPr>
        <p:txBody>
          <a:bodyPr/>
          <a:lstStyle/>
          <a:p>
            <a:pPr marL="0" indent="0"/>
            <a:r>
              <a:rPr lang="en-US" b="1" dirty="0"/>
              <a:t>Interpretation needed when factors used beyond solely data reduction</a:t>
            </a:r>
          </a:p>
          <a:p>
            <a:pPr marL="0" indent="0"/>
            <a:endParaRPr lang="en-US" dirty="0"/>
          </a:p>
          <a:p>
            <a:pPr marL="0" indent="0"/>
            <a:r>
              <a:rPr lang="en-US" b="1" dirty="0"/>
              <a:t>Objective is </a:t>
            </a:r>
            <a:r>
              <a:rPr lang="en-US" b="1" i="1" dirty="0"/>
              <a:t>simple structure</a:t>
            </a:r>
            <a:r>
              <a:rPr lang="en-US" b="1" dirty="0"/>
              <a:t>, characterized by two principles:</a:t>
            </a:r>
          </a:p>
          <a:p>
            <a:pPr marL="969962" lvl="1" indent="-457200"/>
            <a:r>
              <a:rPr lang="en-US" dirty="0"/>
              <a:t>each variable has a high/significant loading on one factor only, and</a:t>
            </a:r>
          </a:p>
          <a:p>
            <a:pPr marL="969962" lvl="1" indent="-457200"/>
            <a:r>
              <a:rPr lang="en-US" dirty="0"/>
              <a:t>each factor has high/significant loadings for only a subset of items.</a:t>
            </a:r>
          </a:p>
          <a:p>
            <a:pPr marL="0" indent="0"/>
            <a:endParaRPr lang="en-US" sz="2000" dirty="0"/>
          </a:p>
          <a:p>
            <a:pPr marL="0" indent="0"/>
            <a:r>
              <a:rPr lang="en-US" b="1" dirty="0"/>
              <a:t>Five step process</a:t>
            </a:r>
          </a:p>
          <a:p>
            <a:pPr marL="1027112" lvl="1" indent="-514350">
              <a:buFont typeface="+mj-lt"/>
              <a:buAutoNum type="arabicPeriod"/>
            </a:pPr>
            <a:r>
              <a:rPr lang="en-US" u="sng" dirty="0"/>
              <a:t>Examine the factor matrix</a:t>
            </a:r>
            <a:r>
              <a:rPr lang="en-US" dirty="0"/>
              <a:t> of loadings.</a:t>
            </a:r>
          </a:p>
          <a:p>
            <a:pPr marL="1027112" lvl="1" indent="-514350">
              <a:buFont typeface="+mj-lt"/>
              <a:buAutoNum type="arabicPeriod"/>
            </a:pPr>
            <a:r>
              <a:rPr lang="en-US" dirty="0"/>
              <a:t>Identify the </a:t>
            </a:r>
            <a:r>
              <a:rPr lang="en-US" u="sng" dirty="0"/>
              <a:t>significant loading(s) for each variable</a:t>
            </a:r>
            <a:r>
              <a:rPr lang="en-US" dirty="0"/>
              <a:t>.</a:t>
            </a:r>
          </a:p>
          <a:p>
            <a:pPr marL="1027112" lvl="1" indent="-514350">
              <a:buFont typeface="+mj-lt"/>
              <a:buAutoNum type="arabicPeriod"/>
            </a:pPr>
            <a:r>
              <a:rPr lang="en-US" dirty="0"/>
              <a:t>Assess the </a:t>
            </a:r>
            <a:r>
              <a:rPr lang="en-US" u="sng" dirty="0"/>
              <a:t>communalities</a:t>
            </a:r>
            <a:r>
              <a:rPr lang="en-US" dirty="0"/>
              <a:t> of the variables.</a:t>
            </a:r>
          </a:p>
          <a:p>
            <a:pPr marL="1027112" lvl="1" indent="-514350">
              <a:buFont typeface="+mj-lt"/>
              <a:buAutoNum type="arabicPeriod"/>
            </a:pPr>
            <a:r>
              <a:rPr lang="en-US" u="sng" dirty="0" err="1"/>
              <a:t>Respecify</a:t>
            </a:r>
            <a:r>
              <a:rPr lang="en-US" dirty="0"/>
              <a:t> the factor model if needed.</a:t>
            </a:r>
          </a:p>
          <a:p>
            <a:pPr marL="1027112" lvl="1" indent="-514350">
              <a:buFont typeface="+mj-lt"/>
              <a:buAutoNum type="arabicPeriod"/>
            </a:pPr>
            <a:r>
              <a:rPr lang="en-US" u="sng" dirty="0"/>
              <a:t>Label the factors</a:t>
            </a:r>
            <a:r>
              <a:rPr lang="en-US" dirty="0"/>
              <a:t>.</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39</a:t>
            </a:fld>
            <a:endParaRPr lang="en-US" dirty="0"/>
          </a:p>
        </p:txBody>
      </p:sp>
      <p:sp>
        <p:nvSpPr>
          <p:cNvPr id="6" name="Footer Placeholder 3">
            <a:extLst>
              <a:ext uri="{FF2B5EF4-FFF2-40B4-BE49-F238E27FC236}">
                <a16:creationId xmlns:a16="http://schemas.microsoft.com/office/drawing/2014/main" id="{15AF4448-13F0-4768-AF51-7C57122DFA2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39589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Exploratory Factor Analysis?</a:t>
            </a:r>
          </a:p>
        </p:txBody>
      </p:sp>
      <p:sp>
        <p:nvSpPr>
          <p:cNvPr id="2" name="Slide Number Placeholder 1"/>
          <p:cNvSpPr>
            <a:spLocks noGrp="1"/>
          </p:cNvSpPr>
          <p:nvPr>
            <p:ph type="sldNum" sz="quarter" idx="4"/>
          </p:nvPr>
        </p:nvSpPr>
        <p:spPr/>
        <p:txBody>
          <a:bodyPr/>
          <a:lstStyle/>
          <a:p>
            <a:fld id="{95487087-15B1-4B2E-A3F7-27BDCA4E3F06}" type="slidenum">
              <a:rPr lang="en-US" smtClean="0"/>
              <a:pPr/>
              <a:t>4</a:t>
            </a:fld>
            <a:endParaRPr lang="en-US" dirty="0"/>
          </a:p>
        </p:txBody>
      </p:sp>
      <p:sp>
        <p:nvSpPr>
          <p:cNvPr id="6" name="Footer Placeholder 3">
            <a:extLst>
              <a:ext uri="{FF2B5EF4-FFF2-40B4-BE49-F238E27FC236}">
                <a16:creationId xmlns:a16="http://schemas.microsoft.com/office/drawing/2014/main" id="{9D17A129-F72F-4320-B876-DD2896BF6B4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887660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Examine the factor matrix of loadings</a:t>
            </a:r>
          </a:p>
        </p:txBody>
      </p:sp>
      <p:sp>
        <p:nvSpPr>
          <p:cNvPr id="3" name="Content Placeholder 2"/>
          <p:cNvSpPr>
            <a:spLocks noGrp="1"/>
          </p:cNvSpPr>
          <p:nvPr>
            <p:ph idx="1"/>
          </p:nvPr>
        </p:nvSpPr>
        <p:spPr/>
        <p:txBody>
          <a:bodyPr/>
          <a:lstStyle/>
          <a:p>
            <a:r>
              <a:rPr lang="en-US" b="1" dirty="0"/>
              <a:t>Starting Point:</a:t>
            </a:r>
          </a:p>
          <a:p>
            <a:pPr lvl="1"/>
            <a:r>
              <a:rPr lang="en-US" dirty="0"/>
              <a:t>Factor matrix has </a:t>
            </a:r>
            <a:r>
              <a:rPr lang="en-US" u="sng" dirty="0"/>
              <a:t>loadings of every variable on every factor</a:t>
            </a:r>
            <a:r>
              <a:rPr lang="en-US" dirty="0"/>
              <a:t> extracted.</a:t>
            </a:r>
          </a:p>
          <a:p>
            <a:pPr lvl="1"/>
            <a:r>
              <a:rPr lang="en-US" dirty="0"/>
              <a:t>Examine each variable for the </a:t>
            </a:r>
            <a:r>
              <a:rPr lang="en-US" u="sng" dirty="0"/>
              <a:t>highest loading/significant loading</a:t>
            </a:r>
            <a:r>
              <a:rPr lang="en-US" dirty="0"/>
              <a:t> on a factor.</a:t>
            </a:r>
          </a:p>
          <a:p>
            <a:pPr lvl="1"/>
            <a:r>
              <a:rPr lang="en-US" u="sng" dirty="0"/>
              <a:t>Cross-loading</a:t>
            </a:r>
            <a:r>
              <a:rPr lang="en-US" dirty="0"/>
              <a:t> – when a variable has a significant loading on more than one factor.</a:t>
            </a:r>
          </a:p>
          <a:p>
            <a:endParaRPr lang="en-US" b="1" dirty="0"/>
          </a:p>
          <a:p>
            <a:r>
              <a:rPr lang="en-US" b="1" dirty="0"/>
              <a:t>Two Principles to Assist in Identifying Cross-loadings</a:t>
            </a:r>
          </a:p>
          <a:p>
            <a:pPr marL="969962" lvl="1" indent="-457200"/>
            <a:r>
              <a:rPr lang="en-US" u="sng" dirty="0"/>
              <a:t>Compare variances, Not Loadings</a:t>
            </a:r>
            <a:r>
              <a:rPr lang="en-US" dirty="0"/>
              <a:t>.</a:t>
            </a:r>
            <a:endParaRPr lang="en-US" u="sng" dirty="0"/>
          </a:p>
          <a:p>
            <a:pPr marL="1370012" lvl="2" indent="-457200"/>
            <a:r>
              <a:rPr lang="en-US" dirty="0"/>
              <a:t>Variance (i.e., squared loading) is ultimate objective of factor analysis, so use that measure.</a:t>
            </a:r>
          </a:p>
          <a:p>
            <a:pPr marL="969962" lvl="1" indent="-457200"/>
            <a:r>
              <a:rPr lang="en-US" u="sng" dirty="0"/>
              <a:t>Compare ratios of variances</a:t>
            </a:r>
            <a:r>
              <a:rPr lang="en-US" dirty="0"/>
              <a:t>.</a:t>
            </a:r>
            <a:endParaRPr lang="en-US" u="sng" dirty="0"/>
          </a:p>
          <a:p>
            <a:pPr marL="1370012" lvl="2" indent="-457200"/>
            <a:r>
              <a:rPr lang="en-US" dirty="0"/>
              <a:t>Relative magnitude expressed as the ratio of two variances (larger variance / smaller variance) which “scales” the variance difference to the size of the two variances.</a:t>
            </a:r>
          </a:p>
        </p:txBody>
      </p:sp>
      <p:sp>
        <p:nvSpPr>
          <p:cNvPr id="4" name="Slide Number Placeholder 3"/>
          <p:cNvSpPr>
            <a:spLocks noGrp="1"/>
          </p:cNvSpPr>
          <p:nvPr>
            <p:ph type="sldNum" sz="quarter" idx="4"/>
          </p:nvPr>
        </p:nvSpPr>
        <p:spPr/>
        <p:txBody>
          <a:bodyPr/>
          <a:lstStyle/>
          <a:p>
            <a:fld id="{95487087-15B1-4B2E-A3F7-27BDCA4E3F06}" type="slidenum">
              <a:rPr lang="en-US" smtClean="0"/>
              <a:pPr/>
              <a:t>40</a:t>
            </a:fld>
            <a:endParaRPr lang="en-US" dirty="0"/>
          </a:p>
        </p:txBody>
      </p:sp>
      <p:sp>
        <p:nvSpPr>
          <p:cNvPr id="6" name="Footer Placeholder 3">
            <a:extLst>
              <a:ext uri="{FF2B5EF4-FFF2-40B4-BE49-F238E27FC236}">
                <a16:creationId xmlns:a16="http://schemas.microsoft.com/office/drawing/2014/main" id="{B6E271EE-1007-4212-8A0E-4F59253C31F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56140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Identifying Cross-Loadings</a:t>
            </a:r>
          </a:p>
        </p:txBody>
      </p:sp>
      <p:sp>
        <p:nvSpPr>
          <p:cNvPr id="3" name="Content Placeholder 2"/>
          <p:cNvSpPr>
            <a:spLocks noGrp="1"/>
          </p:cNvSpPr>
          <p:nvPr>
            <p:ph idx="1"/>
          </p:nvPr>
        </p:nvSpPr>
        <p:spPr/>
        <p:txBody>
          <a:bodyPr/>
          <a:lstStyle/>
          <a:p>
            <a:pPr marL="514350" indent="-514350">
              <a:buAutoNum type="arabicPeriod"/>
            </a:pPr>
            <a:r>
              <a:rPr lang="en-US" b="1" dirty="0"/>
              <a:t>Identify potential cross-loadings</a:t>
            </a:r>
          </a:p>
          <a:p>
            <a:pPr marL="1027112" lvl="1" indent="-514350"/>
            <a:r>
              <a:rPr lang="en-US" dirty="0"/>
              <a:t>Both loadings for a variable must be above the threshold for significance (e.g., .30 or .40).</a:t>
            </a:r>
          </a:p>
          <a:p>
            <a:pPr marL="514350" indent="-514350">
              <a:buFont typeface="+mj-lt"/>
              <a:buAutoNum type="arabicPeriod"/>
            </a:pPr>
            <a:r>
              <a:rPr lang="en-US" b="1" dirty="0"/>
              <a:t>Compute the ratio of the squared loadings</a:t>
            </a:r>
          </a:p>
          <a:p>
            <a:pPr marL="969962" lvl="1" indent="-457200"/>
            <a:r>
              <a:rPr lang="en-US" dirty="0"/>
              <a:t>Square each of the loadings and then compute the ratio of the larger loading to the smaller loading.</a:t>
            </a:r>
          </a:p>
          <a:p>
            <a:pPr marL="514350" indent="-514350">
              <a:buFont typeface="+mj-lt"/>
              <a:buAutoNum type="arabicPeriod"/>
            </a:pPr>
            <a:r>
              <a:rPr lang="en-US" b="1" dirty="0"/>
              <a:t>Designate the pair of loadings as follows based on the ratio</a:t>
            </a:r>
            <a:r>
              <a:rPr lang="en-US" dirty="0"/>
              <a:t>:</a:t>
            </a:r>
          </a:p>
          <a:p>
            <a:pPr marL="969962" lvl="1" indent="-457200"/>
            <a:r>
              <a:rPr lang="en-US" u="sng" dirty="0"/>
              <a:t>Between 1.0 and 1.5</a:t>
            </a:r>
            <a:r>
              <a:rPr lang="en-US" dirty="0"/>
              <a:t> — problematic cross-loading and the variable with smaller loading a strong candidate for elimination to achieve simple structure.</a:t>
            </a:r>
          </a:p>
          <a:p>
            <a:pPr marL="969962" lvl="1" indent="-457200"/>
            <a:r>
              <a:rPr lang="en-US" u="sng" dirty="0"/>
              <a:t>Between 1.5 and 2.0 </a:t>
            </a:r>
            <a:r>
              <a:rPr lang="en-US" dirty="0"/>
              <a:t>— potential cross-loading, with deletion of a variable based on interpretability of resulting factors.</a:t>
            </a:r>
          </a:p>
          <a:p>
            <a:pPr marL="969962" lvl="1" indent="-457200"/>
            <a:r>
              <a:rPr lang="en-US" u="sng" dirty="0"/>
              <a:t>Greater than 2.0</a:t>
            </a:r>
            <a:r>
              <a:rPr lang="en-US" dirty="0"/>
              <a:t> — ignorable cross-loading, where smaller loading, while significant, can be ignored for purposes of interpretation.</a:t>
            </a:r>
          </a:p>
        </p:txBody>
      </p:sp>
      <p:sp>
        <p:nvSpPr>
          <p:cNvPr id="4" name="Slide Number Placeholder 3"/>
          <p:cNvSpPr>
            <a:spLocks noGrp="1"/>
          </p:cNvSpPr>
          <p:nvPr>
            <p:ph type="sldNum" sz="quarter" idx="4"/>
          </p:nvPr>
        </p:nvSpPr>
        <p:spPr/>
        <p:txBody>
          <a:bodyPr/>
          <a:lstStyle/>
          <a:p>
            <a:fld id="{95487087-15B1-4B2E-A3F7-27BDCA4E3F06}" type="slidenum">
              <a:rPr lang="en-US" smtClean="0"/>
              <a:pPr/>
              <a:t>41</a:t>
            </a:fld>
            <a:endParaRPr lang="en-US" dirty="0"/>
          </a:p>
        </p:txBody>
      </p:sp>
      <p:sp>
        <p:nvSpPr>
          <p:cNvPr id="6" name="Footer Placeholder 3">
            <a:extLst>
              <a:ext uri="{FF2B5EF4-FFF2-40B4-BE49-F238E27FC236}">
                <a16:creationId xmlns:a16="http://schemas.microsoft.com/office/drawing/2014/main" id="{1A61524A-61B7-42F9-A05B-0FE84E2DE9A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962129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for Identifying Cross-Loadings</a:t>
            </a:r>
          </a:p>
        </p:txBody>
      </p:sp>
      <p:sp>
        <p:nvSpPr>
          <p:cNvPr id="4" name="Slide Number Placeholder 3"/>
          <p:cNvSpPr>
            <a:spLocks noGrp="1"/>
          </p:cNvSpPr>
          <p:nvPr>
            <p:ph type="sldNum" sz="quarter" idx="4"/>
          </p:nvPr>
        </p:nvSpPr>
        <p:spPr/>
        <p:txBody>
          <a:bodyPr/>
          <a:lstStyle/>
          <a:p>
            <a:fld id="{95487087-15B1-4B2E-A3F7-27BDCA4E3F06}" type="slidenum">
              <a:rPr lang="en-US" smtClean="0"/>
              <a:pPr/>
              <a:t>42</a:t>
            </a:fld>
            <a:endParaRPr lang="en-US" dirty="0"/>
          </a:p>
        </p:txBody>
      </p:sp>
      <p:pic>
        <p:nvPicPr>
          <p:cNvPr id="3" name="Picture 2"/>
          <p:cNvPicPr>
            <a:picLocks noChangeAspect="1"/>
          </p:cNvPicPr>
          <p:nvPr/>
        </p:nvPicPr>
        <p:blipFill rotWithShape="1">
          <a:blip cstate="print">
            <a:extLst>
              <a:ext uri="{28A0092B-C50C-407E-A947-70E740481C1C}">
                <a14:useLocalDpi xmlns:a14="http://schemas.microsoft.com/office/drawing/2010/main" val="0"/>
              </a:ext>
            </a:extLst>
          </a:blip>
          <a:srcRect/>
          <a:stretch/>
        </p:blipFill>
        <p:spPr>
          <a:xfrm>
            <a:off x="548640" y="1945177"/>
            <a:ext cx="11105804" cy="2709949"/>
          </a:xfrm>
          <a:prstGeom prst="rect">
            <a:avLst/>
          </a:prstGeom>
          <a:ln w="25400">
            <a:solidFill>
              <a:srgbClr val="000000"/>
            </a:solidFill>
          </a:ln>
        </p:spPr>
      </p:pic>
      <p:sp>
        <p:nvSpPr>
          <p:cNvPr id="6" name="Footer Placeholder 3">
            <a:extLst>
              <a:ext uri="{FF2B5EF4-FFF2-40B4-BE49-F238E27FC236}">
                <a16:creationId xmlns:a16="http://schemas.microsoft.com/office/drawing/2014/main" id="{26D32145-7B43-427F-978F-9BE8A490A2B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754250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Assess the Communalities of the Variables</a:t>
            </a:r>
          </a:p>
        </p:txBody>
      </p:sp>
      <p:sp>
        <p:nvSpPr>
          <p:cNvPr id="3" name="Content Placeholder 2"/>
          <p:cNvSpPr>
            <a:spLocks noGrp="1"/>
          </p:cNvSpPr>
          <p:nvPr>
            <p:ph idx="1"/>
          </p:nvPr>
        </p:nvSpPr>
        <p:spPr/>
        <p:txBody>
          <a:bodyPr/>
          <a:lstStyle/>
          <a:p>
            <a:r>
              <a:rPr lang="en-US" b="1" dirty="0"/>
              <a:t>Communality</a:t>
            </a:r>
          </a:p>
          <a:p>
            <a:pPr marL="969962" lvl="1" indent="-457200"/>
            <a:r>
              <a:rPr lang="en-US" dirty="0"/>
              <a:t>Represents the amount of variance accounted for by the factor solution for each variable.</a:t>
            </a:r>
          </a:p>
          <a:p>
            <a:pPr marL="969962" lvl="1" indent="-457200"/>
            <a:r>
              <a:rPr lang="en-US" dirty="0"/>
              <a:t>Calculated as the sum of the squared loadings across all retained factors.</a:t>
            </a:r>
          </a:p>
          <a:p>
            <a:pPr marL="457200" indent="-457200"/>
            <a:endParaRPr lang="en-US" dirty="0"/>
          </a:p>
          <a:p>
            <a:pPr marL="457200" indent="-457200"/>
            <a:r>
              <a:rPr lang="en-US" b="1" dirty="0"/>
              <a:t>Use as an Evaluative Measure</a:t>
            </a:r>
          </a:p>
          <a:p>
            <a:pPr marL="969962" lvl="1" indent="-457200"/>
            <a:r>
              <a:rPr lang="en-US" dirty="0"/>
              <a:t>view the communalities to assess whether the variables meet acceptable levels of explanation. </a:t>
            </a:r>
          </a:p>
          <a:p>
            <a:pPr marL="969962" lvl="1" indent="-457200"/>
            <a:r>
              <a:rPr lang="en-US" dirty="0"/>
              <a:t>For example, a researcher may specify that at least one-half of the variance of each variable must be taken into account. Using this guideline, the researcher would identify all variables with communalities less than .50 as not having sufficient explanation.</a:t>
            </a:r>
          </a:p>
        </p:txBody>
      </p:sp>
      <p:sp>
        <p:nvSpPr>
          <p:cNvPr id="4" name="Slide Number Placeholder 3"/>
          <p:cNvSpPr>
            <a:spLocks noGrp="1"/>
          </p:cNvSpPr>
          <p:nvPr>
            <p:ph type="sldNum" sz="quarter" idx="4"/>
          </p:nvPr>
        </p:nvSpPr>
        <p:spPr/>
        <p:txBody>
          <a:bodyPr/>
          <a:lstStyle/>
          <a:p>
            <a:fld id="{95487087-15B1-4B2E-A3F7-27BDCA4E3F06}" type="slidenum">
              <a:rPr lang="en-US" smtClean="0"/>
              <a:pPr/>
              <a:t>43</a:t>
            </a:fld>
            <a:endParaRPr lang="en-US" dirty="0"/>
          </a:p>
        </p:txBody>
      </p:sp>
      <p:sp>
        <p:nvSpPr>
          <p:cNvPr id="6" name="Footer Placeholder 3">
            <a:extLst>
              <a:ext uri="{FF2B5EF4-FFF2-40B4-BE49-F238E27FC236}">
                <a16:creationId xmlns:a16="http://schemas.microsoft.com/office/drawing/2014/main" id="{E03BB6BE-198F-47E3-A0C7-9D5B76839E9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315334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t>
            </a:r>
            <a:r>
              <a:rPr lang="en-US" dirty="0" err="1"/>
              <a:t>Respecify</a:t>
            </a:r>
            <a:r>
              <a:rPr lang="en-US" dirty="0"/>
              <a:t> the Factor Model if Needed</a:t>
            </a:r>
          </a:p>
        </p:txBody>
      </p:sp>
      <p:sp>
        <p:nvSpPr>
          <p:cNvPr id="3" name="Content Placeholder 2"/>
          <p:cNvSpPr>
            <a:spLocks noGrp="1"/>
          </p:cNvSpPr>
          <p:nvPr>
            <p:ph idx="1"/>
          </p:nvPr>
        </p:nvSpPr>
        <p:spPr/>
        <p:txBody>
          <a:bodyPr/>
          <a:lstStyle/>
          <a:p>
            <a:r>
              <a:rPr lang="en-US" b="1" dirty="0"/>
              <a:t>Three conditions indicating possible </a:t>
            </a:r>
            <a:r>
              <a:rPr lang="en-US" b="1" dirty="0" err="1"/>
              <a:t>respecification</a:t>
            </a:r>
            <a:endParaRPr lang="en-US" b="1" dirty="0"/>
          </a:p>
          <a:p>
            <a:pPr marL="969962" lvl="1" indent="-457200"/>
            <a:r>
              <a:rPr lang="en-US" dirty="0"/>
              <a:t>a variable has no significant loadings.</a:t>
            </a:r>
          </a:p>
          <a:p>
            <a:pPr marL="969962" lvl="1" indent="-457200"/>
            <a:r>
              <a:rPr lang="en-US" dirty="0"/>
              <a:t>even with a significant loading, a variable’s communality is deemed too low.</a:t>
            </a:r>
          </a:p>
          <a:p>
            <a:pPr marL="969962" lvl="1" indent="-457200"/>
            <a:r>
              <a:rPr lang="en-US" dirty="0"/>
              <a:t>a variable has a cross-loading.</a:t>
            </a:r>
          </a:p>
          <a:p>
            <a:pPr marL="969962" lvl="1" indent="-457200"/>
            <a:endParaRPr lang="en-US" dirty="0"/>
          </a:p>
          <a:p>
            <a:r>
              <a:rPr lang="en-US" b="1" dirty="0"/>
              <a:t>If </a:t>
            </a:r>
            <a:r>
              <a:rPr lang="en-US" b="1" dirty="0" err="1"/>
              <a:t>respecification</a:t>
            </a:r>
            <a:r>
              <a:rPr lang="en-US" b="1" dirty="0"/>
              <a:t> is needed, several options are available  . . .</a:t>
            </a:r>
          </a:p>
          <a:p>
            <a:pPr marL="969962" lvl="1" indent="-457200"/>
            <a:r>
              <a:rPr lang="en-US" u="sng" dirty="0"/>
              <a:t>Ignore</a:t>
            </a:r>
            <a:r>
              <a:rPr lang="en-US" dirty="0"/>
              <a:t> the problematic variable.</a:t>
            </a:r>
          </a:p>
          <a:p>
            <a:pPr marL="969962" lvl="1" indent="-457200"/>
            <a:r>
              <a:rPr lang="en-US" u="sng" dirty="0"/>
              <a:t>Deletion</a:t>
            </a:r>
            <a:r>
              <a:rPr lang="en-US" dirty="0"/>
              <a:t> of variables from the analysis.</a:t>
            </a:r>
          </a:p>
          <a:p>
            <a:pPr marL="969962" lvl="1" indent="-457200"/>
            <a:r>
              <a:rPr lang="en-US" dirty="0"/>
              <a:t>Use a </a:t>
            </a:r>
            <a:r>
              <a:rPr lang="en-US" u="sng" dirty="0"/>
              <a:t>different rotational approach</a:t>
            </a:r>
            <a:r>
              <a:rPr lang="en-US" dirty="0"/>
              <a:t>.</a:t>
            </a:r>
            <a:endParaRPr lang="en-US" u="sng" dirty="0"/>
          </a:p>
          <a:p>
            <a:pPr marL="969962" lvl="1" indent="-457200"/>
            <a:r>
              <a:rPr lang="en-US" dirty="0"/>
              <a:t>Extract a </a:t>
            </a:r>
            <a:r>
              <a:rPr lang="en-US" u="sng" dirty="0"/>
              <a:t>different number of factors</a:t>
            </a:r>
            <a:r>
              <a:rPr lang="en-US" dirty="0"/>
              <a:t>.</a:t>
            </a:r>
            <a:endParaRPr lang="en-US" u="sng" dirty="0"/>
          </a:p>
          <a:p>
            <a:pPr marL="969962" lvl="1" indent="-457200"/>
            <a:r>
              <a:rPr lang="en-US" u="sng" dirty="0"/>
              <a:t>Change</a:t>
            </a:r>
            <a:r>
              <a:rPr lang="en-US" dirty="0"/>
              <a:t> the method of extraction.</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44</a:t>
            </a:fld>
            <a:endParaRPr lang="en-US" dirty="0"/>
          </a:p>
        </p:txBody>
      </p:sp>
      <p:sp>
        <p:nvSpPr>
          <p:cNvPr id="6" name="Footer Placeholder 3">
            <a:extLst>
              <a:ext uri="{FF2B5EF4-FFF2-40B4-BE49-F238E27FC236}">
                <a16:creationId xmlns:a16="http://schemas.microsoft.com/office/drawing/2014/main" id="{F09D7DDC-3EA0-42F4-BC3C-CAAE2A57405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035541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Label the Factors</a:t>
            </a:r>
          </a:p>
        </p:txBody>
      </p:sp>
      <p:sp>
        <p:nvSpPr>
          <p:cNvPr id="3" name="Content Placeholder 2"/>
          <p:cNvSpPr>
            <a:spLocks noGrp="1"/>
          </p:cNvSpPr>
          <p:nvPr>
            <p:ph idx="1"/>
          </p:nvPr>
        </p:nvSpPr>
        <p:spPr/>
        <p:txBody>
          <a:bodyPr/>
          <a:lstStyle/>
          <a:p>
            <a:r>
              <a:rPr lang="en-US" b="1" dirty="0"/>
              <a:t>Objective:</a:t>
            </a:r>
          </a:p>
          <a:p>
            <a:pPr marL="969962" lvl="1" indent="-457200"/>
            <a:r>
              <a:rPr lang="en-US" dirty="0"/>
              <a:t>Assign some meaning to the pattern of factor loadings.</a:t>
            </a:r>
          </a:p>
          <a:p>
            <a:pPr marL="969962" lvl="1" indent="-457200"/>
            <a:r>
              <a:rPr lang="en-US" dirty="0"/>
              <a:t>Variables with higher loadings are considered more important and have greater influence on the name or label selected to represent a factor.</a:t>
            </a:r>
          </a:p>
          <a:p>
            <a:pPr marL="457200" indent="-457200"/>
            <a:endParaRPr lang="en-US" dirty="0"/>
          </a:p>
          <a:p>
            <a:pPr marL="457200" indent="-457200"/>
            <a:r>
              <a:rPr lang="en-US" b="1" dirty="0"/>
              <a:t>Considerations</a:t>
            </a:r>
          </a:p>
          <a:p>
            <a:pPr marL="969962" lvl="1" indent="-457200"/>
            <a:r>
              <a:rPr lang="en-US" dirty="0"/>
              <a:t>The signs are interpreted just as with any other correlation coefficients. For each factor, like signs mean the variables are positively related, and opposite signs mean the variables are negatively related.</a:t>
            </a:r>
          </a:p>
          <a:p>
            <a:pPr marL="969962" lvl="1" indent="-457200"/>
            <a:r>
              <a:rPr lang="en-US" dirty="0"/>
              <a:t>The label is intuitively developed by the researcher based on its appropriateness for representing the underlying dimensions of a particular factor.</a:t>
            </a:r>
          </a:p>
        </p:txBody>
      </p:sp>
      <p:sp>
        <p:nvSpPr>
          <p:cNvPr id="4" name="Slide Number Placeholder 3"/>
          <p:cNvSpPr>
            <a:spLocks noGrp="1"/>
          </p:cNvSpPr>
          <p:nvPr>
            <p:ph type="sldNum" sz="quarter" idx="4"/>
          </p:nvPr>
        </p:nvSpPr>
        <p:spPr/>
        <p:txBody>
          <a:bodyPr/>
          <a:lstStyle/>
          <a:p>
            <a:fld id="{95487087-15B1-4B2E-A3F7-27BDCA4E3F06}" type="slidenum">
              <a:rPr lang="en-US" smtClean="0"/>
              <a:pPr/>
              <a:t>45</a:t>
            </a:fld>
            <a:endParaRPr lang="en-US" dirty="0"/>
          </a:p>
        </p:txBody>
      </p:sp>
      <p:sp>
        <p:nvSpPr>
          <p:cNvPr id="6" name="Footer Placeholder 3">
            <a:extLst>
              <a:ext uri="{FF2B5EF4-FFF2-40B4-BE49-F238E27FC236}">
                <a16:creationId xmlns:a16="http://schemas.microsoft.com/office/drawing/2014/main" id="{0AF89E90-5A6C-4F99-97B7-AAE13BEB56A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243314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Interpreting The Factors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An optimal structure exists when all variables have high loadings only on a single factor.</a:t>
            </a:r>
          </a:p>
          <a:p>
            <a:pPr marL="969962" lvl="1" indent="-457200"/>
            <a:r>
              <a:rPr lang="en-US" dirty="0"/>
              <a:t>Variables that cross-load (load highly on two or more factors) are usually deleted unless theoretically justified or the objective is strictly data reduction.</a:t>
            </a:r>
          </a:p>
          <a:p>
            <a:pPr marL="457200" indent="-457200">
              <a:buFont typeface="Arial" panose="020B0604020202020204" pitchFamily="34" charset="0"/>
              <a:buChar char="•"/>
            </a:pPr>
            <a:r>
              <a:rPr lang="en-US" dirty="0"/>
              <a:t>Variables should generally have communalities of greater than .50 to be retained in the analysis.</a:t>
            </a:r>
          </a:p>
          <a:p>
            <a:pPr marL="457200" indent="-457200">
              <a:buFont typeface="Arial" panose="020B0604020202020204" pitchFamily="34" charset="0"/>
              <a:buChar char="•"/>
            </a:pPr>
            <a:r>
              <a:rPr lang="en-US" dirty="0" err="1"/>
              <a:t>Respecification</a:t>
            </a:r>
            <a:r>
              <a:rPr lang="en-US" dirty="0"/>
              <a:t> of a factor analysis can include options such as:</a:t>
            </a:r>
          </a:p>
          <a:p>
            <a:pPr marL="969962" lvl="1" indent="-457200"/>
            <a:r>
              <a:rPr lang="en-US" dirty="0"/>
              <a:t>deleting a variable(s), </a:t>
            </a:r>
          </a:p>
          <a:p>
            <a:pPr marL="969962" lvl="1" indent="-457200"/>
            <a:r>
              <a:rPr lang="en-US" dirty="0"/>
              <a:t>changing rotation methods, and/or </a:t>
            </a:r>
          </a:p>
          <a:p>
            <a:pPr marL="969962" lvl="1" indent="-457200"/>
            <a:r>
              <a:rPr lang="en-US" dirty="0"/>
              <a:t>increasing or decreasing the number of factors.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46</a:t>
            </a:fld>
            <a:endParaRPr lang="en-US" dirty="0"/>
          </a:p>
        </p:txBody>
      </p:sp>
      <p:sp>
        <p:nvSpPr>
          <p:cNvPr id="6" name="Footer Placeholder 3">
            <a:extLst>
              <a:ext uri="{FF2B5EF4-FFF2-40B4-BE49-F238E27FC236}">
                <a16:creationId xmlns:a16="http://schemas.microsoft.com/office/drawing/2014/main" id="{0AB273A9-92B9-494B-B937-93ABB150499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328133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3084" y="1617954"/>
            <a:ext cx="10363200" cy="1362075"/>
          </a:xfrm>
        </p:spPr>
        <p:txBody>
          <a:bodyPr/>
          <a:lstStyle/>
          <a:p>
            <a:r>
              <a:rPr lang="en-US" dirty="0"/>
              <a:t>Stage 6:  Validation of </a:t>
            </a:r>
            <a:br>
              <a:rPr lang="en-US" dirty="0"/>
            </a:br>
            <a:r>
              <a:rPr lang="en-US" dirty="0"/>
              <a:t>Exploratory Factor Analysis</a:t>
            </a:r>
          </a:p>
        </p:txBody>
      </p:sp>
      <p:sp>
        <p:nvSpPr>
          <p:cNvPr id="7" name="Text Placeholder 6"/>
          <p:cNvSpPr>
            <a:spLocks noGrp="1"/>
          </p:cNvSpPr>
          <p:nvPr>
            <p:ph type="body" idx="1"/>
          </p:nvPr>
        </p:nvSpPr>
        <p:spPr>
          <a:xfrm>
            <a:off x="963084" y="3294305"/>
            <a:ext cx="10363200" cy="1500187"/>
          </a:xfrm>
        </p:spPr>
        <p:txBody>
          <a:bodyPr/>
          <a:lstStyle/>
          <a:p>
            <a:r>
              <a:rPr lang="en-US" sz="2400" dirty="0"/>
              <a:t>Use of Replication or a Confirmatory Perspective</a:t>
            </a:r>
          </a:p>
          <a:p>
            <a:r>
              <a:rPr lang="en-US" sz="2400" dirty="0"/>
              <a:t>Assessing Factor Structure Stability</a:t>
            </a:r>
          </a:p>
          <a:p>
            <a:r>
              <a:rPr lang="en-US" sz="2400" dirty="0"/>
              <a:t>Detecting Influential Observations</a:t>
            </a:r>
          </a:p>
        </p:txBody>
      </p:sp>
      <p:sp>
        <p:nvSpPr>
          <p:cNvPr id="5" name="Slide Number Placeholder 4"/>
          <p:cNvSpPr>
            <a:spLocks noGrp="1"/>
          </p:cNvSpPr>
          <p:nvPr>
            <p:ph type="sldNum" sz="quarter" idx="4"/>
          </p:nvPr>
        </p:nvSpPr>
        <p:spPr/>
        <p:txBody>
          <a:bodyPr/>
          <a:lstStyle/>
          <a:p>
            <a:fld id="{95487087-15B1-4B2E-A3F7-27BDCA4E3F06}" type="slidenum">
              <a:rPr lang="en-US" smtClean="0"/>
              <a:pPr/>
              <a:t>47</a:t>
            </a:fld>
            <a:endParaRPr lang="en-US" dirty="0"/>
          </a:p>
        </p:txBody>
      </p:sp>
      <p:sp>
        <p:nvSpPr>
          <p:cNvPr id="8" name="Footer Placeholder 3">
            <a:extLst>
              <a:ext uri="{FF2B5EF4-FFF2-40B4-BE49-F238E27FC236}">
                <a16:creationId xmlns:a16="http://schemas.microsoft.com/office/drawing/2014/main" id="{95768F53-3AD7-41C9-A8AD-5D0A7B1F255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94632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Validation</a:t>
            </a:r>
          </a:p>
        </p:txBody>
      </p:sp>
      <p:sp>
        <p:nvSpPr>
          <p:cNvPr id="3" name="Content Placeholder 2"/>
          <p:cNvSpPr>
            <a:spLocks noGrp="1"/>
          </p:cNvSpPr>
          <p:nvPr>
            <p:ph idx="1"/>
          </p:nvPr>
        </p:nvSpPr>
        <p:spPr/>
        <p:txBody>
          <a:bodyPr/>
          <a:lstStyle/>
          <a:p>
            <a:r>
              <a:rPr lang="en-US" b="1" dirty="0"/>
              <a:t>Use of Replication or a Confirmatory Perspective</a:t>
            </a:r>
          </a:p>
          <a:p>
            <a:pPr marL="969962" lvl="1" indent="-457200"/>
            <a:r>
              <a:rPr lang="en-US" dirty="0"/>
              <a:t>assess the replicability/generalizability of the results, either with a split sample in the original dataset or with a separate sample.</a:t>
            </a:r>
          </a:p>
          <a:p>
            <a:pPr marL="969962" lvl="1" indent="-457200"/>
            <a:r>
              <a:rPr lang="en-US" dirty="0"/>
              <a:t>pursue a confirmatory analysis, most likely with structural equation modeling.</a:t>
            </a:r>
          </a:p>
          <a:p>
            <a:endParaRPr lang="en-US" dirty="0"/>
          </a:p>
          <a:p>
            <a:r>
              <a:rPr lang="en-US" b="1" dirty="0"/>
              <a:t>Assessing Factor Structure Stability</a:t>
            </a:r>
          </a:p>
          <a:p>
            <a:pPr marL="969962" lvl="1" indent="-457200"/>
            <a:r>
              <a:rPr lang="en-US" dirty="0"/>
              <a:t>Larger samples provide more confidence as to generalizability and stability.</a:t>
            </a:r>
          </a:p>
          <a:p>
            <a:pPr marL="512762" lvl="1" indent="0">
              <a:buNone/>
            </a:pPr>
            <a:endParaRPr lang="en-US" dirty="0"/>
          </a:p>
          <a:p>
            <a:r>
              <a:rPr lang="en-US" b="1" dirty="0"/>
              <a:t>Detecting Influential Observations</a:t>
            </a:r>
          </a:p>
          <a:p>
            <a:pPr marL="969962" lvl="1" indent="-457200"/>
            <a:r>
              <a:rPr lang="en-US" dirty="0"/>
              <a:t>estimate the model with and without observations identified as outliers to assess their impact on the results. If omission of the outliers is justified, the results should have greater generalizability.</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48</a:t>
            </a:fld>
            <a:endParaRPr lang="en-US" dirty="0"/>
          </a:p>
        </p:txBody>
      </p:sp>
      <p:sp>
        <p:nvSpPr>
          <p:cNvPr id="6" name="Footer Placeholder 3">
            <a:extLst>
              <a:ext uri="{FF2B5EF4-FFF2-40B4-BE49-F238E27FC236}">
                <a16:creationId xmlns:a16="http://schemas.microsoft.com/office/drawing/2014/main" id="{C722F908-D7BA-4245-80B5-FA98469B245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78077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3084" y="1742282"/>
            <a:ext cx="10363200" cy="1362075"/>
          </a:xfrm>
        </p:spPr>
        <p:txBody>
          <a:bodyPr/>
          <a:lstStyle/>
          <a:p>
            <a:r>
              <a:rPr lang="en-US" dirty="0"/>
              <a:t>Stage 7:  Additional Uses of EFA Results</a:t>
            </a:r>
            <a:br>
              <a:rPr lang="en-US" dirty="0"/>
            </a:br>
            <a:r>
              <a:rPr lang="en-US" dirty="0"/>
              <a:t>（</a:t>
            </a:r>
            <a:r>
              <a:rPr lang="en-US" dirty="0" err="1"/>
              <a:t>做完之後要幹嘛</a:t>
            </a:r>
            <a:r>
              <a:rPr lang="en-US" dirty="0"/>
              <a:t>）</a:t>
            </a:r>
          </a:p>
        </p:txBody>
      </p:sp>
      <p:sp>
        <p:nvSpPr>
          <p:cNvPr id="7" name="Text Placeholder 6"/>
          <p:cNvSpPr>
            <a:spLocks noGrp="1"/>
          </p:cNvSpPr>
          <p:nvPr>
            <p:ph type="body" idx="1"/>
          </p:nvPr>
        </p:nvSpPr>
        <p:spPr>
          <a:xfrm>
            <a:off x="963084" y="3514892"/>
            <a:ext cx="10363200" cy="1500187"/>
          </a:xfrm>
        </p:spPr>
        <p:txBody>
          <a:bodyPr/>
          <a:lstStyle/>
          <a:p>
            <a:r>
              <a:rPr lang="en-US" sz="2400" dirty="0"/>
              <a:t>Selecting Surrogate Variables for Subsequent Analysis</a:t>
            </a:r>
          </a:p>
          <a:p>
            <a:r>
              <a:rPr lang="en-US" sz="2400" dirty="0"/>
              <a:t>Creating Summated Scales</a:t>
            </a:r>
          </a:p>
          <a:p>
            <a:r>
              <a:rPr lang="en-US" sz="2400" dirty="0"/>
              <a:t>Computing Factor Scores</a:t>
            </a:r>
          </a:p>
          <a:p>
            <a:r>
              <a:rPr lang="en-US" sz="2400" dirty="0"/>
              <a:t>Selecting among the Three Methods</a:t>
            </a:r>
          </a:p>
        </p:txBody>
      </p:sp>
      <p:sp>
        <p:nvSpPr>
          <p:cNvPr id="5" name="Slide Number Placeholder 4"/>
          <p:cNvSpPr>
            <a:spLocks noGrp="1"/>
          </p:cNvSpPr>
          <p:nvPr>
            <p:ph type="sldNum" sz="quarter" idx="4"/>
          </p:nvPr>
        </p:nvSpPr>
        <p:spPr/>
        <p:txBody>
          <a:bodyPr/>
          <a:lstStyle/>
          <a:p>
            <a:fld id="{95487087-15B1-4B2E-A3F7-27BDCA4E3F06}" type="slidenum">
              <a:rPr lang="en-US" smtClean="0"/>
              <a:pPr/>
              <a:t>49</a:t>
            </a:fld>
            <a:endParaRPr lang="en-US" dirty="0"/>
          </a:p>
        </p:txBody>
      </p:sp>
      <p:sp>
        <p:nvSpPr>
          <p:cNvPr id="8" name="Footer Placeholder 3">
            <a:extLst>
              <a:ext uri="{FF2B5EF4-FFF2-40B4-BE49-F238E27FC236}">
                <a16:creationId xmlns:a16="http://schemas.microsoft.com/office/drawing/2014/main" id="{8783E4DF-71DB-40E3-8734-FDBA32EAA29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8059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Factor Analysis Defined</a:t>
            </a:r>
          </a:p>
        </p:txBody>
      </p:sp>
      <p:sp>
        <p:nvSpPr>
          <p:cNvPr id="3" name="Content Placeholder 2"/>
          <p:cNvSpPr>
            <a:spLocks noGrp="1"/>
          </p:cNvSpPr>
          <p:nvPr>
            <p:ph idx="1"/>
          </p:nvPr>
        </p:nvSpPr>
        <p:spPr>
          <a:xfrm>
            <a:off x="182073" y="1034761"/>
            <a:ext cx="4714123" cy="4616450"/>
          </a:xfrm>
        </p:spPr>
        <p:txBody>
          <a:bodyPr/>
          <a:lstStyle/>
          <a:p>
            <a:pPr algn="ctr"/>
            <a:r>
              <a:rPr lang="en-US" b="1" dirty="0"/>
              <a:t>An interdependence technique whose primary purpose is to define the underlying structure among the variables in the analysis.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a:t>
            </a:fld>
            <a:endParaRPr lang="en-US" dirty="0"/>
          </a:p>
        </p:txBody>
      </p:sp>
      <p:sp>
        <p:nvSpPr>
          <p:cNvPr id="6" name="Content Placeholder 2"/>
          <p:cNvSpPr txBox="1">
            <a:spLocks/>
          </p:cNvSpPr>
          <p:nvPr/>
        </p:nvSpPr>
        <p:spPr bwMode="auto">
          <a:xfrm>
            <a:off x="6261449" y="1034761"/>
            <a:ext cx="4714123"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1" fontAlgn="base" hangingPunct="1">
              <a:spcBef>
                <a:spcPct val="20000"/>
              </a:spcBef>
              <a:spcAft>
                <a:spcPct val="0"/>
              </a:spcAft>
              <a:buFont typeface="Arial" panose="020B0604020202020204" pitchFamily="34" charset="0"/>
              <a:buNone/>
              <a:defRPr sz="2800" b="0">
                <a:solidFill>
                  <a:schemeClr val="accent2">
                    <a:lumMod val="50000"/>
                  </a:schemeClr>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b="0">
                <a:solidFill>
                  <a:schemeClr val="accent2">
                    <a:lumMod val="50000"/>
                  </a:schemeClr>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b="0">
                <a:solidFill>
                  <a:schemeClr val="accent2">
                    <a:lumMod val="50000"/>
                  </a:schemeClr>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800" b="0">
                <a:solidFill>
                  <a:schemeClr val="accent2">
                    <a:lumMod val="50000"/>
                  </a:schemeClr>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b="0">
                <a:solidFill>
                  <a:schemeClr val="accent2">
                    <a:lumMod val="50000"/>
                  </a:schemeClr>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a:lstStyle>
          <a:p>
            <a:pPr algn="ctr"/>
            <a:r>
              <a:rPr lang="en-US" kern="0" dirty="0"/>
              <a:t>A primary element in </a:t>
            </a:r>
          </a:p>
          <a:p>
            <a:pPr algn="ctr"/>
            <a:r>
              <a:rPr lang="en-US" b="1" kern="0" dirty="0"/>
              <a:t>Variable Specification</a:t>
            </a:r>
            <a:r>
              <a:rPr lang="en-US" kern="0" dirty="0"/>
              <a:t> while </a:t>
            </a:r>
            <a:r>
              <a:rPr lang="en-US" b="1" kern="0" dirty="0"/>
              <a:t>Managing the Variate</a:t>
            </a:r>
          </a:p>
        </p:txBody>
      </p:sp>
      <p:pic>
        <p:nvPicPr>
          <p:cNvPr id="7" name="Picture 6"/>
          <p:cNvPicPr>
            <a:picLocks noChangeAspect="1"/>
          </p:cNvPicPr>
          <p:nvPr/>
        </p:nvPicPr>
        <p:blipFill>
          <a:blip/>
          <a:stretch>
            <a:fillRect/>
          </a:stretch>
        </p:blipFill>
        <p:spPr>
          <a:xfrm>
            <a:off x="7140634" y="2538875"/>
            <a:ext cx="3466406" cy="3912724"/>
          </a:xfrm>
          <a:prstGeom prst="rect">
            <a:avLst/>
          </a:prstGeom>
          <a:ln w="25400">
            <a:solidFill>
              <a:srgbClr val="002060"/>
            </a:solidFill>
          </a:ln>
        </p:spPr>
      </p:pic>
      <p:sp>
        <p:nvSpPr>
          <p:cNvPr id="8" name="Rounded Rectangle 7"/>
          <p:cNvSpPr/>
          <p:nvPr/>
        </p:nvSpPr>
        <p:spPr>
          <a:xfrm>
            <a:off x="9301181" y="4767943"/>
            <a:ext cx="1239105" cy="1586204"/>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ooter Placeholder 3">
            <a:extLst>
              <a:ext uri="{FF2B5EF4-FFF2-40B4-BE49-F238E27FC236}">
                <a16:creationId xmlns:a16="http://schemas.microsoft.com/office/drawing/2014/main" id="{707D6011-780E-4230-B9BE-A7BA596081B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43842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Surrogate Variables for Subsequent Analysis</a:t>
            </a:r>
          </a:p>
        </p:txBody>
      </p:sp>
      <p:sp>
        <p:nvSpPr>
          <p:cNvPr id="3" name="Content Placeholder 2"/>
          <p:cNvSpPr>
            <a:spLocks noGrp="1"/>
          </p:cNvSpPr>
          <p:nvPr>
            <p:ph idx="1"/>
          </p:nvPr>
        </p:nvSpPr>
        <p:spPr/>
        <p:txBody>
          <a:bodyPr/>
          <a:lstStyle/>
          <a:p>
            <a:pPr marL="0" indent="0"/>
            <a:r>
              <a:rPr lang="en-US" sz="3200" b="1" dirty="0"/>
              <a:t>A single variable selected to represent the factor in other analyses</a:t>
            </a:r>
          </a:p>
          <a:p>
            <a:pPr marL="969962" lvl="1" indent="-457200"/>
            <a:r>
              <a:rPr lang="en-US" sz="2800" dirty="0"/>
              <a:t>Typically, variable with highest loading is selected to represent a factor.     </a:t>
            </a:r>
          </a:p>
          <a:p>
            <a:pPr marL="457200" indent="-457200"/>
            <a:endParaRPr lang="en-US" sz="3200" dirty="0"/>
          </a:p>
          <a:p>
            <a:pPr marL="457200" indent="-457200"/>
            <a:r>
              <a:rPr lang="en-US" sz="3200" b="1" dirty="0"/>
              <a:t>Advantages:  </a:t>
            </a:r>
          </a:p>
          <a:p>
            <a:pPr marL="969962" lvl="1" indent="-457200"/>
            <a:r>
              <a:rPr lang="en-US" sz="3200" dirty="0"/>
              <a:t>simple to administer and interpret.</a:t>
            </a:r>
          </a:p>
          <a:p>
            <a:pPr marL="457200" indent="-457200"/>
            <a:r>
              <a:rPr lang="en-US" sz="3200" b="1" dirty="0"/>
              <a:t>Disadvantages:</a:t>
            </a:r>
          </a:p>
          <a:p>
            <a:pPr marL="969962" lvl="1" indent="-457200"/>
            <a:r>
              <a:rPr lang="en-US" sz="3200" dirty="0"/>
              <a:t>does not represent all “facets” of a factor. </a:t>
            </a:r>
          </a:p>
          <a:p>
            <a:pPr marL="969962" lvl="1" indent="-457200"/>
            <a:r>
              <a:rPr lang="en-US" sz="3200" dirty="0"/>
              <a:t>prone to measurement error. </a:t>
            </a:r>
          </a:p>
        </p:txBody>
      </p:sp>
      <p:sp>
        <p:nvSpPr>
          <p:cNvPr id="5" name="Slide Number Placeholder 4"/>
          <p:cNvSpPr>
            <a:spLocks noGrp="1"/>
          </p:cNvSpPr>
          <p:nvPr>
            <p:ph type="sldNum" sz="quarter" idx="4"/>
          </p:nvPr>
        </p:nvSpPr>
        <p:spPr/>
        <p:txBody>
          <a:bodyPr/>
          <a:lstStyle/>
          <a:p>
            <a:fld id="{95487087-15B1-4B2E-A3F7-27BDCA4E3F06}" type="slidenum">
              <a:rPr lang="en-US" smtClean="0"/>
              <a:pPr/>
              <a:t>50</a:t>
            </a:fld>
            <a:endParaRPr lang="en-US" dirty="0"/>
          </a:p>
        </p:txBody>
      </p:sp>
      <p:sp>
        <p:nvSpPr>
          <p:cNvPr id="6" name="Footer Placeholder 3">
            <a:extLst>
              <a:ext uri="{FF2B5EF4-FFF2-40B4-BE49-F238E27FC236}">
                <a16:creationId xmlns:a16="http://schemas.microsoft.com/office/drawing/2014/main" id="{0805B5BF-C193-4184-8E66-0DB50766C0E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41001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Summated Scales</a:t>
            </a:r>
          </a:p>
        </p:txBody>
      </p:sp>
      <p:sp>
        <p:nvSpPr>
          <p:cNvPr id="3" name="Content Placeholder 2"/>
          <p:cNvSpPr>
            <a:spLocks noGrp="1"/>
          </p:cNvSpPr>
          <p:nvPr>
            <p:ph idx="1"/>
          </p:nvPr>
        </p:nvSpPr>
        <p:spPr>
          <a:xfrm>
            <a:off x="302684" y="766763"/>
            <a:ext cx="11368616" cy="4616450"/>
          </a:xfrm>
        </p:spPr>
        <p:txBody>
          <a:bodyPr/>
          <a:lstStyle/>
          <a:p>
            <a:pPr marL="0" indent="0">
              <a:spcBef>
                <a:spcPts val="500"/>
              </a:spcBef>
            </a:pPr>
            <a:r>
              <a:rPr lang="en-US" b="1" dirty="0"/>
              <a:t>Composite value calculated (e.g., mean) from variables loading highly on the factor</a:t>
            </a:r>
          </a:p>
          <a:p>
            <a:pPr marL="969962" lvl="1" indent="-457200">
              <a:spcBef>
                <a:spcPts val="500"/>
              </a:spcBef>
            </a:pPr>
            <a:r>
              <a:rPr lang="en-US" dirty="0"/>
              <a:t>only as good as the items used to represent the construct.   While it may pass all empirical tests, it is useless without theoretical justification.</a:t>
            </a:r>
          </a:p>
          <a:p>
            <a:pPr marL="0" indent="0">
              <a:spcBef>
                <a:spcPts val="500"/>
              </a:spcBef>
            </a:pPr>
            <a:r>
              <a:rPr lang="en-US" b="1" dirty="0"/>
              <a:t>Advantages:</a:t>
            </a:r>
          </a:p>
          <a:p>
            <a:pPr marL="948690" lvl="3" indent="-457200">
              <a:spcBef>
                <a:spcPts val="500"/>
              </a:spcBef>
            </a:pPr>
            <a:r>
              <a:rPr lang="en-US" sz="2400" dirty="0"/>
              <a:t>compromise between the surrogate variable and factor score options.</a:t>
            </a:r>
          </a:p>
          <a:p>
            <a:pPr marL="948690" lvl="3" indent="-457200">
              <a:spcBef>
                <a:spcPts val="500"/>
              </a:spcBef>
            </a:pPr>
            <a:r>
              <a:rPr lang="en-US" sz="2400" dirty="0"/>
              <a:t>reduces measurement error.</a:t>
            </a:r>
          </a:p>
          <a:p>
            <a:pPr marL="948690" lvl="3" indent="-457200">
              <a:spcBef>
                <a:spcPts val="500"/>
              </a:spcBef>
            </a:pPr>
            <a:r>
              <a:rPr lang="en-US" sz="2400" dirty="0"/>
              <a:t>represents multiple facets of a concept.</a:t>
            </a:r>
          </a:p>
          <a:p>
            <a:pPr marL="948690" lvl="3" indent="-457200">
              <a:spcBef>
                <a:spcPts val="500"/>
              </a:spcBef>
            </a:pPr>
            <a:r>
              <a:rPr lang="en-US" sz="2400" dirty="0"/>
              <a:t>easily replicated across studies.</a:t>
            </a:r>
            <a:endParaRPr lang="en-US" dirty="0"/>
          </a:p>
          <a:p>
            <a:pPr marL="0" indent="0">
              <a:spcBef>
                <a:spcPts val="500"/>
              </a:spcBef>
            </a:pPr>
            <a:r>
              <a:rPr lang="en-US" b="1" dirty="0"/>
              <a:t>Disadvantages:</a:t>
            </a:r>
          </a:p>
          <a:p>
            <a:pPr marL="948690" lvl="3" indent="-457200">
              <a:spcBef>
                <a:spcPts val="500"/>
              </a:spcBef>
            </a:pPr>
            <a:r>
              <a:rPr lang="en-US" sz="2400" dirty="0"/>
              <a:t>includes only the variables that load highly on the factor.</a:t>
            </a:r>
          </a:p>
          <a:p>
            <a:pPr marL="948690" lvl="3" indent="-457200">
              <a:spcBef>
                <a:spcPts val="500"/>
              </a:spcBef>
            </a:pPr>
            <a:r>
              <a:rPr lang="en-US" sz="2400" dirty="0"/>
              <a:t>not necessarily orthogonal.</a:t>
            </a:r>
          </a:p>
          <a:p>
            <a:pPr marL="948690" lvl="3" indent="-457200">
              <a:spcBef>
                <a:spcPts val="500"/>
              </a:spcBef>
            </a:pPr>
            <a:r>
              <a:rPr lang="en-US" sz="2400" dirty="0"/>
              <a:t>requires extensive analysis of reliability and validity issues.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51</a:t>
            </a:fld>
            <a:endParaRPr lang="en-US" dirty="0"/>
          </a:p>
        </p:txBody>
      </p:sp>
      <p:sp>
        <p:nvSpPr>
          <p:cNvPr id="6" name="Footer Placeholder 3">
            <a:extLst>
              <a:ext uri="{FF2B5EF4-FFF2-40B4-BE49-F238E27FC236}">
                <a16:creationId xmlns:a16="http://schemas.microsoft.com/office/drawing/2014/main" id="{78B03B17-4980-40AC-BDB7-D512B15232C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47207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Summated Scales</a:t>
            </a:r>
          </a:p>
        </p:txBody>
      </p:sp>
      <p:sp>
        <p:nvSpPr>
          <p:cNvPr id="3" name="Content Placeholder 2"/>
          <p:cNvSpPr>
            <a:spLocks noGrp="1"/>
          </p:cNvSpPr>
          <p:nvPr>
            <p:ph idx="1"/>
          </p:nvPr>
        </p:nvSpPr>
        <p:spPr>
          <a:xfrm>
            <a:off x="298451" y="1076324"/>
            <a:ext cx="11368616" cy="5532631"/>
          </a:xfrm>
        </p:spPr>
        <p:txBody>
          <a:bodyPr/>
          <a:lstStyle/>
          <a:p>
            <a:pPr marL="0" indent="0"/>
            <a:r>
              <a:rPr lang="en-US" sz="3200" b="1" dirty="0" err="1"/>
              <a:t>Unidimensionality</a:t>
            </a:r>
            <a:endParaRPr lang="en-US" sz="3200" b="1" dirty="0"/>
          </a:p>
          <a:p>
            <a:pPr marL="969962" lvl="1" indent="-457200"/>
            <a:r>
              <a:rPr lang="en-US" dirty="0"/>
              <a:t>Never create a summated scale without </a:t>
            </a:r>
            <a:r>
              <a:rPr lang="en-US" u="sng" dirty="0"/>
              <a:t>first assessing its </a:t>
            </a:r>
            <a:r>
              <a:rPr lang="en-US" u="sng" dirty="0" err="1"/>
              <a:t>unidimensionality</a:t>
            </a:r>
            <a:r>
              <a:rPr lang="en-US" dirty="0"/>
              <a:t> with exploratory or confirmatory factor analysis.</a:t>
            </a:r>
          </a:p>
          <a:p>
            <a:pPr marL="0" indent="0"/>
            <a:r>
              <a:rPr lang="en-US" sz="3200" b="1" dirty="0"/>
              <a:t>Reliability</a:t>
            </a:r>
          </a:p>
          <a:p>
            <a:pPr marL="969962" lvl="1" indent="-457200"/>
            <a:r>
              <a:rPr lang="en-US" dirty="0"/>
              <a:t>With </a:t>
            </a:r>
            <a:r>
              <a:rPr lang="en-US" dirty="0" err="1"/>
              <a:t>unidimensionality</a:t>
            </a:r>
            <a:r>
              <a:rPr lang="en-US" dirty="0"/>
              <a:t>, its </a:t>
            </a:r>
            <a:r>
              <a:rPr lang="en-US" u="sng" dirty="0"/>
              <a:t>reliability score, as measured by Cronbach’s alpha</a:t>
            </a:r>
            <a:r>
              <a:rPr lang="en-US" dirty="0"/>
              <a:t>: </a:t>
            </a:r>
          </a:p>
          <a:p>
            <a:pPr marL="1370012" lvl="2" indent="-457200"/>
            <a:r>
              <a:rPr lang="en-US" sz="1800" dirty="0"/>
              <a:t>should exceed a threshold of .70, although a .60 level can be used in exploratory research. </a:t>
            </a:r>
          </a:p>
          <a:p>
            <a:pPr marL="1370012" lvl="2" indent="-457200"/>
            <a:r>
              <a:rPr lang="en-US" sz="1800" dirty="0"/>
              <a:t>the threshold should be raised as the number of items increases, especially as the number of items approaches 10 or more.</a:t>
            </a:r>
          </a:p>
          <a:p>
            <a:pPr marL="0" indent="0"/>
            <a:r>
              <a:rPr lang="en-US" sz="3200" b="1" dirty="0"/>
              <a:t>Validity</a:t>
            </a:r>
          </a:p>
          <a:p>
            <a:pPr marL="969962" lvl="1" indent="-457200"/>
            <a:r>
              <a:rPr lang="en-US" dirty="0"/>
              <a:t>With reliability established, </a:t>
            </a:r>
            <a:r>
              <a:rPr lang="en-US" u="sng" dirty="0"/>
              <a:t>validity</a:t>
            </a:r>
            <a:r>
              <a:rPr lang="en-US" dirty="0"/>
              <a:t> should be assessed in terms of:</a:t>
            </a:r>
            <a:endParaRPr lang="en-US" sz="2000" dirty="0"/>
          </a:p>
          <a:p>
            <a:pPr marL="1370012" lvl="2" indent="-457200"/>
            <a:r>
              <a:rPr lang="en-US" sz="1800" dirty="0"/>
              <a:t>convergent validity  =  scale correlates with other similar scales.</a:t>
            </a:r>
          </a:p>
          <a:p>
            <a:pPr marL="1370012" lvl="2" indent="-457200"/>
            <a:r>
              <a:rPr lang="en-US" sz="1800" dirty="0"/>
              <a:t>discriminant validity  =  scale is sufficiently different from other related scales.</a:t>
            </a:r>
          </a:p>
          <a:p>
            <a:pPr marL="1370012" lvl="2" indent="-457200"/>
            <a:r>
              <a:rPr lang="en-US" sz="1800" dirty="0" err="1"/>
              <a:t>nomological</a:t>
            </a:r>
            <a:r>
              <a:rPr lang="en-US" sz="1800" dirty="0"/>
              <a:t> validity  =  scale “predicts” as theoretically suggested.</a:t>
            </a:r>
          </a:p>
          <a:p>
            <a:pPr marL="457200" indent="-457200">
              <a:buFont typeface="Arial" panose="020B0604020202020204" pitchFamily="34" charset="0"/>
              <a:buChar char="•"/>
            </a:pPr>
            <a:endParaRPr lang="en-US" sz="2400"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52</a:t>
            </a:fld>
            <a:endParaRPr lang="en-US" dirty="0"/>
          </a:p>
        </p:txBody>
      </p:sp>
      <p:sp>
        <p:nvSpPr>
          <p:cNvPr id="6" name="Footer Placeholder 3">
            <a:extLst>
              <a:ext uri="{FF2B5EF4-FFF2-40B4-BE49-F238E27FC236}">
                <a16:creationId xmlns:a16="http://schemas.microsoft.com/office/drawing/2014/main" id="{8911FEDA-ECE4-4144-BDA7-D442D7B985F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11766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code</a:t>
            </a:r>
            <a:endParaRPr lang="zh-TW" altLang="en-US" dirty="0"/>
          </a:p>
        </p:txBody>
      </p:sp>
      <p:sp>
        <p:nvSpPr>
          <p:cNvPr id="3" name="內容版面配置區 2"/>
          <p:cNvSpPr>
            <a:spLocks noGrp="1"/>
          </p:cNvSpPr>
          <p:nvPr>
            <p:ph idx="1"/>
          </p:nvPr>
        </p:nvSpPr>
        <p:spPr/>
        <p:txBody>
          <a:bodyPr/>
          <a:lstStyle/>
          <a:p>
            <a:r>
              <a:rPr lang="en-US" altLang="zh-TW" dirty="0"/>
              <a:t>library(psych)</a:t>
            </a:r>
          </a:p>
          <a:p>
            <a:r>
              <a:rPr lang="en-US" altLang="zh-TW" dirty="0"/>
              <a:t>HBAT.fa4C &lt;- </a:t>
            </a:r>
            <a:r>
              <a:rPr lang="en-US" altLang="zh-TW" dirty="0">
                <a:solidFill>
                  <a:srgbClr val="FF0000"/>
                </a:solidFill>
              </a:rPr>
              <a:t>fa</a:t>
            </a:r>
            <a:r>
              <a:rPr lang="en-US" altLang="zh-TW" dirty="0"/>
              <a:t>(HBAT[,c(7:11,13:15, 17,19)],</a:t>
            </a:r>
            <a:r>
              <a:rPr lang="en-US" altLang="zh-TW" dirty="0" err="1"/>
              <a:t>nfactors</a:t>
            </a:r>
            <a:r>
              <a:rPr lang="en-US" altLang="zh-TW" dirty="0"/>
              <a:t>=4, rotate='</a:t>
            </a:r>
            <a:r>
              <a:rPr lang="en-US" altLang="zh-TW" dirty="0" err="1"/>
              <a:t>oblimin</a:t>
            </a:r>
            <a:r>
              <a:rPr lang="en-US" altLang="zh-TW" dirty="0"/>
              <a:t>',</a:t>
            </a:r>
            <a:r>
              <a:rPr lang="en-US" altLang="zh-TW" dirty="0" err="1"/>
              <a:t>fm</a:t>
            </a:r>
            <a:r>
              <a:rPr lang="en-US" altLang="zh-TW" dirty="0"/>
              <a:t>='ml')</a:t>
            </a:r>
          </a:p>
          <a:p>
            <a:endParaRPr lang="en-US" altLang="zh-TW" dirty="0"/>
          </a:p>
          <a:p>
            <a:r>
              <a:rPr lang="en-US" altLang="zh-TW" dirty="0">
                <a:solidFill>
                  <a:srgbClr val="000000"/>
                </a:solidFill>
              </a:rPr>
              <a:t>print(HBAT.fa4C</a:t>
            </a:r>
            <a:r>
              <a:rPr lang="en-US" altLang="zh-TW" dirty="0">
                <a:solidFill>
                  <a:srgbClr val="0070C0"/>
                </a:solidFill>
              </a:rPr>
              <a:t>$loadings,cutoff = 0.3</a:t>
            </a:r>
            <a:r>
              <a:rPr lang="en-US" altLang="zh-TW" dirty="0"/>
              <a:t>)</a:t>
            </a:r>
          </a:p>
          <a:p>
            <a:r>
              <a:rPr lang="en-US" altLang="zh-TW" dirty="0" err="1">
                <a:solidFill>
                  <a:srgbClr val="FF0000"/>
                </a:solidFill>
              </a:rPr>
              <a:t>fa.diagram</a:t>
            </a:r>
            <a:r>
              <a:rPr lang="en-US" altLang="zh-TW" dirty="0"/>
              <a:t>(HBAT.fa4C)</a:t>
            </a:r>
          </a:p>
          <a:p>
            <a:r>
              <a:rPr lang="en-US" altLang="zh-TW" dirty="0"/>
              <a:t>HBAT.fa4C$</a:t>
            </a:r>
            <a:r>
              <a:rPr lang="en-US" altLang="zh-TW" dirty="0">
                <a:solidFill>
                  <a:srgbClr val="0070C0"/>
                </a:solidFill>
              </a:rPr>
              <a:t>valid</a:t>
            </a:r>
            <a:r>
              <a:rPr lang="en-US" altLang="zh-TW" dirty="0"/>
              <a:t>                            # p. 140</a:t>
            </a:r>
          </a:p>
          <a:p>
            <a:r>
              <a:rPr lang="en-US" altLang="zh-TW" dirty="0">
                <a:solidFill>
                  <a:srgbClr val="000000"/>
                </a:solidFill>
              </a:rPr>
              <a:t>HBAT.fa4C</a:t>
            </a:r>
            <a:r>
              <a:rPr lang="en-US" altLang="zh-TW" dirty="0">
                <a:solidFill>
                  <a:srgbClr val="00B0F0"/>
                </a:solidFill>
              </a:rPr>
              <a:t>$TLI</a:t>
            </a:r>
          </a:p>
          <a:p>
            <a:r>
              <a:rPr lang="en-US" altLang="zh-TW" dirty="0" err="1"/>
              <a:t>cor</a:t>
            </a:r>
            <a:r>
              <a:rPr lang="en-US" altLang="zh-TW" dirty="0"/>
              <a:t>(HBAT.fa4C$</a:t>
            </a:r>
            <a:r>
              <a:rPr lang="en-US" altLang="zh-TW" dirty="0">
                <a:solidFill>
                  <a:srgbClr val="0070C0"/>
                </a:solidFill>
              </a:rPr>
              <a:t>scores</a:t>
            </a:r>
            <a:r>
              <a:rPr lang="en-US" altLang="zh-TW" dirty="0"/>
              <a:t>)               # p. 142</a:t>
            </a:r>
          </a:p>
        </p:txBody>
      </p:sp>
      <p:sp>
        <p:nvSpPr>
          <p:cNvPr id="4" name="投影片編號版面配置區 3"/>
          <p:cNvSpPr>
            <a:spLocks noGrp="1"/>
          </p:cNvSpPr>
          <p:nvPr>
            <p:ph type="sldNum" sz="quarter" idx="4"/>
          </p:nvPr>
        </p:nvSpPr>
        <p:spPr/>
        <p:txBody>
          <a:bodyPr/>
          <a:lstStyle/>
          <a:p>
            <a:fld id="{95487087-15B1-4B2E-A3F7-27BDCA4E3F06}" type="slidenum">
              <a:rPr lang="en-US" smtClean="0"/>
              <a:pPr/>
              <a:t>53</a:t>
            </a:fld>
            <a:endParaRPr lang="en-US" dirty="0"/>
          </a:p>
        </p:txBody>
      </p:sp>
      <p:sp>
        <p:nvSpPr>
          <p:cNvPr id="5" name="頁尾版面配置區 4"/>
          <p:cNvSpPr>
            <a:spLocks noGrp="1"/>
          </p:cNvSpPr>
          <p:nvPr>
            <p:ph type="ftr" sz="quarter" idx="3"/>
          </p:nvPr>
        </p:nvSpPr>
        <p:spPr/>
        <p:txBody>
          <a:bodyPr/>
          <a:lstStyle/>
          <a:p>
            <a:r>
              <a:rPr lang="en-US"/>
              <a:t>© 2019 Cengage Learning EMEA</a:t>
            </a:r>
            <a:endParaRPr lang="en-US" dirty="0"/>
          </a:p>
        </p:txBody>
      </p:sp>
    </p:spTree>
    <p:extLst>
      <p:ext uri="{BB962C8B-B14F-4D97-AF65-F5344CB8AC3E}">
        <p14:creationId xmlns:p14="http://schemas.microsoft.com/office/powerpoint/2010/main" val="3928407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Factor Scores</a:t>
            </a:r>
          </a:p>
        </p:txBody>
      </p:sp>
      <p:sp>
        <p:nvSpPr>
          <p:cNvPr id="3" name="Content Placeholder 2"/>
          <p:cNvSpPr>
            <a:spLocks noGrp="1"/>
          </p:cNvSpPr>
          <p:nvPr>
            <p:ph idx="1"/>
          </p:nvPr>
        </p:nvSpPr>
        <p:spPr>
          <a:xfrm>
            <a:off x="298450" y="1014539"/>
            <a:ext cx="11616741" cy="5532631"/>
          </a:xfrm>
        </p:spPr>
        <p:txBody>
          <a:bodyPr/>
          <a:lstStyle/>
          <a:p>
            <a:pPr marL="0" indent="0"/>
            <a:r>
              <a:rPr lang="en-US" sz="3200" b="1" dirty="0"/>
              <a:t>Software computes composite measure of factor based on loadings</a:t>
            </a:r>
          </a:p>
          <a:p>
            <a:pPr marL="512762" lvl="1" indent="0">
              <a:buNone/>
            </a:pPr>
            <a:endParaRPr lang="en-US" sz="2800" dirty="0"/>
          </a:p>
          <a:p>
            <a:pPr marL="0" indent="0"/>
            <a:r>
              <a:rPr lang="en-US" sz="3200" b="1" dirty="0"/>
              <a:t>Advantages:</a:t>
            </a:r>
          </a:p>
          <a:p>
            <a:pPr marL="1370012" lvl="2" indent="-457200"/>
            <a:r>
              <a:rPr lang="en-US" sz="2400" dirty="0"/>
              <a:t>represents all variables loading on the factor.</a:t>
            </a:r>
          </a:p>
          <a:p>
            <a:pPr marL="1370012" lvl="2" indent="-457200"/>
            <a:r>
              <a:rPr lang="en-US" sz="2400" dirty="0"/>
              <a:t>best method for complete data reduction. </a:t>
            </a:r>
          </a:p>
          <a:p>
            <a:pPr marL="1370012" lvl="2" indent="-457200"/>
            <a:r>
              <a:rPr lang="en-US" sz="2400" dirty="0"/>
              <a:t>by default, factors (and factor scores) are orthogonal and can avoid complications caused by multicollinearity.</a:t>
            </a:r>
          </a:p>
          <a:p>
            <a:pPr marL="0" indent="0"/>
            <a:r>
              <a:rPr lang="en-US" sz="3200" b="1" dirty="0"/>
              <a:t>Disadvantages:</a:t>
            </a:r>
          </a:p>
          <a:p>
            <a:pPr marL="1370012" lvl="2" indent="-457200"/>
            <a:r>
              <a:rPr lang="en-US" sz="2400" dirty="0"/>
              <a:t>interpretation more difficult since all variables contribute through loadings. </a:t>
            </a:r>
          </a:p>
          <a:p>
            <a:pPr marL="1370012" lvl="2" indent="-457200"/>
            <a:r>
              <a:rPr lang="en-US" sz="2400" dirty="0"/>
              <a:t>difficult to replicate across studies.</a:t>
            </a:r>
          </a:p>
          <a:p>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54</a:t>
            </a:fld>
            <a:endParaRPr lang="en-US" dirty="0"/>
          </a:p>
        </p:txBody>
      </p:sp>
      <p:sp>
        <p:nvSpPr>
          <p:cNvPr id="6" name="Footer Placeholder 3">
            <a:extLst>
              <a:ext uri="{FF2B5EF4-FFF2-40B4-BE49-F238E27FC236}">
                <a16:creationId xmlns:a16="http://schemas.microsoft.com/office/drawing/2014/main" id="{988D2D24-4709-4540-9A9E-B7A3489F8FA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80145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 </a:t>
            </a:r>
            <a:r>
              <a:rPr lang="en-US"/>
              <a:t>Illustrative Example of EFA</a:t>
            </a:r>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55</a:t>
            </a:fld>
            <a:endParaRPr lang="en-US" dirty="0"/>
          </a:p>
        </p:txBody>
      </p:sp>
      <p:sp>
        <p:nvSpPr>
          <p:cNvPr id="7" name="Footer Placeholder 3">
            <a:extLst>
              <a:ext uri="{FF2B5EF4-FFF2-40B4-BE49-F238E27FC236}">
                <a16:creationId xmlns:a16="http://schemas.microsoft.com/office/drawing/2014/main" id="{3A1C3885-2FD1-48A0-806F-6756A2DB983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86704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p>
        </p:txBody>
      </p:sp>
      <p:sp>
        <p:nvSpPr>
          <p:cNvPr id="3" name="Content Placeholder 2"/>
          <p:cNvSpPr>
            <a:spLocks noGrp="1"/>
          </p:cNvSpPr>
          <p:nvPr>
            <p:ph idx="1"/>
          </p:nvPr>
        </p:nvSpPr>
        <p:spPr/>
        <p:txBody>
          <a:bodyPr/>
          <a:lstStyle/>
          <a:p>
            <a:r>
              <a:rPr lang="en-US" u="sng" dirty="0"/>
              <a:t>Research Objective:</a:t>
            </a:r>
          </a:p>
          <a:p>
            <a:pPr marL="969962" lvl="1" indent="-457200"/>
            <a:r>
              <a:rPr lang="en-US" dirty="0"/>
              <a:t>Assess dimensional structure among 13 Performance Perception Variables</a:t>
            </a:r>
          </a:p>
          <a:p>
            <a:pPr marL="0" indent="0"/>
            <a:r>
              <a:rPr lang="en-US" u="sng" dirty="0"/>
              <a:t>Variables used</a:t>
            </a:r>
          </a:p>
        </p:txBody>
      </p:sp>
      <p:sp>
        <p:nvSpPr>
          <p:cNvPr id="5" name="Slide Number Placeholder 4"/>
          <p:cNvSpPr>
            <a:spLocks noGrp="1"/>
          </p:cNvSpPr>
          <p:nvPr>
            <p:ph type="sldNum" sz="quarter" idx="4"/>
          </p:nvPr>
        </p:nvSpPr>
        <p:spPr/>
        <p:txBody>
          <a:bodyPr/>
          <a:lstStyle/>
          <a:p>
            <a:fld id="{95487087-15B1-4B2E-A3F7-27BDCA4E3F06}" type="slidenum">
              <a:rPr lang="en-US" smtClean="0"/>
              <a:pPr/>
              <a:t>56</a:t>
            </a:fld>
            <a:endParaRPr lang="en-US" dirty="0"/>
          </a:p>
        </p:txBody>
      </p:sp>
      <p:sp>
        <p:nvSpPr>
          <p:cNvPr id="6" name="Text Box 3"/>
          <p:cNvSpPr txBox="1">
            <a:spLocks noChangeArrowheads="1"/>
          </p:cNvSpPr>
          <p:nvPr/>
        </p:nvSpPr>
        <p:spPr bwMode="auto">
          <a:xfrm>
            <a:off x="2858529" y="2175609"/>
            <a:ext cx="7664335" cy="40934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74320" anchor="ctr">
            <a:spAutoFit/>
          </a:bodyPr>
          <a:lstStyle/>
          <a:p>
            <a:r>
              <a:rPr lang="en-US" altLang="en-US" sz="1400" b="1" dirty="0">
                <a:solidFill>
                  <a:srgbClr val="002060"/>
                </a:solidFill>
                <a:effectLst>
                  <a:outerShdw blurRad="38100" dist="38100" dir="2700000" algn="tl">
                    <a:srgbClr val="000000"/>
                  </a:outerShdw>
                </a:effectLst>
              </a:rPr>
              <a:t>        </a:t>
            </a:r>
            <a:r>
              <a:rPr lang="en-US" altLang="en-US" b="1" dirty="0">
                <a:solidFill>
                  <a:srgbClr val="002060"/>
                </a:solidFill>
                <a:latin typeface="Calibri" panose="020F0502020204030204" pitchFamily="34" charset="0"/>
                <a:cs typeface="Calibri" panose="020F0502020204030204" pitchFamily="34" charset="0"/>
              </a:rPr>
              <a:t>Variable Description			              Variable Type</a:t>
            </a:r>
          </a:p>
          <a:p>
            <a:endParaRPr lang="en-US" altLang="en-US" sz="1600" u="sng" dirty="0">
              <a:solidFill>
                <a:srgbClr val="002060"/>
              </a:solidFill>
              <a:latin typeface="Calibri" panose="020F0502020204030204" pitchFamily="34" charset="0"/>
              <a:cs typeface="Calibri" panose="020F0502020204030204" pitchFamily="34" charset="0"/>
            </a:endParaRPr>
          </a:p>
          <a:p>
            <a:r>
              <a:rPr lang="en-US" altLang="en-US" u="sng" dirty="0">
                <a:solidFill>
                  <a:srgbClr val="002060"/>
                </a:solidFill>
                <a:latin typeface="Calibri" panose="020F0502020204030204" pitchFamily="34" charset="0"/>
                <a:cs typeface="Calibri" panose="020F0502020204030204" pitchFamily="34" charset="0"/>
              </a:rPr>
              <a:t>Performance Perceptions Variables</a:t>
            </a:r>
          </a:p>
          <a:p>
            <a:r>
              <a:rPr lang="en-US" altLang="en-US" sz="1600" dirty="0">
                <a:solidFill>
                  <a:srgbClr val="002060"/>
                </a:solidFill>
                <a:latin typeface="Calibri" panose="020F0502020204030204" pitchFamily="34" charset="0"/>
                <a:cs typeface="Calibri" panose="020F0502020204030204" pitchFamily="34" charset="0"/>
              </a:rPr>
              <a:t>X6	Product Quality				metric</a:t>
            </a:r>
          </a:p>
          <a:p>
            <a:r>
              <a:rPr lang="en-US" altLang="en-US" sz="1600" dirty="0">
                <a:solidFill>
                  <a:srgbClr val="002060"/>
                </a:solidFill>
                <a:latin typeface="Calibri" panose="020F0502020204030204" pitchFamily="34" charset="0"/>
                <a:cs typeface="Calibri" panose="020F0502020204030204" pitchFamily="34" charset="0"/>
              </a:rPr>
              <a:t>X7	E-Commerce Activities/Website			metric</a:t>
            </a:r>
          </a:p>
          <a:p>
            <a:r>
              <a:rPr lang="en-US" altLang="en-US" sz="1600" dirty="0">
                <a:solidFill>
                  <a:srgbClr val="002060"/>
                </a:solidFill>
                <a:latin typeface="Calibri" panose="020F0502020204030204" pitchFamily="34" charset="0"/>
                <a:cs typeface="Calibri" panose="020F0502020204030204" pitchFamily="34" charset="0"/>
              </a:rPr>
              <a:t>X8	Technical Support				metric</a:t>
            </a:r>
          </a:p>
          <a:p>
            <a:r>
              <a:rPr lang="en-US" altLang="en-US" sz="1600" dirty="0">
                <a:solidFill>
                  <a:srgbClr val="002060"/>
                </a:solidFill>
                <a:latin typeface="Calibri" panose="020F0502020204030204" pitchFamily="34" charset="0"/>
                <a:cs typeface="Calibri" panose="020F0502020204030204" pitchFamily="34" charset="0"/>
              </a:rPr>
              <a:t>X9	Complaint Resolution				metric</a:t>
            </a:r>
          </a:p>
          <a:p>
            <a:r>
              <a:rPr lang="en-US" altLang="en-US" sz="1600" dirty="0">
                <a:solidFill>
                  <a:srgbClr val="002060"/>
                </a:solidFill>
                <a:latin typeface="Calibri" panose="020F0502020204030204" pitchFamily="34" charset="0"/>
                <a:cs typeface="Calibri" panose="020F0502020204030204" pitchFamily="34" charset="0"/>
              </a:rPr>
              <a:t>X10	Advertising 				metric</a:t>
            </a:r>
          </a:p>
          <a:p>
            <a:r>
              <a:rPr lang="en-US" altLang="en-US" sz="1600" dirty="0">
                <a:solidFill>
                  <a:srgbClr val="002060"/>
                </a:solidFill>
                <a:latin typeface="Calibri" panose="020F0502020204030204" pitchFamily="34" charset="0"/>
                <a:cs typeface="Calibri" panose="020F0502020204030204" pitchFamily="34" charset="0"/>
              </a:rPr>
              <a:t>X11	Product Line				metric</a:t>
            </a:r>
          </a:p>
          <a:p>
            <a:r>
              <a:rPr lang="en-US" altLang="en-US" sz="1600" dirty="0">
                <a:solidFill>
                  <a:srgbClr val="002060"/>
                </a:solidFill>
                <a:latin typeface="Calibri" panose="020F0502020204030204" pitchFamily="34" charset="0"/>
                <a:cs typeface="Calibri" panose="020F0502020204030204" pitchFamily="34" charset="0"/>
              </a:rPr>
              <a:t>X12	Salesforce Image				metric</a:t>
            </a:r>
          </a:p>
          <a:p>
            <a:r>
              <a:rPr lang="en-US" altLang="en-US" sz="1600" dirty="0">
                <a:solidFill>
                  <a:srgbClr val="002060"/>
                </a:solidFill>
                <a:latin typeface="Calibri" panose="020F0502020204030204" pitchFamily="34" charset="0"/>
                <a:cs typeface="Calibri" panose="020F0502020204030204" pitchFamily="34" charset="0"/>
              </a:rPr>
              <a:t>X13	Competitive Pricing				metric</a:t>
            </a:r>
          </a:p>
          <a:p>
            <a:r>
              <a:rPr lang="en-US" altLang="en-US" sz="1600" dirty="0">
                <a:solidFill>
                  <a:srgbClr val="002060"/>
                </a:solidFill>
                <a:latin typeface="Calibri" panose="020F0502020204030204" pitchFamily="34" charset="0"/>
                <a:cs typeface="Calibri" panose="020F0502020204030204" pitchFamily="34" charset="0"/>
              </a:rPr>
              <a:t>X14	Warranty &amp; Claims				metric</a:t>
            </a:r>
          </a:p>
          <a:p>
            <a:r>
              <a:rPr lang="en-US" altLang="en-US" sz="1600" dirty="0">
                <a:solidFill>
                  <a:srgbClr val="002060"/>
                </a:solidFill>
                <a:latin typeface="Calibri" panose="020F0502020204030204" pitchFamily="34" charset="0"/>
                <a:cs typeface="Calibri" panose="020F0502020204030204" pitchFamily="34" charset="0"/>
              </a:rPr>
              <a:t>X15	New Products				metric</a:t>
            </a:r>
          </a:p>
          <a:p>
            <a:r>
              <a:rPr lang="en-US" altLang="en-US" sz="1600" dirty="0">
                <a:solidFill>
                  <a:srgbClr val="002060"/>
                </a:solidFill>
                <a:latin typeface="Calibri" panose="020F0502020204030204" pitchFamily="34" charset="0"/>
                <a:cs typeface="Calibri" panose="020F0502020204030204" pitchFamily="34" charset="0"/>
              </a:rPr>
              <a:t>X16	Ordering &amp; Billing				metric</a:t>
            </a:r>
          </a:p>
          <a:p>
            <a:r>
              <a:rPr lang="en-US" altLang="en-US" sz="1600" dirty="0">
                <a:solidFill>
                  <a:srgbClr val="002060"/>
                </a:solidFill>
                <a:latin typeface="Calibri" panose="020F0502020204030204" pitchFamily="34" charset="0"/>
                <a:cs typeface="Calibri" panose="020F0502020204030204" pitchFamily="34" charset="0"/>
              </a:rPr>
              <a:t>X17	Price Flexibility				metric</a:t>
            </a:r>
          </a:p>
          <a:p>
            <a:r>
              <a:rPr lang="en-US" altLang="en-US" sz="1600" dirty="0">
                <a:solidFill>
                  <a:srgbClr val="002060"/>
                </a:solidFill>
                <a:latin typeface="Calibri" panose="020F0502020204030204" pitchFamily="34" charset="0"/>
                <a:cs typeface="Calibri" panose="020F0502020204030204" pitchFamily="34" charset="0"/>
              </a:rPr>
              <a:t>X18	Delivery Speed				metric</a:t>
            </a:r>
            <a:endParaRPr lang="en-US" altLang="en-US" sz="1600" u="sng" dirty="0">
              <a:solidFill>
                <a:srgbClr val="002060"/>
              </a:solidFill>
              <a:latin typeface="Calibri" panose="020F0502020204030204" pitchFamily="34" charset="0"/>
              <a:cs typeface="Calibri" panose="020F0502020204030204" pitchFamily="34" charset="0"/>
            </a:endParaRPr>
          </a:p>
        </p:txBody>
      </p:sp>
      <p:sp>
        <p:nvSpPr>
          <p:cNvPr id="7" name="Footer Placeholder 3">
            <a:extLst>
              <a:ext uri="{FF2B5EF4-FFF2-40B4-BE49-F238E27FC236}">
                <a16:creationId xmlns:a16="http://schemas.microsoft.com/office/drawing/2014/main" id="{20CA5144-CC50-48B9-9688-4469321DDD4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14917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 Test and Parallel Analysis for Component Analysis</a:t>
            </a:r>
          </a:p>
        </p:txBody>
      </p:sp>
      <p:sp>
        <p:nvSpPr>
          <p:cNvPr id="4" name="Slide Number Placeholder 3"/>
          <p:cNvSpPr>
            <a:spLocks noGrp="1"/>
          </p:cNvSpPr>
          <p:nvPr>
            <p:ph type="sldNum" sz="quarter" idx="4"/>
          </p:nvPr>
        </p:nvSpPr>
        <p:spPr/>
        <p:txBody>
          <a:bodyPr/>
          <a:lstStyle/>
          <a:p>
            <a:fld id="{95487087-15B1-4B2E-A3F7-27BDCA4E3F06}" type="slidenum">
              <a:rPr lang="en-US" smtClean="0"/>
              <a:pPr/>
              <a:t>57</a:t>
            </a:fld>
            <a:endParaRPr lang="en-US" dirty="0"/>
          </a:p>
        </p:txBody>
      </p:sp>
      <p:pic>
        <p:nvPicPr>
          <p:cNvPr id="7" name="Content Placeholder 6"/>
          <p:cNvPicPr>
            <a:picLocks noGrp="1" noChangeAspect="1"/>
          </p:cNvPicPr>
          <p:nvPr>
            <p:ph idx="1"/>
          </p:nvPr>
        </p:nvPicPr>
        <p:blipFill>
          <a:blip cstate="print">
            <a:extLst>
              <a:ext uri="{28A0092B-C50C-407E-A947-70E740481C1C}">
                <a14:useLocalDpi xmlns:a14="http://schemas.microsoft.com/office/drawing/2010/main" val="0"/>
              </a:ext>
            </a:extLst>
          </a:blip>
          <a:stretch>
            <a:fillRect/>
          </a:stretch>
        </p:blipFill>
        <p:spPr>
          <a:xfrm>
            <a:off x="437081" y="1671006"/>
            <a:ext cx="5180480" cy="3693788"/>
          </a:xfrm>
          <a:ln w="25400">
            <a:solidFill>
              <a:srgbClr val="00279F"/>
            </a:solidFill>
          </a:ln>
        </p:spPr>
      </p:pic>
      <p:pic>
        <p:nvPicPr>
          <p:cNvPr id="8" name="Picture 7"/>
          <p:cNvPicPr>
            <a:picLocks noChangeAspect="1"/>
          </p:cNvPicPr>
          <p:nvPr/>
        </p:nvPicPr>
        <p:blipFill rotWithShape="1">
          <a:blip cstate="print">
            <a:extLst>
              <a:ext uri="{28A0092B-C50C-407E-A947-70E740481C1C}">
                <a14:useLocalDpi xmlns:a14="http://schemas.microsoft.com/office/drawing/2010/main" val="0"/>
              </a:ext>
            </a:extLst>
          </a:blip>
          <a:srcRect/>
          <a:stretch/>
        </p:blipFill>
        <p:spPr>
          <a:xfrm>
            <a:off x="7450556" y="975097"/>
            <a:ext cx="3578228" cy="5633859"/>
          </a:xfrm>
          <a:prstGeom prst="rect">
            <a:avLst/>
          </a:prstGeom>
          <a:ln w="25400">
            <a:solidFill>
              <a:srgbClr val="00279F"/>
            </a:solidFill>
          </a:ln>
        </p:spPr>
      </p:pic>
      <p:sp>
        <p:nvSpPr>
          <p:cNvPr id="9" name="Footer Placeholder 3">
            <a:extLst>
              <a:ext uri="{FF2B5EF4-FFF2-40B4-BE49-F238E27FC236}">
                <a16:creationId xmlns:a16="http://schemas.microsoft.com/office/drawing/2014/main" id="{B5B8B795-968E-4E39-8ACB-11558608FDE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208257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Final Results: Rotated Component Matrix of “Reduced Set” of HBAT Perceptions Variables</a:t>
            </a:r>
          </a:p>
        </p:txBody>
      </p:sp>
      <p:pic>
        <p:nvPicPr>
          <p:cNvPr id="6" name="Content Placeholder 5"/>
          <p:cNvPicPr>
            <a:picLocks noGrp="1" noChangeAspect="1"/>
          </p:cNvPicPr>
          <p:nvPr>
            <p:ph idx="1"/>
          </p:nvPr>
        </p:nvPicPr>
        <p:blipFill rotWithShape="1">
          <a:blip cstate="print">
            <a:extLst>
              <a:ext uri="{28A0092B-C50C-407E-A947-70E740481C1C}">
                <a14:useLocalDpi xmlns:a14="http://schemas.microsoft.com/office/drawing/2010/main" val="0"/>
              </a:ext>
            </a:extLst>
          </a:blip>
          <a:srcRect/>
          <a:stretch/>
        </p:blipFill>
        <p:spPr>
          <a:xfrm>
            <a:off x="1053514" y="1192806"/>
            <a:ext cx="9639368" cy="4990106"/>
          </a:xfrm>
          <a:ln w="25400">
            <a:solidFill>
              <a:srgbClr val="00279F"/>
            </a:solidFill>
          </a:ln>
        </p:spPr>
      </p:pic>
      <p:sp>
        <p:nvSpPr>
          <p:cNvPr id="4" name="Slide Number Placeholder 3"/>
          <p:cNvSpPr>
            <a:spLocks noGrp="1"/>
          </p:cNvSpPr>
          <p:nvPr>
            <p:ph type="sldNum" sz="quarter" idx="4"/>
          </p:nvPr>
        </p:nvSpPr>
        <p:spPr/>
        <p:txBody>
          <a:bodyPr/>
          <a:lstStyle/>
          <a:p>
            <a:fld id="{95487087-15B1-4B2E-A3F7-27BDCA4E3F06}" type="slidenum">
              <a:rPr lang="en-US" smtClean="0"/>
              <a:pPr/>
              <a:t>58</a:t>
            </a:fld>
            <a:endParaRPr lang="en-US" dirty="0"/>
          </a:p>
        </p:txBody>
      </p:sp>
      <p:sp>
        <p:nvSpPr>
          <p:cNvPr id="7" name="Footer Placeholder 3">
            <a:extLst>
              <a:ext uri="{FF2B5EF4-FFF2-40B4-BE49-F238E27FC236}">
                <a16:creationId xmlns:a16="http://schemas.microsoft.com/office/drawing/2014/main" id="{8E9CE0DC-54BA-487E-8A28-794FFE95F4F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792068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Analysis Learning Checkpoint</a:t>
            </a:r>
          </a:p>
        </p:txBody>
      </p:sp>
      <p:sp>
        <p:nvSpPr>
          <p:cNvPr id="3" name="Content Placeholder 2"/>
          <p:cNvSpPr>
            <a:spLocks noGrp="1"/>
          </p:cNvSpPr>
          <p:nvPr>
            <p:ph idx="1"/>
          </p:nvPr>
        </p:nvSpPr>
        <p:spPr/>
        <p:txBody>
          <a:bodyPr/>
          <a:lstStyle/>
          <a:p>
            <a:pPr marL="514350" indent="-514350">
              <a:buFont typeface="+mj-lt"/>
              <a:buAutoNum type="arabicPeriod"/>
            </a:pPr>
            <a:r>
              <a:rPr lang="en-US" sz="3200" dirty="0"/>
              <a:t>What are the major uses of exploratory factor analysis?</a:t>
            </a:r>
          </a:p>
          <a:p>
            <a:pPr marL="514350" indent="-514350">
              <a:buFont typeface="+mj-lt"/>
              <a:buAutoNum type="arabicPeriod"/>
            </a:pPr>
            <a:r>
              <a:rPr lang="en-US" sz="3200" dirty="0"/>
              <a:t>What is the difference between component analysis and common factor analysis?</a:t>
            </a:r>
          </a:p>
          <a:p>
            <a:pPr marL="514350" indent="-514350">
              <a:buFont typeface="+mj-lt"/>
              <a:buAutoNum type="arabicPeriod"/>
            </a:pPr>
            <a:r>
              <a:rPr lang="en-US" sz="3200" dirty="0"/>
              <a:t>Is rotation of factors necessary?</a:t>
            </a:r>
          </a:p>
          <a:p>
            <a:pPr marL="514350" indent="-514350">
              <a:buFont typeface="+mj-lt"/>
              <a:buAutoNum type="arabicPeriod"/>
            </a:pPr>
            <a:r>
              <a:rPr lang="en-US" sz="3200" dirty="0"/>
              <a:t>How do you decide how many factors to extract?</a:t>
            </a:r>
          </a:p>
          <a:p>
            <a:pPr marL="514350" indent="-514350">
              <a:buFont typeface="+mj-lt"/>
              <a:buAutoNum type="arabicPeriod"/>
            </a:pPr>
            <a:r>
              <a:rPr lang="en-US" sz="3200" dirty="0"/>
              <a:t>What is a significant factor loading?</a:t>
            </a:r>
          </a:p>
          <a:p>
            <a:pPr marL="514350" indent="-514350">
              <a:buFont typeface="+mj-lt"/>
              <a:buAutoNum type="arabicPeriod"/>
            </a:pPr>
            <a:r>
              <a:rPr lang="en-US" sz="3200" dirty="0"/>
              <a:t>How and why do you name a factor?</a:t>
            </a:r>
          </a:p>
          <a:p>
            <a:pPr marL="514350" indent="-514350">
              <a:buFont typeface="+mj-lt"/>
              <a:buAutoNum type="arabicPeriod"/>
            </a:pPr>
            <a:r>
              <a:rPr lang="en-US" sz="3200" dirty="0"/>
              <a:t>Should you use factor scores or average summated ratings in follow-up analyses?</a:t>
            </a:r>
          </a:p>
          <a:p>
            <a:pPr marL="514350" indent="-514350">
              <a:buFont typeface="+mj-lt"/>
              <a:buAutoNum type="arabicPeriod"/>
            </a:pPr>
            <a:endParaRPr lang="en-US" sz="3200"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59</a:t>
            </a:fld>
            <a:endParaRPr lang="en-US" dirty="0"/>
          </a:p>
        </p:txBody>
      </p:sp>
      <p:sp>
        <p:nvSpPr>
          <p:cNvPr id="6" name="Footer Placeholder 3">
            <a:extLst>
              <a:ext uri="{FF2B5EF4-FFF2-40B4-BE49-F238E27FC236}">
                <a16:creationId xmlns:a16="http://schemas.microsoft.com/office/drawing/2014/main" id="{0A82433F-6402-4483-9589-BB7D358EE8A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7424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Exploratory Factor Analysis?</a:t>
            </a:r>
          </a:p>
        </p:txBody>
      </p:sp>
      <p:sp>
        <p:nvSpPr>
          <p:cNvPr id="3" name="Content Placeholder 2"/>
          <p:cNvSpPr>
            <a:spLocks noGrp="1"/>
          </p:cNvSpPr>
          <p:nvPr>
            <p:ph idx="1"/>
          </p:nvPr>
        </p:nvSpPr>
        <p:spPr/>
        <p:txBody>
          <a:bodyPr/>
          <a:lstStyle/>
          <a:p>
            <a:r>
              <a:rPr lang="en-US" b="1" dirty="0"/>
              <a:t>Exploratory Factor Analysis (EFA)  </a:t>
            </a:r>
            <a:r>
              <a:rPr lang="en-US" dirty="0"/>
              <a:t>. . .  </a:t>
            </a:r>
          </a:p>
          <a:p>
            <a:endParaRPr lang="en-US" dirty="0"/>
          </a:p>
          <a:p>
            <a:pPr marL="457200" indent="-457200">
              <a:buFont typeface="Arial" panose="020B0604020202020204" pitchFamily="34" charset="0"/>
              <a:buChar char="•"/>
            </a:pPr>
            <a:r>
              <a:rPr lang="en-US" dirty="0"/>
              <a:t>Examines the </a:t>
            </a:r>
            <a:r>
              <a:rPr lang="en-US" u="sng" dirty="0"/>
              <a:t>interrelationships among a large number of variables</a:t>
            </a:r>
            <a:r>
              <a:rPr lang="en-US" dirty="0"/>
              <a:t> and then attempts to explain them in terms of their common underlying dimensions.</a:t>
            </a:r>
          </a:p>
          <a:p>
            <a:pPr marL="457200" indent="-457200">
              <a:buFont typeface="Arial" panose="020B0604020202020204" pitchFamily="34" charset="0"/>
              <a:buChar char="•"/>
            </a:pPr>
            <a:r>
              <a:rPr lang="en-US" dirty="0"/>
              <a:t>These common underlying dimensions are referred to as </a:t>
            </a:r>
            <a:r>
              <a:rPr lang="en-US" u="sng" dirty="0"/>
              <a:t>factors</a:t>
            </a:r>
            <a:r>
              <a:rPr lang="en-US" dirty="0"/>
              <a:t> or </a:t>
            </a:r>
            <a:r>
              <a:rPr lang="en-US" u="sng" dirty="0"/>
              <a:t>components</a:t>
            </a:r>
            <a:r>
              <a:rPr lang="en-US" dirty="0"/>
              <a:t>.</a:t>
            </a:r>
          </a:p>
          <a:p>
            <a:pPr marL="457200" indent="-457200">
              <a:buFont typeface="Arial" panose="020B0604020202020204" pitchFamily="34" charset="0"/>
              <a:buChar char="•"/>
            </a:pPr>
            <a:r>
              <a:rPr lang="en-US" dirty="0"/>
              <a:t>EFA is a summarization and data reduction technique that does not have independent and dependent variables, but is an </a:t>
            </a:r>
            <a:r>
              <a:rPr lang="en-US" u="sng" dirty="0"/>
              <a:t>interdependence technique</a:t>
            </a:r>
            <a:r>
              <a:rPr lang="en-US" dirty="0"/>
              <a:t> in which all variables are considered simultaneously.</a:t>
            </a:r>
          </a:p>
          <a:p>
            <a:pPr marL="457200" indent="-457200">
              <a:buFont typeface="Arial" panose="020B0604020202020204" pitchFamily="34" charset="0"/>
              <a:buChar char="•"/>
            </a:pPr>
            <a:endParaRPr lang="en-US" dirty="0"/>
          </a:p>
        </p:txBody>
      </p:sp>
      <p:sp>
        <p:nvSpPr>
          <p:cNvPr id="5" name="Slide Number Placeholder 4"/>
          <p:cNvSpPr>
            <a:spLocks noGrp="1"/>
          </p:cNvSpPr>
          <p:nvPr>
            <p:ph type="sldNum" sz="quarter" idx="4"/>
          </p:nvPr>
        </p:nvSpPr>
        <p:spPr/>
        <p:txBody>
          <a:bodyPr/>
          <a:lstStyle/>
          <a:p>
            <a:fld id="{95487087-15B1-4B2E-A3F7-27BDCA4E3F06}" type="slidenum">
              <a:rPr lang="en-US" smtClean="0"/>
              <a:pPr/>
              <a:t>6</a:t>
            </a:fld>
            <a:endParaRPr lang="en-US" dirty="0"/>
          </a:p>
        </p:txBody>
      </p:sp>
      <p:sp>
        <p:nvSpPr>
          <p:cNvPr id="6" name="Footer Placeholder 3">
            <a:extLst>
              <a:ext uri="{FF2B5EF4-FFF2-40B4-BE49-F238E27FC236}">
                <a16:creationId xmlns:a16="http://schemas.microsoft.com/office/drawing/2014/main" id="{20E01469-7E71-477E-833B-97F7F6186B8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4120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Hypothetical Example of Exploratory Factor Analysis</a:t>
            </a:r>
          </a:p>
        </p:txBody>
      </p:sp>
      <p:sp>
        <p:nvSpPr>
          <p:cNvPr id="4" name="Slide Number Placeholder 3"/>
          <p:cNvSpPr>
            <a:spLocks noGrp="1"/>
          </p:cNvSpPr>
          <p:nvPr>
            <p:ph type="sldNum" sz="quarter" idx="4"/>
          </p:nvPr>
        </p:nvSpPr>
        <p:spPr/>
        <p:txBody>
          <a:bodyPr/>
          <a:lstStyle/>
          <a:p>
            <a:fld id="{95487087-15B1-4B2E-A3F7-27BDCA4E3F06}" type="slidenum">
              <a:rPr lang="en-US" smtClean="0"/>
              <a:pPr/>
              <a:t>7</a:t>
            </a:fld>
            <a:endParaRPr lang="en-US" dirty="0"/>
          </a:p>
        </p:txBody>
      </p:sp>
      <p:sp>
        <p:nvSpPr>
          <p:cNvPr id="7" name="Footer Placeholder 3">
            <a:extLst>
              <a:ext uri="{FF2B5EF4-FFF2-40B4-BE49-F238E27FC236}">
                <a16:creationId xmlns:a16="http://schemas.microsoft.com/office/drawing/2014/main" id="{E181C640-7CCC-4C3D-A5A2-5284C82DF4C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1242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Matrix for Store Image Elements</a:t>
            </a:r>
          </a:p>
        </p:txBody>
      </p:sp>
      <p:sp>
        <p:nvSpPr>
          <p:cNvPr id="5" name="Slide Number Placeholder 4"/>
          <p:cNvSpPr>
            <a:spLocks noGrp="1"/>
          </p:cNvSpPr>
          <p:nvPr>
            <p:ph type="sldNum" sz="quarter" idx="4"/>
          </p:nvPr>
        </p:nvSpPr>
        <p:spPr/>
        <p:txBody>
          <a:bodyPr/>
          <a:lstStyle/>
          <a:p>
            <a:fld id="{95487087-15B1-4B2E-A3F7-27BDCA4E3F06}" type="slidenum">
              <a:rPr lang="en-US" smtClean="0"/>
              <a:pPr/>
              <a:t>8</a:t>
            </a:fld>
            <a:endParaRPr lang="en-US" dirty="0"/>
          </a:p>
        </p:txBody>
      </p:sp>
      <p:graphicFrame>
        <p:nvGraphicFramePr>
          <p:cNvPr id="6" name="Object 3"/>
          <p:cNvGraphicFramePr>
            <a:graphicFrameLocks noGrp="1" noChangeAspect="1"/>
          </p:cNvGraphicFramePr>
          <p:nvPr>
            <p:ph idx="1"/>
            <p:extLst>
              <p:ext uri="{D42A27DB-BD31-4B8C-83A1-F6EECF244321}">
                <p14:modId xmlns:p14="http://schemas.microsoft.com/office/powerpoint/2010/main" val="2227548950"/>
              </p:ext>
            </p:extLst>
          </p:nvPr>
        </p:nvGraphicFramePr>
        <p:xfrm>
          <a:off x="467005" y="2539536"/>
          <a:ext cx="11039974" cy="5997978"/>
        </p:xfrm>
        <a:graphic>
          <a:graphicData uri="http://schemas.openxmlformats.org/presentationml/2006/ole">
            <mc:AlternateContent xmlns:mc="http://schemas.openxmlformats.org/markup-compatibility/2006">
              <mc:Choice xmlns:v="urn:schemas-microsoft-com:vml" Requires="v">
                <p:oleObj name="Document" r:id="rId2" imgW="9295566" imgH="5506904" progId="Word.Document.8">
                  <p:embed/>
                </p:oleObj>
              </mc:Choice>
              <mc:Fallback>
                <p:oleObj name="Document" r:id="rId2" imgW="9295566" imgH="5506904" progId="Word.Document.8">
                  <p:embed/>
                  <p:pic>
                    <p:nvPicPr>
                      <p:cNvPr id="276483" name="Object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67005" y="2539536"/>
                        <a:ext cx="11039974" cy="5997978"/>
                      </a:xfrm>
                      <a:prstGeom prst="rect">
                        <a:avLst/>
                      </a:prstGeom>
                      <a:noFill/>
                      <a:ln>
                        <a:noFill/>
                      </a:ln>
                      <a:effectLst/>
                    </p:spPr>
                  </p:pic>
                </p:oleObj>
              </mc:Fallback>
            </mc:AlternateContent>
          </a:graphicData>
        </a:graphic>
      </p:graphicFrame>
      <p:sp>
        <p:nvSpPr>
          <p:cNvPr id="3" name="TextBox 2"/>
          <p:cNvSpPr txBox="1"/>
          <p:nvPr/>
        </p:nvSpPr>
        <p:spPr>
          <a:xfrm>
            <a:off x="707529" y="815010"/>
            <a:ext cx="10879494" cy="1631216"/>
          </a:xfrm>
          <a:prstGeom prst="rect">
            <a:avLst/>
          </a:prstGeom>
          <a:noFill/>
          <a:ln w="25400">
            <a:solidFill>
              <a:srgbClr val="FF0000"/>
            </a:solidFill>
          </a:ln>
        </p:spPr>
        <p:txBody>
          <a:bodyPr wrap="square" rtlCol="0">
            <a:spAutoFit/>
          </a:bodyPr>
          <a:lstStyle/>
          <a:p>
            <a:r>
              <a:rPr lang="en-US" sz="2000" b="1" dirty="0">
                <a:solidFill>
                  <a:srgbClr val="000000"/>
                </a:solidFill>
                <a:latin typeface="Calibri" panose="020F0502020204030204" pitchFamily="34" charset="0"/>
                <a:cs typeface="Calibri" panose="020F0502020204030204" pitchFamily="34" charset="0"/>
              </a:rPr>
              <a:t>Situation</a:t>
            </a:r>
            <a:r>
              <a:rPr lang="en-US" sz="2000" dirty="0">
                <a:solidFill>
                  <a:srgbClr val="000000"/>
                </a:solidFill>
                <a:latin typeface="Calibri" panose="020F0502020204030204" pitchFamily="34" charset="0"/>
                <a:cs typeface="Calibri" panose="020F0502020204030204" pitchFamily="34" charset="0"/>
              </a:rPr>
              <a:t>: retailer would like to know whether consumers think in more general evaluative dimensions rather than in just the specific items</a:t>
            </a:r>
          </a:p>
          <a:p>
            <a:endParaRPr lang="en-US" sz="2000" dirty="0">
              <a:solidFill>
                <a:srgbClr val="000000"/>
              </a:solidFill>
              <a:latin typeface="Calibri" panose="020F0502020204030204" pitchFamily="34" charset="0"/>
              <a:cs typeface="Calibri" panose="020F0502020204030204" pitchFamily="34" charset="0"/>
            </a:endParaRPr>
          </a:p>
          <a:p>
            <a:r>
              <a:rPr lang="en-US" sz="2000" b="1" dirty="0">
                <a:solidFill>
                  <a:srgbClr val="000000"/>
                </a:solidFill>
                <a:latin typeface="Calibri" panose="020F0502020204030204" pitchFamily="34" charset="0"/>
                <a:cs typeface="Calibri" panose="020F0502020204030204" pitchFamily="34" charset="0"/>
              </a:rPr>
              <a:t>Research Plan</a:t>
            </a:r>
            <a:r>
              <a:rPr lang="en-US" sz="2000" dirty="0">
                <a:solidFill>
                  <a:srgbClr val="000000"/>
                </a:solidFill>
                <a:latin typeface="Calibri" panose="020F0502020204030204" pitchFamily="34" charset="0"/>
                <a:cs typeface="Calibri" panose="020F0502020204030204" pitchFamily="34" charset="0"/>
              </a:rPr>
              <a:t>: nine store image elements, including measures of the product offering, store personnel, price levels, and in-store service and experiences</a:t>
            </a:r>
          </a:p>
        </p:txBody>
      </p:sp>
      <p:sp>
        <p:nvSpPr>
          <p:cNvPr id="7" name="Footer Placeholder 3">
            <a:extLst>
              <a:ext uri="{FF2B5EF4-FFF2-40B4-BE49-F238E27FC236}">
                <a16:creationId xmlns:a16="http://schemas.microsoft.com/office/drawing/2014/main" id="{61E6EDCE-BF10-42BC-B3D6-0910015C48A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89604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Matrix After Grouping Using Factor Analysis</a:t>
            </a:r>
          </a:p>
        </p:txBody>
      </p:sp>
      <p:sp>
        <p:nvSpPr>
          <p:cNvPr id="5" name="Slide Number Placeholder 4"/>
          <p:cNvSpPr>
            <a:spLocks noGrp="1"/>
          </p:cNvSpPr>
          <p:nvPr>
            <p:ph type="sldNum" sz="quarter" idx="4"/>
          </p:nvPr>
        </p:nvSpPr>
        <p:spPr/>
        <p:txBody>
          <a:bodyPr/>
          <a:lstStyle/>
          <a:p>
            <a:fld id="{95487087-15B1-4B2E-A3F7-27BDCA4E3F06}" type="slidenum">
              <a:rPr lang="en-US" smtClean="0"/>
              <a:pPr/>
              <a:t>9</a:t>
            </a:fld>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098796772"/>
              </p:ext>
            </p:extLst>
          </p:nvPr>
        </p:nvGraphicFramePr>
        <p:xfrm>
          <a:off x="495300" y="1905000"/>
          <a:ext cx="10983913" cy="5240338"/>
        </p:xfrm>
        <a:graphic>
          <a:graphicData uri="http://schemas.openxmlformats.org/presentationml/2006/ole">
            <mc:AlternateContent xmlns:mc="http://schemas.openxmlformats.org/markup-compatibility/2006">
              <mc:Choice xmlns:v="urn:schemas-microsoft-com:vml" Requires="v">
                <p:oleObj name="Document" r:id="rId2" imgW="9356821" imgH="4463965" progId="Word.Document.8">
                  <p:embed/>
                </p:oleObj>
              </mc:Choice>
              <mc:Fallback>
                <p:oleObj name="Document" r:id="rId2" imgW="9356821" imgH="4463965" progId="Word.Document.8">
                  <p:embed/>
                  <p:pic>
                    <p:nvPicPr>
                      <p:cNvPr id="277509" name="Object 5"/>
                      <p:cNvPicPr>
                        <a:picLocks noChangeAspect="1" noChangeArrowheads="1"/>
                      </p:cNvPicPr>
                      <p:nvPr/>
                    </p:nvPicPr>
                    <p:blipFill>
                      <a:blip/>
                      <a:srcRect/>
                      <a:stretch>
                        <a:fillRect/>
                      </a:stretch>
                    </p:blipFill>
                    <p:spPr bwMode="auto">
                      <a:xfrm>
                        <a:off x="495300" y="1905000"/>
                        <a:ext cx="10983913" cy="5240338"/>
                      </a:xfrm>
                      <a:prstGeom prst="rect">
                        <a:avLst/>
                      </a:prstGeom>
                      <a:noFill/>
                      <a:ln>
                        <a:noFill/>
                      </a:ln>
                      <a:effectLst/>
                    </p:spPr>
                  </p:pic>
                </p:oleObj>
              </mc:Fallback>
            </mc:AlternateContent>
          </a:graphicData>
        </a:graphic>
      </p:graphicFrame>
      <p:sp>
        <p:nvSpPr>
          <p:cNvPr id="7" name="Text Box 3"/>
          <p:cNvSpPr txBox="1">
            <a:spLocks noChangeArrowheads="1"/>
          </p:cNvSpPr>
          <p:nvPr/>
        </p:nvSpPr>
        <p:spPr bwMode="auto">
          <a:xfrm>
            <a:off x="1063907" y="1188909"/>
            <a:ext cx="9846168" cy="83099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lang="en-US" altLang="en-US" sz="2400" b="1" dirty="0">
                <a:solidFill>
                  <a:srgbClr val="000000"/>
                </a:solidFill>
                <a:latin typeface="Calibri" panose="020F0502020204030204" pitchFamily="34" charset="0"/>
                <a:cs typeface="Calibri" panose="020F0502020204030204" pitchFamily="34" charset="0"/>
              </a:rPr>
              <a:t>Results:  Shaded areas represent variables likely to be grouped together by exploratory factor analysis.</a:t>
            </a:r>
          </a:p>
        </p:txBody>
      </p:sp>
      <p:sp>
        <p:nvSpPr>
          <p:cNvPr id="8" name="Footer Placeholder 3">
            <a:extLst>
              <a:ext uri="{FF2B5EF4-FFF2-40B4-BE49-F238E27FC236}">
                <a16:creationId xmlns:a16="http://schemas.microsoft.com/office/drawing/2014/main" id="{775860AE-EC19-45A9-B7B9-69089170B9BE}"/>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58059555"/>
      </p:ext>
    </p:extLst>
  </p:cSld>
  <p:clrMapOvr>
    <a:masterClrMapping/>
  </p:clrMapOvr>
</p:sld>
</file>

<file path=ppt/theme/theme1.xml><?xml version="1.0" encoding="utf-8"?>
<a:theme xmlns:a="http://schemas.openxmlformats.org/drawingml/2006/main" name="MKT7130_Spring_2017">
  <a:themeElements>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fontScheme name="IRM S08 Slide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IRM S08 Slid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RM S08 Slid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RM S08 Slid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RM S08 Slid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RM S08 Slid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RM S08 Slid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KT7130_Spring_2017" id="{ACA0ED82-B5EC-4D77-B8AE-FF657181E276}" vid="{B4933BFD-CDF2-43FA-930D-580857B857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MKT7130_Spring_2017</Template>
  <TotalTime>0</TotalTime>
  <Words>5763</Words>
  <Application>Microsoft Macintosh PowerPoint</Application>
  <PresentationFormat>寬螢幕</PresentationFormat>
  <Paragraphs>572</Paragraphs>
  <Slides>59</Slides>
  <Notes>1</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59</vt:i4>
      </vt:variant>
    </vt:vector>
  </HeadingPairs>
  <TitlesOfParts>
    <vt:vector size="68" baseType="lpstr">
      <vt:lpstr>Arial</vt:lpstr>
      <vt:lpstr>Arial Narrow</vt:lpstr>
      <vt:lpstr>Arial Rounded MT Bold</vt:lpstr>
      <vt:lpstr>Calibri</vt:lpstr>
      <vt:lpstr>Times New Roman</vt:lpstr>
      <vt:lpstr>Verdana</vt:lpstr>
      <vt:lpstr>Wingdings</vt:lpstr>
      <vt:lpstr>MKT7130_Spring_2017</vt:lpstr>
      <vt:lpstr>Document</vt:lpstr>
      <vt:lpstr>Chapter 3: Exploratory Factor Analysis</vt:lpstr>
      <vt:lpstr>LEARNING OBJECTIVES</vt:lpstr>
      <vt:lpstr>Overview</vt:lpstr>
      <vt:lpstr>What Is Exploratory Factor Analysis?</vt:lpstr>
      <vt:lpstr>Exploratory Factor Analysis Defined</vt:lpstr>
      <vt:lpstr>What is Exploratory Factor Analysis?</vt:lpstr>
      <vt:lpstr>A Hypothetical Example of Exploratory Factor Analysis</vt:lpstr>
      <vt:lpstr>Correlation Matrix for Store Image Elements</vt:lpstr>
      <vt:lpstr>Correlation Matrix After Grouping Using Factor Analysis</vt:lpstr>
      <vt:lpstr>Interpreting the Factor Analysis Results</vt:lpstr>
      <vt:lpstr>Exploratory Factor Analysis Decision Process</vt:lpstr>
      <vt:lpstr>Stage 1:  Objectives of  Exploratory Factor Analysis</vt:lpstr>
      <vt:lpstr>Types of Factor Analysis</vt:lpstr>
      <vt:lpstr>EFA Unit of Analysis and Objectives</vt:lpstr>
      <vt:lpstr>Variable Selection and Use with Other Techniques</vt:lpstr>
      <vt:lpstr>Stage 2:  Designing an  Exploratory Factor Analysis</vt:lpstr>
      <vt:lpstr>EFA Research Design</vt:lpstr>
      <vt:lpstr>Stage 3:  Assumptions in Factor Analysis</vt:lpstr>
      <vt:lpstr>Assumptions of EFA</vt:lpstr>
      <vt:lpstr>Bartlett’s Test of Sphericity</vt:lpstr>
      <vt:lpstr>Partial correlation</vt:lpstr>
      <vt:lpstr>R code</vt:lpstr>
      <vt:lpstr>Stage 4:  Deriving Factors and  Assessing Overall Fit</vt:lpstr>
      <vt:lpstr>Selecting the factor extraction method</vt:lpstr>
      <vt:lpstr>How do they differ?</vt:lpstr>
      <vt:lpstr>Which One To Use?</vt:lpstr>
      <vt:lpstr>Stopping Rules: Criteria for the Number of Factors to Extract</vt:lpstr>
      <vt:lpstr>Stopping Rules: Criteria for the Number of Factors to Extract</vt:lpstr>
      <vt:lpstr>Stopping Rules: Criteria for the Number of Factors to Extract</vt:lpstr>
      <vt:lpstr>R code</vt:lpstr>
      <vt:lpstr>Rules of Thumb – Choosing Factor Models and Number of Factors</vt:lpstr>
      <vt:lpstr>Alternatives to Principal Components and Common Factor Analysis</vt:lpstr>
      <vt:lpstr>Step 5: Interpreting the Factors</vt:lpstr>
      <vt:lpstr>The Three Processes of Factor Interpretation</vt:lpstr>
      <vt:lpstr>Rotation of Factors</vt:lpstr>
      <vt:lpstr>Comparing the Two Rotation Methods</vt:lpstr>
      <vt:lpstr>Rules of Thumb – Choosing Factor Rotation Methods</vt:lpstr>
      <vt:lpstr>Judging the Significance of Factor Loadings</vt:lpstr>
      <vt:lpstr>Interpreting a Factor Matrix</vt:lpstr>
      <vt:lpstr>Step 1: Examine the factor matrix of loadings</vt:lpstr>
      <vt:lpstr>Process For Identifying Cross-Loadings</vt:lpstr>
      <vt:lpstr>Example for Identifying Cross-Loadings</vt:lpstr>
      <vt:lpstr>Step 3: Assess the Communalities of the Variables</vt:lpstr>
      <vt:lpstr>Step 4: Respecify the Factor Model if Needed</vt:lpstr>
      <vt:lpstr>Step 5: Label the Factors</vt:lpstr>
      <vt:lpstr>Rules of Thumb – Interpreting The Factors</vt:lpstr>
      <vt:lpstr>Stage 6:  Validation of  Exploratory Factor Analysis</vt:lpstr>
      <vt:lpstr>Approaches to Validation</vt:lpstr>
      <vt:lpstr>Stage 7:  Additional Uses of EFA Results （做完之後要幹嘛）</vt:lpstr>
      <vt:lpstr>Selecting Surrogate Variables for Subsequent Analysis</vt:lpstr>
      <vt:lpstr>Creating Summated Scales</vt:lpstr>
      <vt:lpstr>Assessing Summated Scales</vt:lpstr>
      <vt:lpstr>R code</vt:lpstr>
      <vt:lpstr>Computing Factor Scores</vt:lpstr>
      <vt:lpstr>An Illustrative Example of EFA</vt:lpstr>
      <vt:lpstr>Research Design</vt:lpstr>
      <vt:lpstr>Scree Test and Parallel Analysis for Component Analysis</vt:lpstr>
      <vt:lpstr>Final Results: Rotated Component Matrix of “Reduced Set” of HBAT Perceptions Variables</vt:lpstr>
      <vt:lpstr>Factor Analysis Learning Checkpoint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Factor Analysis</dc:title>
  <dc:creator/>
  <cp:lastModifiedBy/>
  <cp:revision>1</cp:revision>
  <dcterms:created xsi:type="dcterms:W3CDTF">2018-05-27T20:45:10Z</dcterms:created>
  <dcterms:modified xsi:type="dcterms:W3CDTF">2023-04-18T09:58:07Z</dcterms:modified>
</cp:coreProperties>
</file>