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handoutMasterIdLst>
    <p:handoutMasterId r:id="rId70"/>
  </p:handoutMasterIdLst>
  <p:sldIdLst>
    <p:sldId id="258" r:id="rId2"/>
    <p:sldId id="259" r:id="rId3"/>
    <p:sldId id="312" r:id="rId4"/>
    <p:sldId id="313" r:id="rId5"/>
    <p:sldId id="268" r:id="rId6"/>
    <p:sldId id="269" r:id="rId7"/>
    <p:sldId id="308" r:id="rId8"/>
    <p:sldId id="277" r:id="rId9"/>
    <p:sldId id="316" r:id="rId10"/>
    <p:sldId id="317" r:id="rId11"/>
    <p:sldId id="276" r:id="rId12"/>
    <p:sldId id="318" r:id="rId13"/>
    <p:sldId id="311" r:id="rId14"/>
    <p:sldId id="302" r:id="rId15"/>
    <p:sldId id="303" r:id="rId16"/>
    <p:sldId id="304" r:id="rId17"/>
    <p:sldId id="305" r:id="rId18"/>
    <p:sldId id="306" r:id="rId19"/>
    <p:sldId id="307" r:id="rId20"/>
    <p:sldId id="319" r:id="rId21"/>
    <p:sldId id="294" r:id="rId22"/>
    <p:sldId id="298" r:id="rId23"/>
    <p:sldId id="295" r:id="rId24"/>
    <p:sldId id="296" r:id="rId25"/>
    <p:sldId id="299" r:id="rId26"/>
    <p:sldId id="286" r:id="rId27"/>
    <p:sldId id="287" r:id="rId28"/>
    <p:sldId id="288" r:id="rId29"/>
    <p:sldId id="289" r:id="rId30"/>
    <p:sldId id="290" r:id="rId31"/>
    <p:sldId id="291" r:id="rId32"/>
    <p:sldId id="278" r:id="rId33"/>
    <p:sldId id="279" r:id="rId34"/>
    <p:sldId id="282" r:id="rId35"/>
    <p:sldId id="281" r:id="rId36"/>
    <p:sldId id="320" r:id="rId37"/>
    <p:sldId id="321" r:id="rId38"/>
    <p:sldId id="283" r:id="rId39"/>
    <p:sldId id="270" r:id="rId40"/>
    <p:sldId id="322" r:id="rId41"/>
    <p:sldId id="309" r:id="rId42"/>
    <p:sldId id="323" r:id="rId43"/>
    <p:sldId id="325" r:id="rId44"/>
    <p:sldId id="324" r:id="rId45"/>
    <p:sldId id="326" r:id="rId46"/>
    <p:sldId id="327" r:id="rId47"/>
    <p:sldId id="271" r:id="rId48"/>
    <p:sldId id="272" r:id="rId49"/>
    <p:sldId id="273" r:id="rId50"/>
    <p:sldId id="274" r:id="rId51"/>
    <p:sldId id="310" r:id="rId52"/>
    <p:sldId id="275" r:id="rId53"/>
    <p:sldId id="314" r:id="rId54"/>
    <p:sldId id="315" r:id="rId55"/>
    <p:sldId id="261" r:id="rId56"/>
    <p:sldId id="262" r:id="rId57"/>
    <p:sldId id="263" r:id="rId58"/>
    <p:sldId id="328" r:id="rId59"/>
    <p:sldId id="329" r:id="rId60"/>
    <p:sldId id="264" r:id="rId61"/>
    <p:sldId id="330" r:id="rId62"/>
    <p:sldId id="265" r:id="rId63"/>
    <p:sldId id="331" r:id="rId64"/>
    <p:sldId id="332" r:id="rId65"/>
    <p:sldId id="333" r:id="rId66"/>
    <p:sldId id="334" r:id="rId67"/>
    <p:sldId id="26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620" autoAdjust="0"/>
    <p:restoredTop sz="94660"/>
  </p:normalViewPr>
  <p:slideViewPr>
    <p:cSldViewPr snapToGrid="0">
      <p:cViewPr>
        <p:scale>
          <a:sx n="109" d="100"/>
          <a:sy n="109" d="100"/>
        </p:scale>
        <p:origin x="-32" y="168"/>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8DB14C-C738-4891-9FF3-9CD3A0D4C2B2}" type="datetimeFigureOut">
              <a:rPr lang="en-US" smtClean="0"/>
              <a:t>5/23/23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10251-FFEA-4FAD-BB7B-C9E8EDD5D8E0}" type="slidenum">
              <a:rPr lang="en-US" smtClean="0"/>
              <a:t>‹#›</a:t>
            </a:fld>
            <a:endParaRPr lang="en-US"/>
          </a:p>
        </p:txBody>
      </p:sp>
    </p:spTree>
    <p:extLst>
      <p:ext uri="{BB962C8B-B14F-4D97-AF65-F5344CB8AC3E}">
        <p14:creationId xmlns:p14="http://schemas.microsoft.com/office/powerpoint/2010/main" val="294790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B75D-5331-48BC-9178-23565B61965D}" type="datetimeFigureOut">
              <a:rPr lang="en-US" smtClean="0"/>
              <a:t>5/23/23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DB139-09BE-4E14-B972-33C55356860A}" type="slidenum">
              <a:rPr lang="en-US" smtClean="0"/>
              <a:t>‹#›</a:t>
            </a:fld>
            <a:endParaRPr lang="en-US"/>
          </a:p>
        </p:txBody>
      </p:sp>
    </p:spTree>
    <p:extLst>
      <p:ext uri="{BB962C8B-B14F-4D97-AF65-F5344CB8AC3E}">
        <p14:creationId xmlns:p14="http://schemas.microsoft.com/office/powerpoint/2010/main" val="346040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57976"/>
            <a:ext cx="1219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84800" y="279400"/>
            <a:ext cx="568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FontTx/>
              <a:buNone/>
              <a:defRPr sz="2800">
                <a:solidFill>
                  <a:srgbClr val="000000"/>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Char char="–"/>
              <a:defRPr sz="2400">
                <a:solidFill>
                  <a:srgbClr val="000000"/>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l">
              <a:defRPr/>
            </a:pPr>
            <a:endParaRPr lang="en-US" sz="2800" dirty="0"/>
          </a:p>
        </p:txBody>
      </p:sp>
      <p:sp>
        <p:nvSpPr>
          <p:cNvPr id="9"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8" name="Title 6"/>
          <p:cNvSpPr>
            <a:spLocks noGrp="1"/>
          </p:cNvSpPr>
          <p:nvPr>
            <p:ph type="ctrTitle" hasCustomPrompt="1"/>
          </p:nvPr>
        </p:nvSpPr>
        <p:spPr>
          <a:xfrm>
            <a:off x="5253643" y="1573474"/>
            <a:ext cx="6688975" cy="2175567"/>
          </a:xfrm>
        </p:spPr>
        <p:txBody>
          <a:bodyPr/>
          <a:lstStyle>
            <a:lvl1pPr>
              <a:defRPr/>
            </a:lvl1pPr>
          </a:lstStyle>
          <a:p>
            <a:r>
              <a:rPr lang="en-US" dirty="0"/>
              <a:t>Chapter x:</a:t>
            </a:r>
            <a:br>
              <a:rPr lang="en-US" dirty="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351" y="279400"/>
            <a:ext cx="4572957" cy="6097276"/>
          </a:xfrm>
          <a:prstGeom prst="rect">
            <a:avLst/>
          </a:prstGeom>
        </p:spPr>
      </p:pic>
      <p:sp>
        <p:nvSpPr>
          <p:cNvPr id="11"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0188" indent="-230188">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2227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447926"/>
            <a:ext cx="10363200" cy="1362075"/>
          </a:xfrm>
          <a:solidFill>
            <a:schemeClr val="bg2">
              <a:lumMod val="40000"/>
              <a:lumOff val="60000"/>
            </a:schemeClr>
          </a:solidFill>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3810001"/>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593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4"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7090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436349" cy="641350"/>
          </a:xfrm>
        </p:spPr>
        <p:txBody>
          <a:bodyPr/>
          <a:lstStyle/>
          <a:p>
            <a:r>
              <a:rPr lang="en-US"/>
              <a:t>Click to edit Master title style</a:t>
            </a:r>
          </a:p>
        </p:txBody>
      </p:sp>
      <p:sp>
        <p:nvSpPr>
          <p:cNvPr id="3" name="Content Placeholder 2"/>
          <p:cNvSpPr>
            <a:spLocks noGrp="1"/>
          </p:cNvSpPr>
          <p:nvPr>
            <p:ph sz="half" idx="1"/>
          </p:nvPr>
        </p:nvSpPr>
        <p:spPr>
          <a:xfrm>
            <a:off x="298452" y="1076325"/>
            <a:ext cx="5581649"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83301" y="1076325"/>
            <a:ext cx="5583767"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6"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2762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8452" y="1671126"/>
            <a:ext cx="5581649"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83301" y="1671137"/>
            <a:ext cx="5583767"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13208" y="883395"/>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6" name="Content Placeholder 2"/>
          <p:cNvSpPr>
            <a:spLocks noGrp="1"/>
          </p:cNvSpPr>
          <p:nvPr>
            <p:ph sz="half" idx="11"/>
          </p:nvPr>
        </p:nvSpPr>
        <p:spPr>
          <a:xfrm>
            <a:off x="6076315" y="875994"/>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7"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8"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3106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Tree>
    <p:extLst>
      <p:ext uri="{BB962C8B-B14F-4D97-AF65-F5344CB8AC3E}">
        <p14:creationId xmlns:p14="http://schemas.microsoft.com/office/powerpoint/2010/main" val="428587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Tree>
    <p:extLst>
      <p:ext uri="{BB962C8B-B14F-4D97-AF65-F5344CB8AC3E}">
        <p14:creationId xmlns:p14="http://schemas.microsoft.com/office/powerpoint/2010/main" val="10894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977472"/>
            <a:ext cx="10363200" cy="1362075"/>
          </a:xfrm>
          <a:solidFill>
            <a:schemeClr val="bg2">
              <a:lumMod val="40000"/>
              <a:lumOff val="60000"/>
            </a:schemeClr>
          </a:solidFill>
        </p:spPr>
        <p:txBody>
          <a:bodyPr anchor="ctr"/>
          <a:lstStyle>
            <a:lvl1pPr algn="ctr">
              <a:defRPr sz="3200" b="0" cap="small" baseline="0"/>
            </a:lvl1pPr>
          </a:lstStyle>
          <a:p>
            <a:r>
              <a:rPr lang="en-US" dirty="0"/>
              <a:t>Click to edit Master title style</a:t>
            </a:r>
          </a:p>
        </p:txBody>
      </p:sp>
      <p:sp>
        <p:nvSpPr>
          <p:cNvPr id="3" name="Text Placeholder 2"/>
          <p:cNvSpPr>
            <a:spLocks noGrp="1"/>
          </p:cNvSpPr>
          <p:nvPr>
            <p:ph type="body" idx="1"/>
          </p:nvPr>
        </p:nvSpPr>
        <p:spPr>
          <a:xfrm>
            <a:off x="963084" y="2438401"/>
            <a:ext cx="10363200" cy="3830636"/>
          </a:xfrm>
        </p:spPr>
        <p:txBody>
          <a:bodyPr anchor="t"/>
          <a:lstStyle>
            <a:lvl1pPr marL="0" indent="0">
              <a:buFontTx/>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61448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818" y="125413"/>
            <a:ext cx="11436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98451" y="1076325"/>
            <a:ext cx="11368616"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4548" name="Line 4"/>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651625"/>
            <a:ext cx="1219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Line 7"/>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2"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10"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61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p:hf sldNum="0" hdr="0" dt="0"/>
  <p:txStyles>
    <p:titleStyle>
      <a:lvl1pPr algn="l" rtl="0" eaLnBrk="1" fontAlgn="base" hangingPunct="1">
        <a:spcBef>
          <a:spcPct val="0"/>
        </a:spcBef>
        <a:spcAft>
          <a:spcPct val="0"/>
        </a:spcAft>
        <a:defRPr sz="3200" b="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p:titleStyle>
    <p:bodyStyle>
      <a:lvl1pPr marL="0" indent="0"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Chapter 4:</a:t>
            </a:r>
            <a:br>
              <a:rPr lang="en-US" dirty="0"/>
            </a:br>
            <a:r>
              <a:rPr lang="en-US" dirty="0"/>
              <a:t>Cluster Analysis</a:t>
            </a:r>
          </a:p>
        </p:txBody>
      </p:sp>
      <p:sp>
        <p:nvSpPr>
          <p:cNvPr id="5" name="Footer Placeholder 3">
            <a:extLst>
              <a:ext uri="{FF2B5EF4-FFF2-40B4-BE49-F238E27FC236}">
                <a16:creationId xmlns:a16="http://schemas.microsoft.com/office/drawing/2014/main" id="{DE544B1C-6AFD-4C2E-A247-6D482DC4CBC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74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Basic Questions In A Cluster Analysis</a:t>
            </a:r>
          </a:p>
        </p:txBody>
      </p:sp>
      <p:sp>
        <p:nvSpPr>
          <p:cNvPr id="3" name="Content Placeholder 2"/>
          <p:cNvSpPr>
            <a:spLocks noGrp="1"/>
          </p:cNvSpPr>
          <p:nvPr>
            <p:ph idx="1"/>
          </p:nvPr>
        </p:nvSpPr>
        <p:spPr>
          <a:xfrm>
            <a:off x="298451" y="893439"/>
            <a:ext cx="11368616" cy="4616450"/>
          </a:xfrm>
        </p:spPr>
        <p:txBody>
          <a:bodyPr/>
          <a:lstStyle/>
          <a:p>
            <a:r>
              <a:rPr lang="en-US" b="1" dirty="0"/>
              <a:t>How do we measure similarity? </a:t>
            </a:r>
          </a:p>
          <a:p>
            <a:pPr marL="969962" lvl="1" indent="-457200"/>
            <a:r>
              <a:rPr lang="en-US" dirty="0"/>
              <a:t>We require a method of </a:t>
            </a:r>
            <a:r>
              <a:rPr lang="en-US" u="sng" dirty="0"/>
              <a:t>simultaneously comparing observations on the clustering variables</a:t>
            </a:r>
            <a:r>
              <a:rPr lang="en-US" dirty="0"/>
              <a:t>. Several methods are possible, including the correlation between objects or perhaps a measure of their proximity in two-dimensional space such that the distance between observations indicates similarity.</a:t>
            </a:r>
          </a:p>
          <a:p>
            <a:r>
              <a:rPr lang="en-US" b="1" dirty="0"/>
              <a:t>How do we form clusters? </a:t>
            </a:r>
          </a:p>
          <a:p>
            <a:pPr marL="969962" lvl="1" indent="-457200"/>
            <a:r>
              <a:rPr lang="en-US" dirty="0"/>
              <a:t>No matter how similarity is measured, the procedure must </a:t>
            </a:r>
            <a:r>
              <a:rPr lang="en-US" u="sng" dirty="0"/>
              <a:t>group those observations that are most similar into a cluster</a:t>
            </a:r>
            <a:r>
              <a:rPr lang="en-US" dirty="0"/>
              <a:t>, thereby determining the cluster group membership of each observation for each set of clusters formed. </a:t>
            </a:r>
          </a:p>
          <a:p>
            <a:pPr marL="0" indent="0"/>
            <a:r>
              <a:rPr lang="en-US" b="1" dirty="0"/>
              <a:t>How many groups do we form? </a:t>
            </a:r>
          </a:p>
          <a:p>
            <a:pPr marL="969962" lvl="1" indent="-457200"/>
            <a:r>
              <a:rPr lang="en-US" dirty="0"/>
              <a:t>The final task is to select one cluster solution (i.e., set of clusters) as the final solution. In doing so, the researcher faces a trade-off: </a:t>
            </a:r>
            <a:r>
              <a:rPr lang="en-US" u="sng" dirty="0"/>
              <a:t>fewer clusters and less homogeneity within clusters</a:t>
            </a:r>
            <a:r>
              <a:rPr lang="en-US" dirty="0"/>
              <a:t> versus a </a:t>
            </a:r>
            <a:r>
              <a:rPr lang="en-US" u="sng" dirty="0"/>
              <a:t>larger number of clusters and more within-group homogeneity. </a:t>
            </a:r>
          </a:p>
        </p:txBody>
      </p:sp>
      <p:sp>
        <p:nvSpPr>
          <p:cNvPr id="5" name="Footer Placeholder 3">
            <a:extLst>
              <a:ext uri="{FF2B5EF4-FFF2-40B4-BE49-F238E27FC236}">
                <a16:creationId xmlns:a16="http://schemas.microsoft.com/office/drawing/2014/main" id="{9004E018-D395-4D3C-8ECE-8A114979C3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6049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4" y="69551"/>
            <a:ext cx="11436349" cy="641350"/>
          </a:xfrm>
        </p:spPr>
        <p:txBody>
          <a:bodyPr/>
          <a:lstStyle/>
          <a:p>
            <a:r>
              <a:rPr lang="en-US" sz="2800" dirty="0"/>
              <a:t>Three Cluster Diagram </a:t>
            </a:r>
            <a:br>
              <a:rPr lang="en-US" sz="2800" dirty="0"/>
            </a:br>
            <a:r>
              <a:rPr lang="en-US" sz="2800" dirty="0"/>
              <a:t>Showing Between-Cluster and Within-Cluster Variation</a:t>
            </a:r>
          </a:p>
        </p:txBody>
      </p:sp>
      <p:sp>
        <p:nvSpPr>
          <p:cNvPr id="5" name="Rectangle 2"/>
          <p:cNvSpPr>
            <a:spLocks noChangeArrowheads="1"/>
          </p:cNvSpPr>
          <p:nvPr/>
        </p:nvSpPr>
        <p:spPr bwMode="auto">
          <a:xfrm>
            <a:off x="1578489" y="1142779"/>
            <a:ext cx="8610600" cy="5181600"/>
          </a:xfrm>
          <a:prstGeom prst="rect">
            <a:avLst/>
          </a:prstGeom>
          <a:solidFill>
            <a:srgbClr val="FFFF99"/>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3"/>
          <p:cNvSpPr txBox="1">
            <a:spLocks noChangeArrowheads="1"/>
          </p:cNvSpPr>
          <p:nvPr/>
        </p:nvSpPr>
        <p:spPr bwMode="auto">
          <a:xfrm>
            <a:off x="3673989" y="1438102"/>
            <a:ext cx="6324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79F"/>
                </a:solidFill>
                <a:latin typeface="Tahoma" panose="020B0604030504040204" pitchFamily="34" charset="0"/>
              </a:rPr>
              <a:t>Between-Cluster Variation  =  Maximize</a:t>
            </a:r>
          </a:p>
          <a:p>
            <a:pPr>
              <a:spcBef>
                <a:spcPct val="50000"/>
              </a:spcBef>
            </a:pPr>
            <a:r>
              <a:rPr lang="en-US" altLang="en-US" sz="2000" b="1" dirty="0">
                <a:solidFill>
                  <a:srgbClr val="00279F"/>
                </a:solidFill>
                <a:latin typeface="Tahoma" panose="020B0604030504040204" pitchFamily="34" charset="0"/>
              </a:rPr>
              <a:t>Within-Cluster Variation   =  Minimize</a:t>
            </a:r>
          </a:p>
        </p:txBody>
      </p:sp>
      <p:sp>
        <p:nvSpPr>
          <p:cNvPr id="7" name="Line 4"/>
          <p:cNvSpPr>
            <a:spLocks noChangeShapeType="1"/>
          </p:cNvSpPr>
          <p:nvPr/>
        </p:nvSpPr>
        <p:spPr bwMode="auto">
          <a:xfrm>
            <a:off x="2226189" y="1590502"/>
            <a:ext cx="1295400" cy="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2226189" y="2200102"/>
            <a:ext cx="1295400" cy="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7"/>
          <p:cNvSpPr>
            <a:spLocks noChangeArrowheads="1"/>
          </p:cNvSpPr>
          <p:nvPr/>
        </p:nvSpPr>
        <p:spPr bwMode="auto">
          <a:xfrm>
            <a:off x="2835789" y="3495502"/>
            <a:ext cx="2971800" cy="16002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5045589" y="2962102"/>
            <a:ext cx="3200400" cy="16764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45589" y="4257502"/>
            <a:ext cx="2667000" cy="16002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flipV="1">
            <a:off x="4207389" y="3724102"/>
            <a:ext cx="2362200" cy="6096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V="1">
            <a:off x="6340989" y="3724102"/>
            <a:ext cx="228600" cy="13716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flipH="1" flipV="1">
            <a:off x="4131189" y="4333702"/>
            <a:ext cx="2209800" cy="7620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a:off x="2835789" y="4181302"/>
            <a:ext cx="1295400" cy="1524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flipV="1">
            <a:off x="3369189" y="4333702"/>
            <a:ext cx="762000" cy="5334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flipH="1" flipV="1">
            <a:off x="4131189" y="4333702"/>
            <a:ext cx="228600" cy="762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4131189" y="3495502"/>
            <a:ext cx="228600" cy="8382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flipH="1">
            <a:off x="6569589" y="2962102"/>
            <a:ext cx="76200" cy="762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p:cNvSpPr>
            <a:spLocks noChangeShapeType="1"/>
          </p:cNvSpPr>
          <p:nvPr/>
        </p:nvSpPr>
        <p:spPr bwMode="auto">
          <a:xfrm flipH="1">
            <a:off x="6340989" y="4943302"/>
            <a:ext cx="1371600" cy="2286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p:cNvSpPr>
            <a:spLocks noChangeShapeType="1"/>
          </p:cNvSpPr>
          <p:nvPr/>
        </p:nvSpPr>
        <p:spPr bwMode="auto">
          <a:xfrm flipH="1" flipV="1">
            <a:off x="6340989" y="5171902"/>
            <a:ext cx="457200" cy="6096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0"/>
          <p:cNvSpPr>
            <a:spLocks noChangeShapeType="1"/>
          </p:cNvSpPr>
          <p:nvPr/>
        </p:nvSpPr>
        <p:spPr bwMode="auto">
          <a:xfrm flipV="1">
            <a:off x="5350389" y="5171902"/>
            <a:ext cx="990600" cy="381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1"/>
          <p:cNvSpPr>
            <a:spLocks noChangeShapeType="1"/>
          </p:cNvSpPr>
          <p:nvPr/>
        </p:nvSpPr>
        <p:spPr bwMode="auto">
          <a:xfrm flipH="1">
            <a:off x="6340989" y="4333702"/>
            <a:ext cx="609600" cy="8382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2"/>
          <p:cNvSpPr>
            <a:spLocks noChangeShapeType="1"/>
          </p:cNvSpPr>
          <p:nvPr/>
        </p:nvSpPr>
        <p:spPr bwMode="auto">
          <a:xfrm flipH="1">
            <a:off x="6569589" y="3419302"/>
            <a:ext cx="1447800" cy="304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3"/>
          <p:cNvSpPr>
            <a:spLocks noChangeShapeType="1"/>
          </p:cNvSpPr>
          <p:nvPr/>
        </p:nvSpPr>
        <p:spPr bwMode="auto">
          <a:xfrm flipH="1" flipV="1">
            <a:off x="6569589" y="3724102"/>
            <a:ext cx="1066800" cy="685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4"/>
          <p:cNvSpPr>
            <a:spLocks noChangeShapeType="1"/>
          </p:cNvSpPr>
          <p:nvPr/>
        </p:nvSpPr>
        <p:spPr bwMode="auto">
          <a:xfrm>
            <a:off x="5197989" y="3419302"/>
            <a:ext cx="1371600" cy="304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ooter Placeholder 3">
            <a:extLst>
              <a:ext uri="{FF2B5EF4-FFF2-40B4-BE49-F238E27FC236}">
                <a16:creationId xmlns:a16="http://schemas.microsoft.com/office/drawing/2014/main" id="{E2C9E69D-DE86-4D49-A8AC-798A592F744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9604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Versus Subjective Considerations</a:t>
            </a:r>
          </a:p>
        </p:txBody>
      </p:sp>
      <p:sp>
        <p:nvSpPr>
          <p:cNvPr id="3" name="Content Placeholder 2"/>
          <p:cNvSpPr>
            <a:spLocks noGrp="1"/>
          </p:cNvSpPr>
          <p:nvPr>
            <p:ph idx="1"/>
          </p:nvPr>
        </p:nvSpPr>
        <p:spPr/>
        <p:txBody>
          <a:bodyPr/>
          <a:lstStyle/>
          <a:p>
            <a:r>
              <a:rPr lang="en-US" u="sng" dirty="0"/>
              <a:t>Cluster analysis has come under criticism for two key elements:</a:t>
            </a:r>
          </a:p>
          <a:p>
            <a:endParaRPr lang="en-US" dirty="0"/>
          </a:p>
          <a:p>
            <a:pPr marL="1027112" lvl="1" indent="-514350">
              <a:buFont typeface="+mj-lt"/>
              <a:buAutoNum type="arabicPeriod"/>
            </a:pPr>
            <a:r>
              <a:rPr lang="en-US" b="1" dirty="0"/>
              <a:t>Subjectivity in selecting final solution</a:t>
            </a:r>
          </a:p>
          <a:p>
            <a:pPr marL="1427162" lvl="2" indent="-514350"/>
            <a:r>
              <a:rPr lang="en-US" dirty="0"/>
              <a:t>While there are empirical diagnostic measures to assist the researcher in selecting the final solution(s), there are </a:t>
            </a:r>
            <a:r>
              <a:rPr lang="en-US" u="sng" dirty="0"/>
              <a:t>no methods by which one solution is deemed optimal</a:t>
            </a:r>
            <a:r>
              <a:rPr lang="en-US" dirty="0"/>
              <a:t>.</a:t>
            </a:r>
          </a:p>
          <a:p>
            <a:pPr marL="1427162" lvl="2" indent="-514350"/>
            <a:r>
              <a:rPr lang="en-US" dirty="0"/>
              <a:t>Thus, it still falls to the </a:t>
            </a:r>
            <a:r>
              <a:rPr lang="en-US" u="sng" dirty="0"/>
              <a:t>researcher to make the final decision</a:t>
            </a:r>
            <a:r>
              <a:rPr lang="en-US" dirty="0"/>
              <a:t> as to the number of clusters</a:t>
            </a:r>
          </a:p>
          <a:p>
            <a:pPr marL="1427162" lvl="2" indent="-514350"/>
            <a:r>
              <a:rPr lang="en-US" dirty="0"/>
              <a:t>to accept as the final solution.</a:t>
            </a:r>
          </a:p>
          <a:p>
            <a:pPr marL="1427162" lvl="2" indent="-514350"/>
            <a:endParaRPr lang="en-US" dirty="0"/>
          </a:p>
          <a:p>
            <a:pPr marL="1027112" lvl="1" indent="-514350">
              <a:buFont typeface="+mj-lt"/>
              <a:buAutoNum type="arabicPeriod"/>
            </a:pPr>
            <a:r>
              <a:rPr lang="en-US" b="1" dirty="0"/>
              <a:t>Judgment required of the researcher</a:t>
            </a:r>
          </a:p>
          <a:p>
            <a:pPr marL="1427162" lvl="2" indent="-514350"/>
            <a:r>
              <a:rPr lang="en-US" u="sng" dirty="0"/>
              <a:t>Judgment of the researcher</a:t>
            </a:r>
            <a:r>
              <a:rPr lang="en-US" dirty="0"/>
              <a:t> in selecting the characteristics to be used, the methods of combining clusters, and even the interpretation of cluster solutions </a:t>
            </a:r>
            <a:r>
              <a:rPr lang="en-US" u="sng" dirty="0"/>
              <a:t>makes any final solution unique to that researcher</a:t>
            </a:r>
            <a:r>
              <a:rPr lang="en-US" dirty="0"/>
              <a:t>.</a:t>
            </a:r>
            <a:endParaRPr lang="en-US" u="sng" dirty="0"/>
          </a:p>
        </p:txBody>
      </p:sp>
      <p:sp>
        <p:nvSpPr>
          <p:cNvPr id="5" name="Footer Placeholder 3">
            <a:extLst>
              <a:ext uri="{FF2B5EF4-FFF2-40B4-BE49-F238E27FC236}">
                <a16:creationId xmlns:a16="http://schemas.microsoft.com/office/drawing/2014/main" id="{167F3251-ED30-44DF-845C-564955C04DE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5706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Cluster analysis Decision Process</a:t>
            </a:r>
          </a:p>
        </p:txBody>
      </p:sp>
      <p:sp>
        <p:nvSpPr>
          <p:cNvPr id="5" name="Text Placeholder 4"/>
          <p:cNvSpPr>
            <a:spLocks noGrp="1"/>
          </p:cNvSpPr>
          <p:nvPr>
            <p:ph type="body" idx="1"/>
          </p:nvPr>
        </p:nvSpPr>
        <p:spPr/>
        <p:txBody>
          <a:bodyPr/>
          <a:lstStyle/>
          <a:p>
            <a:r>
              <a:rPr lang="en-US" sz="2800" b="1" dirty="0"/>
              <a:t>Stage 1: </a:t>
            </a:r>
            <a:r>
              <a:rPr lang="en-US" sz="2800" dirty="0"/>
              <a:t>Objectives of Cluster Analysis</a:t>
            </a:r>
          </a:p>
          <a:p>
            <a:r>
              <a:rPr lang="en-US" sz="2800" b="1" dirty="0"/>
              <a:t>Stage 2: </a:t>
            </a:r>
            <a:r>
              <a:rPr lang="en-US" sz="2800" dirty="0"/>
              <a:t>Research Design in Cluster Analysis</a:t>
            </a:r>
          </a:p>
          <a:p>
            <a:r>
              <a:rPr lang="en-US" sz="2800" b="1" dirty="0"/>
              <a:t>Stage 3: </a:t>
            </a:r>
            <a:r>
              <a:rPr lang="en-US" sz="2800" dirty="0"/>
              <a:t>Assumptions in Cluster Analysis</a:t>
            </a:r>
          </a:p>
          <a:p>
            <a:r>
              <a:rPr lang="en-US" sz="2800" b="1" dirty="0"/>
              <a:t>Stage 4: </a:t>
            </a:r>
            <a:r>
              <a:rPr lang="en-US" sz="2800" dirty="0"/>
              <a:t>Deriving Clusters and Assessing Overall Fit</a:t>
            </a:r>
          </a:p>
          <a:p>
            <a:r>
              <a:rPr lang="en-US" sz="2800" b="1" dirty="0"/>
              <a:t>Stage 5: </a:t>
            </a:r>
            <a:r>
              <a:rPr lang="en-US" sz="2800" dirty="0"/>
              <a:t>Interpretation of the Clusters</a:t>
            </a:r>
          </a:p>
          <a:p>
            <a:r>
              <a:rPr lang="en-US" sz="2800" b="1" dirty="0"/>
              <a:t>Stage 6: </a:t>
            </a:r>
            <a:r>
              <a:rPr lang="en-US" sz="2800" dirty="0"/>
              <a:t>Validation and Profiling of the Clusters</a:t>
            </a:r>
          </a:p>
        </p:txBody>
      </p:sp>
      <p:sp>
        <p:nvSpPr>
          <p:cNvPr id="7" name="Footer Placeholder 3">
            <a:extLst>
              <a:ext uri="{FF2B5EF4-FFF2-40B4-BE49-F238E27FC236}">
                <a16:creationId xmlns:a16="http://schemas.microsoft.com/office/drawing/2014/main" id="{43669864-54D3-4168-9462-4838C596C10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286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1:  Objectives of Cluster Analysis</a:t>
            </a:r>
          </a:p>
        </p:txBody>
      </p:sp>
      <p:sp>
        <p:nvSpPr>
          <p:cNvPr id="6" name="Text Placeholder 5"/>
          <p:cNvSpPr>
            <a:spLocks noGrp="1"/>
          </p:cNvSpPr>
          <p:nvPr>
            <p:ph type="body" idx="1"/>
          </p:nvPr>
        </p:nvSpPr>
        <p:spPr/>
        <p:txBody>
          <a:bodyPr/>
          <a:lstStyle/>
          <a:p>
            <a:r>
              <a:rPr lang="en-US" sz="2400" dirty="0"/>
              <a:t>Research Questions in Cluster Analysis</a:t>
            </a:r>
          </a:p>
          <a:p>
            <a:r>
              <a:rPr lang="en-US" sz="2400" dirty="0"/>
              <a:t>Selection of Clustering Variables</a:t>
            </a:r>
          </a:p>
          <a:p>
            <a:endParaRPr lang="en-US" sz="2400" dirty="0"/>
          </a:p>
        </p:txBody>
      </p:sp>
      <p:sp>
        <p:nvSpPr>
          <p:cNvPr id="7" name="Footer Placeholder 3">
            <a:extLst>
              <a:ext uri="{FF2B5EF4-FFF2-40B4-BE49-F238E27FC236}">
                <a16:creationId xmlns:a16="http://schemas.microsoft.com/office/drawing/2014/main" id="{897730FE-E2B4-4152-A4B6-5ADD101646D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973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Primary Goal</a:t>
            </a:r>
          </a:p>
          <a:p>
            <a:pPr marL="457200" indent="-457200">
              <a:buFont typeface="Arial" panose="020B0604020202020204" pitchFamily="34" charset="0"/>
              <a:buChar char="•"/>
            </a:pPr>
            <a:r>
              <a:rPr lang="en-US" dirty="0"/>
              <a:t>to partition a set of objects into two or more groups based on the similarity of the objects for a set of specified characteristics (the cluster variate).</a:t>
            </a:r>
          </a:p>
          <a:p>
            <a:endParaRPr lang="en-US" dirty="0"/>
          </a:p>
          <a:p>
            <a:r>
              <a:rPr lang="en-US" b="1" dirty="0"/>
              <a:t>Two key issues:</a:t>
            </a:r>
          </a:p>
          <a:p>
            <a:pPr marL="457200" indent="-457200">
              <a:buFont typeface="Arial" panose="020B0604020202020204" pitchFamily="34" charset="0"/>
              <a:buChar char="•"/>
            </a:pPr>
            <a:r>
              <a:rPr lang="en-US" dirty="0"/>
              <a:t>The research questions being addressed, and</a:t>
            </a:r>
          </a:p>
          <a:p>
            <a:pPr marL="457200" indent="-457200">
              <a:buFont typeface="Arial" panose="020B0604020202020204" pitchFamily="34" charset="0"/>
              <a:buChar char="•"/>
            </a:pPr>
            <a:r>
              <a:rPr lang="en-US" dirty="0"/>
              <a:t>The variables used to characterize objects in the clustering process.</a:t>
            </a:r>
          </a:p>
          <a:p>
            <a:endParaRPr lang="en-US" dirty="0"/>
          </a:p>
        </p:txBody>
      </p:sp>
      <p:sp>
        <p:nvSpPr>
          <p:cNvPr id="5" name="Footer Placeholder 3">
            <a:extLst>
              <a:ext uri="{FF2B5EF4-FFF2-40B4-BE49-F238E27FC236}">
                <a16:creationId xmlns:a16="http://schemas.microsoft.com/office/drawing/2014/main" id="{D0E1812A-7D68-4BCC-B229-9176EF7C343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7282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 in Cluster Analysis</a:t>
            </a:r>
          </a:p>
        </p:txBody>
      </p:sp>
      <p:sp>
        <p:nvSpPr>
          <p:cNvPr id="3" name="Content Placeholder 2"/>
          <p:cNvSpPr>
            <a:spLocks noGrp="1"/>
          </p:cNvSpPr>
          <p:nvPr>
            <p:ph idx="1"/>
          </p:nvPr>
        </p:nvSpPr>
        <p:spPr/>
        <p:txBody>
          <a:bodyPr/>
          <a:lstStyle/>
          <a:p>
            <a:r>
              <a:rPr lang="en-US" b="1" dirty="0"/>
              <a:t>How to form the taxonomy</a:t>
            </a:r>
          </a:p>
          <a:p>
            <a:pPr marL="969962" lvl="1" indent="-457200"/>
            <a:r>
              <a:rPr lang="en-US" dirty="0"/>
              <a:t>creating an empirically based classification of objects.</a:t>
            </a:r>
          </a:p>
          <a:p>
            <a:endParaRPr lang="en-US" b="1" dirty="0"/>
          </a:p>
          <a:p>
            <a:r>
              <a:rPr lang="en-US" b="1" dirty="0"/>
              <a:t>How to simplify the data</a:t>
            </a:r>
          </a:p>
          <a:p>
            <a:pPr marL="969962" lvl="1" indent="-457200"/>
            <a:r>
              <a:rPr lang="en-US" dirty="0"/>
              <a:t>grouping observations for further analysis.</a:t>
            </a:r>
          </a:p>
          <a:p>
            <a:endParaRPr lang="en-US" b="1" dirty="0"/>
          </a:p>
          <a:p>
            <a:r>
              <a:rPr lang="en-US" b="1" dirty="0"/>
              <a:t>Which relationships can be identified</a:t>
            </a:r>
          </a:p>
          <a:p>
            <a:pPr marL="969962" lvl="1" indent="-457200"/>
            <a:r>
              <a:rPr lang="en-US" dirty="0"/>
              <a:t>revealing relationships among the observations within and between groups.</a:t>
            </a:r>
          </a:p>
          <a:p>
            <a:endParaRPr lang="en-US" dirty="0"/>
          </a:p>
        </p:txBody>
      </p:sp>
      <p:sp>
        <p:nvSpPr>
          <p:cNvPr id="5" name="Footer Placeholder 3">
            <a:extLst>
              <a:ext uri="{FF2B5EF4-FFF2-40B4-BE49-F238E27FC236}">
                <a16:creationId xmlns:a16="http://schemas.microsoft.com/office/drawing/2014/main" id="{6C9ACC12-348C-490A-98D8-9BF3331FCD4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594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Clustering Variables</a:t>
            </a:r>
          </a:p>
        </p:txBody>
      </p:sp>
      <p:sp>
        <p:nvSpPr>
          <p:cNvPr id="3" name="Content Placeholder 2"/>
          <p:cNvSpPr>
            <a:spLocks noGrp="1"/>
          </p:cNvSpPr>
          <p:nvPr>
            <p:ph idx="1"/>
          </p:nvPr>
        </p:nvSpPr>
        <p:spPr>
          <a:xfrm>
            <a:off x="298450" y="1076325"/>
            <a:ext cx="11588749" cy="4616450"/>
          </a:xfrm>
        </p:spPr>
        <p:txBody>
          <a:bodyPr/>
          <a:lstStyle/>
          <a:p>
            <a:r>
              <a:rPr lang="en-US" b="1" dirty="0"/>
              <a:t>Variable Selection Is Critical Decision</a:t>
            </a:r>
          </a:p>
          <a:p>
            <a:pPr marL="969962" lvl="1" indent="-457200"/>
            <a:r>
              <a:rPr lang="en-US" dirty="0"/>
              <a:t>Clustering variables represent to sole means of measuring similarity among objects</a:t>
            </a:r>
          </a:p>
          <a:p>
            <a:pPr marL="969962" lvl="1" indent="-457200"/>
            <a:r>
              <a:rPr lang="en-US" dirty="0"/>
              <a:t>As a result, the analysis is constrained based on the variables included.</a:t>
            </a:r>
          </a:p>
          <a:p>
            <a:pPr marL="969962" lvl="1" indent="-457200"/>
            <a:endParaRPr lang="en-US" dirty="0"/>
          </a:p>
          <a:p>
            <a:r>
              <a:rPr lang="en-US" u="sng" dirty="0"/>
              <a:t>Two Issues in Variable Selection . . .</a:t>
            </a:r>
          </a:p>
          <a:p>
            <a:pPr marL="514350" indent="-514350">
              <a:buFont typeface="+mj-lt"/>
              <a:buAutoNum type="arabicPeriod"/>
            </a:pPr>
            <a:r>
              <a:rPr lang="en-US" b="1" dirty="0"/>
              <a:t>Conceptual considerations </a:t>
            </a:r>
          </a:p>
          <a:p>
            <a:pPr marL="969962" lvl="1" indent="-457200">
              <a:buFont typeface="Wingdings" panose="05000000000000000000" pitchFamily="2" charset="2"/>
              <a:buChar char="ü"/>
            </a:pPr>
            <a:r>
              <a:rPr lang="en-US" dirty="0"/>
              <a:t>Variables characterize the objects being clustered.</a:t>
            </a:r>
          </a:p>
          <a:p>
            <a:pPr marL="969962" lvl="1" indent="-457200">
              <a:buFont typeface="Wingdings" panose="05000000000000000000" pitchFamily="2" charset="2"/>
              <a:buChar char="ü"/>
            </a:pPr>
            <a:r>
              <a:rPr lang="en-US" dirty="0"/>
              <a:t>Relate specifically to the objectives of the cluster analysis.</a:t>
            </a:r>
          </a:p>
          <a:p>
            <a:pPr marL="514350" indent="-514350">
              <a:buFont typeface="+mj-lt"/>
              <a:buAutoNum type="arabicPeriod"/>
            </a:pPr>
            <a:endParaRPr lang="en-US" dirty="0"/>
          </a:p>
          <a:p>
            <a:pPr marL="514350" indent="-514350">
              <a:buFont typeface="+mj-lt"/>
              <a:buAutoNum type="arabicPeriod"/>
            </a:pPr>
            <a:r>
              <a:rPr lang="en-US" b="1" dirty="0"/>
              <a:t>Practical considerations.</a:t>
            </a:r>
          </a:p>
          <a:p>
            <a:pPr marL="969962" lvl="1" indent="-457200">
              <a:buFont typeface="Wingdings" panose="05000000000000000000" pitchFamily="2" charset="2"/>
              <a:buChar char="ü"/>
            </a:pPr>
            <a:r>
              <a:rPr lang="en-US" dirty="0"/>
              <a:t>Should always use the “best” variables available (i.e., little measurement error, etc.).</a:t>
            </a:r>
          </a:p>
        </p:txBody>
      </p:sp>
      <p:sp>
        <p:nvSpPr>
          <p:cNvPr id="5" name="Footer Placeholder 3">
            <a:extLst>
              <a:ext uri="{FF2B5EF4-FFF2-40B4-BE49-F238E27FC236}">
                <a16:creationId xmlns:a16="http://schemas.microsoft.com/office/drawing/2014/main" id="{F3CB0918-C37B-4F8A-B876-9A7C96663F0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790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Objectives of Cluster Analysis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Cluster analysis</a:t>
            </a:r>
            <a:r>
              <a:rPr lang="en-US" dirty="0"/>
              <a:t> is used for:</a:t>
            </a:r>
          </a:p>
          <a:p>
            <a:pPr marL="969962" lvl="1" indent="-457200"/>
            <a:r>
              <a:rPr lang="en-US" u="sng" dirty="0"/>
              <a:t>Taxonomy description</a:t>
            </a:r>
            <a:r>
              <a:rPr lang="en-US" dirty="0"/>
              <a:t> – identifying natural groups within the data.</a:t>
            </a:r>
          </a:p>
          <a:p>
            <a:pPr marL="969962" lvl="1" indent="-457200"/>
            <a:r>
              <a:rPr lang="en-US" u="sng" dirty="0"/>
              <a:t>Data simplification</a:t>
            </a:r>
            <a:r>
              <a:rPr lang="en-US" dirty="0"/>
              <a:t> – the ability to analyze groups of similar observations instead of all individual observations.</a:t>
            </a:r>
          </a:p>
          <a:p>
            <a:pPr marL="969962" lvl="1" indent="-457200"/>
            <a:r>
              <a:rPr lang="en-US" u="sng" dirty="0"/>
              <a:t>Relationship identification</a:t>
            </a:r>
            <a:r>
              <a:rPr lang="en-US" dirty="0"/>
              <a:t> – the simplified structure from cluster analysis portrays relationships not revealed otherwise.</a:t>
            </a:r>
          </a:p>
          <a:p>
            <a:pPr marL="457200" indent="-457200">
              <a:buFont typeface="Arial" panose="020B0604020202020204" pitchFamily="34" charset="0"/>
              <a:buChar char="•"/>
            </a:pPr>
            <a:r>
              <a:rPr lang="en-US" b="1" dirty="0"/>
              <a:t>Theoretical, conceptual and practical considerations </a:t>
            </a:r>
            <a:r>
              <a:rPr lang="en-US" dirty="0"/>
              <a:t>must be observed when selecting clustering variables for cluster analysis:</a:t>
            </a:r>
          </a:p>
          <a:p>
            <a:pPr marL="969962" lvl="1" indent="-457200"/>
            <a:r>
              <a:rPr lang="en-US" dirty="0"/>
              <a:t>Only variables that </a:t>
            </a:r>
            <a:r>
              <a:rPr lang="en-US" u="sng" dirty="0"/>
              <a:t>relate specifically to objectives</a:t>
            </a:r>
            <a:r>
              <a:rPr lang="en-US" dirty="0"/>
              <a:t> of the cluster analysis are included, since “</a:t>
            </a:r>
            <a:r>
              <a:rPr lang="en-US" u="sng" dirty="0"/>
              <a:t>irrelevant” variables can not be excluded </a:t>
            </a:r>
            <a:r>
              <a:rPr lang="en-US" dirty="0"/>
              <a:t>from the analysis once it begins.</a:t>
            </a:r>
          </a:p>
          <a:p>
            <a:pPr marL="969962" lvl="1" indent="-457200"/>
            <a:r>
              <a:rPr lang="en-US" dirty="0"/>
              <a:t>Variables are selected which </a:t>
            </a:r>
            <a:r>
              <a:rPr lang="en-US" u="sng" dirty="0"/>
              <a:t>characterize the individuals (objects)</a:t>
            </a:r>
            <a:r>
              <a:rPr lang="en-US" dirty="0"/>
              <a:t> being clustered.</a:t>
            </a:r>
          </a:p>
          <a:p>
            <a:endParaRPr lang="en-US" dirty="0"/>
          </a:p>
        </p:txBody>
      </p:sp>
      <p:sp>
        <p:nvSpPr>
          <p:cNvPr id="5" name="Footer Placeholder 3">
            <a:extLst>
              <a:ext uri="{FF2B5EF4-FFF2-40B4-BE49-F238E27FC236}">
                <a16:creationId xmlns:a16="http://schemas.microsoft.com/office/drawing/2014/main" id="{F30EDB73-2134-47E3-BE24-D61177BC544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4962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2:  Research Design in Cluster Analysis</a:t>
            </a:r>
          </a:p>
        </p:txBody>
      </p:sp>
      <p:sp>
        <p:nvSpPr>
          <p:cNvPr id="6" name="Text Placeholder 5"/>
          <p:cNvSpPr>
            <a:spLocks noGrp="1"/>
          </p:cNvSpPr>
          <p:nvPr>
            <p:ph type="body" idx="1"/>
          </p:nvPr>
        </p:nvSpPr>
        <p:spPr>
          <a:xfrm>
            <a:off x="963084" y="3810001"/>
            <a:ext cx="10363200" cy="2234458"/>
          </a:xfrm>
        </p:spPr>
        <p:txBody>
          <a:bodyPr>
            <a:spAutoFit/>
          </a:bodyPr>
          <a:lstStyle/>
          <a:p>
            <a:r>
              <a:rPr lang="en-US" sz="2400" dirty="0"/>
              <a:t>Types and Number of Clustering Variables</a:t>
            </a:r>
          </a:p>
          <a:p>
            <a:r>
              <a:rPr lang="en-US" sz="2400" dirty="0"/>
              <a:t>Sample size</a:t>
            </a:r>
          </a:p>
          <a:p>
            <a:r>
              <a:rPr lang="en-US" sz="2400" dirty="0"/>
              <a:t>Outlier detection</a:t>
            </a:r>
          </a:p>
          <a:p>
            <a:r>
              <a:rPr lang="en-US" sz="2400" dirty="0"/>
              <a:t>Measuring object similarity</a:t>
            </a:r>
          </a:p>
          <a:p>
            <a:r>
              <a:rPr lang="en-US" sz="2400" dirty="0"/>
              <a:t>Data standardization</a:t>
            </a:r>
          </a:p>
        </p:txBody>
      </p:sp>
      <p:sp>
        <p:nvSpPr>
          <p:cNvPr id="7" name="Footer Placeholder 3">
            <a:extLst>
              <a:ext uri="{FF2B5EF4-FFF2-40B4-BE49-F238E27FC236}">
                <a16:creationId xmlns:a16="http://schemas.microsoft.com/office/drawing/2014/main" id="{A6B700D1-0FE4-4DDF-9450-C511ABA838A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5645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Upon completing this chapter, you should be able to do the following:</a:t>
            </a:r>
          </a:p>
          <a:p>
            <a:pPr marL="457200" indent="-457200">
              <a:buFont typeface="Arial" panose="020B0604020202020204" pitchFamily="34" charset="0"/>
              <a:buChar char="•"/>
            </a:pPr>
            <a:r>
              <a:rPr lang="en-US" dirty="0"/>
              <a:t>Define cluster analysis, its roles and its limitations.</a:t>
            </a:r>
          </a:p>
          <a:p>
            <a:pPr marL="457200" indent="-457200">
              <a:buFont typeface="Arial" panose="020B0604020202020204" pitchFamily="34" charset="0"/>
              <a:buChar char="•"/>
            </a:pPr>
            <a:r>
              <a:rPr lang="en-US" dirty="0"/>
              <a:t>Identify the types of research questions addressed by cluster analysis.</a:t>
            </a:r>
          </a:p>
          <a:p>
            <a:pPr marL="457200" indent="-457200">
              <a:buFont typeface="Arial" panose="020B0604020202020204" pitchFamily="34" charset="0"/>
              <a:buChar char="•"/>
            </a:pPr>
            <a:r>
              <a:rPr lang="en-US" dirty="0"/>
              <a:t>Understand how </a:t>
            </a:r>
            <a:r>
              <a:rPr lang="en-US" dirty="0" err="1"/>
              <a:t>interobject</a:t>
            </a:r>
            <a:r>
              <a:rPr lang="en-US" dirty="0"/>
              <a:t> similarity is measured.</a:t>
            </a:r>
          </a:p>
          <a:p>
            <a:pPr marL="457200" indent="-457200">
              <a:buFont typeface="Arial" panose="020B0604020202020204" pitchFamily="34" charset="0"/>
              <a:buChar char="•"/>
            </a:pPr>
            <a:r>
              <a:rPr lang="en-US" dirty="0"/>
              <a:t>Understand why different distance measures are sometimes used.</a:t>
            </a:r>
          </a:p>
          <a:p>
            <a:pPr marL="457200" indent="-457200">
              <a:buFont typeface="Arial" panose="020B0604020202020204" pitchFamily="34" charset="0"/>
              <a:buChar char="•"/>
            </a:pPr>
            <a:r>
              <a:rPr lang="en-US" dirty="0"/>
              <a:t>Understand the differences between hierarchical and nonhierarchical clustering techniques.</a:t>
            </a:r>
          </a:p>
          <a:p>
            <a:pPr marL="457200" indent="-457200">
              <a:buFont typeface="Arial" panose="020B0604020202020204" pitchFamily="34" charset="0"/>
              <a:buChar char="•"/>
            </a:pPr>
            <a:r>
              <a:rPr lang="en-US" dirty="0"/>
              <a:t>Know how to interpret the results from cluster analysis.</a:t>
            </a:r>
          </a:p>
          <a:p>
            <a:pPr marL="457200" indent="-457200">
              <a:buFont typeface="Arial" panose="020B0604020202020204" pitchFamily="34" charset="0"/>
              <a:buChar char="•"/>
            </a:pPr>
            <a:r>
              <a:rPr lang="en-US" dirty="0"/>
              <a:t>Follow the guidelines for cluster validation.</a:t>
            </a:r>
          </a:p>
          <a:p>
            <a:pPr marL="457200" indent="-457200">
              <a:buFont typeface="Arial" panose="020B0604020202020204" pitchFamily="34" charset="0"/>
              <a:buChar char="•"/>
            </a:pPr>
            <a:endParaRPr lang="en-US" dirty="0"/>
          </a:p>
          <a:p>
            <a:endParaRPr lang="en-US" dirty="0"/>
          </a:p>
        </p:txBody>
      </p:sp>
      <p:sp>
        <p:nvSpPr>
          <p:cNvPr id="5" name="Footer Placeholder 3">
            <a:extLst>
              <a:ext uri="{FF2B5EF4-FFF2-40B4-BE49-F238E27FC236}">
                <a16:creationId xmlns:a16="http://schemas.microsoft.com/office/drawing/2014/main" id="{50A673EF-6586-4940-825F-D46853B0CB4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342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and Number of Clustering Variables</a:t>
            </a:r>
          </a:p>
        </p:txBody>
      </p:sp>
      <p:sp>
        <p:nvSpPr>
          <p:cNvPr id="6" name="Content Placeholder 5"/>
          <p:cNvSpPr>
            <a:spLocks noGrp="1"/>
          </p:cNvSpPr>
          <p:nvPr>
            <p:ph idx="1"/>
          </p:nvPr>
        </p:nvSpPr>
        <p:spPr/>
        <p:txBody>
          <a:bodyPr/>
          <a:lstStyle/>
          <a:p>
            <a:r>
              <a:rPr lang="en-US" b="1" dirty="0"/>
              <a:t>Types of Variables Included</a:t>
            </a:r>
          </a:p>
          <a:p>
            <a:pPr marL="969962" lvl="1" indent="-457200"/>
            <a:r>
              <a:rPr lang="en-US" dirty="0"/>
              <a:t>Can employ either metric or non-metric, but generally not in mixed fashion.</a:t>
            </a:r>
          </a:p>
          <a:p>
            <a:pPr marL="969962" lvl="1" indent="-457200"/>
            <a:r>
              <a:rPr lang="en-US" dirty="0"/>
              <a:t>Multiple measures of similarity for each type.</a:t>
            </a:r>
          </a:p>
          <a:p>
            <a:endParaRPr lang="en-US" dirty="0"/>
          </a:p>
          <a:p>
            <a:r>
              <a:rPr lang="en-US" b="1" dirty="0"/>
              <a:t>Number of Clustering Variables</a:t>
            </a:r>
          </a:p>
          <a:p>
            <a:pPr marL="742950" lvl="2" indent="-342900"/>
            <a:r>
              <a:rPr lang="en-US" sz="2400" dirty="0"/>
              <a:t>Can suffer from “curse of dimensionality” when large number of variables analyzed.</a:t>
            </a:r>
          </a:p>
          <a:p>
            <a:pPr marL="742950" lvl="2" indent="-342900"/>
            <a:r>
              <a:rPr lang="en-US" sz="2400" dirty="0"/>
              <a:t>Can have impact with as few as 20 variables.</a:t>
            </a:r>
          </a:p>
          <a:p>
            <a:endParaRPr lang="en-US" dirty="0"/>
          </a:p>
          <a:p>
            <a:r>
              <a:rPr lang="en-US" b="1" dirty="0"/>
              <a:t>Relevancy of Clustering Variables</a:t>
            </a:r>
          </a:p>
          <a:p>
            <a:pPr marL="969962" lvl="1" indent="-457200"/>
            <a:r>
              <a:rPr lang="en-US" dirty="0"/>
              <a:t>No internal method of ascertaining the relevancy of clustering variables.</a:t>
            </a:r>
          </a:p>
          <a:p>
            <a:pPr marL="969962" lvl="1" indent="-457200"/>
            <a:r>
              <a:rPr lang="en-US" dirty="0"/>
              <a:t>Researcher should always include only those variables with strongest conceptual support.</a:t>
            </a:r>
          </a:p>
        </p:txBody>
      </p:sp>
      <p:sp>
        <p:nvSpPr>
          <p:cNvPr id="7" name="Footer Placeholder 3">
            <a:extLst>
              <a:ext uri="{FF2B5EF4-FFF2-40B4-BE49-F238E27FC236}">
                <a16:creationId xmlns:a16="http://schemas.microsoft.com/office/drawing/2014/main" id="{04EB162A-B9EC-4539-8420-278F3480ED0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0129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Sample Size Adequate?</a:t>
            </a:r>
          </a:p>
        </p:txBody>
      </p:sp>
      <p:sp>
        <p:nvSpPr>
          <p:cNvPr id="3" name="Content Placeholder 2"/>
          <p:cNvSpPr>
            <a:spLocks noGrp="1"/>
          </p:cNvSpPr>
          <p:nvPr>
            <p:ph idx="1"/>
          </p:nvPr>
        </p:nvSpPr>
        <p:spPr/>
        <p:txBody>
          <a:bodyPr/>
          <a:lstStyle/>
          <a:p>
            <a:r>
              <a:rPr lang="en-US" b="1" dirty="0"/>
              <a:t>The sample size required is not based on statistical considerations for inference testing, but rather:</a:t>
            </a:r>
          </a:p>
          <a:p>
            <a:pPr marL="969962" lvl="1" indent="-457200"/>
            <a:r>
              <a:rPr lang="en-US" dirty="0"/>
              <a:t>Sufficient size is needed to </a:t>
            </a:r>
            <a:r>
              <a:rPr lang="en-US" u="sng" dirty="0"/>
              <a:t>ensure representativeness</a:t>
            </a:r>
            <a:r>
              <a:rPr lang="en-US" dirty="0"/>
              <a:t> of the population and its underlying structure.</a:t>
            </a:r>
          </a:p>
          <a:p>
            <a:pPr marL="969962" lvl="1" indent="-457200"/>
            <a:r>
              <a:rPr lang="en-US" dirty="0"/>
              <a:t>Of particular interest is the </a:t>
            </a:r>
            <a:r>
              <a:rPr lang="en-US" u="sng" dirty="0"/>
              <a:t>ability to detect small groups</a:t>
            </a:r>
            <a:r>
              <a:rPr lang="en-US" dirty="0"/>
              <a:t> within the population.</a:t>
            </a:r>
          </a:p>
          <a:p>
            <a:pPr marL="969962" lvl="1" indent="-457200"/>
            <a:r>
              <a:rPr lang="en-US" dirty="0"/>
              <a:t>Minimum group sizes are based on the </a:t>
            </a:r>
            <a:r>
              <a:rPr lang="en-US" u="sng" dirty="0"/>
              <a:t>relevance of each group</a:t>
            </a:r>
            <a:r>
              <a:rPr lang="en-US" dirty="0"/>
              <a:t> to the research question and the confidence needed in characterizing that group.</a:t>
            </a:r>
          </a:p>
          <a:p>
            <a:pPr marL="0" indent="0"/>
            <a:endParaRPr lang="en-US" dirty="0"/>
          </a:p>
          <a:p>
            <a:pPr marL="0" indent="0"/>
            <a:r>
              <a:rPr lang="en-US" b="1" dirty="0"/>
              <a:t>Increasing sample size (e.g., 1000 observations), however, may pose problems for hierarchical clustering methods and require “hybrid” approaches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F6F19ED7-8A47-42C8-A3BC-E96435FE869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9332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Content Placeholder 2"/>
          <p:cNvSpPr>
            <a:spLocks noGrp="1"/>
          </p:cNvSpPr>
          <p:nvPr>
            <p:ph idx="1"/>
          </p:nvPr>
        </p:nvSpPr>
        <p:spPr>
          <a:xfrm>
            <a:off x="298450" y="843565"/>
            <a:ext cx="11746691" cy="4616450"/>
          </a:xfrm>
        </p:spPr>
        <p:txBody>
          <a:bodyPr/>
          <a:lstStyle/>
          <a:p>
            <a:r>
              <a:rPr lang="en-US" b="1" dirty="0"/>
              <a:t>Outliers </a:t>
            </a:r>
            <a:r>
              <a:rPr lang="en-US" dirty="0"/>
              <a:t>can severely distort the representativeness of the results if they appear as structure (clusters) that are inconsistent with the research objectives</a:t>
            </a:r>
          </a:p>
          <a:p>
            <a:pPr marL="969962" lvl="1" indent="-457200">
              <a:buFont typeface="Wingdings" panose="05000000000000000000" pitchFamily="2" charset="2"/>
              <a:buChar char="ü"/>
            </a:pPr>
            <a:r>
              <a:rPr lang="en-US" dirty="0"/>
              <a:t>They should be removed if the outlier represents:</a:t>
            </a:r>
          </a:p>
          <a:p>
            <a:pPr marL="1370012" lvl="2" indent="-457200">
              <a:buFont typeface="Wingdings" panose="05000000000000000000" pitchFamily="2" charset="2"/>
              <a:buChar char="§"/>
            </a:pPr>
            <a:r>
              <a:rPr lang="en-US" dirty="0"/>
              <a:t>Aberrant observations not representative of the population.</a:t>
            </a:r>
          </a:p>
          <a:p>
            <a:pPr marL="1370012" lvl="2" indent="-457200">
              <a:buFont typeface="Wingdings" panose="05000000000000000000" pitchFamily="2" charset="2"/>
              <a:buChar char="§"/>
            </a:pPr>
            <a:r>
              <a:rPr lang="en-US" dirty="0"/>
              <a:t>Observations of small or insignificant segments within the population.</a:t>
            </a:r>
          </a:p>
          <a:p>
            <a:pPr marL="969962" lvl="1" indent="-457200">
              <a:buFont typeface="Wingdings" panose="05000000000000000000" pitchFamily="2" charset="2"/>
              <a:buChar char="ü"/>
            </a:pPr>
            <a:r>
              <a:rPr lang="en-US" dirty="0"/>
              <a:t>They should be retained if the outlier represents:</a:t>
            </a:r>
          </a:p>
          <a:p>
            <a:pPr marL="1370012" lvl="2" indent="-457200">
              <a:buFont typeface="Wingdings" panose="05000000000000000000" pitchFamily="2" charset="2"/>
              <a:buChar char="§"/>
            </a:pPr>
            <a:r>
              <a:rPr lang="en-US" dirty="0"/>
              <a:t>an under-sampling/poor representation of relevant groups in the population. In this case, the sample should be augmented to ensure representation of these groups.</a:t>
            </a:r>
          </a:p>
          <a:p>
            <a:r>
              <a:rPr lang="en-US" dirty="0"/>
              <a:t>Outliers </a:t>
            </a:r>
            <a:r>
              <a:rPr lang="en-US" b="1" dirty="0"/>
              <a:t>can be identified </a:t>
            </a:r>
            <a:r>
              <a:rPr lang="en-US" dirty="0"/>
              <a:t>based on the similarity measure by:</a:t>
            </a:r>
          </a:p>
          <a:p>
            <a:pPr marL="969962" lvl="1" indent="-457200"/>
            <a:r>
              <a:rPr lang="en-US" dirty="0"/>
              <a:t>Finding observations with </a:t>
            </a:r>
            <a:r>
              <a:rPr lang="en-US" u="sng" dirty="0"/>
              <a:t>large distances from all other observations </a:t>
            </a:r>
            <a:r>
              <a:rPr lang="en-US" dirty="0"/>
              <a:t>– pairwise similarities or summated measure of squared differences from mean of each clustering variable.</a:t>
            </a:r>
          </a:p>
          <a:p>
            <a:pPr marL="969962" lvl="1" indent="-457200"/>
            <a:r>
              <a:rPr lang="en-US" u="sng" dirty="0"/>
              <a:t>Graphic profile diagrams or parallel coordinate graphs </a:t>
            </a:r>
            <a:r>
              <a:rPr lang="en-US" dirty="0"/>
              <a:t>highlighting outlying cases.</a:t>
            </a:r>
          </a:p>
          <a:p>
            <a:pPr marL="969962" lvl="1" indent="-457200"/>
            <a:r>
              <a:rPr lang="en-US" dirty="0"/>
              <a:t>Their appearance in cluster solutions as </a:t>
            </a:r>
            <a:r>
              <a:rPr lang="en-US" u="sng" dirty="0"/>
              <a:t>single-member or very small clusters</a:t>
            </a:r>
            <a:r>
              <a:rPr lang="en-US" dirty="0"/>
              <a:t>.</a:t>
            </a:r>
          </a:p>
          <a:p>
            <a:endParaRPr lang="en-US" dirty="0"/>
          </a:p>
        </p:txBody>
      </p:sp>
      <p:sp>
        <p:nvSpPr>
          <p:cNvPr id="5" name="Footer Placeholder 3">
            <a:extLst>
              <a:ext uri="{FF2B5EF4-FFF2-40B4-BE49-F238E27FC236}">
                <a16:creationId xmlns:a16="http://schemas.microsoft.com/office/drawing/2014/main" id="{21CDE809-DE2F-409F-8A42-01011A72B21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694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Measuring </a:t>
            </a:r>
            <a:r>
              <a:rPr lang="en-US" dirty="0" err="1"/>
              <a:t>Interobject</a:t>
            </a:r>
            <a:r>
              <a:rPr lang="en-US" dirty="0"/>
              <a:t> Similarity</a:t>
            </a:r>
          </a:p>
        </p:txBody>
      </p:sp>
      <p:sp>
        <p:nvSpPr>
          <p:cNvPr id="3" name="Content Placeholder 2"/>
          <p:cNvSpPr>
            <a:spLocks noGrp="1"/>
          </p:cNvSpPr>
          <p:nvPr>
            <p:ph idx="1"/>
          </p:nvPr>
        </p:nvSpPr>
        <p:spPr/>
        <p:txBody>
          <a:bodyPr/>
          <a:lstStyle/>
          <a:p>
            <a:r>
              <a:rPr lang="en-US" b="1" dirty="0" err="1"/>
              <a:t>Interobject</a:t>
            </a:r>
            <a:r>
              <a:rPr lang="en-US" b="1" dirty="0"/>
              <a:t> similarity</a:t>
            </a:r>
          </a:p>
          <a:p>
            <a:pPr marL="969962" lvl="1" indent="-457200"/>
            <a:r>
              <a:rPr lang="en-US" dirty="0"/>
              <a:t>an empirical </a:t>
            </a:r>
            <a:r>
              <a:rPr lang="en-US" u="sng" dirty="0"/>
              <a:t>measure of correspondence</a:t>
            </a:r>
            <a:r>
              <a:rPr lang="en-US" dirty="0"/>
              <a:t>, or resemblance, between objects to be clustered. </a:t>
            </a:r>
          </a:p>
          <a:p>
            <a:pPr marL="969962" lvl="1" indent="-457200"/>
            <a:r>
              <a:rPr lang="en-US" dirty="0"/>
              <a:t> calculated across the </a:t>
            </a:r>
            <a:r>
              <a:rPr lang="en-US" u="sng" dirty="0"/>
              <a:t>entire set of clustering variables </a:t>
            </a:r>
            <a:r>
              <a:rPr lang="en-US" dirty="0"/>
              <a:t>to allow for the grouping of observations and their comparison to each other.</a:t>
            </a:r>
          </a:p>
          <a:p>
            <a:endParaRPr lang="en-US" dirty="0"/>
          </a:p>
          <a:p>
            <a:r>
              <a:rPr lang="en-US" b="1" dirty="0"/>
              <a:t>Three methods </a:t>
            </a:r>
            <a:r>
              <a:rPr lang="en-US" dirty="0"/>
              <a:t>most widely used in applications of cluster analysis: </a:t>
            </a:r>
          </a:p>
          <a:p>
            <a:pPr marL="969962" lvl="1" indent="-457200"/>
            <a:r>
              <a:rPr lang="en-US" u="sng" dirty="0"/>
              <a:t>Distance measures </a:t>
            </a:r>
            <a:r>
              <a:rPr lang="en-US" dirty="0"/>
              <a:t>– most often used.</a:t>
            </a:r>
          </a:p>
          <a:p>
            <a:pPr marL="969962" lvl="1" indent="-457200"/>
            <a:r>
              <a:rPr lang="en-US" u="sng" dirty="0"/>
              <a:t>Correlational measures </a:t>
            </a:r>
            <a:r>
              <a:rPr lang="en-US" dirty="0"/>
              <a:t>– less often used as they measure patterns, not distance.</a:t>
            </a:r>
          </a:p>
          <a:p>
            <a:pPr marL="969962" lvl="1" indent="-457200"/>
            <a:r>
              <a:rPr lang="en-US" u="sng" dirty="0"/>
              <a:t>Association measures </a:t>
            </a:r>
            <a:r>
              <a:rPr lang="en-US" dirty="0"/>
              <a:t>– applicable for non-metric clustering variables.</a:t>
            </a:r>
          </a:p>
          <a:p>
            <a:endParaRPr lang="en-US" dirty="0"/>
          </a:p>
          <a:p>
            <a:endParaRPr lang="en-US" dirty="0"/>
          </a:p>
        </p:txBody>
      </p:sp>
      <p:sp>
        <p:nvSpPr>
          <p:cNvPr id="5" name="Footer Placeholder 3">
            <a:extLst>
              <a:ext uri="{FF2B5EF4-FFF2-40B4-BE49-F238E27FC236}">
                <a16:creationId xmlns:a16="http://schemas.microsoft.com/office/drawing/2014/main" id="{9E7D5753-FC6F-4725-BFA5-EB89C598F64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5032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Distance Measures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Most widely used measure of similarity</a:t>
            </a:r>
            <a:r>
              <a:rPr lang="en-US" dirty="0"/>
              <a:t>, with higher values representing greater dissimilarity (distance between cases), not similarity.</a:t>
            </a:r>
          </a:p>
          <a:p>
            <a:pPr marL="457200" indent="-457200">
              <a:buFont typeface="Arial" panose="020B0604020202020204" pitchFamily="34" charset="0"/>
              <a:buChar char="•"/>
            </a:pPr>
            <a:r>
              <a:rPr lang="en-US" b="1" dirty="0"/>
              <a:t>Many different distance measures</a:t>
            </a:r>
            <a:r>
              <a:rPr lang="en-US" dirty="0"/>
              <a:t>, most common are:</a:t>
            </a:r>
          </a:p>
          <a:p>
            <a:pPr marL="969962" lvl="1" indent="-457200">
              <a:buFont typeface="Wingdings" panose="05000000000000000000" pitchFamily="2" charset="2"/>
              <a:buChar char="§"/>
            </a:pPr>
            <a:r>
              <a:rPr lang="en-US" u="sng" dirty="0"/>
              <a:t>Euclidean (straight line) distance</a:t>
            </a:r>
            <a:r>
              <a:rPr lang="en-US" dirty="0"/>
              <a:t> is the most common measure of distance.  </a:t>
            </a:r>
          </a:p>
          <a:p>
            <a:pPr marL="969962" lvl="1" indent="-457200">
              <a:buFont typeface="Wingdings" panose="05000000000000000000" pitchFamily="2" charset="2"/>
              <a:buChar char="§"/>
            </a:pPr>
            <a:r>
              <a:rPr lang="en-US" u="sng" dirty="0"/>
              <a:t>Squared Euclidean distance</a:t>
            </a:r>
            <a:r>
              <a:rPr lang="en-US" dirty="0"/>
              <a:t> is the sum of squared distances and is the recommended measure for the centroid and Ward’s methods of clustering.</a:t>
            </a:r>
          </a:p>
          <a:p>
            <a:pPr marL="969962" lvl="1" indent="-457200">
              <a:buFont typeface="Wingdings" panose="05000000000000000000" pitchFamily="2" charset="2"/>
              <a:buChar char="§"/>
            </a:pPr>
            <a:r>
              <a:rPr lang="en-US" u="sng" dirty="0" err="1"/>
              <a:t>Mahalanobis</a:t>
            </a:r>
            <a:r>
              <a:rPr lang="en-US" u="sng" dirty="0"/>
              <a:t> distance (D</a:t>
            </a:r>
            <a:r>
              <a:rPr lang="en-US" u="sng" baseline="30000" dirty="0"/>
              <a:t>2</a:t>
            </a:r>
            <a:r>
              <a:rPr lang="en-US" u="sng" dirty="0"/>
              <a:t>)</a:t>
            </a:r>
            <a:r>
              <a:rPr lang="en-US" dirty="0"/>
              <a:t> accounts for variable </a:t>
            </a:r>
            <a:r>
              <a:rPr lang="en-US" dirty="0" err="1"/>
              <a:t>intercorrelations</a:t>
            </a:r>
            <a:r>
              <a:rPr lang="en-US" dirty="0"/>
              <a:t> and weights each variable equally.  When variables are highly </a:t>
            </a:r>
            <a:r>
              <a:rPr lang="en-US" dirty="0" err="1"/>
              <a:t>intercorrelated</a:t>
            </a:r>
            <a:r>
              <a:rPr lang="en-US" dirty="0"/>
              <a:t>, </a:t>
            </a:r>
            <a:r>
              <a:rPr lang="en-US" dirty="0" err="1"/>
              <a:t>Mahalanobis</a:t>
            </a:r>
            <a:r>
              <a:rPr lang="en-US" dirty="0"/>
              <a:t> distance is most appropriate.</a:t>
            </a:r>
          </a:p>
          <a:p>
            <a:pPr marL="457200" indent="-457200">
              <a:buFont typeface="Arial" panose="020B0604020202020204" pitchFamily="34" charset="0"/>
              <a:buChar char="•"/>
            </a:pPr>
            <a:r>
              <a:rPr lang="en-US" dirty="0"/>
              <a:t>Given the sensitivity of some procedures to the similarity measure used, the researcher </a:t>
            </a:r>
            <a:r>
              <a:rPr lang="en-US" u="sng" dirty="0"/>
              <a:t>should employ several distance measures</a:t>
            </a:r>
            <a:r>
              <a:rPr lang="en-US" dirty="0"/>
              <a:t> and compare the results from each with other results or theoretical/known patterns.</a:t>
            </a:r>
          </a:p>
          <a:p>
            <a:pPr marL="457200" indent="-457200">
              <a:buFont typeface="Arial" panose="020B0604020202020204" pitchFamily="34" charset="0"/>
              <a:buChar char="•"/>
            </a:pPr>
            <a:endParaRPr lang="en-US" dirty="0"/>
          </a:p>
          <a:p>
            <a:endParaRPr lang="en-US" dirty="0"/>
          </a:p>
        </p:txBody>
      </p:sp>
      <p:sp>
        <p:nvSpPr>
          <p:cNvPr id="5" name="Footer Placeholder 3">
            <a:extLst>
              <a:ext uri="{FF2B5EF4-FFF2-40B4-BE49-F238E27FC236}">
                <a16:creationId xmlns:a16="http://schemas.microsoft.com/office/drawing/2014/main" id="{E611583F-3FFB-418B-B087-6202E5F1662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2792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Standardization</a:t>
            </a:r>
          </a:p>
        </p:txBody>
      </p:sp>
      <p:sp>
        <p:nvSpPr>
          <p:cNvPr id="3" name="Content Placeholder 2"/>
          <p:cNvSpPr>
            <a:spLocks noGrp="1"/>
          </p:cNvSpPr>
          <p:nvPr>
            <p:ph idx="1"/>
          </p:nvPr>
        </p:nvSpPr>
        <p:spPr/>
        <p:txBody>
          <a:bodyPr/>
          <a:lstStyle/>
          <a:p>
            <a:r>
              <a:rPr lang="en-US" dirty="0"/>
              <a:t>Clustering variables </a:t>
            </a:r>
            <a:r>
              <a:rPr lang="en-US" b="1" dirty="0"/>
              <a:t>should be standardized </a:t>
            </a:r>
            <a:r>
              <a:rPr lang="en-US" dirty="0"/>
              <a:t>whenever possible to avoid problems resulting from the </a:t>
            </a:r>
            <a:r>
              <a:rPr lang="en-US" u="sng" dirty="0"/>
              <a:t>use of different scale values among clustering variables</a:t>
            </a:r>
            <a:r>
              <a:rPr lang="en-US" dirty="0"/>
              <a:t>.</a:t>
            </a:r>
          </a:p>
          <a:p>
            <a:endParaRPr lang="en-US" dirty="0"/>
          </a:p>
          <a:p>
            <a:r>
              <a:rPr lang="en-US" b="1" dirty="0"/>
              <a:t>Two approaches to standardization</a:t>
            </a:r>
          </a:p>
          <a:p>
            <a:pPr marL="457200" indent="-457200">
              <a:buFont typeface="Arial" panose="020B0604020202020204" pitchFamily="34" charset="0"/>
              <a:buChar char="•"/>
            </a:pPr>
            <a:r>
              <a:rPr lang="en-US" u="sng" dirty="0"/>
              <a:t>Relative to other cases</a:t>
            </a:r>
            <a:r>
              <a:rPr lang="en-US" dirty="0"/>
              <a:t>:</a:t>
            </a:r>
          </a:p>
          <a:p>
            <a:pPr marL="969962" lvl="1" indent="-457200"/>
            <a:r>
              <a:rPr lang="en-US" dirty="0"/>
              <a:t>most common standardization is Z scores.</a:t>
            </a:r>
          </a:p>
          <a:p>
            <a:pPr marL="457200" indent="-457200">
              <a:buFont typeface="Arial" panose="020B0604020202020204" pitchFamily="34" charset="0"/>
              <a:buChar char="•"/>
            </a:pPr>
            <a:r>
              <a:rPr lang="en-US" u="sng" dirty="0"/>
              <a:t>Relative to other responses within an object</a:t>
            </a:r>
          </a:p>
          <a:p>
            <a:pPr marL="969962" lvl="1" indent="-457200"/>
            <a:r>
              <a:rPr lang="en-US" dirty="0"/>
              <a:t>If groups are to be identified according to an individual’s response style, then within-case or row-centering standardization is appropriate.</a:t>
            </a:r>
          </a:p>
          <a:p>
            <a:endParaRPr lang="en-US" dirty="0"/>
          </a:p>
        </p:txBody>
      </p:sp>
      <p:sp>
        <p:nvSpPr>
          <p:cNvPr id="5" name="Footer Placeholder 3">
            <a:extLst>
              <a:ext uri="{FF2B5EF4-FFF2-40B4-BE49-F238E27FC236}">
                <a16:creationId xmlns:a16="http://schemas.microsoft.com/office/drawing/2014/main" id="{F2373B8C-852E-4AAB-B154-44CCFA69354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7387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3:  Assumptions of Cluster Analysis</a:t>
            </a:r>
          </a:p>
        </p:txBody>
      </p:sp>
      <p:sp>
        <p:nvSpPr>
          <p:cNvPr id="6" name="Text Placeholder 5"/>
          <p:cNvSpPr>
            <a:spLocks noGrp="1"/>
          </p:cNvSpPr>
          <p:nvPr>
            <p:ph type="body" idx="1"/>
          </p:nvPr>
        </p:nvSpPr>
        <p:spPr/>
        <p:txBody>
          <a:bodyPr/>
          <a:lstStyle/>
          <a:p>
            <a:r>
              <a:rPr lang="en-US" sz="2400" dirty="0"/>
              <a:t>Structure Exists</a:t>
            </a:r>
          </a:p>
          <a:p>
            <a:r>
              <a:rPr lang="en-US" sz="2400" dirty="0"/>
              <a:t>Representativeness of the sample.</a:t>
            </a:r>
          </a:p>
          <a:p>
            <a:r>
              <a:rPr lang="en-US" sz="2400" dirty="0"/>
              <a:t>Impact of multicollinearity.</a:t>
            </a:r>
          </a:p>
          <a:p>
            <a:endParaRPr lang="en-US" sz="2400" dirty="0"/>
          </a:p>
        </p:txBody>
      </p:sp>
      <p:sp>
        <p:nvSpPr>
          <p:cNvPr id="7" name="Footer Placeholder 3">
            <a:extLst>
              <a:ext uri="{FF2B5EF4-FFF2-40B4-BE49-F238E27FC236}">
                <a16:creationId xmlns:a16="http://schemas.microsoft.com/office/drawing/2014/main" id="{1A7A44E9-58A6-4908-9484-DE4B97AFF22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7203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Assumptions Underlying Cluster Analysis</a:t>
            </a:r>
          </a:p>
        </p:txBody>
      </p:sp>
      <p:sp>
        <p:nvSpPr>
          <p:cNvPr id="3" name="Content Placeholder 2"/>
          <p:cNvSpPr>
            <a:spLocks noGrp="1"/>
          </p:cNvSpPr>
          <p:nvPr>
            <p:ph idx="1"/>
          </p:nvPr>
        </p:nvSpPr>
        <p:spPr>
          <a:xfrm>
            <a:off x="268818" y="1076325"/>
            <a:ext cx="11734759" cy="4616450"/>
          </a:xfrm>
        </p:spPr>
        <p:txBody>
          <a:bodyPr/>
          <a:lstStyle/>
          <a:p>
            <a:r>
              <a:rPr lang="en-US" b="1" dirty="0"/>
              <a:t>Structure Exists</a:t>
            </a:r>
          </a:p>
          <a:p>
            <a:pPr marL="969962" lvl="1" indent="-457200"/>
            <a:r>
              <a:rPr lang="en-US" dirty="0"/>
              <a:t>Since cluster analysis will always generate a solution, researcher must </a:t>
            </a:r>
            <a:r>
              <a:rPr lang="en-US" u="sng" dirty="0"/>
              <a:t>assume that a “natural” structure of objects exists</a:t>
            </a:r>
            <a:r>
              <a:rPr lang="en-US" dirty="0"/>
              <a:t> which is to be identified by the technique.</a:t>
            </a:r>
          </a:p>
          <a:p>
            <a:r>
              <a:rPr lang="en-US" b="1" dirty="0"/>
              <a:t>Representativeness of the Sample</a:t>
            </a:r>
          </a:p>
          <a:p>
            <a:pPr marL="969962" lvl="1" indent="-457200"/>
            <a:r>
              <a:rPr lang="en-US" dirty="0"/>
              <a:t>Must be confident that the obtained sample is </a:t>
            </a:r>
            <a:r>
              <a:rPr lang="en-US" u="sng" dirty="0"/>
              <a:t>truly representative </a:t>
            </a:r>
            <a:r>
              <a:rPr lang="en-US" dirty="0"/>
              <a:t>of the population.</a:t>
            </a:r>
          </a:p>
          <a:p>
            <a:r>
              <a:rPr lang="en-US" b="1" dirty="0"/>
              <a:t>Impact of multicollinearity</a:t>
            </a:r>
          </a:p>
          <a:p>
            <a:pPr marL="969962" lvl="1" indent="-457200"/>
            <a:r>
              <a:rPr lang="en-US" dirty="0"/>
              <a:t>Multicollinearity among subsets of variables is an </a:t>
            </a:r>
            <a:r>
              <a:rPr lang="en-US" u="sng" dirty="0"/>
              <a:t>implicit “weighting”</a:t>
            </a:r>
            <a:r>
              <a:rPr lang="en-US" dirty="0"/>
              <a:t> of the clustering variables</a:t>
            </a:r>
          </a:p>
          <a:p>
            <a:pPr marL="969962" lvl="1" indent="-457200"/>
            <a:r>
              <a:rPr lang="en-US" u="sng" dirty="0"/>
              <a:t>Potential remedies</a:t>
            </a:r>
            <a:r>
              <a:rPr lang="en-US" dirty="0"/>
              <a:t> for </a:t>
            </a:r>
            <a:r>
              <a:rPr lang="en-US" dirty="0" err="1"/>
              <a:t>multicollinear</a:t>
            </a:r>
            <a:r>
              <a:rPr lang="en-US" dirty="0"/>
              <a:t> subsets of variables</a:t>
            </a:r>
          </a:p>
          <a:p>
            <a:pPr marL="1370012" lvl="2" indent="-457200"/>
            <a:r>
              <a:rPr lang="en-US" dirty="0"/>
              <a:t>Reduce the variables to </a:t>
            </a:r>
            <a:r>
              <a:rPr lang="en-US" u="sng" dirty="0"/>
              <a:t>equal numbers in each set</a:t>
            </a:r>
            <a:r>
              <a:rPr lang="en-US" dirty="0"/>
              <a:t> of correlated measures.</a:t>
            </a:r>
          </a:p>
          <a:p>
            <a:pPr marL="1370012" lvl="2" indent="-457200"/>
            <a:r>
              <a:rPr lang="en-US" dirty="0"/>
              <a:t>Use a distance measure that </a:t>
            </a:r>
            <a:r>
              <a:rPr lang="en-US" u="sng" dirty="0"/>
              <a:t>compensates for the correlation</a:t>
            </a:r>
            <a:r>
              <a:rPr lang="en-US" dirty="0"/>
              <a:t>, like </a:t>
            </a:r>
            <a:r>
              <a:rPr lang="en-US" dirty="0" err="1"/>
              <a:t>Mahalanobis</a:t>
            </a:r>
            <a:r>
              <a:rPr lang="en-US" dirty="0"/>
              <a:t> Distance.</a:t>
            </a:r>
          </a:p>
          <a:p>
            <a:pPr marL="1370012" lvl="2" indent="-457200"/>
            <a:r>
              <a:rPr lang="en-US" dirty="0"/>
              <a:t>Take a proactive approach and </a:t>
            </a:r>
            <a:r>
              <a:rPr lang="en-US" u="sng" dirty="0"/>
              <a:t>include only cluster variables that are not highly correlated</a:t>
            </a:r>
            <a:r>
              <a:rPr lang="en-US" dirty="0"/>
              <a:t>.</a:t>
            </a:r>
          </a:p>
          <a:p>
            <a:endParaRPr lang="en-US" dirty="0"/>
          </a:p>
        </p:txBody>
      </p:sp>
      <p:sp>
        <p:nvSpPr>
          <p:cNvPr id="5" name="Footer Placeholder 3">
            <a:extLst>
              <a:ext uri="{FF2B5EF4-FFF2-40B4-BE49-F238E27FC236}">
                <a16:creationId xmlns:a16="http://schemas.microsoft.com/office/drawing/2014/main" id="{DB7D3279-F6C7-4DA2-A7F8-C95BC5F0927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7901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4:  Deriving Clusters </a:t>
            </a:r>
            <a:br>
              <a:rPr lang="en-US" dirty="0"/>
            </a:br>
            <a:r>
              <a:rPr lang="en-US" dirty="0"/>
              <a:t>and Assessing Overall Fit</a:t>
            </a:r>
          </a:p>
        </p:txBody>
      </p:sp>
      <p:sp>
        <p:nvSpPr>
          <p:cNvPr id="6" name="Text Placeholder 5"/>
          <p:cNvSpPr>
            <a:spLocks noGrp="1"/>
          </p:cNvSpPr>
          <p:nvPr>
            <p:ph type="body" idx="1"/>
          </p:nvPr>
        </p:nvSpPr>
        <p:spPr>
          <a:xfrm>
            <a:off x="963084" y="3810001"/>
            <a:ext cx="10924116" cy="1500187"/>
          </a:xfrm>
        </p:spPr>
        <p:txBody>
          <a:bodyPr/>
          <a:lstStyle/>
          <a:p>
            <a:r>
              <a:rPr lang="en-US" sz="2400" dirty="0"/>
              <a:t>Selecting the partitioning procedure.</a:t>
            </a:r>
          </a:p>
          <a:p>
            <a:r>
              <a:rPr lang="en-US" sz="2400" dirty="0"/>
              <a:t>Potentially </a:t>
            </a:r>
            <a:r>
              <a:rPr lang="en-US" sz="2400" dirty="0" err="1"/>
              <a:t>respecify</a:t>
            </a:r>
            <a:r>
              <a:rPr lang="en-US" sz="2400" dirty="0"/>
              <a:t> initial cluster solutions by eliminating outliers or small clusters.</a:t>
            </a:r>
          </a:p>
          <a:p>
            <a:r>
              <a:rPr lang="en-US" sz="2400" dirty="0"/>
              <a:t>Determining the number of clusters.</a:t>
            </a:r>
          </a:p>
          <a:p>
            <a:r>
              <a:rPr lang="en-US" sz="2400" dirty="0"/>
              <a:t>Other clustering approaches.</a:t>
            </a:r>
          </a:p>
        </p:txBody>
      </p:sp>
      <p:sp>
        <p:nvSpPr>
          <p:cNvPr id="7" name="Footer Placeholder 3">
            <a:extLst>
              <a:ext uri="{FF2B5EF4-FFF2-40B4-BE49-F238E27FC236}">
                <a16:creationId xmlns:a16="http://schemas.microsoft.com/office/drawing/2014/main" id="{CEE4A404-4D9F-42C0-A350-FBAF1A33A1E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738158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 to Partitioning Observations</a:t>
            </a:r>
          </a:p>
        </p:txBody>
      </p:sp>
      <p:sp>
        <p:nvSpPr>
          <p:cNvPr id="3" name="Content Placeholder 2"/>
          <p:cNvSpPr>
            <a:spLocks noGrp="1"/>
          </p:cNvSpPr>
          <p:nvPr>
            <p:ph idx="1"/>
          </p:nvPr>
        </p:nvSpPr>
        <p:spPr/>
        <p:txBody>
          <a:bodyPr/>
          <a:lstStyle/>
          <a:p>
            <a:r>
              <a:rPr lang="en-US" b="1" dirty="0"/>
              <a:t>Hierarchical</a:t>
            </a:r>
          </a:p>
          <a:p>
            <a:pPr marL="969962" lvl="1" indent="-457200"/>
            <a:r>
              <a:rPr lang="en-US" dirty="0"/>
              <a:t>Most common approach is where all objects start as separate clusters and then are joined sequentially such that each step forms a new cluster joining by two clusters at a time until only a single cluster remains.</a:t>
            </a:r>
          </a:p>
          <a:p>
            <a:endParaRPr lang="en-US" dirty="0"/>
          </a:p>
          <a:p>
            <a:r>
              <a:rPr lang="en-US" b="1" dirty="0"/>
              <a:t>Non-hierarchical</a:t>
            </a:r>
          </a:p>
          <a:p>
            <a:pPr marL="969962" lvl="1" indent="-457200"/>
            <a:r>
              <a:rPr lang="en-US" dirty="0"/>
              <a:t>the number of clusters is specified by the analyst and then the set of objects are formed into that set of groupings.</a:t>
            </a:r>
          </a:p>
        </p:txBody>
      </p:sp>
      <p:sp>
        <p:nvSpPr>
          <p:cNvPr id="5" name="Footer Placeholder 3">
            <a:extLst>
              <a:ext uri="{FF2B5EF4-FFF2-40B4-BE49-F238E27FC236}">
                <a16:creationId xmlns:a16="http://schemas.microsoft.com/office/drawing/2014/main" id="{D1389ED1-7FEF-4971-9B61-66138CDDB23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19792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Cluster Analysis?</a:t>
            </a:r>
          </a:p>
          <a:p>
            <a:r>
              <a:rPr lang="en-US" dirty="0"/>
              <a:t>How Does Cluster Analysis Work?</a:t>
            </a:r>
          </a:p>
          <a:p>
            <a:r>
              <a:rPr lang="en-US" dirty="0"/>
              <a:t>Cluster Analysis Decision Process</a:t>
            </a:r>
          </a:p>
          <a:p>
            <a:pPr lvl="1"/>
            <a:r>
              <a:rPr lang="en-US" dirty="0"/>
              <a:t>Stage 1: Objectives of Cluster Analysis</a:t>
            </a:r>
          </a:p>
          <a:p>
            <a:pPr lvl="1"/>
            <a:r>
              <a:rPr lang="en-US" dirty="0"/>
              <a:t>Stage 2: Research Design in Cluster Analysis</a:t>
            </a:r>
          </a:p>
          <a:p>
            <a:pPr lvl="1"/>
            <a:r>
              <a:rPr lang="en-US" dirty="0"/>
              <a:t>Stage 3: Assumptions in Cluster Analysis</a:t>
            </a:r>
          </a:p>
          <a:p>
            <a:pPr lvl="1"/>
            <a:r>
              <a:rPr lang="en-US" dirty="0"/>
              <a:t>Stage 4: Deriving Clusters and Assessing Overall Fit</a:t>
            </a:r>
          </a:p>
          <a:p>
            <a:pPr lvl="1"/>
            <a:r>
              <a:rPr lang="en-US" dirty="0"/>
              <a:t>Stage 5: Interpretation of the Clusters</a:t>
            </a:r>
          </a:p>
          <a:p>
            <a:pPr lvl="1"/>
            <a:r>
              <a:rPr lang="en-US" dirty="0"/>
              <a:t>Stage 6: Validation and Profiling of the Clusters</a:t>
            </a:r>
          </a:p>
          <a:p>
            <a:r>
              <a:rPr lang="en-US" dirty="0"/>
              <a:t>Implications of Big Data Analytics</a:t>
            </a:r>
          </a:p>
          <a:p>
            <a:r>
              <a:rPr lang="en-US" dirty="0"/>
              <a:t>An Illustrative Example</a:t>
            </a:r>
          </a:p>
        </p:txBody>
      </p:sp>
      <p:sp>
        <p:nvSpPr>
          <p:cNvPr id="5" name="Footer Placeholder 3">
            <a:extLst>
              <a:ext uri="{FF2B5EF4-FFF2-40B4-BE49-F238E27FC236}">
                <a16:creationId xmlns:a16="http://schemas.microsoft.com/office/drawing/2014/main" id="{39CEC77D-788D-47C2-9E4A-9428153C595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5029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Hierarchical Clustering Procedures</a:t>
            </a:r>
          </a:p>
        </p:txBody>
      </p:sp>
      <p:sp>
        <p:nvSpPr>
          <p:cNvPr id="3" name="Content Placeholder 2"/>
          <p:cNvSpPr>
            <a:spLocks noGrp="1"/>
          </p:cNvSpPr>
          <p:nvPr>
            <p:ph idx="1"/>
          </p:nvPr>
        </p:nvSpPr>
        <p:spPr>
          <a:xfrm>
            <a:off x="298451" y="1076325"/>
            <a:ext cx="4198734" cy="4616450"/>
          </a:xfrm>
        </p:spPr>
        <p:txBody>
          <a:bodyPr/>
          <a:lstStyle/>
          <a:p>
            <a:r>
              <a:rPr lang="en-US" b="1" dirty="0"/>
              <a:t>Agglomerative Methods  </a:t>
            </a:r>
          </a:p>
          <a:p>
            <a:pPr marL="969962" lvl="1" indent="-457200"/>
            <a:r>
              <a:rPr lang="en-US" u="sng" dirty="0"/>
              <a:t>Buildup</a:t>
            </a:r>
            <a:r>
              <a:rPr lang="en-US" dirty="0"/>
              <a:t>: all observations start as individual clusters, join together sequentially.</a:t>
            </a:r>
          </a:p>
          <a:p>
            <a:endParaRPr lang="en-US" dirty="0"/>
          </a:p>
          <a:p>
            <a:endParaRPr lang="en-US" dirty="0"/>
          </a:p>
          <a:p>
            <a:endParaRPr lang="en-US" dirty="0"/>
          </a:p>
          <a:p>
            <a:r>
              <a:rPr lang="en-US" b="1" dirty="0"/>
              <a:t>Divisive Methods  </a:t>
            </a:r>
          </a:p>
          <a:p>
            <a:pPr marL="969962" lvl="1" indent="-457200"/>
            <a:r>
              <a:rPr lang="en-US" u="sng" dirty="0"/>
              <a:t>Breakdown</a:t>
            </a:r>
            <a:r>
              <a:rPr lang="en-US" dirty="0"/>
              <a:t>: initially all observations in a single cluster, then divided into smaller clusters.</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0144" y="1412494"/>
            <a:ext cx="6840006" cy="4852504"/>
          </a:xfrm>
          <a:prstGeom prst="rect">
            <a:avLst/>
          </a:prstGeom>
          <a:ln w="25400">
            <a:solidFill>
              <a:srgbClr val="000000"/>
            </a:solidFill>
          </a:ln>
        </p:spPr>
      </p:pic>
      <p:sp>
        <p:nvSpPr>
          <p:cNvPr id="7" name="Footer Placeholder 3">
            <a:extLst>
              <a:ext uri="{FF2B5EF4-FFF2-40B4-BE49-F238E27FC236}">
                <a16:creationId xmlns:a16="http://schemas.microsoft.com/office/drawing/2014/main" id="{A9B35DE8-C09F-4688-BADF-88A0A200F4F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9193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Agglomerative Hierarchical Approaches Work?</a:t>
            </a:r>
          </a:p>
        </p:txBody>
      </p:sp>
      <p:sp>
        <p:nvSpPr>
          <p:cNvPr id="3" name="Content Placeholder 2"/>
          <p:cNvSpPr>
            <a:spLocks noGrp="1"/>
          </p:cNvSpPr>
          <p:nvPr>
            <p:ph idx="1"/>
          </p:nvPr>
        </p:nvSpPr>
        <p:spPr/>
        <p:txBody>
          <a:bodyPr/>
          <a:lstStyle/>
          <a:p>
            <a:pPr marL="0" indent="0"/>
            <a:r>
              <a:rPr lang="en-US" sz="3200" b="1" dirty="0"/>
              <a:t>A multi-step process</a:t>
            </a:r>
          </a:p>
          <a:p>
            <a:pPr marL="969962" lvl="1" indent="-457200"/>
            <a:r>
              <a:rPr lang="en-US" sz="2800" dirty="0"/>
              <a:t>Start with all observations as their </a:t>
            </a:r>
            <a:r>
              <a:rPr lang="en-US" sz="2800" u="sng" dirty="0"/>
              <a:t>own cluster</a:t>
            </a:r>
            <a:r>
              <a:rPr lang="en-US" sz="2800" dirty="0"/>
              <a:t>.</a:t>
            </a:r>
          </a:p>
          <a:p>
            <a:pPr marL="969962" lvl="1" indent="-457200"/>
            <a:r>
              <a:rPr lang="en-US" sz="2800" dirty="0"/>
              <a:t>Using the selected similarity measure and agglomerative algorithm, </a:t>
            </a:r>
            <a:r>
              <a:rPr lang="en-US" sz="2800" u="sng" dirty="0"/>
              <a:t>combine the two most similar observations</a:t>
            </a:r>
            <a:r>
              <a:rPr lang="en-US" sz="2800" dirty="0"/>
              <a:t> into a new cluster, now containing two observations.</a:t>
            </a:r>
          </a:p>
          <a:p>
            <a:pPr marL="969962" lvl="1" indent="-457200"/>
            <a:r>
              <a:rPr lang="en-US" sz="2800" dirty="0"/>
              <a:t>Repeat the clustering procedure using the similarity measure/agglomerative algorithm to combine the two most similar observations or clusters (i.e., combinations of observations) into another new cluster.</a:t>
            </a:r>
          </a:p>
          <a:p>
            <a:pPr marL="969962" lvl="1" indent="-457200"/>
            <a:r>
              <a:rPr lang="en-US" sz="2800" dirty="0"/>
              <a:t>Continue the process until all observations are in a single cluster.</a:t>
            </a:r>
          </a:p>
          <a:p>
            <a:endParaRPr lang="en-US" dirty="0"/>
          </a:p>
        </p:txBody>
      </p:sp>
      <p:sp>
        <p:nvSpPr>
          <p:cNvPr id="5" name="Footer Placeholder 3">
            <a:extLst>
              <a:ext uri="{FF2B5EF4-FFF2-40B4-BE49-F238E27FC236}">
                <a16:creationId xmlns:a16="http://schemas.microsoft.com/office/drawing/2014/main" id="{10BF250C-AFB7-488B-A8FC-1273B8D8D31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03554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Algorithms -- Agglomerative</a:t>
            </a:r>
          </a:p>
        </p:txBody>
      </p:sp>
      <p:sp>
        <p:nvSpPr>
          <p:cNvPr id="3" name="Content Placeholder 2"/>
          <p:cNvSpPr>
            <a:spLocks noGrp="1"/>
          </p:cNvSpPr>
          <p:nvPr>
            <p:ph idx="1"/>
          </p:nvPr>
        </p:nvSpPr>
        <p:spPr>
          <a:xfrm>
            <a:off x="298451" y="1076325"/>
            <a:ext cx="11406716" cy="4616450"/>
          </a:xfrm>
        </p:spPr>
        <p:txBody>
          <a:bodyPr/>
          <a:lstStyle/>
          <a:p>
            <a:r>
              <a:rPr lang="en-US" b="1" dirty="0"/>
              <a:t>Provides a method for </a:t>
            </a:r>
            <a:r>
              <a:rPr lang="en-US" b="1" u="sng" dirty="0"/>
              <a:t>combining clusters which have more than one observation</a:t>
            </a:r>
          </a:p>
          <a:p>
            <a:endParaRPr lang="en-US" dirty="0"/>
          </a:p>
          <a:p>
            <a:r>
              <a:rPr lang="en-US" b="1" dirty="0"/>
              <a:t>Most widely used algorithms</a:t>
            </a:r>
          </a:p>
          <a:p>
            <a:pPr marL="969962" lvl="1" indent="-457200"/>
            <a:r>
              <a:rPr lang="en-US" u="sng" dirty="0"/>
              <a:t>Single Linkage </a:t>
            </a:r>
            <a:r>
              <a:rPr lang="en-US" dirty="0"/>
              <a:t>(nearest neighbor) – shortest distance from any object in one cluster to any object in the other.</a:t>
            </a:r>
          </a:p>
          <a:p>
            <a:pPr marL="969962" lvl="1" indent="-457200"/>
            <a:r>
              <a:rPr lang="en-US" u="sng" dirty="0"/>
              <a:t>Complete Linkage </a:t>
            </a:r>
            <a:r>
              <a:rPr lang="en-US" dirty="0"/>
              <a:t>(farthest neighbor) – based on maximum distance between observations in each cluster.</a:t>
            </a:r>
          </a:p>
          <a:p>
            <a:pPr marL="969962" lvl="1" indent="-457200"/>
            <a:r>
              <a:rPr lang="en-US" u="sng" dirty="0"/>
              <a:t>Average Linkage </a:t>
            </a:r>
            <a:r>
              <a:rPr lang="en-US" dirty="0"/>
              <a:t>– based on the average similarity of all individuals in a cluster. </a:t>
            </a:r>
          </a:p>
          <a:p>
            <a:pPr marL="969962" lvl="1" indent="-457200"/>
            <a:r>
              <a:rPr lang="en-US" u="sng" dirty="0"/>
              <a:t>Centroid Method </a:t>
            </a:r>
            <a:r>
              <a:rPr lang="en-US" dirty="0"/>
              <a:t>– measures distance between cluster centroids.</a:t>
            </a:r>
          </a:p>
          <a:p>
            <a:pPr marL="969962" lvl="1" indent="-457200"/>
            <a:r>
              <a:rPr lang="en-US" u="sng" dirty="0"/>
              <a:t>Ward’s Method </a:t>
            </a:r>
            <a:r>
              <a:rPr lang="en-US" dirty="0"/>
              <a:t>– based on the total sum of squares within clusters. </a:t>
            </a:r>
          </a:p>
          <a:p>
            <a:pPr marL="969962" lvl="1" indent="-457200"/>
            <a:endParaRPr lang="en-US" dirty="0"/>
          </a:p>
          <a:p>
            <a:endParaRPr lang="en-US" dirty="0"/>
          </a:p>
        </p:txBody>
      </p:sp>
      <p:sp>
        <p:nvSpPr>
          <p:cNvPr id="5" name="Footer Placeholder 3">
            <a:extLst>
              <a:ext uri="{FF2B5EF4-FFF2-40B4-BE49-F238E27FC236}">
                <a16:creationId xmlns:a16="http://schemas.microsoft.com/office/drawing/2014/main" id="{E5BFA750-8246-4891-9438-D1A3262D942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02365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Single-Linkage Versus Complete Linkage</a:t>
            </a:r>
          </a:p>
        </p:txBody>
      </p:sp>
      <p:sp>
        <p:nvSpPr>
          <p:cNvPr id="8" name="TextBox 7"/>
          <p:cNvSpPr txBox="1"/>
          <p:nvPr/>
        </p:nvSpPr>
        <p:spPr>
          <a:xfrm>
            <a:off x="1392087" y="5668797"/>
            <a:ext cx="9456022" cy="707886"/>
          </a:xfrm>
          <a:prstGeom prst="rect">
            <a:avLst/>
          </a:prstGeom>
          <a:noFill/>
        </p:spPr>
        <p:txBody>
          <a:bodyPr wrap="square" rtlCol="0">
            <a:spAutoFit/>
          </a:bodyPr>
          <a:lstStyle/>
          <a:p>
            <a:r>
              <a:rPr lang="en-US" sz="2000" b="1" dirty="0">
                <a:solidFill>
                  <a:srgbClr val="002060"/>
                </a:solidFill>
                <a:latin typeface="Calibri" panose="020F0502020204030204" pitchFamily="34" charset="0"/>
                <a:cs typeface="Calibri" panose="020F0502020204030204" pitchFamily="34" charset="0"/>
              </a:rPr>
              <a:t>Single linkage</a:t>
            </a:r>
            <a:r>
              <a:rPr lang="en-US" sz="2000" dirty="0">
                <a:solidFill>
                  <a:srgbClr val="002060"/>
                </a:solidFill>
                <a:latin typeface="Calibri" panose="020F0502020204030204" pitchFamily="34" charset="0"/>
                <a:cs typeface="Calibri" panose="020F0502020204030204" pitchFamily="34" charset="0"/>
              </a:rPr>
              <a:t>: Similarity based only on             </a:t>
            </a:r>
            <a:r>
              <a:rPr lang="en-US" sz="2000" b="1" dirty="0">
                <a:solidFill>
                  <a:srgbClr val="002060"/>
                </a:solidFill>
                <a:latin typeface="Calibri" panose="020F0502020204030204" pitchFamily="34" charset="0"/>
                <a:cs typeface="Calibri" panose="020F0502020204030204" pitchFamily="34" charset="0"/>
              </a:rPr>
              <a:t>Complete linkage</a:t>
            </a:r>
            <a:r>
              <a:rPr lang="en-US" sz="2000" dirty="0">
                <a:solidFill>
                  <a:srgbClr val="002060"/>
                </a:solidFill>
                <a:latin typeface="Calibri" panose="020F0502020204030204" pitchFamily="34" charset="0"/>
                <a:cs typeface="Calibri" panose="020F0502020204030204" pitchFamily="34" charset="0"/>
              </a:rPr>
              <a:t>:  Similarity based only on </a:t>
            </a:r>
          </a:p>
          <a:p>
            <a:r>
              <a:rPr lang="en-US" sz="2000" dirty="0">
                <a:solidFill>
                  <a:srgbClr val="002060"/>
                </a:solidFill>
                <a:latin typeface="Calibri" panose="020F0502020204030204" pitchFamily="34" charset="0"/>
                <a:cs typeface="Calibri" panose="020F0502020204030204" pitchFamily="34" charset="0"/>
              </a:rPr>
              <a:t>   </a:t>
            </a:r>
            <a:r>
              <a:rPr lang="en-US" sz="2000" u="sng" dirty="0">
                <a:solidFill>
                  <a:srgbClr val="002060"/>
                </a:solidFill>
                <a:latin typeface="Calibri" panose="020F0502020204030204" pitchFamily="34" charset="0"/>
                <a:cs typeface="Calibri" panose="020F0502020204030204" pitchFamily="34" charset="0"/>
              </a:rPr>
              <a:t>two closest </a:t>
            </a:r>
            <a:r>
              <a:rPr lang="en-US" sz="2000" dirty="0">
                <a:solidFill>
                  <a:srgbClr val="002060"/>
                </a:solidFill>
                <a:latin typeface="Calibri" panose="020F0502020204030204" pitchFamily="34" charset="0"/>
                <a:cs typeface="Calibri" panose="020F0502020204030204" pitchFamily="34" charset="0"/>
              </a:rPr>
              <a:t>observations.                                        </a:t>
            </a:r>
            <a:r>
              <a:rPr lang="en-US" sz="2000" u="sng" dirty="0">
                <a:solidFill>
                  <a:srgbClr val="002060"/>
                </a:solidFill>
                <a:latin typeface="Calibri" panose="020F0502020204030204" pitchFamily="34" charset="0"/>
                <a:cs typeface="Calibri" panose="020F0502020204030204" pitchFamily="34" charset="0"/>
              </a:rPr>
              <a:t>two farthest </a:t>
            </a:r>
            <a:r>
              <a:rPr lang="en-US" sz="2000" dirty="0">
                <a:solidFill>
                  <a:srgbClr val="002060"/>
                </a:solidFill>
                <a:latin typeface="Calibri" panose="020F0502020204030204" pitchFamily="34" charset="0"/>
                <a:cs typeface="Calibri" panose="020F0502020204030204" pitchFamily="34" charset="0"/>
              </a:rPr>
              <a:t>observations.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1960" y="924607"/>
            <a:ext cx="7421016" cy="4657687"/>
          </a:xfrm>
          <a:ln w="25400">
            <a:solidFill>
              <a:srgbClr val="000000"/>
            </a:solidFill>
          </a:ln>
        </p:spPr>
      </p:pic>
      <p:sp>
        <p:nvSpPr>
          <p:cNvPr id="6" name="Footer Placeholder 3">
            <a:extLst>
              <a:ext uri="{FF2B5EF4-FFF2-40B4-BE49-F238E27FC236}">
                <a16:creationId xmlns:a16="http://schemas.microsoft.com/office/drawing/2014/main" id="{B66787F8-CA7F-47EA-BAD3-71D1DEAA8A2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3281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Agglomerative Algorithms</a:t>
            </a:r>
            <a:r>
              <a:rPr lang="en-US" sz="2000" dirty="0"/>
              <a:t>(</a:t>
            </a:r>
            <a:r>
              <a:rPr lang="en-US" sz="2000" dirty="0" err="1"/>
              <a:t>不同linkage</a:t>
            </a:r>
            <a:r>
              <a:rPr lang="en-US" sz="2000" dirty="0"/>
              <a:t> </a:t>
            </a:r>
            <a:r>
              <a:rPr lang="en-US" sz="2000" dirty="0" err="1"/>
              <a:t>不同解</a:t>
            </a:r>
            <a:r>
              <a:rPr lang="en-US" sz="2000" dirty="0"/>
              <a:t>)</a:t>
            </a:r>
          </a:p>
        </p:txBody>
      </p:sp>
      <p:sp>
        <p:nvSpPr>
          <p:cNvPr id="3" name="Content Placeholder 2"/>
          <p:cNvSpPr>
            <a:spLocks noGrp="1"/>
          </p:cNvSpPr>
          <p:nvPr>
            <p:ph idx="1"/>
          </p:nvPr>
        </p:nvSpPr>
        <p:spPr>
          <a:xfrm>
            <a:off x="298451" y="851874"/>
            <a:ext cx="11368616" cy="4616450"/>
          </a:xfrm>
        </p:spPr>
        <p:txBody>
          <a:bodyPr/>
          <a:lstStyle/>
          <a:p>
            <a:pPr marL="0" indent="0"/>
            <a:r>
              <a:rPr lang="en-US" b="1" dirty="0"/>
              <a:t>Single-linkage </a:t>
            </a:r>
          </a:p>
          <a:p>
            <a:pPr marL="969962" lvl="1" indent="-457200"/>
            <a:r>
              <a:rPr lang="en-US" dirty="0"/>
              <a:t>probably the most versatile algorithm, but poorly delineated cluster structures within the data produce unacceptable snakelike “chains” for clusters.</a:t>
            </a:r>
          </a:p>
          <a:p>
            <a:pPr marL="0" indent="0"/>
            <a:r>
              <a:rPr lang="en-US" b="1" dirty="0"/>
              <a:t>Complete linkage </a:t>
            </a:r>
          </a:p>
          <a:p>
            <a:pPr marL="969962" lvl="1" indent="-457200"/>
            <a:r>
              <a:rPr lang="en-US" dirty="0"/>
              <a:t>eliminates the chaining problem, but only considers the outermost observations in a cluster, thus impacted by outliers.</a:t>
            </a:r>
          </a:p>
          <a:p>
            <a:pPr marL="0" indent="0"/>
            <a:r>
              <a:rPr lang="en-US" b="1" dirty="0"/>
              <a:t>Average linkage </a:t>
            </a:r>
          </a:p>
          <a:p>
            <a:pPr marL="969962" lvl="1" indent="-457200"/>
            <a:r>
              <a:rPr lang="en-US" dirty="0"/>
              <a:t>generates clusters with small within-cluster variation and less affected by outliers.</a:t>
            </a:r>
          </a:p>
          <a:p>
            <a:pPr marL="0" indent="0"/>
            <a:r>
              <a:rPr lang="en-US" b="1" dirty="0"/>
              <a:t>Centroid linkage (</a:t>
            </a:r>
            <a:r>
              <a:rPr lang="en-US" b="1" dirty="0" err="1"/>
              <a:t>群裡的均數</a:t>
            </a:r>
            <a:r>
              <a:rPr lang="en-US" b="1" dirty="0"/>
              <a:t>)</a:t>
            </a:r>
          </a:p>
          <a:p>
            <a:pPr marL="969962" lvl="1" indent="-457200"/>
            <a:r>
              <a:rPr lang="en-US" dirty="0"/>
              <a:t>like average linkage, is less affected by outliers.</a:t>
            </a:r>
          </a:p>
          <a:p>
            <a:pPr marL="0" indent="0"/>
            <a:r>
              <a:rPr lang="en-US" b="1" dirty="0"/>
              <a:t>Ward’s method （</a:t>
            </a:r>
            <a:r>
              <a:rPr lang="en-US" b="1" dirty="0" err="1"/>
              <a:t>算這群的SS</a:t>
            </a:r>
            <a:r>
              <a:rPr lang="en-US" b="1" dirty="0"/>
              <a:t>）</a:t>
            </a:r>
          </a:p>
          <a:p>
            <a:pPr marL="969962" lvl="1" indent="-457200"/>
            <a:r>
              <a:rPr lang="en-US" dirty="0"/>
              <a:t>most appropriate when the researcher expects somewhat equally sized clusters,   but easily distorted by outliers.</a:t>
            </a:r>
          </a:p>
        </p:txBody>
      </p:sp>
      <p:sp>
        <p:nvSpPr>
          <p:cNvPr id="5" name="Footer Placeholder 3">
            <a:extLst>
              <a:ext uri="{FF2B5EF4-FFF2-40B4-BE49-F238E27FC236}">
                <a16:creationId xmlns:a16="http://schemas.microsoft.com/office/drawing/2014/main" id="{4F0F4F0B-CBA5-4021-89FE-69C3A42E1E7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2813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Nonhierarchical Approaches Work?</a:t>
            </a:r>
          </a:p>
        </p:txBody>
      </p:sp>
      <p:sp>
        <p:nvSpPr>
          <p:cNvPr id="3" name="Content Placeholder 2"/>
          <p:cNvSpPr>
            <a:spLocks noGrp="1"/>
          </p:cNvSpPr>
          <p:nvPr>
            <p:ph idx="1"/>
          </p:nvPr>
        </p:nvSpPr>
        <p:spPr>
          <a:xfrm>
            <a:off x="298451" y="935004"/>
            <a:ext cx="11368616" cy="4616450"/>
          </a:xfrm>
        </p:spPr>
        <p:txBody>
          <a:bodyPr/>
          <a:lstStyle/>
          <a:p>
            <a:pPr marL="514350" indent="-514350">
              <a:buFont typeface="+mj-lt"/>
              <a:buAutoNum type="arabicPeriod"/>
            </a:pPr>
            <a:r>
              <a:rPr lang="en-US" b="1" dirty="0"/>
              <a:t>Determine number of clusters to be extracted</a:t>
            </a:r>
          </a:p>
          <a:p>
            <a:pPr marL="514350" indent="-514350">
              <a:buFont typeface="+mj-lt"/>
              <a:buAutoNum type="arabicPeriod"/>
            </a:pPr>
            <a:r>
              <a:rPr lang="en-US" b="1" dirty="0"/>
              <a:t>Specify cluster seeds</a:t>
            </a:r>
            <a:r>
              <a:rPr lang="en-US" dirty="0"/>
              <a:t>.</a:t>
            </a:r>
          </a:p>
          <a:p>
            <a:pPr marL="1027112" lvl="1" indent="-514350"/>
            <a:r>
              <a:rPr lang="en-US" dirty="0"/>
              <a:t>Researcher specified.</a:t>
            </a:r>
          </a:p>
          <a:p>
            <a:pPr marL="1027112" lvl="1" indent="-514350"/>
            <a:r>
              <a:rPr lang="en-US" dirty="0"/>
              <a:t>Sample generated:</a:t>
            </a:r>
          </a:p>
          <a:p>
            <a:pPr marL="1427162" lvl="2" indent="-514350"/>
            <a:r>
              <a:rPr lang="en-US" dirty="0"/>
              <a:t>SAS FASTCLUS  =  first cluster seed is first observation in data set with no missing values.</a:t>
            </a:r>
          </a:p>
          <a:p>
            <a:pPr marL="1427162" lvl="2" indent="-514350"/>
            <a:r>
              <a:rPr lang="en-US" dirty="0"/>
              <a:t>SPSS QUICK CLUSTER  =  seed points are selected randomly from all observations.</a:t>
            </a:r>
          </a:p>
          <a:p>
            <a:pPr marL="514350" indent="-514350">
              <a:buFont typeface="+mj-lt"/>
              <a:buAutoNum type="arabicPeriod"/>
            </a:pPr>
            <a:r>
              <a:rPr lang="en-US" b="1" dirty="0"/>
              <a:t>Assign each observation </a:t>
            </a:r>
            <a:r>
              <a:rPr lang="en-US" dirty="0"/>
              <a:t>to one of the seeds based on similarity.</a:t>
            </a:r>
          </a:p>
          <a:p>
            <a:pPr marL="1027112" lvl="1" indent="-514350"/>
            <a:r>
              <a:rPr lang="en-US" u="sng" dirty="0"/>
              <a:t>Sequential Threshold</a:t>
            </a:r>
            <a:r>
              <a:rPr lang="en-US" dirty="0"/>
              <a:t>  =  selects one seed point, develops cluster; then selects next seed point and develops cluster, and so on. Observation cannot be re-assigned to another cluster following its original assignment.</a:t>
            </a:r>
          </a:p>
          <a:p>
            <a:pPr marL="1027112" lvl="1" indent="-514350"/>
            <a:r>
              <a:rPr lang="en-US" u="sng" dirty="0"/>
              <a:t>Parallel Threshold</a:t>
            </a:r>
            <a:r>
              <a:rPr lang="en-US" dirty="0"/>
              <a:t>  =  sets all seed points simultaneously, then develops clusters.</a:t>
            </a:r>
          </a:p>
          <a:p>
            <a:pPr marL="1027112" lvl="1" indent="-514350"/>
            <a:r>
              <a:rPr lang="en-US" u="sng" dirty="0"/>
              <a:t>Optimization</a:t>
            </a:r>
            <a:r>
              <a:rPr lang="en-US" dirty="0"/>
              <a:t>  =  allow for re-assignment of observations based on the sequential proximity of observations to clusters formed during the clustering process.</a:t>
            </a:r>
          </a:p>
          <a:p>
            <a:pPr marL="1027112" lvl="1" indent="-514350"/>
            <a:endParaRPr lang="en-US" dirty="0"/>
          </a:p>
          <a:p>
            <a:endParaRPr lang="en-US" dirty="0"/>
          </a:p>
        </p:txBody>
      </p:sp>
      <p:sp>
        <p:nvSpPr>
          <p:cNvPr id="5" name="Footer Placeholder 3">
            <a:extLst>
              <a:ext uri="{FF2B5EF4-FFF2-40B4-BE49-F238E27FC236}">
                <a16:creationId xmlns:a16="http://schemas.microsoft.com/office/drawing/2014/main" id="{53050D2F-650A-4F7C-97CA-91BABF42876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95899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Hierarchical Methods</a:t>
            </a:r>
          </a:p>
        </p:txBody>
      </p:sp>
      <p:sp>
        <p:nvSpPr>
          <p:cNvPr id="3" name="Content Placeholder 2"/>
          <p:cNvSpPr>
            <a:spLocks noGrp="1"/>
          </p:cNvSpPr>
          <p:nvPr>
            <p:ph idx="1"/>
          </p:nvPr>
        </p:nvSpPr>
        <p:spPr/>
        <p:txBody>
          <a:bodyPr/>
          <a:lstStyle/>
          <a:p>
            <a:r>
              <a:rPr lang="en-US" b="1" dirty="0"/>
              <a:t>Pros</a:t>
            </a:r>
          </a:p>
          <a:p>
            <a:pPr marL="969962" lvl="1" indent="-457200"/>
            <a:r>
              <a:rPr lang="en-US" u="sng" dirty="0"/>
              <a:t>Simplicity(</a:t>
            </a:r>
            <a:r>
              <a:rPr lang="en-US" u="sng" dirty="0" err="1"/>
              <a:t>簡單</a:t>
            </a:r>
            <a:r>
              <a:rPr lang="en-US" u="sng" dirty="0"/>
              <a:t>)</a:t>
            </a:r>
            <a:r>
              <a:rPr lang="en-US" dirty="0"/>
              <a:t> – generates tree-like structure which is simplistic portrayal of process.</a:t>
            </a:r>
          </a:p>
          <a:p>
            <a:pPr marL="969962" lvl="1" indent="-457200"/>
            <a:r>
              <a:rPr lang="en-US" u="sng" dirty="0"/>
              <a:t>Measures of similarity</a:t>
            </a:r>
            <a:r>
              <a:rPr lang="en-US" dirty="0"/>
              <a:t> – multiple measures to address many situations.</a:t>
            </a:r>
          </a:p>
          <a:p>
            <a:pPr marL="969962" lvl="1" indent="-457200"/>
            <a:r>
              <a:rPr lang="en-US" u="sng" dirty="0"/>
              <a:t>Speed</a:t>
            </a:r>
            <a:r>
              <a:rPr lang="en-US" dirty="0"/>
              <a:t> – generate entire set of cluster solutions in single analysis.</a:t>
            </a:r>
          </a:p>
          <a:p>
            <a:pPr marL="457200" indent="-457200"/>
            <a:endParaRPr lang="en-US" dirty="0"/>
          </a:p>
          <a:p>
            <a:pPr marL="457200" indent="-457200"/>
            <a:r>
              <a:rPr lang="en-US" b="1" dirty="0"/>
              <a:t>Cons</a:t>
            </a:r>
          </a:p>
          <a:p>
            <a:pPr marL="969962" lvl="1" indent="-457200"/>
            <a:r>
              <a:rPr lang="en-US" u="sng" dirty="0"/>
              <a:t>Permanent combinations</a:t>
            </a:r>
            <a:r>
              <a:rPr lang="en-US" dirty="0"/>
              <a:t> – once joined, clusters are never separated.(</a:t>
            </a:r>
            <a:r>
              <a:rPr lang="en-US" dirty="0" err="1"/>
              <a:t>由下而世上缺點</a:t>
            </a:r>
            <a:r>
              <a:rPr lang="en-US" dirty="0"/>
              <a:t>)</a:t>
            </a:r>
          </a:p>
          <a:p>
            <a:pPr marL="969962" lvl="1" indent="-457200"/>
            <a:r>
              <a:rPr lang="en-US" u="sng" dirty="0"/>
              <a:t>Impact of outliers</a:t>
            </a:r>
            <a:r>
              <a:rPr lang="en-US" dirty="0"/>
              <a:t> – outliers may appear as single object or very small clusters.</a:t>
            </a:r>
          </a:p>
          <a:p>
            <a:pPr marL="969962" lvl="1" indent="-457200"/>
            <a:r>
              <a:rPr lang="en-US" u="sng" dirty="0"/>
              <a:t>Large samples</a:t>
            </a:r>
            <a:r>
              <a:rPr lang="en-US" dirty="0"/>
              <a:t> – not amenable to very large samples, may require samples of large populations.</a:t>
            </a:r>
          </a:p>
        </p:txBody>
      </p:sp>
      <p:sp>
        <p:nvSpPr>
          <p:cNvPr id="5" name="Footer Placeholder 3">
            <a:extLst>
              <a:ext uri="{FF2B5EF4-FFF2-40B4-BE49-F238E27FC236}">
                <a16:creationId xmlns:a16="http://schemas.microsoft.com/office/drawing/2014/main" id="{7229E18B-8C52-4C5A-93E7-1B2BBB81F72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500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Nonhierarchical Methods</a:t>
            </a:r>
          </a:p>
        </p:txBody>
      </p:sp>
      <p:sp>
        <p:nvSpPr>
          <p:cNvPr id="3" name="Content Placeholder 2"/>
          <p:cNvSpPr>
            <a:spLocks noGrp="1"/>
          </p:cNvSpPr>
          <p:nvPr>
            <p:ph idx="1"/>
          </p:nvPr>
        </p:nvSpPr>
        <p:spPr>
          <a:xfrm>
            <a:off x="298451" y="1076325"/>
            <a:ext cx="11368616" cy="5399290"/>
          </a:xfrm>
        </p:spPr>
        <p:txBody>
          <a:bodyPr/>
          <a:lstStyle/>
          <a:p>
            <a:r>
              <a:rPr lang="en-US" b="1" dirty="0"/>
              <a:t>Pros</a:t>
            </a:r>
          </a:p>
          <a:p>
            <a:pPr marL="969962" lvl="1" indent="-457200"/>
            <a:r>
              <a:rPr lang="en-US" dirty="0"/>
              <a:t>Results are </a:t>
            </a:r>
            <a:r>
              <a:rPr lang="en-US" u="sng" dirty="0"/>
              <a:t>less susceptible </a:t>
            </a:r>
            <a:r>
              <a:rPr lang="en-US" dirty="0"/>
              <a:t>to:</a:t>
            </a:r>
          </a:p>
          <a:p>
            <a:pPr marL="1370012" lvl="2" indent="-457200"/>
            <a:r>
              <a:rPr lang="en-US" u="sng" dirty="0"/>
              <a:t>outliers</a:t>
            </a:r>
            <a:r>
              <a:rPr lang="en-US" dirty="0"/>
              <a:t> in the data,</a:t>
            </a:r>
          </a:p>
          <a:p>
            <a:pPr marL="1370012" lvl="2" indent="-457200"/>
            <a:r>
              <a:rPr lang="en-US" dirty="0"/>
              <a:t>the </a:t>
            </a:r>
            <a:r>
              <a:rPr lang="en-US" u="sng" dirty="0"/>
              <a:t>distance measure used</a:t>
            </a:r>
            <a:r>
              <a:rPr lang="en-US" dirty="0"/>
              <a:t>, and</a:t>
            </a:r>
          </a:p>
          <a:p>
            <a:pPr marL="1370012" lvl="2" indent="-457200"/>
            <a:r>
              <a:rPr lang="en-US" dirty="0"/>
              <a:t>the </a:t>
            </a:r>
            <a:r>
              <a:rPr lang="en-US" u="sng" dirty="0"/>
              <a:t>inclusion of irrelevant or inappropriate variables</a:t>
            </a:r>
            <a:r>
              <a:rPr lang="en-US" dirty="0"/>
              <a:t>.</a:t>
            </a:r>
            <a:endParaRPr lang="en-US" u="sng" dirty="0"/>
          </a:p>
          <a:p>
            <a:pPr marL="969962" lvl="1" indent="-457200"/>
            <a:r>
              <a:rPr lang="en-US" dirty="0"/>
              <a:t>Can easily analyze </a:t>
            </a:r>
            <a:r>
              <a:rPr lang="en-US" u="sng" dirty="0"/>
              <a:t>very large data sets</a:t>
            </a:r>
          </a:p>
          <a:p>
            <a:endParaRPr lang="en-US" dirty="0"/>
          </a:p>
          <a:p>
            <a:r>
              <a:rPr lang="en-US" b="1" dirty="0"/>
              <a:t>Cons</a:t>
            </a:r>
          </a:p>
          <a:p>
            <a:pPr marL="969962" lvl="1" indent="-457200"/>
            <a:r>
              <a:rPr lang="en-US" dirty="0"/>
              <a:t>Best results require </a:t>
            </a:r>
            <a:r>
              <a:rPr lang="en-US" u="sng" dirty="0"/>
              <a:t>knowledge of seed points</a:t>
            </a:r>
            <a:r>
              <a:rPr lang="en-US" dirty="0"/>
              <a:t>.</a:t>
            </a:r>
            <a:endParaRPr lang="en-US" u="sng" dirty="0"/>
          </a:p>
          <a:p>
            <a:pPr marL="969962" lvl="1" indent="-457200"/>
            <a:r>
              <a:rPr lang="en-US" u="sng" dirty="0"/>
              <a:t>Difficult to guarantee optimal solution</a:t>
            </a:r>
            <a:r>
              <a:rPr lang="en-US" dirty="0"/>
              <a:t>.</a:t>
            </a:r>
            <a:endParaRPr lang="en-US" u="sng" dirty="0"/>
          </a:p>
          <a:p>
            <a:pPr marL="969962" lvl="1" indent="-457200"/>
            <a:r>
              <a:rPr lang="en-US" dirty="0"/>
              <a:t>Generates typically only </a:t>
            </a:r>
            <a:r>
              <a:rPr lang="en-US" u="sng" dirty="0"/>
              <a:t>spherical and more equally sized clusters</a:t>
            </a:r>
            <a:r>
              <a:rPr lang="en-US" dirty="0"/>
              <a:t>.</a:t>
            </a:r>
            <a:endParaRPr lang="en-US" u="sng" dirty="0"/>
          </a:p>
          <a:p>
            <a:pPr marL="969962" lvl="1" indent="-457200"/>
            <a:r>
              <a:rPr lang="en-US" u="sng" dirty="0"/>
              <a:t>Less efficient </a:t>
            </a:r>
            <a:r>
              <a:rPr lang="en-US" dirty="0"/>
              <a:t>in examining wide number of cluster solutions.</a:t>
            </a:r>
          </a:p>
          <a:p>
            <a:endParaRPr lang="en-US" dirty="0"/>
          </a:p>
        </p:txBody>
      </p:sp>
      <p:sp>
        <p:nvSpPr>
          <p:cNvPr id="5" name="Footer Placeholder 3">
            <a:extLst>
              <a:ext uri="{FF2B5EF4-FFF2-40B4-BE49-F238E27FC236}">
                <a16:creationId xmlns:a16="http://schemas.microsoft.com/office/drawing/2014/main" id="{19E07F1C-F7F2-492D-84F3-746BA51D7FD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72292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18" y="306441"/>
            <a:ext cx="11436349" cy="641350"/>
          </a:xfrm>
        </p:spPr>
        <p:txBody>
          <a:bodyPr/>
          <a:lstStyle/>
          <a:p>
            <a:r>
              <a:rPr lang="en-US" dirty="0"/>
              <a:t>Selecting Between Hierarchical and Nonhierarchical</a:t>
            </a:r>
            <a:br>
              <a:rPr lang="en-US" dirty="0"/>
            </a:br>
            <a:r>
              <a:rPr lang="en-US" dirty="0"/>
              <a:t>(</a:t>
            </a:r>
            <a:r>
              <a:rPr lang="en-US" dirty="0" err="1"/>
              <a:t>兩個都做就好，最後要選哪一個自己有根據</a:t>
            </a:r>
            <a:r>
              <a:rPr lang="en-US" dirty="0"/>
              <a:t>)</a:t>
            </a:r>
          </a:p>
        </p:txBody>
      </p:sp>
      <p:sp>
        <p:nvSpPr>
          <p:cNvPr id="3" name="Content Placeholder 2"/>
          <p:cNvSpPr>
            <a:spLocks noGrp="1"/>
          </p:cNvSpPr>
          <p:nvPr>
            <p:ph idx="1"/>
          </p:nvPr>
        </p:nvSpPr>
        <p:spPr/>
        <p:txBody>
          <a:bodyPr/>
          <a:lstStyle/>
          <a:p>
            <a:r>
              <a:rPr lang="en-US" b="1" dirty="0"/>
              <a:t>Hierarchical clustering solutions</a:t>
            </a:r>
            <a:r>
              <a:rPr lang="en-US" dirty="0"/>
              <a:t> are preferred when:</a:t>
            </a:r>
          </a:p>
          <a:p>
            <a:pPr marL="457200" indent="-457200">
              <a:buFont typeface="Arial" panose="020B0604020202020204" pitchFamily="34" charset="0"/>
              <a:buChar char="•"/>
            </a:pPr>
            <a:r>
              <a:rPr lang="en-US" u="sng" dirty="0"/>
              <a:t>A wide range, even all, alternative clustering solutions</a:t>
            </a:r>
            <a:r>
              <a:rPr lang="en-US" dirty="0"/>
              <a:t> is to be examined.</a:t>
            </a:r>
          </a:p>
          <a:p>
            <a:pPr marL="457200" indent="-457200">
              <a:buFont typeface="Arial" panose="020B0604020202020204" pitchFamily="34" charset="0"/>
              <a:buChar char="•"/>
            </a:pPr>
            <a:r>
              <a:rPr lang="en-US" dirty="0"/>
              <a:t>The </a:t>
            </a:r>
            <a:r>
              <a:rPr lang="en-US" u="sng" dirty="0"/>
              <a:t>sample size is moderate</a:t>
            </a:r>
            <a:r>
              <a:rPr lang="en-US" dirty="0"/>
              <a:t> (under 300-400, not exceeding 1,000) or a sample of the larger dataset is acceptable.</a:t>
            </a:r>
          </a:p>
          <a:p>
            <a:endParaRPr lang="en-US" dirty="0"/>
          </a:p>
          <a:p>
            <a:r>
              <a:rPr lang="en-US" b="1" dirty="0"/>
              <a:t>Nonhierarchical clustering methods </a:t>
            </a:r>
            <a:r>
              <a:rPr lang="en-US" dirty="0"/>
              <a:t>are preferred when:</a:t>
            </a:r>
          </a:p>
          <a:p>
            <a:pPr marL="457200" indent="-457200">
              <a:buFont typeface="Arial" panose="020B0604020202020204" pitchFamily="34" charset="0"/>
              <a:buChar char="•"/>
            </a:pPr>
            <a:r>
              <a:rPr lang="en-US" u="sng" dirty="0"/>
              <a:t>The number of clusters is known</a:t>
            </a:r>
            <a:r>
              <a:rPr lang="en-US" dirty="0"/>
              <a:t> and initial seed points can be specified according to some practical, objective or theoretical basis.</a:t>
            </a:r>
          </a:p>
          <a:p>
            <a:pPr marL="457200" indent="-457200">
              <a:buFont typeface="Arial" panose="020B0604020202020204" pitchFamily="34" charset="0"/>
              <a:buChar char="•"/>
            </a:pPr>
            <a:r>
              <a:rPr lang="en-US" dirty="0"/>
              <a:t>There is </a:t>
            </a:r>
            <a:r>
              <a:rPr lang="en-US" u="sng" dirty="0"/>
              <a:t>concern about outliers</a:t>
            </a:r>
            <a:r>
              <a:rPr lang="en-US" dirty="0"/>
              <a:t> since nonhierarchical methods generally are less susceptible to outliers.</a:t>
            </a:r>
          </a:p>
          <a:p>
            <a:endParaRPr lang="en-US" dirty="0"/>
          </a:p>
        </p:txBody>
      </p:sp>
      <p:sp>
        <p:nvSpPr>
          <p:cNvPr id="5" name="Footer Placeholder 3">
            <a:extLst>
              <a:ext uri="{FF2B5EF4-FFF2-40B4-BE49-F238E27FC236}">
                <a16:creationId xmlns:a16="http://schemas.microsoft.com/office/drawing/2014/main" id="{4CFF7CE7-B617-4F31-AFC2-E433F5342B7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632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Hierarchical and </a:t>
            </a:r>
            <a:r>
              <a:rPr lang="en-US" dirty="0" err="1"/>
              <a:t>Nonhierachical</a:t>
            </a:r>
            <a:r>
              <a:rPr lang="en-US" dirty="0"/>
              <a:t> Approaches</a:t>
            </a:r>
          </a:p>
        </p:txBody>
      </p:sp>
      <p:sp>
        <p:nvSpPr>
          <p:cNvPr id="3" name="Content Placeholder 2"/>
          <p:cNvSpPr>
            <a:spLocks noGrp="1"/>
          </p:cNvSpPr>
          <p:nvPr>
            <p:ph idx="1"/>
          </p:nvPr>
        </p:nvSpPr>
        <p:spPr/>
        <p:txBody>
          <a:bodyPr/>
          <a:lstStyle/>
          <a:p>
            <a:r>
              <a:rPr lang="en-US" sz="3200" b="1" dirty="0"/>
              <a:t>Combination approach – </a:t>
            </a:r>
            <a:r>
              <a:rPr lang="en-US" sz="3200" dirty="0"/>
              <a:t>using a hierarchical approach followed by a nonhierarchical approach is often advisable.</a:t>
            </a:r>
          </a:p>
          <a:p>
            <a:endParaRPr lang="en-US" sz="3200" dirty="0"/>
          </a:p>
          <a:p>
            <a:pPr marL="969962" lvl="1" indent="-457200">
              <a:buFont typeface="+mj-lt"/>
              <a:buAutoNum type="arabicPeriod"/>
            </a:pPr>
            <a:r>
              <a:rPr lang="en-US" sz="2800" dirty="0"/>
              <a:t>A nonhierarchical approach is used </a:t>
            </a:r>
            <a:r>
              <a:rPr lang="en-US" sz="2800" u="sng" dirty="0"/>
              <a:t>to select the number of clusters </a:t>
            </a:r>
            <a:r>
              <a:rPr lang="en-US" sz="2800" dirty="0"/>
              <a:t>and profile cluster centers that serve as </a:t>
            </a:r>
            <a:r>
              <a:rPr lang="en-US" sz="2800" u="sng" dirty="0"/>
              <a:t>initial cluster seeds </a:t>
            </a:r>
            <a:r>
              <a:rPr lang="en-US" sz="2800" dirty="0"/>
              <a:t>in the nonhierarchical procedure.</a:t>
            </a:r>
          </a:p>
          <a:p>
            <a:pPr marL="969962" lvl="1" indent="-457200">
              <a:buFont typeface="+mj-lt"/>
              <a:buAutoNum type="arabicPeriod"/>
            </a:pPr>
            <a:endParaRPr lang="en-US" sz="2800" dirty="0"/>
          </a:p>
          <a:p>
            <a:pPr marL="969962" lvl="1" indent="-457200">
              <a:buFont typeface="+mj-lt"/>
              <a:buAutoNum type="arabicPeriod"/>
            </a:pPr>
            <a:r>
              <a:rPr lang="en-US" sz="2800" dirty="0"/>
              <a:t>A nonhierarchical method then </a:t>
            </a:r>
            <a:r>
              <a:rPr lang="en-US" sz="2800" u="sng" dirty="0"/>
              <a:t>clusters all observations using the seed points</a:t>
            </a:r>
            <a:r>
              <a:rPr lang="en-US" sz="2800" dirty="0"/>
              <a:t> to provide more accurate cluster memberships.</a:t>
            </a:r>
          </a:p>
          <a:p>
            <a:endParaRPr lang="en-US" dirty="0"/>
          </a:p>
        </p:txBody>
      </p:sp>
      <p:sp>
        <p:nvSpPr>
          <p:cNvPr id="5" name="Footer Placeholder 3">
            <a:extLst>
              <a:ext uri="{FF2B5EF4-FFF2-40B4-BE49-F238E27FC236}">
                <a16:creationId xmlns:a16="http://schemas.microsoft.com/office/drawing/2014/main" id="{EF9A441A-621C-49D6-853F-1131EF18E2F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7807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Cluster Analysis?</a:t>
            </a:r>
          </a:p>
        </p:txBody>
      </p:sp>
      <p:sp>
        <p:nvSpPr>
          <p:cNvPr id="6" name="Text Placeholder 5"/>
          <p:cNvSpPr>
            <a:spLocks noGrp="1"/>
          </p:cNvSpPr>
          <p:nvPr>
            <p:ph type="body" idx="1"/>
          </p:nvPr>
        </p:nvSpPr>
        <p:spPr/>
        <p:txBody>
          <a:bodyPr/>
          <a:lstStyle/>
          <a:p>
            <a:r>
              <a:rPr lang="en-US" sz="2400" dirty="0"/>
              <a:t>Cluster Analysis as a Multivariate Technique</a:t>
            </a:r>
          </a:p>
          <a:p>
            <a:r>
              <a:rPr lang="en-US" sz="2400" dirty="0"/>
              <a:t>Conceptual Development with Cluster Analysis</a:t>
            </a:r>
          </a:p>
          <a:p>
            <a:r>
              <a:rPr lang="en-US" sz="2400" dirty="0"/>
              <a:t>Necessity of Conceptual Support in Cluster Analysis</a:t>
            </a:r>
          </a:p>
        </p:txBody>
      </p:sp>
      <p:sp>
        <p:nvSpPr>
          <p:cNvPr id="7" name="Footer Placeholder 3">
            <a:extLst>
              <a:ext uri="{FF2B5EF4-FFF2-40B4-BE49-F238E27FC236}">
                <a16:creationId xmlns:a16="http://schemas.microsoft.com/office/drawing/2014/main" id="{003AD11F-F10E-4A3D-ADCF-434E2825DA6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31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 Cluster Analysis Be </a:t>
            </a:r>
            <a:r>
              <a:rPr lang="en-US" dirty="0" err="1"/>
              <a:t>Respecified</a:t>
            </a:r>
            <a:endParaRPr lang="en-US" dirty="0"/>
          </a:p>
        </p:txBody>
      </p:sp>
      <p:sp>
        <p:nvSpPr>
          <p:cNvPr id="3" name="Content Placeholder 2"/>
          <p:cNvSpPr>
            <a:spLocks noGrp="1"/>
          </p:cNvSpPr>
          <p:nvPr>
            <p:ph idx="1"/>
          </p:nvPr>
        </p:nvSpPr>
        <p:spPr>
          <a:xfrm>
            <a:off x="298451" y="1076325"/>
            <a:ext cx="11368616" cy="5656262"/>
          </a:xfrm>
        </p:spPr>
        <p:txBody>
          <a:bodyPr/>
          <a:lstStyle/>
          <a:p>
            <a:r>
              <a:rPr lang="en-US" b="1" dirty="0"/>
              <a:t>Primary focus</a:t>
            </a:r>
          </a:p>
          <a:p>
            <a:pPr marL="969962" lvl="1" indent="-457200"/>
            <a:r>
              <a:rPr lang="en-US" dirty="0"/>
              <a:t>Identification of single object or very small clusters that represent disparate observations that do not match the research objectives.</a:t>
            </a:r>
            <a:br>
              <a:rPr lang="en-US" dirty="0"/>
            </a:br>
            <a:r>
              <a:rPr lang="en-US" altLang="zh-TW" dirty="0" err="1"/>
              <a:t>思考：少數族群要與他人合併嗎？要不要都可以給出理由</a:t>
            </a:r>
            <a:endParaRPr lang="en-US" altLang="zh-TW" dirty="0"/>
          </a:p>
          <a:p>
            <a:pPr marL="969962" lvl="1" indent="-457200"/>
            <a:endParaRPr lang="en-US" dirty="0"/>
          </a:p>
          <a:p>
            <a:pPr marL="969962" lvl="1" indent="-457200"/>
            <a:r>
              <a:rPr lang="en-US" dirty="0"/>
              <a:t>Similar considerations to outlier identification and many times operate on the same conditions in the sample.</a:t>
            </a:r>
          </a:p>
          <a:p>
            <a:pPr marL="969962" lvl="1" indent="-457200"/>
            <a:endParaRPr lang="en-US" dirty="0"/>
          </a:p>
          <a:p>
            <a:pPr marL="457200" indent="-457200"/>
            <a:r>
              <a:rPr lang="en-US" b="1" dirty="0"/>
              <a:t>If </a:t>
            </a:r>
            <a:r>
              <a:rPr lang="en-US" b="1" dirty="0" err="1"/>
              <a:t>respecification</a:t>
            </a:r>
            <a:r>
              <a:rPr lang="en-US" b="1" dirty="0"/>
              <a:t> occurs</a:t>
            </a:r>
          </a:p>
          <a:p>
            <a:pPr marL="969962" lvl="1" indent="-457200"/>
            <a:r>
              <a:rPr lang="en-US" dirty="0"/>
              <a:t>Should reanalyze remaining data, especially when using hierarchical procedures.</a:t>
            </a:r>
            <a:br>
              <a:rPr lang="en-US" dirty="0"/>
            </a:br>
            <a:endParaRPr lang="en-US" dirty="0"/>
          </a:p>
          <a:p>
            <a:pPr marL="969962" lvl="1" indent="-457200"/>
            <a:endParaRPr lang="en-US" dirty="0"/>
          </a:p>
        </p:txBody>
      </p:sp>
      <p:sp>
        <p:nvSpPr>
          <p:cNvPr id="5" name="Footer Placeholder 3">
            <a:extLst>
              <a:ext uri="{FF2B5EF4-FFF2-40B4-BE49-F238E27FC236}">
                <a16:creationId xmlns:a16="http://schemas.microsoft.com/office/drawing/2014/main" id="{14AA907F-D483-405E-B15A-59816302BEC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2697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Number of Clusters</a:t>
            </a:r>
          </a:p>
        </p:txBody>
      </p:sp>
      <p:sp>
        <p:nvSpPr>
          <p:cNvPr id="3" name="Content Placeholder 2"/>
          <p:cNvSpPr>
            <a:spLocks noGrp="1"/>
          </p:cNvSpPr>
          <p:nvPr>
            <p:ph idx="1"/>
          </p:nvPr>
        </p:nvSpPr>
        <p:spPr>
          <a:xfrm>
            <a:off x="298451" y="1076324"/>
            <a:ext cx="11368616" cy="5324475"/>
          </a:xfrm>
        </p:spPr>
        <p:txBody>
          <a:bodyPr/>
          <a:lstStyle/>
          <a:p>
            <a:r>
              <a:rPr lang="en-US" b="1" dirty="0"/>
              <a:t>Stopping rules</a:t>
            </a:r>
          </a:p>
          <a:p>
            <a:pPr marL="969962" lvl="1" indent="-457200"/>
            <a:r>
              <a:rPr lang="en-US" dirty="0"/>
              <a:t>Criteria used with hierarchical techniques to </a:t>
            </a:r>
            <a:r>
              <a:rPr lang="en-US" u="sng" dirty="0"/>
              <a:t>identify potential cluster solutions</a:t>
            </a:r>
            <a:r>
              <a:rPr lang="en-US" dirty="0"/>
              <a:t>.</a:t>
            </a:r>
            <a:endParaRPr lang="en-US" u="sng" dirty="0"/>
          </a:p>
          <a:p>
            <a:pPr marL="969962" lvl="1" indent="-457200"/>
            <a:r>
              <a:rPr lang="en-US" dirty="0"/>
              <a:t>Foundational principle – a </a:t>
            </a:r>
            <a:r>
              <a:rPr lang="en-US" u="sng" dirty="0"/>
              <a:t>natural increase in heterogeneity </a:t>
            </a:r>
            <a:r>
              <a:rPr lang="en-US" dirty="0"/>
              <a:t>comes from the reduction in number of clusters.</a:t>
            </a:r>
          </a:p>
          <a:p>
            <a:pPr marL="969962" lvl="1" indent="-457200"/>
            <a:r>
              <a:rPr lang="en-US" u="sng" dirty="0"/>
              <a:t>Common to all stopping rules</a:t>
            </a:r>
            <a:r>
              <a:rPr lang="en-US" dirty="0"/>
              <a:t>:</a:t>
            </a:r>
          </a:p>
          <a:p>
            <a:pPr marL="1370012" lvl="2" indent="-457200"/>
            <a:r>
              <a:rPr lang="en-US" dirty="0"/>
              <a:t>evaluating the trend in heterogeneity across cluster solutions to identify marked increases. </a:t>
            </a:r>
          </a:p>
          <a:p>
            <a:pPr marL="1370012" lvl="2" indent="-457200"/>
            <a:r>
              <a:rPr lang="en-US" dirty="0"/>
              <a:t>substantive increases in this trend indicate relatively distinct clusters were joined and that the cluster structure before joining is a potential candidate for the final solution.</a:t>
            </a:r>
            <a:br>
              <a:rPr lang="en-US" dirty="0"/>
            </a:br>
            <a:r>
              <a:rPr lang="en-US" dirty="0"/>
              <a:t>（cluster</a:t>
            </a:r>
            <a:r>
              <a:rPr lang="zh-TW" altLang="en-US" dirty="0"/>
              <a:t> </a:t>
            </a:r>
            <a:r>
              <a:rPr lang="en-US" dirty="0" err="1"/>
              <a:t>相對明確</a:t>
            </a:r>
            <a:r>
              <a:rPr lang="en-US" dirty="0"/>
              <a:t>）</a:t>
            </a:r>
          </a:p>
          <a:p>
            <a:pPr marL="969962" lvl="1" indent="-457200"/>
            <a:r>
              <a:rPr lang="en-US" dirty="0"/>
              <a:t>Issues in applying stopping rules</a:t>
            </a:r>
          </a:p>
          <a:p>
            <a:pPr marL="1370012" lvl="2" indent="-457200"/>
            <a:r>
              <a:rPr lang="en-US" dirty="0"/>
              <a:t>The ad hoc procedures must be computed by the researcher and often involve fairly complex approaches.</a:t>
            </a:r>
          </a:p>
          <a:p>
            <a:pPr marL="1370012" lvl="2" indent="-457200"/>
            <a:r>
              <a:rPr lang="en-US" dirty="0"/>
              <a:t>Many times measures are software-specific.</a:t>
            </a:r>
          </a:p>
        </p:txBody>
      </p:sp>
      <p:sp>
        <p:nvSpPr>
          <p:cNvPr id="5" name="Footer Placeholder 3">
            <a:extLst>
              <a:ext uri="{FF2B5EF4-FFF2-40B4-BE49-F238E27FC236}">
                <a16:creationId xmlns:a16="http://schemas.microsoft.com/office/drawing/2014/main" id="{4ADF4A54-3ABA-4583-B95E-590C1043A61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67891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Classes of Stopping Rules</a:t>
            </a:r>
          </a:p>
        </p:txBody>
      </p:sp>
      <p:sp>
        <p:nvSpPr>
          <p:cNvPr id="3" name="Content Placeholder 2"/>
          <p:cNvSpPr>
            <a:spLocks noGrp="1"/>
          </p:cNvSpPr>
          <p:nvPr>
            <p:ph idx="1"/>
          </p:nvPr>
        </p:nvSpPr>
        <p:spPr/>
        <p:txBody>
          <a:bodyPr/>
          <a:lstStyle/>
          <a:p>
            <a:r>
              <a:rPr lang="en-US" b="1" dirty="0"/>
              <a:t>Class 1: Measures of Heterogeneity Change</a:t>
            </a:r>
          </a:p>
          <a:p>
            <a:pPr marL="969962" lvl="1" indent="-457200"/>
            <a:r>
              <a:rPr lang="en-US" u="sng" dirty="0"/>
              <a:t>measures heterogeneity change between cluster solutions</a:t>
            </a:r>
            <a:r>
              <a:rPr lang="en-US" dirty="0"/>
              <a:t> at each successive decrease in the number of clusters. A cluster solution is a candidate for the final cluster solution when the heterogeneity change measure makes a sudden jump.</a:t>
            </a:r>
          </a:p>
          <a:p>
            <a:pPr marL="969962" lvl="1" indent="-457200"/>
            <a:r>
              <a:rPr lang="en-US" u="sng" dirty="0"/>
              <a:t>Measures of heterogeneity change</a:t>
            </a:r>
          </a:p>
          <a:p>
            <a:pPr marL="1370012" lvl="2" indent="-457200"/>
            <a:r>
              <a:rPr lang="en-US" u="sng" dirty="0">
                <a:solidFill>
                  <a:srgbClr val="FF0000"/>
                </a:solidFill>
              </a:rPr>
              <a:t>Percentage Changes </a:t>
            </a:r>
            <a:r>
              <a:rPr lang="en-US" u="sng" dirty="0"/>
              <a:t>in Heterogeneity</a:t>
            </a:r>
            <a:r>
              <a:rPr lang="en-US" dirty="0"/>
              <a:t> – simple percentage change in heterogeneity.</a:t>
            </a:r>
          </a:p>
          <a:p>
            <a:pPr marL="1370012" lvl="2" indent="-457200"/>
            <a:r>
              <a:rPr lang="en-US" u="sng" dirty="0"/>
              <a:t>Measures of </a:t>
            </a:r>
            <a:r>
              <a:rPr lang="en-US" u="sng" dirty="0">
                <a:solidFill>
                  <a:srgbClr val="FF0000"/>
                </a:solidFill>
              </a:rPr>
              <a:t>variance </a:t>
            </a:r>
            <a:r>
              <a:rPr lang="en-US" u="sng" dirty="0"/>
              <a:t>change</a:t>
            </a:r>
            <a:r>
              <a:rPr lang="en-US" dirty="0"/>
              <a:t> – use of root mean square standard deviation (RMSSTD) to compare solutions.</a:t>
            </a:r>
          </a:p>
          <a:p>
            <a:pPr marL="1370012" lvl="2" indent="-457200"/>
            <a:r>
              <a:rPr lang="en-US" u="sng" dirty="0">
                <a:solidFill>
                  <a:schemeClr val="accent1"/>
                </a:solidFill>
              </a:rPr>
              <a:t>Statistical measures </a:t>
            </a:r>
            <a:r>
              <a:rPr lang="en-US" u="sng" dirty="0"/>
              <a:t>of heterogeneity change</a:t>
            </a:r>
            <a:r>
              <a:rPr lang="en-US" dirty="0"/>
              <a:t> – </a:t>
            </a:r>
            <a:r>
              <a:rPr lang="en-US" b="1" dirty="0"/>
              <a:t>pseudo T</a:t>
            </a:r>
            <a:r>
              <a:rPr lang="en-US" b="1" baseline="30000" dirty="0"/>
              <a:t>2</a:t>
            </a:r>
            <a:r>
              <a:rPr lang="en-US" b="1" dirty="0"/>
              <a:t> statistic </a:t>
            </a:r>
            <a:r>
              <a:rPr lang="en-US" dirty="0"/>
              <a:t>compares goodness-of-fit between k and k-1 clusters.  Thus, large pseudo T</a:t>
            </a:r>
            <a:r>
              <a:rPr lang="en-US" baseline="30000" dirty="0"/>
              <a:t>2</a:t>
            </a:r>
            <a:r>
              <a:rPr lang="en-US" dirty="0"/>
              <a:t> value at six clusters indicates a seven cluster solution is the possible final solution.</a:t>
            </a:r>
            <a:br>
              <a:rPr lang="en-US" dirty="0"/>
            </a:br>
            <a:r>
              <a:rPr lang="en-US" dirty="0" err="1">
                <a:highlight>
                  <a:srgbClr val="FFFF00"/>
                </a:highlight>
              </a:rPr>
              <a:t>比goodness</a:t>
            </a:r>
            <a:r>
              <a:rPr lang="en-US" dirty="0">
                <a:highlight>
                  <a:srgbClr val="FFFF00"/>
                </a:highlight>
              </a:rPr>
              <a:t> of fit</a:t>
            </a:r>
          </a:p>
          <a:p>
            <a:endParaRPr lang="en-US" dirty="0"/>
          </a:p>
        </p:txBody>
      </p:sp>
      <p:pic>
        <p:nvPicPr>
          <p:cNvPr id="5" name="Picture 4"/>
          <p:cNvPicPr>
            <a:picLocks noChangeAspect="1"/>
          </p:cNvPicPr>
          <p:nvPr/>
        </p:nvPicPr>
        <p:blipFill>
          <a:blip r:embed="rId2"/>
          <a:stretch>
            <a:fillRect/>
          </a:stretch>
        </p:blipFill>
        <p:spPr>
          <a:xfrm>
            <a:off x="5982759" y="5058814"/>
            <a:ext cx="5010150" cy="1428750"/>
          </a:xfrm>
          <a:prstGeom prst="rect">
            <a:avLst/>
          </a:prstGeom>
          <a:ln w="25400">
            <a:solidFill>
              <a:srgbClr val="000000"/>
            </a:solidFill>
          </a:ln>
        </p:spPr>
      </p:pic>
      <p:sp>
        <p:nvSpPr>
          <p:cNvPr id="6" name="Footer Placeholder 3">
            <a:extLst>
              <a:ext uri="{FF2B5EF4-FFF2-40B4-BE49-F238E27FC236}">
                <a16:creationId xmlns:a16="http://schemas.microsoft.com/office/drawing/2014/main" id="{D163A0DF-5DE3-415C-BFDA-FFC57F9B73A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43507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8451" y="815063"/>
            <a:ext cx="11368616" cy="4616450"/>
          </a:xfrm>
        </p:spPr>
        <p:txBody>
          <a:bodyPr/>
          <a:lstStyle/>
          <a:p>
            <a:r>
              <a:rPr lang="en-US" b="1" dirty="0"/>
              <a:t>Class 2: Direct Measures of Heterogeneity</a:t>
            </a:r>
          </a:p>
          <a:p>
            <a:pPr marL="969962" lvl="1" indent="-457200"/>
            <a:r>
              <a:rPr lang="en-US" u="sng" dirty="0"/>
              <a:t>directly measure heterogeneity of each cluster solution</a:t>
            </a:r>
            <a:r>
              <a:rPr lang="en-US" dirty="0"/>
              <a:t> and then allow analyst to evaluate each </a:t>
            </a:r>
            <a:r>
              <a:rPr lang="en-US" u="sng" dirty="0"/>
              <a:t>cluster solution against a criterion measure</a:t>
            </a:r>
            <a:r>
              <a:rPr lang="en-US" dirty="0"/>
              <a:t>.</a:t>
            </a:r>
            <a:endParaRPr lang="en-US" u="sng" dirty="0"/>
          </a:p>
          <a:p>
            <a:pPr marL="969962" lvl="1" indent="-457200"/>
            <a:r>
              <a:rPr lang="en-US" u="sng" dirty="0"/>
              <a:t>Measures of heterogeneity</a:t>
            </a:r>
            <a:r>
              <a:rPr lang="en-US" dirty="0"/>
              <a:t>:</a:t>
            </a:r>
            <a:endParaRPr lang="en-US" u="sng" dirty="0"/>
          </a:p>
          <a:p>
            <a:pPr marL="1370012" lvl="2" indent="-457200"/>
            <a:r>
              <a:rPr lang="en-US" u="sng" dirty="0"/>
              <a:t>Comparative cluster heterogeneity</a:t>
            </a:r>
            <a:r>
              <a:rPr lang="en-US" dirty="0"/>
              <a:t> – the </a:t>
            </a:r>
            <a:r>
              <a:rPr lang="en-US" b="1" dirty="0">
                <a:solidFill>
                  <a:schemeClr val="accent1"/>
                </a:solidFill>
              </a:rPr>
              <a:t>cubic clustering criterion (CCC) </a:t>
            </a:r>
            <a:r>
              <a:rPr lang="en-US" dirty="0"/>
              <a:t>is a SAS measure of the deviation of the clusters from an expected multivariate normal distribution. Choose cluster solution(s) with high values of CCC.</a:t>
            </a:r>
          </a:p>
          <a:p>
            <a:pPr marL="1370012" lvl="2" indent="-457200"/>
            <a:r>
              <a:rPr lang="en-US" u="sng" dirty="0"/>
              <a:t>Statistical significance of cluster variation</a:t>
            </a:r>
            <a:r>
              <a:rPr lang="en-US" dirty="0"/>
              <a:t> </a:t>
            </a:r>
            <a:r>
              <a:rPr lang="en-US" dirty="0">
                <a:solidFill>
                  <a:schemeClr val="accent1"/>
                </a:solidFill>
              </a:rPr>
              <a:t>– </a:t>
            </a:r>
            <a:r>
              <a:rPr lang="en-US" b="1" dirty="0">
                <a:solidFill>
                  <a:schemeClr val="accent1"/>
                </a:solidFill>
              </a:rPr>
              <a:t>pseudo </a:t>
            </a:r>
            <a:r>
              <a:rPr lang="en-US" b="1" i="1" dirty="0">
                <a:solidFill>
                  <a:schemeClr val="accent1"/>
                </a:solidFill>
              </a:rPr>
              <a:t>F</a:t>
            </a:r>
            <a:r>
              <a:rPr lang="en-US" b="1" dirty="0">
                <a:solidFill>
                  <a:schemeClr val="accent1"/>
                </a:solidFill>
              </a:rPr>
              <a:t> statistic </a:t>
            </a:r>
            <a:r>
              <a:rPr lang="en-US" dirty="0"/>
              <a:t>measures the separation among all the clusters by the ratio of </a:t>
            </a:r>
            <a:r>
              <a:rPr lang="en-US" dirty="0">
                <a:highlight>
                  <a:srgbClr val="FFFF00"/>
                </a:highlight>
              </a:rPr>
              <a:t>between-cluster variance </a:t>
            </a:r>
            <a:r>
              <a:rPr lang="en-US" dirty="0"/>
              <a:t>(separation of clusters) to </a:t>
            </a:r>
            <a:r>
              <a:rPr lang="en-US" dirty="0">
                <a:highlight>
                  <a:srgbClr val="FFFF00"/>
                </a:highlight>
              </a:rPr>
              <a:t>within-cluster variance </a:t>
            </a:r>
            <a:r>
              <a:rPr lang="en-US" dirty="0"/>
              <a:t>(homogeneity of clusters).  Higher values indicate a possible cluster solution.</a:t>
            </a:r>
          </a:p>
          <a:p>
            <a:pPr marL="1370012" lvl="2" indent="-457200"/>
            <a:r>
              <a:rPr lang="en-US" u="sng" dirty="0"/>
              <a:t>Internal validation index </a:t>
            </a:r>
            <a:r>
              <a:rPr lang="en-US" dirty="0"/>
              <a:t>– characterize a cluster solution on two dimensions: separation and compactness. Common measure is the </a:t>
            </a:r>
            <a:r>
              <a:rPr lang="en-US" b="1" dirty="0">
                <a:solidFill>
                  <a:schemeClr val="accent1"/>
                </a:solidFill>
              </a:rPr>
              <a:t>Dunn index ratio</a:t>
            </a:r>
            <a:r>
              <a:rPr lang="en-US" dirty="0">
                <a:solidFill>
                  <a:schemeClr val="accent1"/>
                </a:solidFill>
              </a:rPr>
              <a:t>, </a:t>
            </a:r>
            <a:r>
              <a:rPr lang="en-US" dirty="0"/>
              <a:t>the ratio between the minimal within-cluster distance to maximal between-cluster distance. Higher values indicate better solutions.</a:t>
            </a:r>
          </a:p>
        </p:txBody>
      </p:sp>
      <p:sp>
        <p:nvSpPr>
          <p:cNvPr id="5" name="Footer Placeholder 3">
            <a:extLst>
              <a:ext uri="{FF2B5EF4-FFF2-40B4-BE49-F238E27FC236}">
                <a16:creationId xmlns:a16="http://schemas.microsoft.com/office/drawing/2014/main" id="{2B96B398-F0E8-4E07-8FAB-B61E493F52A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921018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Deriving The Final Cluster Solution</a:t>
            </a:r>
          </a:p>
        </p:txBody>
      </p:sp>
      <p:sp>
        <p:nvSpPr>
          <p:cNvPr id="3" name="Content Placeholder 2"/>
          <p:cNvSpPr>
            <a:spLocks noGrp="1"/>
          </p:cNvSpPr>
          <p:nvPr>
            <p:ph idx="1"/>
          </p:nvPr>
        </p:nvSpPr>
        <p:spPr>
          <a:xfrm>
            <a:off x="298450" y="843055"/>
            <a:ext cx="11682055" cy="5679038"/>
          </a:xfrm>
        </p:spPr>
        <p:txBody>
          <a:bodyPr/>
          <a:lstStyle/>
          <a:p>
            <a:r>
              <a:rPr lang="en-US" b="1" dirty="0"/>
              <a:t>No single objective procedure is available to determine the correct number of clusters; rather the researcher can evaluate alternative cluster solutions on two general types of stopping rules:</a:t>
            </a:r>
          </a:p>
          <a:p>
            <a:pPr marL="969962" lvl="1" indent="-457200"/>
            <a:r>
              <a:rPr lang="en-US" u="sng" dirty="0"/>
              <a:t>Measures of heterogeneity change</a:t>
            </a:r>
            <a:r>
              <a:rPr lang="en-US" dirty="0"/>
              <a:t>:</a:t>
            </a:r>
          </a:p>
          <a:p>
            <a:pPr marL="1370012" lvl="2" indent="-457200"/>
            <a:r>
              <a:rPr lang="en-US" dirty="0"/>
              <a:t>These measures, whether they be </a:t>
            </a:r>
            <a:r>
              <a:rPr lang="en-US" b="1" dirty="0"/>
              <a:t>percentage changes in heterogeneity</a:t>
            </a:r>
            <a:r>
              <a:rPr lang="en-US" dirty="0"/>
              <a:t>, </a:t>
            </a:r>
            <a:r>
              <a:rPr lang="en-US" b="1" dirty="0"/>
              <a:t>measures of variance change (RMSSTD)</a:t>
            </a:r>
            <a:r>
              <a:rPr lang="en-US" dirty="0"/>
              <a:t> or </a:t>
            </a:r>
            <a:r>
              <a:rPr lang="en-US" b="1" dirty="0"/>
              <a:t>statistical measure of change (pseudo T</a:t>
            </a:r>
            <a:r>
              <a:rPr lang="en-US" b="1" baseline="30000" dirty="0"/>
              <a:t>2</a:t>
            </a:r>
            <a:r>
              <a:rPr lang="en-US" b="1" dirty="0"/>
              <a:t>), </a:t>
            </a:r>
            <a:r>
              <a:rPr lang="en-US" dirty="0"/>
              <a:t>all evaluate the change in heterogeneity when moving from k to k - 1 clusters.</a:t>
            </a:r>
          </a:p>
          <a:p>
            <a:pPr marL="1370012" lvl="2" indent="-457200"/>
            <a:r>
              <a:rPr lang="en-US" dirty="0"/>
              <a:t>Candidates for a final cluster solution are those </a:t>
            </a:r>
            <a:r>
              <a:rPr lang="en-US" b="1" dirty="0"/>
              <a:t>cluster solutions which preceded a large increase in heterogeneity by joining two clusters </a:t>
            </a:r>
            <a:r>
              <a:rPr lang="en-US" dirty="0"/>
              <a:t>(i.e., a large change in heterogeneity going from k to k – 1 clusters would indicate that the k cluster solution is better).</a:t>
            </a:r>
          </a:p>
          <a:p>
            <a:pPr marL="969962" lvl="1" indent="-457200"/>
            <a:r>
              <a:rPr lang="en-US" u="sng" dirty="0"/>
              <a:t>Direct measures of heterogeneity:</a:t>
            </a:r>
          </a:p>
          <a:p>
            <a:pPr marL="1370012" lvl="2" indent="-457200"/>
            <a:r>
              <a:rPr lang="en-US" dirty="0"/>
              <a:t>These measures </a:t>
            </a:r>
            <a:r>
              <a:rPr lang="en-US" b="1" dirty="0"/>
              <a:t>directly reflect the compactness and separation of a specific cluster solution</a:t>
            </a:r>
            <a:r>
              <a:rPr lang="en-US" dirty="0"/>
              <a:t>.  These measures are compared across a range of cluster solutions, with the cluster solution(s) exhibiting more compactness and separation being preferred.</a:t>
            </a:r>
          </a:p>
          <a:p>
            <a:pPr marL="1370012" lvl="2" indent="-457200"/>
            <a:r>
              <a:rPr lang="en-US" dirty="0"/>
              <a:t>Among the most prevalent measures are the </a:t>
            </a:r>
            <a:r>
              <a:rPr lang="en-US" b="1" dirty="0"/>
              <a:t>CCC (cubic clustering criterion), a statistical measure of cluster variation (pseudo F statistic)</a:t>
            </a:r>
            <a:r>
              <a:rPr lang="en-US" dirty="0"/>
              <a:t> or the </a:t>
            </a:r>
            <a:r>
              <a:rPr lang="en-US" b="1" dirty="0"/>
              <a:t>internal validation index (Dunn's index)</a:t>
            </a:r>
            <a:r>
              <a:rPr lang="en-US" dirty="0"/>
              <a:t>.</a:t>
            </a:r>
            <a:endParaRPr lang="en-US" b="1" dirty="0"/>
          </a:p>
        </p:txBody>
      </p:sp>
      <p:sp>
        <p:nvSpPr>
          <p:cNvPr id="5" name="Footer Placeholder 3">
            <a:extLst>
              <a:ext uri="{FF2B5EF4-FFF2-40B4-BE49-F238E27FC236}">
                <a16:creationId xmlns:a16="http://schemas.microsoft.com/office/drawing/2014/main" id="{D0846418-9985-4F34-AC21-F5B7EA3799F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61487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Approaches to Clustering</a:t>
            </a:r>
          </a:p>
        </p:txBody>
      </p:sp>
      <p:sp>
        <p:nvSpPr>
          <p:cNvPr id="3" name="Content Placeholder 2"/>
          <p:cNvSpPr>
            <a:spLocks noGrp="1"/>
          </p:cNvSpPr>
          <p:nvPr>
            <p:ph idx="1"/>
          </p:nvPr>
        </p:nvSpPr>
        <p:spPr>
          <a:xfrm>
            <a:off x="298451" y="1076325"/>
            <a:ext cx="11635402" cy="4616450"/>
          </a:xfrm>
        </p:spPr>
        <p:txBody>
          <a:bodyPr/>
          <a:lstStyle/>
          <a:p>
            <a:r>
              <a:rPr lang="en-US" b="1" dirty="0"/>
              <a:t>Density-based approach</a:t>
            </a:r>
          </a:p>
          <a:p>
            <a:pPr marL="969962" lvl="1" indent="-457200"/>
            <a:r>
              <a:rPr lang="en-US" u="sng" dirty="0"/>
              <a:t>Fundamental principle </a:t>
            </a:r>
            <a:r>
              <a:rPr lang="en-US" dirty="0"/>
              <a:t>– clusters can be identified by “dense” clusters of objects within the sample, separated by regions of lower object density.</a:t>
            </a:r>
          </a:p>
          <a:p>
            <a:pPr marL="969962" lvl="1" indent="-457200"/>
            <a:r>
              <a:rPr lang="en-US" u="sng" dirty="0"/>
              <a:t>Researcher must decide</a:t>
            </a:r>
          </a:p>
          <a:p>
            <a:pPr marL="1370012" lvl="2" indent="-457200"/>
            <a:r>
              <a:rPr lang="en-US" dirty="0"/>
              <a:t>ε, the radius around a point that defines a point’s neighborhood, and</a:t>
            </a:r>
          </a:p>
          <a:p>
            <a:pPr marL="1370012" lvl="2" indent="-457200"/>
            <a:r>
              <a:rPr lang="en-US" dirty="0"/>
              <a:t>the minimum number of objects (</a:t>
            </a:r>
            <a:r>
              <a:rPr lang="en-US" dirty="0" err="1"/>
              <a:t>minObj</a:t>
            </a:r>
            <a:r>
              <a:rPr lang="en-US" dirty="0"/>
              <a:t>) necessary within a neighborhood to define it a cluster.</a:t>
            </a:r>
          </a:p>
          <a:p>
            <a:pPr marL="969962" lvl="1" indent="-457200"/>
            <a:r>
              <a:rPr lang="en-US" u="sng" dirty="0"/>
              <a:t>Has advantages of</a:t>
            </a:r>
          </a:p>
          <a:p>
            <a:pPr marL="1370012" lvl="2" indent="-457200"/>
            <a:r>
              <a:rPr lang="en-US" dirty="0"/>
              <a:t>Ability to identify clusters of any arbitrary shape</a:t>
            </a:r>
          </a:p>
          <a:p>
            <a:pPr marL="1370012" lvl="2" indent="-457200"/>
            <a:r>
              <a:rPr lang="en-US" dirty="0"/>
              <a:t>Ability to process very large samples,</a:t>
            </a:r>
          </a:p>
          <a:p>
            <a:pPr marL="1370012" lvl="2" indent="-457200"/>
            <a:r>
              <a:rPr lang="en-US" dirty="0"/>
              <a:t>Requires specification of only two parameters,</a:t>
            </a:r>
          </a:p>
          <a:p>
            <a:pPr marL="1370012" lvl="2" indent="-457200"/>
            <a:r>
              <a:rPr lang="en-US" dirty="0"/>
              <a:t>No prior knowledge of number of clusters,</a:t>
            </a:r>
          </a:p>
          <a:p>
            <a:pPr marL="1370012" lvl="2" indent="-457200"/>
            <a:r>
              <a:rPr lang="en-US" dirty="0"/>
              <a:t>Explicit designation of outliers as separate from objects assigned to clusters,</a:t>
            </a:r>
          </a:p>
          <a:p>
            <a:pPr marL="1370012" lvl="2" indent="-457200"/>
            <a:r>
              <a:rPr lang="en-US" dirty="0"/>
              <a:t>Applicable to a “mixed” set of clustering variables (i.e., both metric and nonmetric).</a:t>
            </a:r>
          </a:p>
        </p:txBody>
      </p:sp>
      <p:sp>
        <p:nvSpPr>
          <p:cNvPr id="5" name="Footer Placeholder 3">
            <a:extLst>
              <a:ext uri="{FF2B5EF4-FFF2-40B4-BE49-F238E27FC236}">
                <a16:creationId xmlns:a16="http://schemas.microsoft.com/office/drawing/2014/main" id="{B1D29E09-6542-48F5-A2E0-D6C14DBD59D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40861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Approaches to Clustering</a:t>
            </a:r>
          </a:p>
        </p:txBody>
      </p:sp>
      <p:sp>
        <p:nvSpPr>
          <p:cNvPr id="3" name="Content Placeholder 2"/>
          <p:cNvSpPr>
            <a:spLocks noGrp="1"/>
          </p:cNvSpPr>
          <p:nvPr>
            <p:ph idx="1"/>
          </p:nvPr>
        </p:nvSpPr>
        <p:spPr>
          <a:xfrm>
            <a:off x="298451" y="861717"/>
            <a:ext cx="11368616" cy="5866221"/>
          </a:xfrm>
        </p:spPr>
        <p:txBody>
          <a:bodyPr>
            <a:spAutoFit/>
          </a:bodyPr>
          <a:lstStyle/>
          <a:p>
            <a:r>
              <a:rPr lang="en-US" b="1" dirty="0"/>
              <a:t>Model-Based Approach</a:t>
            </a:r>
          </a:p>
          <a:p>
            <a:pPr marL="969962" lvl="1" indent="-457200"/>
            <a:r>
              <a:rPr lang="en-US" dirty="0"/>
              <a:t>varies from other approaches in that it is a statistical model versus algorithmic.</a:t>
            </a:r>
          </a:p>
          <a:p>
            <a:pPr marL="969962" lvl="1" indent="-457200"/>
            <a:r>
              <a:rPr lang="en-US" dirty="0"/>
              <a:t>uses </a:t>
            </a:r>
            <a:r>
              <a:rPr lang="en-US" u="sng" dirty="0"/>
              <a:t>differing probability distributions of objects</a:t>
            </a:r>
            <a:r>
              <a:rPr lang="en-US" dirty="0"/>
              <a:t> as the basis for forming groups rather than groupings of similarity in distance or high density.</a:t>
            </a:r>
          </a:p>
          <a:p>
            <a:pPr marL="969962" lvl="1" indent="-457200"/>
            <a:r>
              <a:rPr lang="en-US" u="sng" dirty="0"/>
              <a:t>basic model – mixture model</a:t>
            </a:r>
            <a:r>
              <a:rPr lang="en-US" dirty="0"/>
              <a:t> where objects are assumed to be represented by a mixture of probability distributions (known as components), each representing a different cluster.</a:t>
            </a:r>
          </a:p>
          <a:p>
            <a:pPr marL="969962" lvl="1" indent="-457200"/>
            <a:r>
              <a:rPr lang="en-US" u="sng" dirty="0"/>
              <a:t>Advantages</a:t>
            </a:r>
          </a:p>
          <a:p>
            <a:pPr marL="1370012" lvl="2" indent="-457200"/>
            <a:r>
              <a:rPr lang="en-US" dirty="0"/>
              <a:t>Can be applied to any combination of clustering variables (metric and/or nonmetric).</a:t>
            </a:r>
          </a:p>
          <a:p>
            <a:pPr marL="1370012" lvl="2" indent="-457200"/>
            <a:r>
              <a:rPr lang="en-US" dirty="0"/>
              <a:t>Statistical tests are available to compare different models and determine best model fit to define best cluster solution.</a:t>
            </a:r>
          </a:p>
          <a:p>
            <a:pPr marL="1370012" lvl="2" indent="-457200"/>
            <a:r>
              <a:rPr lang="en-US" dirty="0"/>
              <a:t>Missing data can be directly handled.</a:t>
            </a:r>
          </a:p>
          <a:p>
            <a:pPr marL="1370012" lvl="2" indent="-457200"/>
            <a:r>
              <a:rPr lang="en-US" dirty="0"/>
              <a:t>No scaling issues or transformations of variables needed.</a:t>
            </a:r>
          </a:p>
          <a:p>
            <a:pPr marL="1370012" lvl="2" indent="-457200"/>
            <a:r>
              <a:rPr lang="en-US" dirty="0"/>
              <a:t>Once the cluster solution is finalized, can include antecedent/predictor and outcome/validation variables.</a:t>
            </a:r>
          </a:p>
        </p:txBody>
      </p:sp>
      <p:sp>
        <p:nvSpPr>
          <p:cNvPr id="5" name="Footer Placeholder 3">
            <a:extLst>
              <a:ext uri="{FF2B5EF4-FFF2-40B4-BE49-F238E27FC236}">
                <a16:creationId xmlns:a16="http://schemas.microsoft.com/office/drawing/2014/main" id="{BBA4698D-EF74-4D7A-804A-0D8476FA031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27052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5:  Interpretation of the Clusters</a:t>
            </a:r>
          </a:p>
        </p:txBody>
      </p:sp>
      <p:sp>
        <p:nvSpPr>
          <p:cNvPr id="6" name="Footer Placeholder 3">
            <a:extLst>
              <a:ext uri="{FF2B5EF4-FFF2-40B4-BE49-F238E27FC236}">
                <a16:creationId xmlns:a16="http://schemas.microsoft.com/office/drawing/2014/main" id="{9EF3432B-C8EF-4BE7-B3B0-B86CECDACF9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0594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Interpretation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Involves </a:t>
            </a:r>
            <a:r>
              <a:rPr lang="en-US" u="sng" dirty="0"/>
              <a:t>examining each cluster in terms of the cluster variate</a:t>
            </a:r>
            <a:r>
              <a:rPr lang="en-US" dirty="0"/>
              <a:t> to </a:t>
            </a:r>
            <a:r>
              <a:rPr lang="en-US" u="sng" dirty="0"/>
              <a:t>name or assign a label</a:t>
            </a:r>
            <a:r>
              <a:rPr lang="en-US" dirty="0"/>
              <a:t> accurately describing the nature of the clusters.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a:t>
            </a:r>
            <a:r>
              <a:rPr lang="en-US" u="sng" dirty="0"/>
              <a:t>cluster centroid</a:t>
            </a:r>
            <a:r>
              <a:rPr lang="en-US" dirty="0"/>
              <a:t>, a </a:t>
            </a:r>
            <a:r>
              <a:rPr lang="en-US" u="sng" dirty="0"/>
              <a:t>mean profile of the cluster</a:t>
            </a:r>
            <a:r>
              <a:rPr lang="en-US" dirty="0"/>
              <a:t> on each clustering variable, is particularly useful in the interpretation stage.</a:t>
            </a:r>
          </a:p>
          <a:p>
            <a:pPr marL="969962" lvl="1" indent="-457200"/>
            <a:r>
              <a:rPr lang="en-US" dirty="0"/>
              <a:t>Interpretation involves examining the distinguishing characteristics of each cluster’s profile and identifying  substantial differences between clusters.</a:t>
            </a:r>
          </a:p>
          <a:p>
            <a:pPr marL="969962" lvl="1" indent="-457200"/>
            <a:r>
              <a:rPr lang="en-US" dirty="0"/>
              <a:t>Cluster solutions failing to show substantial variation indicate other cluster solutions should be examined.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cluster centroid should also be </a:t>
            </a:r>
            <a:r>
              <a:rPr lang="en-US" u="sng" dirty="0"/>
              <a:t>assessed for correspondence</a:t>
            </a:r>
            <a:r>
              <a:rPr lang="en-US" dirty="0"/>
              <a:t> with the researcher’s prior expectations based on theory or practical experience.</a:t>
            </a:r>
          </a:p>
          <a:p>
            <a:endParaRPr lang="en-US" dirty="0"/>
          </a:p>
        </p:txBody>
      </p:sp>
      <p:sp>
        <p:nvSpPr>
          <p:cNvPr id="5" name="Footer Placeholder 3">
            <a:extLst>
              <a:ext uri="{FF2B5EF4-FFF2-40B4-BE49-F238E27FC236}">
                <a16:creationId xmlns:a16="http://schemas.microsoft.com/office/drawing/2014/main" id="{96F41EAB-6AEB-4E2A-9057-D57D24E0BFE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1766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6:  Validation and Profiling of the Clusters</a:t>
            </a:r>
          </a:p>
        </p:txBody>
      </p:sp>
      <p:sp>
        <p:nvSpPr>
          <p:cNvPr id="6" name="Text Placeholder 5"/>
          <p:cNvSpPr>
            <a:spLocks noGrp="1"/>
          </p:cNvSpPr>
          <p:nvPr>
            <p:ph type="body" idx="1"/>
          </p:nvPr>
        </p:nvSpPr>
        <p:spPr/>
        <p:txBody>
          <a:bodyPr/>
          <a:lstStyle/>
          <a:p>
            <a:r>
              <a:rPr lang="en-US" sz="2400" dirty="0"/>
              <a:t>Validation</a:t>
            </a:r>
          </a:p>
          <a:p>
            <a:r>
              <a:rPr lang="en-US" sz="2400" dirty="0"/>
              <a:t>Profiling</a:t>
            </a:r>
          </a:p>
        </p:txBody>
      </p:sp>
      <p:sp>
        <p:nvSpPr>
          <p:cNvPr id="7" name="Footer Placeholder 3">
            <a:extLst>
              <a:ext uri="{FF2B5EF4-FFF2-40B4-BE49-F238E27FC236}">
                <a16:creationId xmlns:a16="http://schemas.microsoft.com/office/drawing/2014/main" id="{E77AB9B0-13B9-452D-AE23-DDEDF4D5AA7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4100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 Analysis Defined</a:t>
            </a:r>
            <a:endParaRPr lang="en-US" dirty="0"/>
          </a:p>
        </p:txBody>
      </p:sp>
      <p:sp>
        <p:nvSpPr>
          <p:cNvPr id="3" name="Content Placeholder 2"/>
          <p:cNvSpPr>
            <a:spLocks noGrp="1"/>
          </p:cNvSpPr>
          <p:nvPr>
            <p:ph idx="1"/>
          </p:nvPr>
        </p:nvSpPr>
        <p:spPr>
          <a:xfrm>
            <a:off x="298450" y="935008"/>
            <a:ext cx="11605374" cy="4616450"/>
          </a:xfrm>
        </p:spPr>
        <p:txBody>
          <a:bodyPr/>
          <a:lstStyle/>
          <a:p>
            <a:r>
              <a:rPr lang="en-US" b="1" dirty="0"/>
              <a:t>Definition</a:t>
            </a:r>
          </a:p>
          <a:p>
            <a:pPr marL="969962" lvl="1" indent="-457200"/>
            <a:r>
              <a:rPr lang="en-US" dirty="0"/>
              <a:t>Groups objects  (respondents, products, firms, variables, etc.) so that objects in same cluster are similar and different from objects in all the other clusters.</a:t>
            </a:r>
          </a:p>
          <a:p>
            <a:r>
              <a:rPr lang="en-US" b="1" dirty="0"/>
              <a:t>Cluster Analysis as a Multivariate Technique</a:t>
            </a:r>
          </a:p>
          <a:p>
            <a:pPr marL="969962" lvl="1" indent="-457200"/>
            <a:r>
              <a:rPr lang="en-US" u="sng" dirty="0"/>
              <a:t>Cluster variate </a:t>
            </a:r>
            <a:r>
              <a:rPr lang="en-US" dirty="0"/>
              <a:t>is the set of </a:t>
            </a:r>
            <a:r>
              <a:rPr lang="en-US" u="sng" dirty="0"/>
              <a:t>clustering variables </a:t>
            </a:r>
            <a:r>
              <a:rPr lang="en-US" dirty="0"/>
              <a:t>used to measure similarity</a:t>
            </a:r>
          </a:p>
          <a:p>
            <a:pPr marL="457200" indent="-457200"/>
            <a:r>
              <a:rPr lang="en-US" b="1" dirty="0"/>
              <a:t>Conceptual Development with Cluster analysis</a:t>
            </a:r>
          </a:p>
          <a:p>
            <a:pPr marL="969962" lvl="1" indent="-457200"/>
            <a:r>
              <a:rPr lang="en-US" dirty="0"/>
              <a:t>Data reduction – reduces population to smaller number of homogeneous groups</a:t>
            </a:r>
          </a:p>
          <a:p>
            <a:pPr marL="969962" lvl="1" indent="-457200"/>
            <a:r>
              <a:rPr lang="en-US" dirty="0"/>
              <a:t>Hypothesis Generation – means of developing or assessing hypotheses</a:t>
            </a:r>
          </a:p>
          <a:p>
            <a:pPr marL="457200" indent="-457200"/>
            <a:r>
              <a:rPr lang="en-US" b="1" dirty="0"/>
              <a:t>Necessity of Conceptual Support</a:t>
            </a:r>
          </a:p>
          <a:p>
            <a:pPr marL="969962" lvl="1" indent="-457200"/>
            <a:r>
              <a:rPr lang="en-US" dirty="0"/>
              <a:t>Strong conceptual support of existence of clusters </a:t>
            </a:r>
            <a:r>
              <a:rPr lang="en-US" u="sng" dirty="0"/>
              <a:t>helps negate criticisms</a:t>
            </a:r>
            <a:r>
              <a:rPr lang="en-US" dirty="0"/>
              <a:t>:</a:t>
            </a:r>
          </a:p>
          <a:p>
            <a:pPr marL="1370012" lvl="2" indent="-457200"/>
            <a:r>
              <a:rPr lang="en-US" dirty="0"/>
              <a:t>Cluster analysis is </a:t>
            </a:r>
            <a:r>
              <a:rPr lang="en-US" u="sng" dirty="0"/>
              <a:t>descriptive, </a:t>
            </a:r>
            <a:r>
              <a:rPr lang="en-US" u="sng" dirty="0" err="1"/>
              <a:t>atheoretical</a:t>
            </a:r>
            <a:r>
              <a:rPr lang="en-US" u="sng" dirty="0"/>
              <a:t>, and non-inferential</a:t>
            </a:r>
          </a:p>
          <a:p>
            <a:pPr marL="1370012" lvl="2" indent="-457200"/>
            <a:r>
              <a:rPr lang="en-US" dirty="0"/>
              <a:t>Cluster analysis </a:t>
            </a:r>
            <a:r>
              <a:rPr lang="en-US" u="sng" dirty="0"/>
              <a:t>will always create clusters</a:t>
            </a:r>
            <a:r>
              <a:rPr lang="en-US" dirty="0"/>
              <a:t>, regardless of the actual existence of any structure</a:t>
            </a:r>
          </a:p>
          <a:p>
            <a:pPr marL="1370012" lvl="2" indent="-457200"/>
            <a:r>
              <a:rPr lang="en-US" dirty="0"/>
              <a:t>The cluster solution is </a:t>
            </a:r>
            <a:r>
              <a:rPr lang="en-US" u="sng" dirty="0"/>
              <a:t>not generalizable </a:t>
            </a:r>
            <a:r>
              <a:rPr lang="en-US" dirty="0"/>
              <a:t>because it is totally dependent upon cluster variate</a:t>
            </a:r>
          </a:p>
        </p:txBody>
      </p:sp>
      <p:sp>
        <p:nvSpPr>
          <p:cNvPr id="5" name="Footer Placeholder 3">
            <a:extLst>
              <a:ext uri="{FF2B5EF4-FFF2-40B4-BE49-F238E27FC236}">
                <a16:creationId xmlns:a16="http://schemas.microsoft.com/office/drawing/2014/main" id="{E4333558-382F-4399-85B7-0BB939894B0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3842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of the Final Cluster Solution</a:t>
            </a:r>
          </a:p>
        </p:txBody>
      </p:sp>
      <p:sp>
        <p:nvSpPr>
          <p:cNvPr id="3" name="Content Placeholder 2"/>
          <p:cNvSpPr>
            <a:spLocks noGrp="1"/>
          </p:cNvSpPr>
          <p:nvPr>
            <p:ph idx="1"/>
          </p:nvPr>
        </p:nvSpPr>
        <p:spPr/>
        <p:txBody>
          <a:bodyPr/>
          <a:lstStyle/>
          <a:p>
            <a:r>
              <a:rPr lang="en-US" dirty="0"/>
              <a:t>Validation is </a:t>
            </a:r>
            <a:r>
              <a:rPr lang="en-US" b="1" dirty="0"/>
              <a:t>essential in cluster analysis </a:t>
            </a:r>
            <a:r>
              <a:rPr lang="en-US" dirty="0"/>
              <a:t>since the clusters are descriptive of structure and </a:t>
            </a:r>
            <a:r>
              <a:rPr lang="en-US" b="1" dirty="0"/>
              <a:t>require additional support for their relevance</a:t>
            </a:r>
            <a:r>
              <a:rPr lang="en-US" dirty="0"/>
              <a:t>.</a:t>
            </a:r>
            <a:endParaRPr lang="en-US" b="1" dirty="0"/>
          </a:p>
          <a:p>
            <a:endParaRPr lang="en-US" b="1" dirty="0"/>
          </a:p>
          <a:p>
            <a:r>
              <a:rPr lang="en-US" dirty="0"/>
              <a:t>Two approaches</a:t>
            </a:r>
          </a:p>
          <a:p>
            <a:pPr marL="969962" lvl="1" indent="-457200"/>
            <a:r>
              <a:rPr lang="en-US" u="sng" dirty="0"/>
              <a:t>Cross-validation</a:t>
            </a:r>
            <a:r>
              <a:rPr lang="en-US" dirty="0"/>
              <a:t> – empirically validates a cluster solution by creating two sub-samples (randomly splitting the sample) and then comparing the two cluster solutions for consistency with respect to number of clusters and the cluster profiles.</a:t>
            </a:r>
          </a:p>
          <a:p>
            <a:pPr marL="969962" lvl="1" indent="-457200"/>
            <a:r>
              <a:rPr lang="en-US" u="sng" dirty="0"/>
              <a:t>Criterion validity</a:t>
            </a:r>
            <a:r>
              <a:rPr lang="en-US" dirty="0"/>
              <a:t> – achieved by examining differences on variables not included in the cluster analysis but for which there is a theoretical and relevant reason to expect variation across the clusters.</a:t>
            </a:r>
          </a:p>
          <a:p>
            <a:endParaRPr lang="en-US" dirty="0"/>
          </a:p>
        </p:txBody>
      </p:sp>
      <p:sp>
        <p:nvSpPr>
          <p:cNvPr id="5" name="Footer Placeholder 3">
            <a:extLst>
              <a:ext uri="{FF2B5EF4-FFF2-40B4-BE49-F238E27FC236}">
                <a16:creationId xmlns:a16="http://schemas.microsoft.com/office/drawing/2014/main" id="{35FB89FD-7162-4705-8339-BB604E2E22C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47207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A Cluster Solution</a:t>
            </a:r>
          </a:p>
        </p:txBody>
      </p:sp>
      <p:sp>
        <p:nvSpPr>
          <p:cNvPr id="3" name="Content Placeholder 2"/>
          <p:cNvSpPr>
            <a:spLocks noGrp="1"/>
          </p:cNvSpPr>
          <p:nvPr>
            <p:ph idx="1"/>
          </p:nvPr>
        </p:nvSpPr>
        <p:spPr/>
        <p:txBody>
          <a:bodyPr/>
          <a:lstStyle/>
          <a:p>
            <a:r>
              <a:rPr lang="en-US" dirty="0"/>
              <a:t>Describing the characteristics of each cluster on a set of </a:t>
            </a:r>
            <a:r>
              <a:rPr lang="en-US" u="sng" dirty="0"/>
              <a:t>additional variables (not the clustering variables)</a:t>
            </a:r>
            <a:r>
              <a:rPr lang="en-US" dirty="0"/>
              <a:t> to further understand the differences between clusters</a:t>
            </a:r>
          </a:p>
          <a:p>
            <a:pPr marL="969962" lvl="1" indent="-457200"/>
            <a:r>
              <a:rPr lang="en-US" dirty="0"/>
              <a:t>Examples include descriptive variables (e.g., demographics) as well as other outcome-related measures.</a:t>
            </a:r>
          </a:p>
          <a:p>
            <a:pPr marL="969962" lvl="1" indent="-457200"/>
            <a:r>
              <a:rPr lang="en-US" dirty="0"/>
              <a:t>Provides insight to researchers as to nature and character of the clusters.</a:t>
            </a:r>
          </a:p>
          <a:p>
            <a:endParaRPr lang="en-US" dirty="0"/>
          </a:p>
          <a:p>
            <a:r>
              <a:rPr lang="en-US" dirty="0"/>
              <a:t>Clusters should differ on these relevant dimensions. This typically involves the use of discriminant analysis or ANOVA. </a:t>
            </a:r>
          </a:p>
          <a:p>
            <a:endParaRPr lang="en-US" dirty="0"/>
          </a:p>
        </p:txBody>
      </p:sp>
      <p:sp>
        <p:nvSpPr>
          <p:cNvPr id="5" name="Footer Placeholder 3">
            <a:extLst>
              <a:ext uri="{FF2B5EF4-FFF2-40B4-BE49-F238E27FC236}">
                <a16:creationId xmlns:a16="http://schemas.microsoft.com/office/drawing/2014/main" id="{25223349-32F5-4314-9D34-EEEB63C9622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23242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Deriving the Final Cluster Solution</a:t>
            </a:r>
          </a:p>
        </p:txBody>
      </p:sp>
      <p:sp>
        <p:nvSpPr>
          <p:cNvPr id="3" name="Content Placeholder 2"/>
          <p:cNvSpPr>
            <a:spLocks noGrp="1"/>
          </p:cNvSpPr>
          <p:nvPr>
            <p:ph idx="1"/>
          </p:nvPr>
        </p:nvSpPr>
        <p:spPr/>
        <p:txBody>
          <a:bodyPr/>
          <a:lstStyle/>
          <a:p>
            <a:r>
              <a:rPr lang="en-US" dirty="0"/>
              <a:t>There is </a:t>
            </a:r>
            <a:r>
              <a:rPr lang="en-US" b="1" dirty="0"/>
              <a:t>no single objective procedure </a:t>
            </a:r>
            <a:r>
              <a:rPr lang="en-US" dirty="0"/>
              <a:t>to determine the ‘correct’ number of clusters.  </a:t>
            </a:r>
          </a:p>
          <a:p>
            <a:r>
              <a:rPr lang="en-US" dirty="0"/>
              <a:t>Rather the researcher must </a:t>
            </a:r>
            <a:r>
              <a:rPr lang="en-US" b="1" dirty="0"/>
              <a:t>evaluate alternative cluster solutions </a:t>
            </a:r>
            <a:r>
              <a:rPr lang="en-US" dirty="0"/>
              <a:t>on the following considerations to select the “best” solution:</a:t>
            </a:r>
          </a:p>
          <a:p>
            <a:pPr marL="969962" lvl="1" indent="-457200"/>
            <a:r>
              <a:rPr lang="en-US" dirty="0"/>
              <a:t>Single-member or extremely small clusters are </a:t>
            </a:r>
            <a:r>
              <a:rPr lang="en-US" u="sng" dirty="0"/>
              <a:t>generally not acceptable</a:t>
            </a:r>
            <a:r>
              <a:rPr lang="en-US" dirty="0"/>
              <a:t> and should generally be eliminated.</a:t>
            </a:r>
          </a:p>
          <a:p>
            <a:pPr marL="969962" lvl="1" indent="-457200"/>
            <a:r>
              <a:rPr lang="en-US" dirty="0"/>
              <a:t>For hierarchical methods, </a:t>
            </a:r>
            <a:r>
              <a:rPr lang="en-US" u="sng" dirty="0"/>
              <a:t>several ad hoc stopping rules</a:t>
            </a:r>
            <a:r>
              <a:rPr lang="en-US" dirty="0"/>
              <a:t> are available to indicate the number of clusters based on the rate of change in a total similarity measure as the number of clusters increases or decreases or measures of heterogeneity.</a:t>
            </a:r>
          </a:p>
          <a:p>
            <a:pPr marL="969962" lvl="1" indent="-457200"/>
            <a:r>
              <a:rPr lang="en-US" dirty="0"/>
              <a:t>All clusters should be </a:t>
            </a:r>
            <a:r>
              <a:rPr lang="en-US" u="sng" dirty="0"/>
              <a:t>significantly different across the set of clustering variables</a:t>
            </a:r>
            <a:r>
              <a:rPr lang="en-US" dirty="0"/>
              <a:t>.</a:t>
            </a:r>
          </a:p>
          <a:p>
            <a:pPr marL="969962" lvl="1" indent="-457200"/>
            <a:r>
              <a:rPr lang="en-US" dirty="0"/>
              <a:t>Cluster solutions ultimately must have </a:t>
            </a:r>
            <a:r>
              <a:rPr lang="en-US" u="sng" dirty="0"/>
              <a:t>theoretical validity</a:t>
            </a:r>
            <a:r>
              <a:rPr lang="en-US" dirty="0"/>
              <a:t> assessed through external validation.</a:t>
            </a:r>
          </a:p>
          <a:p>
            <a:endParaRPr lang="en-US" dirty="0"/>
          </a:p>
        </p:txBody>
      </p:sp>
      <p:sp>
        <p:nvSpPr>
          <p:cNvPr id="5" name="Footer Placeholder 3">
            <a:extLst>
              <a:ext uri="{FF2B5EF4-FFF2-40B4-BE49-F238E27FC236}">
                <a16:creationId xmlns:a16="http://schemas.microsoft.com/office/drawing/2014/main" id="{DFA2E08A-74DE-465C-B704-221E5F2FC9A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6704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Implications of Big data Analytics</a:t>
            </a:r>
          </a:p>
        </p:txBody>
      </p:sp>
      <p:sp>
        <p:nvSpPr>
          <p:cNvPr id="6" name="Footer Placeholder 3">
            <a:extLst>
              <a:ext uri="{FF2B5EF4-FFF2-40B4-BE49-F238E27FC236}">
                <a16:creationId xmlns:a16="http://schemas.microsoft.com/office/drawing/2014/main" id="{B9C5933B-5E05-426A-92E9-696B324F0FE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92902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Implications for Big Data Analytics</a:t>
            </a:r>
          </a:p>
        </p:txBody>
      </p:sp>
      <p:sp>
        <p:nvSpPr>
          <p:cNvPr id="6" name="Content Placeholder 5"/>
          <p:cNvSpPr>
            <a:spLocks noGrp="1"/>
          </p:cNvSpPr>
          <p:nvPr>
            <p:ph idx="1"/>
          </p:nvPr>
        </p:nvSpPr>
        <p:spPr/>
        <p:txBody>
          <a:bodyPr/>
          <a:lstStyle/>
          <a:p>
            <a:r>
              <a:rPr lang="en-US" b="1" dirty="0"/>
              <a:t>Primary advantage</a:t>
            </a:r>
          </a:p>
          <a:p>
            <a:pPr marL="969962" lvl="1" indent="-457200"/>
            <a:r>
              <a:rPr lang="en-US" u="sng" dirty="0"/>
              <a:t>Simplification</a:t>
            </a:r>
            <a:r>
              <a:rPr lang="en-US" dirty="0"/>
              <a:t> by reducing the large number of observations into a much smaller number of groupings from which the general nature and character of the entire dataset can be observed.</a:t>
            </a:r>
          </a:p>
          <a:p>
            <a:pPr marL="457200" indent="-457200"/>
            <a:endParaRPr lang="en-US" dirty="0"/>
          </a:p>
          <a:p>
            <a:pPr marL="457200" indent="-457200"/>
            <a:r>
              <a:rPr lang="en-US" b="1" dirty="0"/>
              <a:t>Challenges</a:t>
            </a:r>
          </a:p>
          <a:p>
            <a:pPr marL="969962" lvl="1" indent="-457200"/>
            <a:r>
              <a:rPr lang="en-US" dirty="0"/>
              <a:t>Increasing sample sizes pose difficulties for clustering methods, particularly hierarchical methods.</a:t>
            </a:r>
          </a:p>
          <a:p>
            <a:pPr marL="969962" lvl="1" indent="-457200"/>
            <a:r>
              <a:rPr lang="en-US" dirty="0"/>
              <a:t>Clustering high-dimensional data creates difficulties in:</a:t>
            </a:r>
          </a:p>
          <a:p>
            <a:pPr marL="1370012" lvl="2" indent="-457200"/>
            <a:r>
              <a:rPr lang="en-US" dirty="0"/>
              <a:t>establishing object similarity.</a:t>
            </a:r>
          </a:p>
          <a:p>
            <a:pPr marL="1370012" lvl="2" indent="-457200"/>
            <a:r>
              <a:rPr lang="en-US" dirty="0"/>
              <a:t>ensuring variable relevancy.</a:t>
            </a:r>
          </a:p>
        </p:txBody>
      </p:sp>
      <p:sp>
        <p:nvSpPr>
          <p:cNvPr id="7" name="Footer Placeholder 3">
            <a:extLst>
              <a:ext uri="{FF2B5EF4-FFF2-40B4-BE49-F238E27FC236}">
                <a16:creationId xmlns:a16="http://schemas.microsoft.com/office/drawing/2014/main" id="{ED9AEA80-6CDE-4F74-9DAA-AC5FB631A1B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2571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HBAT Cluster Illustrative Example</a:t>
            </a:r>
          </a:p>
        </p:txBody>
      </p:sp>
      <p:sp>
        <p:nvSpPr>
          <p:cNvPr id="6" name="Footer Placeholder 3">
            <a:extLst>
              <a:ext uri="{FF2B5EF4-FFF2-40B4-BE49-F238E27FC236}">
                <a16:creationId xmlns:a16="http://schemas.microsoft.com/office/drawing/2014/main" id="{B60AD147-32C0-4EAD-9B2C-5BD358F3545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14917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Cluster Analysis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the variables.</a:t>
            </a:r>
          </a:p>
          <a:p>
            <a:pPr marL="514350" indent="-514350">
              <a:buFont typeface="+mj-lt"/>
              <a:buAutoNum type="arabicPeriod"/>
            </a:pPr>
            <a:r>
              <a:rPr lang="en-US" dirty="0"/>
              <a:t>Decide how many clusters to use.</a:t>
            </a:r>
          </a:p>
          <a:p>
            <a:pPr marL="514350" indent="-514350">
              <a:buFont typeface="+mj-lt"/>
              <a:buAutoNum type="arabicPeriod"/>
            </a:pPr>
            <a:r>
              <a:rPr lang="en-US" dirty="0"/>
              <a:t>Describe the characteristics of the derived clusters using demographics, psychographics, etc.</a:t>
            </a:r>
          </a:p>
          <a:p>
            <a:pPr marL="514350" indent="-514350">
              <a:buFont typeface="+mj-lt"/>
              <a:buAutoNum type="arabicPeriod"/>
            </a:pPr>
            <a:endParaRPr lang="en-US" dirty="0"/>
          </a:p>
        </p:txBody>
      </p:sp>
      <p:sp>
        <p:nvSpPr>
          <p:cNvPr id="5" name="Footer Placeholder 3">
            <a:extLst>
              <a:ext uri="{FF2B5EF4-FFF2-40B4-BE49-F238E27FC236}">
                <a16:creationId xmlns:a16="http://schemas.microsoft.com/office/drawing/2014/main" id="{BC275B77-4524-4D53-802A-D508C5B2FEB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64803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1: Objectives of Cluster Analysis</a:t>
            </a:r>
          </a:p>
        </p:txBody>
      </p:sp>
      <p:sp>
        <p:nvSpPr>
          <p:cNvPr id="3" name="Content Placeholder 2"/>
          <p:cNvSpPr>
            <a:spLocks noGrp="1"/>
          </p:cNvSpPr>
          <p:nvPr>
            <p:ph idx="1"/>
          </p:nvPr>
        </p:nvSpPr>
        <p:spPr/>
        <p:txBody>
          <a:bodyPr/>
          <a:lstStyle/>
          <a:p>
            <a:r>
              <a:rPr lang="en-US" dirty="0"/>
              <a:t>Primary Objective</a:t>
            </a:r>
          </a:p>
          <a:p>
            <a:pPr marL="969962" lvl="1" indent="-457200"/>
            <a:r>
              <a:rPr lang="en-US" dirty="0"/>
              <a:t>develop a taxonomy that segments objects (HBAT customers) into groups with similar perceptions. </a:t>
            </a:r>
          </a:p>
          <a:p>
            <a:pPr marL="969962" lvl="1" indent="-457200"/>
            <a:r>
              <a:rPr lang="en-US" dirty="0"/>
              <a:t>Once identified, strategies with different appeals can be formulated for the separate groups—the requisite basis for market segmentation.</a:t>
            </a:r>
          </a:p>
          <a:p>
            <a:endParaRPr lang="en-US" dirty="0"/>
          </a:p>
          <a:p>
            <a:r>
              <a:rPr lang="en-US" dirty="0"/>
              <a:t>Clustering Variables</a:t>
            </a:r>
          </a:p>
          <a:p>
            <a:pPr marL="969962" lvl="1" indent="-457200"/>
            <a:r>
              <a:rPr lang="en-US" dirty="0"/>
              <a:t>surrogate variables based on EFA analysis (Chapter 3)</a:t>
            </a:r>
          </a:p>
          <a:p>
            <a:pPr marL="1370012" lvl="2" indent="-457200"/>
            <a:r>
              <a:rPr lang="en-US" dirty="0"/>
              <a:t>X</a:t>
            </a:r>
            <a:r>
              <a:rPr lang="en-US" baseline="-25000" dirty="0"/>
              <a:t>6</a:t>
            </a:r>
            <a:r>
              <a:rPr lang="en-US" dirty="0"/>
              <a:t> product quality (representative of the factor Product Value)</a:t>
            </a:r>
          </a:p>
          <a:p>
            <a:pPr marL="1370012" lvl="2" indent="-457200"/>
            <a:r>
              <a:rPr lang="en-US" dirty="0"/>
              <a:t>X</a:t>
            </a:r>
            <a:r>
              <a:rPr lang="en-US" baseline="-25000" dirty="0"/>
              <a:t>8</a:t>
            </a:r>
            <a:r>
              <a:rPr lang="en-US" dirty="0"/>
              <a:t> technical support (representative of the factor Technical Support)</a:t>
            </a:r>
          </a:p>
          <a:p>
            <a:pPr marL="1370012" lvl="2" indent="-457200"/>
            <a:r>
              <a:rPr lang="en-US" dirty="0"/>
              <a:t>X</a:t>
            </a:r>
            <a:r>
              <a:rPr lang="en-US" baseline="-25000" dirty="0"/>
              <a:t>12</a:t>
            </a:r>
            <a:r>
              <a:rPr lang="en-US" dirty="0"/>
              <a:t> salesforce image (representative of the factor Marketing)</a:t>
            </a:r>
          </a:p>
          <a:p>
            <a:pPr marL="1370012" lvl="2" indent="-457200"/>
            <a:r>
              <a:rPr lang="en-US" dirty="0"/>
              <a:t>X</a:t>
            </a:r>
            <a:r>
              <a:rPr lang="en-US" baseline="-25000" dirty="0"/>
              <a:t>15</a:t>
            </a:r>
            <a:r>
              <a:rPr lang="en-US" dirty="0"/>
              <a:t> new product development (not included in extracted factors)</a:t>
            </a:r>
          </a:p>
          <a:p>
            <a:pPr marL="1370012" lvl="2" indent="-457200"/>
            <a:r>
              <a:rPr lang="en-US" dirty="0"/>
              <a:t>X</a:t>
            </a:r>
            <a:r>
              <a:rPr lang="en-US" baseline="-25000" dirty="0"/>
              <a:t>18</a:t>
            </a:r>
            <a:r>
              <a:rPr lang="en-US" dirty="0"/>
              <a:t> delivery speed (representative of the factor Post-sale Customer Service)</a:t>
            </a:r>
          </a:p>
        </p:txBody>
      </p:sp>
      <p:sp>
        <p:nvSpPr>
          <p:cNvPr id="5" name="Footer Placeholder 3">
            <a:extLst>
              <a:ext uri="{FF2B5EF4-FFF2-40B4-BE49-F238E27FC236}">
                <a16:creationId xmlns:a16="http://schemas.microsoft.com/office/drawing/2014/main" id="{A8E62615-41BB-4684-AE0B-E531C0A7E47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74246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Stages 2 and 3: Research Design and </a:t>
            </a:r>
            <a:r>
              <a:rPr lang="en-US" sz="2400" dirty="0" err="1"/>
              <a:t>Assumtpions</a:t>
            </a:r>
            <a:r>
              <a:rPr lang="en-US" sz="2400" dirty="0"/>
              <a:t> in Cluster Analysis</a:t>
            </a:r>
          </a:p>
        </p:txBody>
      </p:sp>
      <p:sp>
        <p:nvSpPr>
          <p:cNvPr id="3" name="Content Placeholder 2"/>
          <p:cNvSpPr>
            <a:spLocks noGrp="1"/>
          </p:cNvSpPr>
          <p:nvPr>
            <p:ph idx="1"/>
          </p:nvPr>
        </p:nvSpPr>
        <p:spPr>
          <a:xfrm>
            <a:off x="298451" y="793690"/>
            <a:ext cx="11368616" cy="4616450"/>
          </a:xfrm>
        </p:spPr>
        <p:txBody>
          <a:bodyPr/>
          <a:lstStyle/>
          <a:p>
            <a:r>
              <a:rPr lang="en-US" b="1" dirty="0"/>
              <a:t>Stage 2: Research Design of Cluster Analysis</a:t>
            </a:r>
          </a:p>
          <a:p>
            <a:pPr marL="969962" lvl="1" indent="-457200"/>
            <a:r>
              <a:rPr lang="en-US" u="sng" dirty="0"/>
              <a:t>Detecting Outliers</a:t>
            </a:r>
          </a:p>
          <a:p>
            <a:pPr marL="1370012" lvl="2" indent="-457200"/>
            <a:r>
              <a:rPr lang="en-US" dirty="0"/>
              <a:t>Two observations – 6 and 87 – are candidates for outlier designation</a:t>
            </a:r>
          </a:p>
          <a:p>
            <a:pPr marL="969962" lvl="1" indent="-457200"/>
            <a:r>
              <a:rPr lang="en-US" u="sng" dirty="0"/>
              <a:t>Defining Similarity</a:t>
            </a:r>
          </a:p>
          <a:p>
            <a:pPr marL="1370012" lvl="2" indent="-457200"/>
            <a:r>
              <a:rPr lang="en-US" dirty="0"/>
              <a:t>Squared Euclidean distance chosen given that multicollinearity is minimal</a:t>
            </a:r>
          </a:p>
          <a:p>
            <a:pPr marL="969962" lvl="1" indent="-457200"/>
            <a:r>
              <a:rPr lang="en-US" u="sng" dirty="0"/>
              <a:t>Sample Size</a:t>
            </a:r>
          </a:p>
          <a:p>
            <a:pPr marL="1370012" lvl="2" indent="-457200"/>
            <a:r>
              <a:rPr lang="en-US" dirty="0"/>
              <a:t>Sample of 100 is sufficient to distinguish segments of relevant size (minimum 10%)</a:t>
            </a:r>
          </a:p>
          <a:p>
            <a:pPr marL="969962" lvl="1" indent="-457200"/>
            <a:r>
              <a:rPr lang="en-US" u="sng" dirty="0"/>
              <a:t>Standardization</a:t>
            </a:r>
          </a:p>
          <a:p>
            <a:pPr marL="1370012" lvl="2" indent="-457200"/>
            <a:r>
              <a:rPr lang="en-US" dirty="0"/>
              <a:t>No standardization employed since all variables on same response scale</a:t>
            </a:r>
          </a:p>
          <a:p>
            <a:pPr marL="457200" indent="-457200"/>
            <a:r>
              <a:rPr lang="en-US" b="1" dirty="0"/>
              <a:t>Stage 3: Assumptions of Cluster Analysis</a:t>
            </a:r>
          </a:p>
          <a:p>
            <a:pPr marL="969962" lvl="1" indent="-457200"/>
            <a:r>
              <a:rPr lang="en-US" u="sng" dirty="0"/>
              <a:t>Sample Representativeness</a:t>
            </a:r>
          </a:p>
          <a:p>
            <a:pPr marL="1370012" lvl="2" indent="-457200"/>
            <a:r>
              <a:rPr lang="en-US" dirty="0"/>
              <a:t>Random sampling in data collection ensured sample representativeness</a:t>
            </a:r>
          </a:p>
          <a:p>
            <a:pPr marL="969962" lvl="1" indent="-457200"/>
            <a:r>
              <a:rPr lang="en-US" u="sng" dirty="0"/>
              <a:t>Multicollinearity</a:t>
            </a:r>
          </a:p>
          <a:p>
            <a:pPr marL="1370012" lvl="2" indent="-457200"/>
            <a:r>
              <a:rPr lang="en-US" dirty="0"/>
              <a:t>Minimized by using surrogate variables for factors found in EFA (see Chapter 3)</a:t>
            </a:r>
          </a:p>
        </p:txBody>
      </p:sp>
      <p:sp>
        <p:nvSpPr>
          <p:cNvPr id="5" name="Footer Placeholder 3">
            <a:extLst>
              <a:ext uri="{FF2B5EF4-FFF2-40B4-BE49-F238E27FC236}">
                <a16:creationId xmlns:a16="http://schemas.microsoft.com/office/drawing/2014/main" id="{34B7066A-7A4F-4775-95B0-90C8610AE39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323260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4-6: Hierarchical and Nonhierarchical Methods</a:t>
            </a:r>
          </a:p>
        </p:txBody>
      </p:sp>
      <p:sp>
        <p:nvSpPr>
          <p:cNvPr id="3" name="Content Placeholder 2"/>
          <p:cNvSpPr>
            <a:spLocks noGrp="1"/>
          </p:cNvSpPr>
          <p:nvPr>
            <p:ph idx="1"/>
          </p:nvPr>
        </p:nvSpPr>
        <p:spPr>
          <a:xfrm>
            <a:off x="298451" y="860193"/>
            <a:ext cx="11368616" cy="4616450"/>
          </a:xfrm>
        </p:spPr>
        <p:txBody>
          <a:bodyPr/>
          <a:lstStyle/>
          <a:p>
            <a:r>
              <a:rPr lang="en-US" sz="3200" b="1" dirty="0"/>
              <a:t>A Two-Part Procedure</a:t>
            </a:r>
          </a:p>
          <a:p>
            <a:pPr marL="969962" lvl="1" indent="-457200"/>
            <a:endParaRPr lang="en-US" sz="2800" dirty="0"/>
          </a:p>
          <a:p>
            <a:pPr marL="969962" lvl="1" indent="-457200"/>
            <a:r>
              <a:rPr lang="en-US" sz="2800" u="sng" dirty="0"/>
              <a:t>Part 1: Partitioning</a:t>
            </a:r>
          </a:p>
          <a:p>
            <a:pPr marL="1370012" lvl="2" indent="-457200"/>
            <a:r>
              <a:rPr lang="en-US" sz="2400" dirty="0"/>
              <a:t>A hierarchical procedure was used to identify a preliminary set of cluster solutions as a basis for determining the appropriate number of clusters.</a:t>
            </a:r>
          </a:p>
          <a:p>
            <a:pPr marL="969962" lvl="1" indent="-457200"/>
            <a:endParaRPr lang="en-US" sz="2800" dirty="0"/>
          </a:p>
          <a:p>
            <a:pPr marL="969962" lvl="1" indent="-457200"/>
            <a:r>
              <a:rPr lang="en-US" sz="2800" u="sng" dirty="0"/>
              <a:t>Part 2: Fine Tuning</a:t>
            </a:r>
          </a:p>
          <a:p>
            <a:pPr marL="1370012" lvl="2" indent="-457200"/>
            <a:r>
              <a:rPr lang="en-US" sz="2400" dirty="0"/>
              <a:t>Use of a nonhierarchical procedures to “fine-tune” the results and then profile and validate the final cluster solution. </a:t>
            </a:r>
          </a:p>
          <a:p>
            <a:pPr marL="912812" lvl="2" indent="0">
              <a:buNone/>
            </a:pPr>
            <a:endParaRPr lang="en-US" sz="2400" dirty="0"/>
          </a:p>
          <a:p>
            <a:pPr marL="912812" lvl="2" indent="0">
              <a:buNone/>
            </a:pPr>
            <a:r>
              <a:rPr lang="en-US" sz="2400" dirty="0"/>
              <a:t>The hierarchical and nonhierarchical procedures from IBM SPSS and SAS are used in this analysis, and comparable results would be obtained with most other clustering programs.</a:t>
            </a:r>
          </a:p>
        </p:txBody>
      </p:sp>
      <p:sp>
        <p:nvSpPr>
          <p:cNvPr id="5" name="Footer Placeholder 3">
            <a:extLst>
              <a:ext uri="{FF2B5EF4-FFF2-40B4-BE49-F238E27FC236}">
                <a16:creationId xmlns:a16="http://schemas.microsoft.com/office/drawing/2014/main" id="{7D0C64F0-7A14-4BE7-BEE8-C754771CD7B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8248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Cluster Analysis?</a:t>
            </a:r>
          </a:p>
        </p:txBody>
      </p:sp>
      <p:sp>
        <p:nvSpPr>
          <p:cNvPr id="3" name="Content Placeholder 2"/>
          <p:cNvSpPr>
            <a:spLocks noGrp="1"/>
          </p:cNvSpPr>
          <p:nvPr>
            <p:ph idx="1"/>
          </p:nvPr>
        </p:nvSpPr>
        <p:spPr/>
        <p:txBody>
          <a:bodyPr/>
          <a:lstStyle/>
          <a:p>
            <a:r>
              <a:rPr lang="en-US" sz="3200" b="1" dirty="0"/>
              <a:t>Cluster analysis  </a:t>
            </a:r>
            <a:r>
              <a:rPr lang="en-US" sz="3200" dirty="0"/>
              <a:t>. . . is a group of multivariate techniques whose primary purpose is to </a:t>
            </a:r>
            <a:r>
              <a:rPr lang="en-US" sz="3200" u="sng" dirty="0"/>
              <a:t>group objects based on the characteristics</a:t>
            </a:r>
            <a:r>
              <a:rPr lang="en-US" sz="3200" dirty="0"/>
              <a:t> they possess. </a:t>
            </a:r>
          </a:p>
          <a:p>
            <a:endParaRPr lang="en-US" sz="3200" dirty="0"/>
          </a:p>
          <a:p>
            <a:pPr marL="457200" indent="-457200">
              <a:buFont typeface="Arial" panose="020B0604020202020204" pitchFamily="34" charset="0"/>
              <a:buChar char="•"/>
            </a:pPr>
            <a:r>
              <a:rPr lang="en-US" sz="3200" dirty="0"/>
              <a:t>It has been referred to as Q analysis, typology construction, classification analysis, and numerical taxonomy.</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essence of all clustering approaches is the </a:t>
            </a:r>
            <a:r>
              <a:rPr lang="en-US" sz="3200" u="sng" dirty="0"/>
              <a:t>classification of data as suggested by “natural” groupings</a:t>
            </a:r>
            <a:r>
              <a:rPr lang="en-US" sz="3200" dirty="0"/>
              <a:t> of the data themselves.</a:t>
            </a:r>
          </a:p>
          <a:p>
            <a:endParaRPr lang="en-US" dirty="0"/>
          </a:p>
        </p:txBody>
      </p:sp>
      <p:sp>
        <p:nvSpPr>
          <p:cNvPr id="5" name="Footer Placeholder 3">
            <a:extLst>
              <a:ext uri="{FF2B5EF4-FFF2-40B4-BE49-F238E27FC236}">
                <a16:creationId xmlns:a16="http://schemas.microsoft.com/office/drawing/2014/main" id="{C524D880-0543-4275-8A68-4790214D890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41208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A Hierarchical Analysis – Initial Analysis</a:t>
            </a:r>
          </a:p>
        </p:txBody>
      </p:sp>
      <p:sp>
        <p:nvSpPr>
          <p:cNvPr id="3" name="Content Placeholder 2"/>
          <p:cNvSpPr>
            <a:spLocks noGrp="1"/>
          </p:cNvSpPr>
          <p:nvPr>
            <p:ph idx="1"/>
          </p:nvPr>
        </p:nvSpPr>
        <p:spPr>
          <a:xfrm>
            <a:off x="298451" y="1076325"/>
            <a:ext cx="4788938" cy="4616450"/>
          </a:xfrm>
        </p:spPr>
        <p:txBody>
          <a:bodyPr/>
          <a:lstStyle/>
          <a:p>
            <a:r>
              <a:rPr lang="en-US" dirty="0"/>
              <a:t>Initial Cluster Results</a:t>
            </a:r>
          </a:p>
          <a:p>
            <a:pPr marL="969962" lvl="1" indent="-457200"/>
            <a:r>
              <a:rPr lang="en-US" dirty="0"/>
              <a:t>Two potential outliers identified earlier (cases 6 and 87) do not form a cluster until stage 75 and then join again at stage 89.</a:t>
            </a:r>
          </a:p>
          <a:p>
            <a:pPr marL="969962" lvl="1" indent="-457200"/>
            <a:r>
              <a:rPr lang="en-US" dirty="0"/>
              <a:t>As a result, these two cases are designated as outliers and omitted from the subsequent analysis.</a:t>
            </a:r>
          </a:p>
          <a:p>
            <a:pPr marL="969962" lvl="1" indent="-457200"/>
            <a:r>
              <a:rPr lang="en-US" dirty="0"/>
              <a:t>The hierarchical method is performed again with 98 observations included.</a:t>
            </a:r>
          </a:p>
          <a:p>
            <a:r>
              <a:rPr lang="en-US" dirty="0"/>
              <a:t> </a:t>
            </a:r>
          </a:p>
        </p:txBody>
      </p:sp>
      <p:pic>
        <p:nvPicPr>
          <p:cNvPr id="6" name="Picture 5"/>
          <p:cNvPicPr>
            <a:picLocks noChangeAspect="1"/>
          </p:cNvPicPr>
          <p:nvPr/>
        </p:nvPicPr>
        <p:blipFill>
          <a:blip r:embed="rId2"/>
          <a:stretch>
            <a:fillRect/>
          </a:stretch>
        </p:blipFill>
        <p:spPr>
          <a:xfrm>
            <a:off x="5495579" y="1720041"/>
            <a:ext cx="6558540" cy="3608416"/>
          </a:xfrm>
          <a:prstGeom prst="rect">
            <a:avLst/>
          </a:prstGeom>
          <a:ln w="25400">
            <a:solidFill>
              <a:srgbClr val="000000"/>
            </a:solidFill>
          </a:ln>
        </p:spPr>
      </p:pic>
      <p:sp>
        <p:nvSpPr>
          <p:cNvPr id="7" name="Footer Placeholder 3">
            <a:extLst>
              <a:ext uri="{FF2B5EF4-FFF2-40B4-BE49-F238E27FC236}">
                <a16:creationId xmlns:a16="http://schemas.microsoft.com/office/drawing/2014/main" id="{BCADF378-0519-4089-BE10-539CEF26642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48836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A Hierarchical Analysis – </a:t>
            </a:r>
            <a:r>
              <a:rPr lang="en-US" dirty="0" err="1"/>
              <a:t>Respecified</a:t>
            </a:r>
            <a:r>
              <a:rPr lang="en-US" dirty="0"/>
              <a:t>  Analysis</a:t>
            </a:r>
          </a:p>
        </p:txBody>
      </p:sp>
      <p:sp>
        <p:nvSpPr>
          <p:cNvPr id="3" name="Content Placeholder 2"/>
          <p:cNvSpPr>
            <a:spLocks noGrp="1"/>
          </p:cNvSpPr>
          <p:nvPr>
            <p:ph idx="1"/>
          </p:nvPr>
        </p:nvSpPr>
        <p:spPr>
          <a:xfrm>
            <a:off x="298450" y="851881"/>
            <a:ext cx="6360044" cy="4616450"/>
          </a:xfrm>
        </p:spPr>
        <p:txBody>
          <a:bodyPr/>
          <a:lstStyle/>
          <a:p>
            <a:r>
              <a:rPr lang="en-US" b="1" dirty="0"/>
              <a:t>Various Stopping Rules:</a:t>
            </a:r>
          </a:p>
          <a:p>
            <a:pPr lvl="1"/>
            <a:r>
              <a:rPr lang="en-US" u="sng" dirty="0"/>
              <a:t>Proportionate Change in Heterogeneity </a:t>
            </a:r>
            <a:r>
              <a:rPr lang="en-US" dirty="0"/>
              <a:t>– four cluster solution seems most distinct, but three and five cluster solutions also possible</a:t>
            </a:r>
          </a:p>
          <a:p>
            <a:pPr lvl="1"/>
            <a:r>
              <a:rPr lang="en-US" u="sng" dirty="0"/>
              <a:t>Pseudo T</a:t>
            </a:r>
            <a:r>
              <a:rPr lang="en-US" u="sng" baseline="30000" dirty="0"/>
              <a:t>2</a:t>
            </a:r>
            <a:r>
              <a:rPr lang="en-US" u="sng" dirty="0"/>
              <a:t> </a:t>
            </a:r>
            <a:r>
              <a:rPr lang="en-US" dirty="0"/>
              <a:t>– values indicate 4 or 5 clusters</a:t>
            </a:r>
          </a:p>
          <a:p>
            <a:pPr lvl="1"/>
            <a:r>
              <a:rPr lang="en-US" u="sng" dirty="0"/>
              <a:t>CCC</a:t>
            </a:r>
            <a:r>
              <a:rPr lang="en-US" dirty="0"/>
              <a:t> – does not identify any distinct solution</a:t>
            </a:r>
          </a:p>
          <a:p>
            <a:pPr lvl="1"/>
            <a:r>
              <a:rPr lang="en-US" u="sng" dirty="0"/>
              <a:t>Pseudo F </a:t>
            </a:r>
            <a:r>
              <a:rPr lang="en-US" dirty="0"/>
              <a:t>– little variation, possibly five cluster solution</a:t>
            </a:r>
          </a:p>
          <a:p>
            <a:pPr lvl="1"/>
            <a:r>
              <a:rPr lang="en-US" u="sng" dirty="0"/>
              <a:t>Result – four cluster solution</a:t>
            </a:r>
          </a:p>
          <a:p>
            <a:pPr lvl="1"/>
            <a:endParaRPr lang="en-US" dirty="0"/>
          </a:p>
        </p:txBody>
      </p:sp>
      <p:pic>
        <p:nvPicPr>
          <p:cNvPr id="5" name="Picture 4"/>
          <p:cNvPicPr>
            <a:picLocks noChangeAspect="1"/>
          </p:cNvPicPr>
          <p:nvPr/>
        </p:nvPicPr>
        <p:blipFill>
          <a:blip r:embed="rId2"/>
          <a:stretch>
            <a:fillRect/>
          </a:stretch>
        </p:blipFill>
        <p:spPr>
          <a:xfrm>
            <a:off x="6917054" y="974840"/>
            <a:ext cx="5194590" cy="5124450"/>
          </a:xfrm>
          <a:prstGeom prst="rect">
            <a:avLst/>
          </a:prstGeom>
        </p:spPr>
      </p:pic>
      <p:pic>
        <p:nvPicPr>
          <p:cNvPr id="6" name="Picture 5"/>
          <p:cNvPicPr>
            <a:picLocks noChangeAspect="1"/>
          </p:cNvPicPr>
          <p:nvPr/>
        </p:nvPicPr>
        <p:blipFill>
          <a:blip r:embed="rId3"/>
          <a:stretch>
            <a:fillRect/>
          </a:stretch>
        </p:blipFill>
        <p:spPr>
          <a:xfrm>
            <a:off x="990080" y="4999231"/>
            <a:ext cx="5124450" cy="1609725"/>
          </a:xfrm>
          <a:prstGeom prst="rect">
            <a:avLst/>
          </a:prstGeom>
        </p:spPr>
      </p:pic>
      <p:sp>
        <p:nvSpPr>
          <p:cNvPr id="7" name="Footer Placeholder 3">
            <a:extLst>
              <a:ext uri="{FF2B5EF4-FFF2-40B4-BE49-F238E27FC236}">
                <a16:creationId xmlns:a16="http://schemas.microsoft.com/office/drawing/2014/main" id="{EE6424D4-1506-4A55-88FC-BA2D577EDA9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77347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Profiling the Hierarchical Cluster Results</a:t>
            </a:r>
          </a:p>
        </p:txBody>
      </p:sp>
      <p:sp>
        <p:nvSpPr>
          <p:cNvPr id="3" name="Content Placeholder 2"/>
          <p:cNvSpPr>
            <a:spLocks noGrp="1"/>
          </p:cNvSpPr>
          <p:nvPr>
            <p:ph idx="1"/>
          </p:nvPr>
        </p:nvSpPr>
        <p:spPr>
          <a:xfrm>
            <a:off x="268818" y="973681"/>
            <a:ext cx="6176996" cy="4616450"/>
          </a:xfrm>
        </p:spPr>
        <p:txBody>
          <a:bodyPr/>
          <a:lstStyle/>
          <a:p>
            <a:pPr marL="457200" indent="-457200"/>
            <a:r>
              <a:rPr lang="en-US" b="1" dirty="0"/>
              <a:t>Four Cluster Solution</a:t>
            </a:r>
          </a:p>
          <a:p>
            <a:pPr marL="969962" lvl="1" indent="-457200"/>
            <a:r>
              <a:rPr lang="en-US" dirty="0"/>
              <a:t>Statistically significant differences across clusters for all five clustering variables.</a:t>
            </a:r>
          </a:p>
          <a:p>
            <a:pPr marL="969962" lvl="1" indent="-457200"/>
            <a:r>
              <a:rPr lang="en-US" dirty="0"/>
              <a:t>Profiles</a:t>
            </a:r>
          </a:p>
          <a:p>
            <a:pPr marL="1370012" lvl="2" indent="-457200"/>
            <a:r>
              <a:rPr lang="en-US" sz="1800" dirty="0"/>
              <a:t>Cluster 1 – 49 observations with  relatively lower mean on X</a:t>
            </a:r>
            <a:r>
              <a:rPr lang="en-US" sz="1800" baseline="-25000" dirty="0"/>
              <a:t>15</a:t>
            </a:r>
            <a:r>
              <a:rPr lang="en-US" sz="1800" dirty="0"/>
              <a:t> (New Products) than the other three clusters.</a:t>
            </a:r>
          </a:p>
          <a:p>
            <a:pPr marL="1370012" lvl="2" indent="-457200"/>
            <a:r>
              <a:rPr lang="en-US" sz="1800" dirty="0"/>
              <a:t>Cluster 2 – 18 observations and is best characterized by two variables: a very low mean on X</a:t>
            </a:r>
            <a:r>
              <a:rPr lang="en-US" sz="1800" baseline="-25000" dirty="0"/>
              <a:t>8</a:t>
            </a:r>
            <a:r>
              <a:rPr lang="en-US" sz="1800" dirty="0"/>
              <a:t> (Technical Support) and highest score on X</a:t>
            </a:r>
            <a:r>
              <a:rPr lang="en-US" sz="1800" baseline="-25000" dirty="0"/>
              <a:t>15</a:t>
            </a:r>
            <a:r>
              <a:rPr lang="en-US" sz="1800" dirty="0"/>
              <a:t> (New Products). </a:t>
            </a:r>
          </a:p>
          <a:p>
            <a:pPr marL="1370012" lvl="2" indent="-457200"/>
            <a:r>
              <a:rPr lang="en-US" sz="1800" dirty="0"/>
              <a:t>Cluster 3 – 14 observations and is best characterized by a relatively low score on X</a:t>
            </a:r>
            <a:r>
              <a:rPr lang="en-US" sz="1800" baseline="-25000" dirty="0"/>
              <a:t>6</a:t>
            </a:r>
            <a:r>
              <a:rPr lang="en-US" sz="1800" dirty="0"/>
              <a:t> (product quality).</a:t>
            </a:r>
          </a:p>
          <a:p>
            <a:pPr marL="1370012" lvl="2" indent="-457200"/>
            <a:r>
              <a:rPr lang="en-US" sz="1800" dirty="0"/>
              <a:t>Cluster 4 – 17 observations and characterized by a relatively low score on X</a:t>
            </a:r>
            <a:r>
              <a:rPr lang="en-US" sz="1800" baseline="-25000" dirty="0"/>
              <a:t>12</a:t>
            </a:r>
            <a:r>
              <a:rPr lang="en-US" sz="1800" dirty="0"/>
              <a:t> (Salesforce Image)</a:t>
            </a:r>
          </a:p>
        </p:txBody>
      </p:sp>
      <p:grpSp>
        <p:nvGrpSpPr>
          <p:cNvPr id="9" name="Group 8"/>
          <p:cNvGrpSpPr/>
          <p:nvPr/>
        </p:nvGrpSpPr>
        <p:grpSpPr>
          <a:xfrm>
            <a:off x="7598750" y="2434489"/>
            <a:ext cx="4047744" cy="4139184"/>
            <a:chOff x="4081458" y="1076325"/>
            <a:chExt cx="4047744" cy="4139184"/>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1458" y="1076325"/>
              <a:ext cx="4047744" cy="1944624"/>
            </a:xfrm>
            <a:prstGeom prst="rect">
              <a:avLst/>
            </a:prstGeom>
            <a:ln w="25400">
              <a:solidFill>
                <a:srgbClr val="000000"/>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458" y="3020949"/>
              <a:ext cx="4047744" cy="2194560"/>
            </a:xfrm>
            <a:prstGeom prst="rect">
              <a:avLst/>
            </a:prstGeom>
            <a:ln w="25400">
              <a:solidFill>
                <a:srgbClr val="000000"/>
              </a:solidFill>
            </a:ln>
          </p:spPr>
        </p:pic>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181" y="843198"/>
            <a:ext cx="5806440" cy="1514856"/>
          </a:xfrm>
          <a:prstGeom prst="rect">
            <a:avLst/>
          </a:prstGeom>
          <a:ln w="25400">
            <a:solidFill>
              <a:srgbClr val="000000"/>
            </a:solidFill>
          </a:ln>
        </p:spPr>
      </p:pic>
      <p:sp>
        <p:nvSpPr>
          <p:cNvPr id="10" name="Footer Placeholder 3">
            <a:extLst>
              <a:ext uri="{FF2B5EF4-FFF2-40B4-BE49-F238E27FC236}">
                <a16:creationId xmlns:a16="http://schemas.microsoft.com/office/drawing/2014/main" id="{AE19DC8D-D6DB-4351-867E-1ECA420C97A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3943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A Nonhierarchical Cluster Analysis</a:t>
            </a:r>
          </a:p>
        </p:txBody>
      </p:sp>
      <p:sp>
        <p:nvSpPr>
          <p:cNvPr id="3" name="Content Placeholder 2"/>
          <p:cNvSpPr>
            <a:spLocks noGrp="1"/>
          </p:cNvSpPr>
          <p:nvPr>
            <p:ph idx="1"/>
          </p:nvPr>
        </p:nvSpPr>
        <p:spPr/>
        <p:txBody>
          <a:bodyPr/>
          <a:lstStyle/>
          <a:p>
            <a:r>
              <a:rPr lang="en-US" b="1" dirty="0"/>
              <a:t>The results of Part 1 (Hierarchical Analysis) are used to determine the number of clusters – 4 </a:t>
            </a:r>
          </a:p>
          <a:p>
            <a:endParaRPr lang="en-US" b="1" dirty="0"/>
          </a:p>
          <a:p>
            <a:r>
              <a:rPr lang="en-US" b="1" dirty="0"/>
              <a:t>The nonhierarchical method is used to develop an “optimal” four cluster solution</a:t>
            </a:r>
          </a:p>
          <a:p>
            <a:endParaRPr lang="en-US" b="1" dirty="0"/>
          </a:p>
          <a:p>
            <a:r>
              <a:rPr lang="en-US" b="1" dirty="0"/>
              <a:t>The resulting four cluster solution will be validated on a series of related outcome measures</a:t>
            </a:r>
          </a:p>
          <a:p>
            <a:endParaRPr lang="en-US" dirty="0"/>
          </a:p>
          <a:p>
            <a:endParaRPr lang="en-US" dirty="0"/>
          </a:p>
        </p:txBody>
      </p:sp>
      <p:sp>
        <p:nvSpPr>
          <p:cNvPr id="5" name="Footer Placeholder 3">
            <a:extLst>
              <a:ext uri="{FF2B5EF4-FFF2-40B4-BE49-F238E27FC236}">
                <a16:creationId xmlns:a16="http://schemas.microsoft.com/office/drawing/2014/main" id="{B0BAC973-38EE-4E04-B60F-8792164CD6B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81227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4: Deriving Clusters and Assessing Overall Fit</a:t>
            </a:r>
          </a:p>
        </p:txBody>
      </p:sp>
      <p:sp>
        <p:nvSpPr>
          <p:cNvPr id="3" name="Content Placeholder 2"/>
          <p:cNvSpPr>
            <a:spLocks noGrp="1"/>
          </p:cNvSpPr>
          <p:nvPr>
            <p:ph idx="1"/>
          </p:nvPr>
        </p:nvSpPr>
        <p:spPr/>
        <p:txBody>
          <a:bodyPr/>
          <a:lstStyle/>
          <a:p>
            <a:r>
              <a:rPr lang="en-US" dirty="0"/>
              <a:t>Two factors must be determined:</a:t>
            </a:r>
          </a:p>
          <a:p>
            <a:pPr marL="969962" lvl="1" indent="-457200"/>
            <a:endParaRPr lang="en-US" dirty="0"/>
          </a:p>
          <a:p>
            <a:pPr marL="969962" lvl="1" indent="-457200"/>
            <a:r>
              <a:rPr lang="en-US" dirty="0"/>
              <a:t>How will seed points for clusters be determined?</a:t>
            </a:r>
          </a:p>
          <a:p>
            <a:pPr marL="1370012" lvl="2" indent="-457200"/>
            <a:r>
              <a:rPr lang="en-US" dirty="0"/>
              <a:t>Employed sample-generating process, specifically randomly selected observations to act as seed points.</a:t>
            </a:r>
          </a:p>
          <a:p>
            <a:pPr marL="969962" lvl="1" indent="-457200"/>
            <a:endParaRPr lang="en-US" dirty="0"/>
          </a:p>
          <a:p>
            <a:pPr marL="969962" lvl="1" indent="-457200"/>
            <a:r>
              <a:rPr lang="en-US" dirty="0"/>
              <a:t>What clustering algorithm will be used?</a:t>
            </a:r>
          </a:p>
          <a:p>
            <a:pPr marL="1370012" lvl="2" indent="-457200"/>
            <a:r>
              <a:rPr lang="en-US" dirty="0"/>
              <a:t>K-means optimizing algorithm.</a:t>
            </a:r>
          </a:p>
          <a:p>
            <a:pPr marL="1827212" lvl="3" indent="-457200"/>
            <a:r>
              <a:rPr lang="en-US" dirty="0"/>
              <a:t>allows for reassignment of observations among clusters until a minimum level of heterogeneity is reached. Using this algorithm, observations are initially grouped to the closest cluster seed. When all observations are assigned, each observation is evaluated to see if it is still in the closest cluster. If it is not, it is reassigned to a closer cluster. The process continues until the homogeneity within clusters cannot be increased by further movement (reassignment) of observations between clusters.</a:t>
            </a:r>
          </a:p>
        </p:txBody>
      </p:sp>
      <p:sp>
        <p:nvSpPr>
          <p:cNvPr id="5" name="Footer Placeholder 3">
            <a:extLst>
              <a:ext uri="{FF2B5EF4-FFF2-40B4-BE49-F238E27FC236}">
                <a16:creationId xmlns:a16="http://schemas.microsoft.com/office/drawing/2014/main" id="{8DE29421-8AA3-4FA7-8171-1A03B28C9AD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020414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Profiling the Nonhierarchical Cluster Results</a:t>
            </a:r>
          </a:p>
        </p:txBody>
      </p:sp>
      <p:sp>
        <p:nvSpPr>
          <p:cNvPr id="3" name="Content Placeholder 2"/>
          <p:cNvSpPr>
            <a:spLocks noGrp="1"/>
          </p:cNvSpPr>
          <p:nvPr>
            <p:ph idx="1"/>
          </p:nvPr>
        </p:nvSpPr>
        <p:spPr>
          <a:xfrm>
            <a:off x="268817" y="973681"/>
            <a:ext cx="6421231" cy="7153282"/>
          </a:xfrm>
        </p:spPr>
        <p:txBody>
          <a:bodyPr/>
          <a:lstStyle/>
          <a:p>
            <a:pPr marL="457200" indent="-457200"/>
            <a:r>
              <a:rPr lang="en-US" b="1" dirty="0"/>
              <a:t>Four Cluster Solution</a:t>
            </a:r>
          </a:p>
          <a:p>
            <a:pPr marL="969962" lvl="1" indent="-457200"/>
            <a:r>
              <a:rPr lang="en-US" dirty="0"/>
              <a:t>Statistically significant differences across clusters for </a:t>
            </a:r>
            <a:r>
              <a:rPr lang="en-US" u="sng" dirty="0"/>
              <a:t>four of the five </a:t>
            </a:r>
            <a:r>
              <a:rPr lang="en-US" dirty="0"/>
              <a:t>clustering variables</a:t>
            </a:r>
          </a:p>
          <a:p>
            <a:pPr marL="969962" lvl="1" indent="-457200"/>
            <a:r>
              <a:rPr lang="en-US" u="sng" dirty="0"/>
              <a:t>Profiles</a:t>
            </a:r>
          </a:p>
          <a:p>
            <a:pPr marL="1370012" lvl="2" indent="-457200"/>
            <a:r>
              <a:rPr lang="en-US" sz="1800" u="sng" dirty="0"/>
              <a:t>Cluster 1</a:t>
            </a:r>
            <a:r>
              <a:rPr lang="en-US" sz="1800" dirty="0"/>
              <a:t> – 25 observations and most distinguished by a relatively low mean for new products (X</a:t>
            </a:r>
            <a:r>
              <a:rPr lang="en-US" sz="1800" baseline="-25000" dirty="0"/>
              <a:t>15</a:t>
            </a:r>
            <a:r>
              <a:rPr lang="en-US" sz="1800" dirty="0"/>
              <a:t>). Means for the other variables (except product quality) also are relatively low. </a:t>
            </a:r>
          </a:p>
          <a:p>
            <a:pPr marL="1370012" lvl="2" indent="-457200"/>
            <a:r>
              <a:rPr lang="en-US" sz="1800" u="sng" dirty="0"/>
              <a:t>Cluster 2</a:t>
            </a:r>
            <a:r>
              <a:rPr lang="en-US" sz="1800" dirty="0"/>
              <a:t> – distinguished by relatively higher means on technical support (X</a:t>
            </a:r>
            <a:r>
              <a:rPr lang="en-US" sz="1800" baseline="-25000" dirty="0"/>
              <a:t>8</a:t>
            </a:r>
            <a:r>
              <a:rPr lang="en-US" sz="1800" dirty="0"/>
              <a:t>) and product quality (X</a:t>
            </a:r>
            <a:r>
              <a:rPr lang="en-US" sz="1800" baseline="-25000" dirty="0"/>
              <a:t>6</a:t>
            </a:r>
            <a:r>
              <a:rPr lang="en-US" sz="1800" dirty="0"/>
              <a:t>). </a:t>
            </a:r>
          </a:p>
          <a:p>
            <a:pPr marL="1370012" lvl="2" indent="-457200"/>
            <a:r>
              <a:rPr lang="en-US" sz="1800" u="sng" dirty="0"/>
              <a:t>Cluster 3 </a:t>
            </a:r>
            <a:r>
              <a:rPr lang="en-US" sz="1800" dirty="0"/>
              <a:t>– 17 observations and is distinguished by a relatively higher mean for new products (X</a:t>
            </a:r>
            <a:r>
              <a:rPr lang="en-US" sz="1800" baseline="-25000" dirty="0"/>
              <a:t>15</a:t>
            </a:r>
            <a:r>
              <a:rPr lang="en-US" sz="1800" dirty="0"/>
              <a:t>) and relatively lower mean for technical support (X</a:t>
            </a:r>
            <a:r>
              <a:rPr lang="en-US" sz="1800" baseline="-25000" dirty="0"/>
              <a:t>8</a:t>
            </a:r>
            <a:r>
              <a:rPr lang="en-US" sz="1800" dirty="0"/>
              <a:t>)</a:t>
            </a:r>
          </a:p>
          <a:p>
            <a:pPr marL="1370012" lvl="2" indent="-457200"/>
            <a:r>
              <a:rPr lang="en-US" sz="1800" u="sng" dirty="0"/>
              <a:t>Cluster 4</a:t>
            </a:r>
            <a:r>
              <a:rPr lang="en-US" sz="1800" dirty="0"/>
              <a:t> – 27 observations and distinguished by the lowest mean of all clusters on product quality (X</a:t>
            </a:r>
            <a:r>
              <a:rPr lang="en-US" sz="1800" baseline="-25000" dirty="0"/>
              <a:t>6</a:t>
            </a:r>
            <a:r>
              <a:rPr lang="en-US" sz="1800" dirty="0"/>
              <a:t>) and relatively average on other variables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0131" y="973681"/>
            <a:ext cx="5713274" cy="1344168"/>
          </a:xfrm>
          <a:prstGeom prst="rect">
            <a:avLst/>
          </a:prstGeom>
          <a:ln w="25400">
            <a:solidFill>
              <a:srgbClr val="000000"/>
            </a:solidFill>
          </a:ln>
        </p:spPr>
      </p:pic>
      <p:grpSp>
        <p:nvGrpSpPr>
          <p:cNvPr id="12" name="Group 11"/>
          <p:cNvGrpSpPr/>
          <p:nvPr/>
        </p:nvGrpSpPr>
        <p:grpSpPr>
          <a:xfrm>
            <a:off x="7024614" y="2524767"/>
            <a:ext cx="4901184" cy="3663696"/>
            <a:chOff x="7024614" y="2524767"/>
            <a:chExt cx="4901184" cy="3663696"/>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4614" y="2524767"/>
              <a:ext cx="4898136" cy="1703832"/>
            </a:xfrm>
            <a:prstGeom prst="rect">
              <a:avLst/>
            </a:prstGeom>
            <a:ln w="25400">
              <a:solidFill>
                <a:srgbClr val="000000"/>
              </a:solidFill>
            </a:ln>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4614" y="4228599"/>
              <a:ext cx="4901184" cy="1959864"/>
            </a:xfrm>
            <a:prstGeom prst="rect">
              <a:avLst/>
            </a:prstGeom>
            <a:ln w="25400">
              <a:solidFill>
                <a:srgbClr val="000000"/>
              </a:solidFill>
            </a:ln>
          </p:spPr>
        </p:pic>
      </p:grpSp>
      <p:sp>
        <p:nvSpPr>
          <p:cNvPr id="9" name="Footer Placeholder 3">
            <a:extLst>
              <a:ext uri="{FF2B5EF4-FFF2-40B4-BE49-F238E27FC236}">
                <a16:creationId xmlns:a16="http://schemas.microsoft.com/office/drawing/2014/main" id="{A3CB1B34-1850-4FA2-A3BD-E1DE3A1872C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72138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6: Validation and Profiling the Clusters</a:t>
            </a:r>
          </a:p>
        </p:txBody>
      </p:sp>
      <p:sp>
        <p:nvSpPr>
          <p:cNvPr id="3" name="Content Placeholder 2"/>
          <p:cNvSpPr>
            <a:spLocks noGrp="1"/>
          </p:cNvSpPr>
          <p:nvPr>
            <p:ph idx="1"/>
          </p:nvPr>
        </p:nvSpPr>
        <p:spPr/>
        <p:txBody>
          <a:bodyPr/>
          <a:lstStyle/>
          <a:p>
            <a:r>
              <a:rPr lang="en-US" b="1" dirty="0"/>
              <a:t>Validation</a:t>
            </a:r>
          </a:p>
          <a:p>
            <a:pPr marL="969962" lvl="1" indent="-457200"/>
            <a:r>
              <a:rPr lang="en-US" u="sng" dirty="0"/>
              <a:t>Stability</a:t>
            </a:r>
            <a:r>
              <a:rPr lang="en-US" dirty="0"/>
              <a:t> – the four-group nonhierarchical cluster solution is examined by comparing two different solutions using sample-generated seed points.</a:t>
            </a:r>
          </a:p>
          <a:p>
            <a:pPr marL="969962" lvl="1" indent="-457200"/>
            <a:r>
              <a:rPr lang="en-US" u="sng" dirty="0"/>
              <a:t>Criterion validity </a:t>
            </a:r>
            <a:r>
              <a:rPr lang="en-US" dirty="0"/>
              <a:t>– assess statistical significance of cluster differences on four outcome measures of relevance to research objectives.</a:t>
            </a:r>
          </a:p>
          <a:p>
            <a:pPr marL="1370012" lvl="2" indent="-457200"/>
            <a:r>
              <a:rPr lang="en-US" dirty="0"/>
              <a:t>MANOVA and individual ANOVAs all significant, indicating </a:t>
            </a:r>
            <a:r>
              <a:rPr lang="en-US" b="1" dirty="0"/>
              <a:t>criterion</a:t>
            </a:r>
            <a:r>
              <a:rPr lang="en-US" dirty="0"/>
              <a:t> validity.</a:t>
            </a:r>
          </a:p>
          <a:p>
            <a:r>
              <a:rPr lang="en-US" dirty="0"/>
              <a:t>Profiling</a:t>
            </a:r>
          </a:p>
          <a:p>
            <a:pPr marL="969962" lvl="1" indent="-457200"/>
            <a:r>
              <a:rPr lang="en-US" dirty="0"/>
              <a:t>Profiling of clusters on variables not included as clustering variables to assess practical significance and theoretical basis of cluster solution.</a:t>
            </a:r>
          </a:p>
          <a:p>
            <a:pPr marL="969962" lvl="1" indent="-457200"/>
            <a:r>
              <a:rPr lang="en-US" dirty="0"/>
              <a:t>Five characteristics – X</a:t>
            </a:r>
            <a:r>
              <a:rPr lang="en-US" baseline="-25000" dirty="0"/>
              <a:t>1</a:t>
            </a:r>
            <a:r>
              <a:rPr lang="en-US" dirty="0"/>
              <a:t> (Customer Type), X</a:t>
            </a:r>
            <a:r>
              <a:rPr lang="en-US" baseline="-25000" dirty="0"/>
              <a:t>2</a:t>
            </a:r>
            <a:r>
              <a:rPr lang="en-US" dirty="0"/>
              <a:t> (Industry Type), X</a:t>
            </a:r>
            <a:r>
              <a:rPr lang="en-US" baseline="-25000" dirty="0"/>
              <a:t>3</a:t>
            </a:r>
            <a:r>
              <a:rPr lang="en-US" dirty="0"/>
              <a:t> (Firm Size), X</a:t>
            </a:r>
            <a:r>
              <a:rPr lang="en-US" baseline="-25000" dirty="0"/>
              <a:t>4</a:t>
            </a:r>
            <a:r>
              <a:rPr lang="en-US" dirty="0"/>
              <a:t> (Region), and X</a:t>
            </a:r>
            <a:r>
              <a:rPr lang="en-US" baseline="-25000" dirty="0"/>
              <a:t>5</a:t>
            </a:r>
            <a:r>
              <a:rPr lang="en-US" dirty="0"/>
              <a:t> (Distribution System).</a:t>
            </a:r>
          </a:p>
          <a:p>
            <a:pPr marL="969962" lvl="1" indent="-457200"/>
            <a:r>
              <a:rPr lang="en-US" dirty="0"/>
              <a:t>Three characteristics (X</a:t>
            </a:r>
            <a:r>
              <a:rPr lang="en-US" baseline="-25000" dirty="0"/>
              <a:t>1</a:t>
            </a:r>
            <a:r>
              <a:rPr lang="en-US" dirty="0"/>
              <a:t>, X</a:t>
            </a:r>
            <a:r>
              <a:rPr lang="en-US" baseline="-25000" dirty="0"/>
              <a:t>2</a:t>
            </a:r>
            <a:r>
              <a:rPr lang="en-US" dirty="0"/>
              <a:t> and X</a:t>
            </a:r>
            <a:r>
              <a:rPr lang="en-US" baseline="-25000" dirty="0"/>
              <a:t>4</a:t>
            </a:r>
            <a:r>
              <a:rPr lang="en-US" dirty="0"/>
              <a:t>)exhibited significant differences, thus providing additional support to practical relevance and theoretical basis.</a:t>
            </a:r>
          </a:p>
          <a:p>
            <a:endParaRPr lang="en-US" dirty="0"/>
          </a:p>
          <a:p>
            <a:endParaRPr lang="en-US" dirty="0"/>
          </a:p>
        </p:txBody>
      </p:sp>
      <p:sp>
        <p:nvSpPr>
          <p:cNvPr id="5" name="Footer Placeholder 3">
            <a:extLst>
              <a:ext uri="{FF2B5EF4-FFF2-40B4-BE49-F238E27FC236}">
                <a16:creationId xmlns:a16="http://schemas.microsoft.com/office/drawing/2014/main" id="{1683676A-DF20-42AC-8B6E-A7BACB54276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691690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Learning Checkpoint</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Why might we use cluster analysis?</a:t>
            </a:r>
          </a:p>
          <a:p>
            <a:pPr marL="514350" indent="-514350">
              <a:buFont typeface="+mj-lt"/>
              <a:buAutoNum type="arabicPeriod"/>
            </a:pPr>
            <a:r>
              <a:rPr lang="en-US" dirty="0"/>
              <a:t>What are the three major steps in cluster analysis?</a:t>
            </a:r>
          </a:p>
          <a:p>
            <a:pPr marL="514350" indent="-514350">
              <a:buFont typeface="+mj-lt"/>
              <a:buAutoNum type="arabicPeriod"/>
            </a:pPr>
            <a:r>
              <a:rPr lang="en-US" dirty="0"/>
              <a:t>How do you decide how </a:t>
            </a:r>
            <a:r>
              <a:rPr lang="en-US"/>
              <a:t>many clusters </a:t>
            </a:r>
            <a:r>
              <a:rPr lang="en-US" dirty="0"/>
              <a:t>to extract?</a:t>
            </a:r>
          </a:p>
          <a:p>
            <a:pPr marL="514350" indent="-514350">
              <a:buFont typeface="+mj-lt"/>
              <a:buAutoNum type="arabicPeriod"/>
            </a:pPr>
            <a:r>
              <a:rPr lang="en-US" dirty="0"/>
              <a:t>Why do we validate clusters?</a:t>
            </a:r>
          </a:p>
          <a:p>
            <a:endParaRPr lang="en-US" dirty="0"/>
          </a:p>
        </p:txBody>
      </p:sp>
      <p:sp>
        <p:nvSpPr>
          <p:cNvPr id="5" name="Footer Placeholder 3">
            <a:extLst>
              <a:ext uri="{FF2B5EF4-FFF2-40B4-BE49-F238E27FC236}">
                <a16:creationId xmlns:a16="http://schemas.microsoft.com/office/drawing/2014/main" id="{F2ACF67C-F934-4788-B2D0-5A1C42AF49C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0551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Does Cluster Analysis Work?</a:t>
            </a:r>
          </a:p>
        </p:txBody>
      </p:sp>
      <p:sp>
        <p:nvSpPr>
          <p:cNvPr id="6" name="Text Placeholder 5"/>
          <p:cNvSpPr>
            <a:spLocks noGrp="1"/>
          </p:cNvSpPr>
          <p:nvPr>
            <p:ph type="body" idx="1"/>
          </p:nvPr>
        </p:nvSpPr>
        <p:spPr/>
        <p:txBody>
          <a:bodyPr/>
          <a:lstStyle/>
          <a:p>
            <a:r>
              <a:rPr lang="en-US" sz="2400" dirty="0"/>
              <a:t>A Simple Example</a:t>
            </a:r>
          </a:p>
          <a:p>
            <a:r>
              <a:rPr lang="en-US" sz="2400" dirty="0"/>
              <a:t>Objective Versus Subjective Considerations</a:t>
            </a:r>
          </a:p>
        </p:txBody>
      </p:sp>
      <p:sp>
        <p:nvSpPr>
          <p:cNvPr id="7" name="Footer Placeholder 3">
            <a:extLst>
              <a:ext uri="{FF2B5EF4-FFF2-40B4-BE49-F238E27FC236}">
                <a16:creationId xmlns:a16="http://schemas.microsoft.com/office/drawing/2014/main" id="{EC38DB1E-0B03-49EF-9CF8-A3B1F07DD9C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8743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Diagram for Cluster Observations</a:t>
            </a:r>
          </a:p>
        </p:txBody>
      </p:sp>
      <p:sp>
        <p:nvSpPr>
          <p:cNvPr id="3" name="Content Placeholder 2"/>
          <p:cNvSpPr>
            <a:spLocks noGrp="1"/>
          </p:cNvSpPr>
          <p:nvPr>
            <p:ph idx="1"/>
          </p:nvPr>
        </p:nvSpPr>
        <p:spPr>
          <a:xfrm>
            <a:off x="298451" y="1076325"/>
            <a:ext cx="11368616" cy="611159"/>
          </a:xfrm>
        </p:spPr>
        <p:txBody>
          <a:bodyPr/>
          <a:lstStyle/>
          <a:p>
            <a:r>
              <a:rPr lang="en-US" b="1" u="sng" dirty="0">
                <a:solidFill>
                  <a:srgbClr val="FF0000"/>
                </a:solidFill>
              </a:rPr>
              <a:t>Fundamental Question: How Many Clusters?</a:t>
            </a:r>
          </a:p>
        </p:txBody>
      </p:sp>
      <p:sp>
        <p:nvSpPr>
          <p:cNvPr id="5" name="Rectangle 3"/>
          <p:cNvSpPr>
            <a:spLocks noChangeArrowheads="1"/>
          </p:cNvSpPr>
          <p:nvPr/>
        </p:nvSpPr>
        <p:spPr bwMode="auto">
          <a:xfrm>
            <a:off x="2858529" y="1960645"/>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 name="Text Box 4"/>
          <p:cNvSpPr txBox="1">
            <a:spLocks noChangeArrowheads="1"/>
          </p:cNvSpPr>
          <p:nvPr/>
        </p:nvSpPr>
        <p:spPr bwMode="auto">
          <a:xfrm rot="10800000">
            <a:off x="2132397" y="1770145"/>
            <a:ext cx="46166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b="1" dirty="0">
                <a:solidFill>
                  <a:srgbClr val="00279F"/>
                </a:solidFill>
                <a:latin typeface="Tahoma" panose="020B0604030504040204" pitchFamily="34" charset="0"/>
              </a:rPr>
              <a:t>Frequency of eating out</a:t>
            </a:r>
          </a:p>
        </p:txBody>
      </p:sp>
      <p:sp>
        <p:nvSpPr>
          <p:cNvPr id="7" name="Text Box 5"/>
          <p:cNvSpPr txBox="1">
            <a:spLocks noChangeArrowheads="1"/>
          </p:cNvSpPr>
          <p:nvPr/>
        </p:nvSpPr>
        <p:spPr bwMode="auto">
          <a:xfrm>
            <a:off x="4039629" y="5510295"/>
            <a:ext cx="5651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b="1" dirty="0">
                <a:solidFill>
                  <a:srgbClr val="00279F"/>
                </a:solidFill>
                <a:latin typeface="Tahoma" panose="020B0604030504040204" pitchFamily="34" charset="0"/>
              </a:rPr>
              <a:t>Frequency of going to fast food restaurants</a:t>
            </a:r>
          </a:p>
        </p:txBody>
      </p:sp>
      <p:sp>
        <p:nvSpPr>
          <p:cNvPr id="8" name="AutoShape 7"/>
          <p:cNvSpPr>
            <a:spLocks noChangeArrowheads="1"/>
          </p:cNvSpPr>
          <p:nvPr/>
        </p:nvSpPr>
        <p:spPr bwMode="auto">
          <a:xfrm>
            <a:off x="3849129" y="2265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 name="AutoShape 8"/>
          <p:cNvSpPr>
            <a:spLocks noChangeArrowheads="1"/>
          </p:cNvSpPr>
          <p:nvPr/>
        </p:nvSpPr>
        <p:spPr bwMode="auto">
          <a:xfrm>
            <a:off x="3468129" y="2494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 name="AutoShape 9"/>
          <p:cNvSpPr>
            <a:spLocks noChangeArrowheads="1"/>
          </p:cNvSpPr>
          <p:nvPr/>
        </p:nvSpPr>
        <p:spPr bwMode="auto">
          <a:xfrm>
            <a:off x="34681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 name="AutoShape 10"/>
          <p:cNvSpPr>
            <a:spLocks noChangeArrowheads="1"/>
          </p:cNvSpPr>
          <p:nvPr/>
        </p:nvSpPr>
        <p:spPr bwMode="auto">
          <a:xfrm>
            <a:off x="36205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 name="AutoShape 11"/>
          <p:cNvSpPr>
            <a:spLocks noChangeArrowheads="1"/>
          </p:cNvSpPr>
          <p:nvPr/>
        </p:nvSpPr>
        <p:spPr bwMode="auto">
          <a:xfrm>
            <a:off x="5982729" y="2722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 name="AutoShape 12"/>
          <p:cNvSpPr>
            <a:spLocks noChangeArrowheads="1"/>
          </p:cNvSpPr>
          <p:nvPr/>
        </p:nvSpPr>
        <p:spPr bwMode="auto">
          <a:xfrm>
            <a:off x="4153929" y="2417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 name="AutoShape 13"/>
          <p:cNvSpPr>
            <a:spLocks noChangeArrowheads="1"/>
          </p:cNvSpPr>
          <p:nvPr/>
        </p:nvSpPr>
        <p:spPr bwMode="auto">
          <a:xfrm>
            <a:off x="4382529" y="2494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 name="AutoShape 14"/>
          <p:cNvSpPr>
            <a:spLocks noChangeArrowheads="1"/>
          </p:cNvSpPr>
          <p:nvPr/>
        </p:nvSpPr>
        <p:spPr bwMode="auto">
          <a:xfrm>
            <a:off x="4611129" y="2798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 name="AutoShape 15"/>
          <p:cNvSpPr>
            <a:spLocks noChangeArrowheads="1"/>
          </p:cNvSpPr>
          <p:nvPr/>
        </p:nvSpPr>
        <p:spPr bwMode="auto">
          <a:xfrm>
            <a:off x="5677929" y="4703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 name="AutoShape 16"/>
          <p:cNvSpPr>
            <a:spLocks noChangeArrowheads="1"/>
          </p:cNvSpPr>
          <p:nvPr/>
        </p:nvSpPr>
        <p:spPr bwMode="auto">
          <a:xfrm>
            <a:off x="40015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 name="AutoShape 17"/>
          <p:cNvSpPr>
            <a:spLocks noChangeArrowheads="1"/>
          </p:cNvSpPr>
          <p:nvPr/>
        </p:nvSpPr>
        <p:spPr bwMode="auto">
          <a:xfrm>
            <a:off x="55255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 name="AutoShape 18"/>
          <p:cNvSpPr>
            <a:spLocks noChangeArrowheads="1"/>
          </p:cNvSpPr>
          <p:nvPr/>
        </p:nvSpPr>
        <p:spPr bwMode="auto">
          <a:xfrm>
            <a:off x="5830329" y="3179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 name="AutoShape 19"/>
          <p:cNvSpPr>
            <a:spLocks noChangeArrowheads="1"/>
          </p:cNvSpPr>
          <p:nvPr/>
        </p:nvSpPr>
        <p:spPr bwMode="auto">
          <a:xfrm>
            <a:off x="5754129" y="3865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1" name="AutoShape 20"/>
          <p:cNvSpPr>
            <a:spLocks noChangeArrowheads="1"/>
          </p:cNvSpPr>
          <p:nvPr/>
        </p:nvSpPr>
        <p:spPr bwMode="auto">
          <a:xfrm>
            <a:off x="59065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2" name="AutoShape 21"/>
          <p:cNvSpPr>
            <a:spLocks noChangeArrowheads="1"/>
          </p:cNvSpPr>
          <p:nvPr/>
        </p:nvSpPr>
        <p:spPr bwMode="auto">
          <a:xfrm>
            <a:off x="62113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3" name="AutoShape 22"/>
          <p:cNvSpPr>
            <a:spLocks noChangeArrowheads="1"/>
          </p:cNvSpPr>
          <p:nvPr/>
        </p:nvSpPr>
        <p:spPr bwMode="auto">
          <a:xfrm>
            <a:off x="65161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4" name="AutoShape 23"/>
          <p:cNvSpPr>
            <a:spLocks noChangeArrowheads="1"/>
          </p:cNvSpPr>
          <p:nvPr/>
        </p:nvSpPr>
        <p:spPr bwMode="auto">
          <a:xfrm>
            <a:off x="6058929" y="4856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5" name="AutoShape 24"/>
          <p:cNvSpPr>
            <a:spLocks noChangeArrowheads="1"/>
          </p:cNvSpPr>
          <p:nvPr/>
        </p:nvSpPr>
        <p:spPr bwMode="auto">
          <a:xfrm>
            <a:off x="6363729" y="4780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6" name="AutoShape 25"/>
          <p:cNvSpPr>
            <a:spLocks noChangeArrowheads="1"/>
          </p:cNvSpPr>
          <p:nvPr/>
        </p:nvSpPr>
        <p:spPr bwMode="auto">
          <a:xfrm>
            <a:off x="68209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7" name="AutoShape 26"/>
          <p:cNvSpPr>
            <a:spLocks noChangeArrowheads="1"/>
          </p:cNvSpPr>
          <p:nvPr/>
        </p:nvSpPr>
        <p:spPr bwMode="auto">
          <a:xfrm>
            <a:off x="68971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8" name="AutoShape 27"/>
          <p:cNvSpPr>
            <a:spLocks noChangeArrowheads="1"/>
          </p:cNvSpPr>
          <p:nvPr/>
        </p:nvSpPr>
        <p:spPr bwMode="auto">
          <a:xfrm>
            <a:off x="70495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9" name="AutoShape 28"/>
          <p:cNvSpPr>
            <a:spLocks noChangeArrowheads="1"/>
          </p:cNvSpPr>
          <p:nvPr/>
        </p:nvSpPr>
        <p:spPr bwMode="auto">
          <a:xfrm>
            <a:off x="72019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0" name="AutoShape 29"/>
          <p:cNvSpPr>
            <a:spLocks noChangeArrowheads="1"/>
          </p:cNvSpPr>
          <p:nvPr/>
        </p:nvSpPr>
        <p:spPr bwMode="auto">
          <a:xfrm>
            <a:off x="72781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1" name="AutoShape 30"/>
          <p:cNvSpPr>
            <a:spLocks noChangeArrowheads="1"/>
          </p:cNvSpPr>
          <p:nvPr/>
        </p:nvSpPr>
        <p:spPr bwMode="auto">
          <a:xfrm>
            <a:off x="7201929" y="4399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2" name="AutoShape 31"/>
          <p:cNvSpPr>
            <a:spLocks noChangeArrowheads="1"/>
          </p:cNvSpPr>
          <p:nvPr/>
        </p:nvSpPr>
        <p:spPr bwMode="auto">
          <a:xfrm>
            <a:off x="72781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3" name="AutoShape 32"/>
          <p:cNvSpPr>
            <a:spLocks noChangeArrowheads="1"/>
          </p:cNvSpPr>
          <p:nvPr/>
        </p:nvSpPr>
        <p:spPr bwMode="auto">
          <a:xfrm>
            <a:off x="75067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4" name="AutoShape 33"/>
          <p:cNvSpPr>
            <a:spLocks noChangeArrowheads="1"/>
          </p:cNvSpPr>
          <p:nvPr/>
        </p:nvSpPr>
        <p:spPr bwMode="auto">
          <a:xfrm>
            <a:off x="62113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5" name="AutoShape 34"/>
          <p:cNvSpPr>
            <a:spLocks noChangeArrowheads="1"/>
          </p:cNvSpPr>
          <p:nvPr/>
        </p:nvSpPr>
        <p:spPr bwMode="auto">
          <a:xfrm>
            <a:off x="6058929" y="4018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6" name="AutoShape 35"/>
          <p:cNvSpPr>
            <a:spLocks noChangeArrowheads="1"/>
          </p:cNvSpPr>
          <p:nvPr/>
        </p:nvSpPr>
        <p:spPr bwMode="auto">
          <a:xfrm>
            <a:off x="5982729" y="3560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7" name="AutoShape 36"/>
          <p:cNvSpPr>
            <a:spLocks noChangeArrowheads="1"/>
          </p:cNvSpPr>
          <p:nvPr/>
        </p:nvSpPr>
        <p:spPr bwMode="auto">
          <a:xfrm>
            <a:off x="6592329" y="4475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8" name="AutoShape 37"/>
          <p:cNvSpPr>
            <a:spLocks noChangeArrowheads="1"/>
          </p:cNvSpPr>
          <p:nvPr/>
        </p:nvSpPr>
        <p:spPr bwMode="auto">
          <a:xfrm>
            <a:off x="64399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9" name="AutoShape 38"/>
          <p:cNvSpPr>
            <a:spLocks noChangeArrowheads="1"/>
          </p:cNvSpPr>
          <p:nvPr/>
        </p:nvSpPr>
        <p:spPr bwMode="auto">
          <a:xfrm>
            <a:off x="6363729" y="3789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0" name="AutoShape 39"/>
          <p:cNvSpPr>
            <a:spLocks noChangeArrowheads="1"/>
          </p:cNvSpPr>
          <p:nvPr/>
        </p:nvSpPr>
        <p:spPr bwMode="auto">
          <a:xfrm>
            <a:off x="65923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1" name="AutoShape 40"/>
          <p:cNvSpPr>
            <a:spLocks noChangeArrowheads="1"/>
          </p:cNvSpPr>
          <p:nvPr/>
        </p:nvSpPr>
        <p:spPr bwMode="auto">
          <a:xfrm>
            <a:off x="6668529" y="3637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2" name="AutoShape 41"/>
          <p:cNvSpPr>
            <a:spLocks noChangeArrowheads="1"/>
          </p:cNvSpPr>
          <p:nvPr/>
        </p:nvSpPr>
        <p:spPr bwMode="auto">
          <a:xfrm>
            <a:off x="68209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3" name="AutoShape 42"/>
          <p:cNvSpPr>
            <a:spLocks noChangeArrowheads="1"/>
          </p:cNvSpPr>
          <p:nvPr/>
        </p:nvSpPr>
        <p:spPr bwMode="auto">
          <a:xfrm>
            <a:off x="7354329" y="3332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4" name="AutoShape 43"/>
          <p:cNvSpPr>
            <a:spLocks noChangeArrowheads="1"/>
          </p:cNvSpPr>
          <p:nvPr/>
        </p:nvSpPr>
        <p:spPr bwMode="auto">
          <a:xfrm>
            <a:off x="6287529" y="4246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5" name="AutoShape 44"/>
          <p:cNvSpPr>
            <a:spLocks noChangeArrowheads="1"/>
          </p:cNvSpPr>
          <p:nvPr/>
        </p:nvSpPr>
        <p:spPr bwMode="auto">
          <a:xfrm>
            <a:off x="42301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6" name="AutoShape 45"/>
          <p:cNvSpPr>
            <a:spLocks noChangeArrowheads="1"/>
          </p:cNvSpPr>
          <p:nvPr/>
        </p:nvSpPr>
        <p:spPr bwMode="auto">
          <a:xfrm>
            <a:off x="3239529" y="2722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7" name="AutoShape 46"/>
          <p:cNvSpPr>
            <a:spLocks noChangeArrowheads="1"/>
          </p:cNvSpPr>
          <p:nvPr/>
        </p:nvSpPr>
        <p:spPr bwMode="auto">
          <a:xfrm>
            <a:off x="3772929" y="2798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8" name="AutoShape 47"/>
          <p:cNvSpPr>
            <a:spLocks noChangeArrowheads="1"/>
          </p:cNvSpPr>
          <p:nvPr/>
        </p:nvSpPr>
        <p:spPr bwMode="auto">
          <a:xfrm>
            <a:off x="4077729" y="2646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9" name="AutoShape 48"/>
          <p:cNvSpPr>
            <a:spLocks noChangeArrowheads="1"/>
          </p:cNvSpPr>
          <p:nvPr/>
        </p:nvSpPr>
        <p:spPr bwMode="auto">
          <a:xfrm>
            <a:off x="6820929" y="3027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0" name="AutoShape 49"/>
          <p:cNvSpPr>
            <a:spLocks noChangeArrowheads="1"/>
          </p:cNvSpPr>
          <p:nvPr/>
        </p:nvSpPr>
        <p:spPr bwMode="auto">
          <a:xfrm>
            <a:off x="4534929" y="2951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1" name="AutoShape 50"/>
          <p:cNvSpPr>
            <a:spLocks noChangeArrowheads="1"/>
          </p:cNvSpPr>
          <p:nvPr/>
        </p:nvSpPr>
        <p:spPr bwMode="auto">
          <a:xfrm>
            <a:off x="46111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2" name="AutoShape 51"/>
          <p:cNvSpPr>
            <a:spLocks noChangeArrowheads="1"/>
          </p:cNvSpPr>
          <p:nvPr/>
        </p:nvSpPr>
        <p:spPr bwMode="auto">
          <a:xfrm>
            <a:off x="48397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3" name="AutoShape 52"/>
          <p:cNvSpPr>
            <a:spLocks noChangeArrowheads="1"/>
          </p:cNvSpPr>
          <p:nvPr/>
        </p:nvSpPr>
        <p:spPr bwMode="auto">
          <a:xfrm>
            <a:off x="51445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4" name="AutoShape 53"/>
          <p:cNvSpPr>
            <a:spLocks noChangeArrowheads="1"/>
          </p:cNvSpPr>
          <p:nvPr/>
        </p:nvSpPr>
        <p:spPr bwMode="auto">
          <a:xfrm>
            <a:off x="47635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5" name="AutoShape 54"/>
          <p:cNvSpPr>
            <a:spLocks noChangeArrowheads="1"/>
          </p:cNvSpPr>
          <p:nvPr/>
        </p:nvSpPr>
        <p:spPr bwMode="auto">
          <a:xfrm>
            <a:off x="5220729" y="3332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6" name="AutoShape 55"/>
          <p:cNvSpPr>
            <a:spLocks noChangeArrowheads="1"/>
          </p:cNvSpPr>
          <p:nvPr/>
        </p:nvSpPr>
        <p:spPr bwMode="auto">
          <a:xfrm>
            <a:off x="51445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7" name="AutoShape 56"/>
          <p:cNvSpPr>
            <a:spLocks noChangeArrowheads="1"/>
          </p:cNvSpPr>
          <p:nvPr/>
        </p:nvSpPr>
        <p:spPr bwMode="auto">
          <a:xfrm>
            <a:off x="4611129" y="2417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8" name="AutoShape 57"/>
          <p:cNvSpPr>
            <a:spLocks noChangeArrowheads="1"/>
          </p:cNvSpPr>
          <p:nvPr/>
        </p:nvSpPr>
        <p:spPr bwMode="auto">
          <a:xfrm>
            <a:off x="40777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9" name="AutoShape 58"/>
          <p:cNvSpPr>
            <a:spLocks noChangeArrowheads="1"/>
          </p:cNvSpPr>
          <p:nvPr/>
        </p:nvSpPr>
        <p:spPr bwMode="auto">
          <a:xfrm>
            <a:off x="42301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0" name="AutoShape 59"/>
          <p:cNvSpPr>
            <a:spLocks noChangeArrowheads="1"/>
          </p:cNvSpPr>
          <p:nvPr/>
        </p:nvSpPr>
        <p:spPr bwMode="auto">
          <a:xfrm>
            <a:off x="4839729" y="3789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1" name="AutoShape 60"/>
          <p:cNvSpPr>
            <a:spLocks noChangeArrowheads="1"/>
          </p:cNvSpPr>
          <p:nvPr/>
        </p:nvSpPr>
        <p:spPr bwMode="auto">
          <a:xfrm>
            <a:off x="4534929" y="3560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2" name="AutoShape 61"/>
          <p:cNvSpPr>
            <a:spLocks noChangeArrowheads="1"/>
          </p:cNvSpPr>
          <p:nvPr/>
        </p:nvSpPr>
        <p:spPr bwMode="auto">
          <a:xfrm>
            <a:off x="63637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3" name="AutoShape 62"/>
          <p:cNvSpPr>
            <a:spLocks noChangeArrowheads="1"/>
          </p:cNvSpPr>
          <p:nvPr/>
        </p:nvSpPr>
        <p:spPr bwMode="auto">
          <a:xfrm>
            <a:off x="5449329" y="3179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4" name="AutoShape 63"/>
          <p:cNvSpPr>
            <a:spLocks noChangeArrowheads="1"/>
          </p:cNvSpPr>
          <p:nvPr/>
        </p:nvSpPr>
        <p:spPr bwMode="auto">
          <a:xfrm>
            <a:off x="4839729" y="2646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5" name="AutoShape 64"/>
          <p:cNvSpPr>
            <a:spLocks noChangeArrowheads="1"/>
          </p:cNvSpPr>
          <p:nvPr/>
        </p:nvSpPr>
        <p:spPr bwMode="auto">
          <a:xfrm>
            <a:off x="56017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6" name="Footer Placeholder 3">
            <a:extLst>
              <a:ext uri="{FF2B5EF4-FFF2-40B4-BE49-F238E27FC236}">
                <a16:creationId xmlns:a16="http://schemas.microsoft.com/office/drawing/2014/main" id="{FADA8E4E-5C99-4AD7-ADCB-7BA43C18F3A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5805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Two, Three and Four Cluster Solutions</a:t>
            </a:r>
          </a:p>
        </p:txBody>
      </p:sp>
      <p:sp>
        <p:nvSpPr>
          <p:cNvPr id="3" name="Content Placeholder 2"/>
          <p:cNvSpPr>
            <a:spLocks noGrp="1"/>
          </p:cNvSpPr>
          <p:nvPr>
            <p:ph idx="1"/>
          </p:nvPr>
        </p:nvSpPr>
        <p:spPr>
          <a:xfrm>
            <a:off x="387781" y="4525200"/>
            <a:ext cx="2890353" cy="453217"/>
          </a:xfrm>
        </p:spPr>
        <p:txBody>
          <a:bodyPr/>
          <a:lstStyle/>
          <a:p>
            <a:r>
              <a:rPr lang="en-US" sz="3200" b="1" dirty="0">
                <a:solidFill>
                  <a:srgbClr val="FF0000"/>
                </a:solidFill>
              </a:rPr>
              <a:t>Which one is correct?</a:t>
            </a:r>
          </a:p>
        </p:txBody>
      </p:sp>
      <p:grpSp>
        <p:nvGrpSpPr>
          <p:cNvPr id="72" name="Group 71"/>
          <p:cNvGrpSpPr/>
          <p:nvPr/>
        </p:nvGrpSpPr>
        <p:grpSpPr>
          <a:xfrm>
            <a:off x="478326" y="964634"/>
            <a:ext cx="5099976" cy="2707151"/>
            <a:chOff x="2122769" y="1991504"/>
            <a:chExt cx="7658540" cy="4010350"/>
          </a:xfrm>
        </p:grpSpPr>
        <p:sp>
          <p:nvSpPr>
            <p:cNvPr id="8" name="Text Box 67"/>
            <p:cNvSpPr txBox="1">
              <a:spLocks noChangeArrowheads="1"/>
            </p:cNvSpPr>
            <p:nvPr/>
          </p:nvSpPr>
          <p:spPr bwMode="auto">
            <a:xfrm>
              <a:off x="3380508" y="5545916"/>
              <a:ext cx="6147321" cy="4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9" name="Text Box 68"/>
            <p:cNvSpPr txBox="1">
              <a:spLocks noChangeArrowheads="1"/>
            </p:cNvSpPr>
            <p:nvPr/>
          </p:nvSpPr>
          <p:spPr bwMode="auto">
            <a:xfrm rot="10800000">
              <a:off x="2122769" y="1991504"/>
              <a:ext cx="54750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sp>
          <p:nvSpPr>
            <p:cNvPr id="10" name="Rectangle 4"/>
            <p:cNvSpPr>
              <a:spLocks noChangeArrowheads="1"/>
            </p:cNvSpPr>
            <p:nvPr/>
          </p:nvSpPr>
          <p:spPr bwMode="auto">
            <a:xfrm>
              <a:off x="2770909" y="2000596"/>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 name="AutoShape 6"/>
            <p:cNvSpPr>
              <a:spLocks noChangeArrowheads="1"/>
            </p:cNvSpPr>
            <p:nvPr/>
          </p:nvSpPr>
          <p:spPr bwMode="auto">
            <a:xfrm>
              <a:off x="3761509" y="2305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 name="AutoShape 7"/>
            <p:cNvSpPr>
              <a:spLocks noChangeArrowheads="1"/>
            </p:cNvSpPr>
            <p:nvPr/>
          </p:nvSpPr>
          <p:spPr bwMode="auto">
            <a:xfrm>
              <a:off x="3380509" y="2533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 name="AutoShape 8"/>
            <p:cNvSpPr>
              <a:spLocks noChangeArrowheads="1"/>
            </p:cNvSpPr>
            <p:nvPr/>
          </p:nvSpPr>
          <p:spPr bwMode="auto">
            <a:xfrm>
              <a:off x="3380509" y="2914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 name="AutoShape 9"/>
            <p:cNvSpPr>
              <a:spLocks noChangeArrowheads="1"/>
            </p:cNvSpPr>
            <p:nvPr/>
          </p:nvSpPr>
          <p:spPr bwMode="auto">
            <a:xfrm>
              <a:off x="3532909" y="3448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 name="AutoShape 10"/>
            <p:cNvSpPr>
              <a:spLocks noChangeArrowheads="1"/>
            </p:cNvSpPr>
            <p:nvPr/>
          </p:nvSpPr>
          <p:spPr bwMode="auto">
            <a:xfrm>
              <a:off x="5895109" y="2762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 name="AutoShape 11"/>
            <p:cNvSpPr>
              <a:spLocks noChangeArrowheads="1"/>
            </p:cNvSpPr>
            <p:nvPr/>
          </p:nvSpPr>
          <p:spPr bwMode="auto">
            <a:xfrm>
              <a:off x="4066309" y="2457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 name="AutoShape 12"/>
            <p:cNvSpPr>
              <a:spLocks noChangeArrowheads="1"/>
            </p:cNvSpPr>
            <p:nvPr/>
          </p:nvSpPr>
          <p:spPr bwMode="auto">
            <a:xfrm>
              <a:off x="4294909" y="2533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 name="AutoShape 13"/>
            <p:cNvSpPr>
              <a:spLocks noChangeArrowheads="1"/>
            </p:cNvSpPr>
            <p:nvPr/>
          </p:nvSpPr>
          <p:spPr bwMode="auto">
            <a:xfrm>
              <a:off x="4523509" y="2838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 name="AutoShape 14"/>
            <p:cNvSpPr>
              <a:spLocks noChangeArrowheads="1"/>
            </p:cNvSpPr>
            <p:nvPr/>
          </p:nvSpPr>
          <p:spPr bwMode="auto">
            <a:xfrm flipV="1">
              <a:off x="5056909" y="3905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 name="AutoShape 15"/>
            <p:cNvSpPr>
              <a:spLocks noChangeArrowheads="1"/>
            </p:cNvSpPr>
            <p:nvPr/>
          </p:nvSpPr>
          <p:spPr bwMode="auto">
            <a:xfrm>
              <a:off x="3913909" y="3448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1" name="AutoShape 16"/>
            <p:cNvSpPr>
              <a:spLocks noChangeArrowheads="1"/>
            </p:cNvSpPr>
            <p:nvPr/>
          </p:nvSpPr>
          <p:spPr bwMode="auto">
            <a:xfrm>
              <a:off x="5437909" y="3524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2" name="AutoShape 17"/>
            <p:cNvSpPr>
              <a:spLocks noChangeArrowheads="1"/>
            </p:cNvSpPr>
            <p:nvPr/>
          </p:nvSpPr>
          <p:spPr bwMode="auto">
            <a:xfrm>
              <a:off x="5742709" y="3219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3" name="AutoShape 18"/>
            <p:cNvSpPr>
              <a:spLocks noChangeArrowheads="1"/>
            </p:cNvSpPr>
            <p:nvPr/>
          </p:nvSpPr>
          <p:spPr bwMode="auto">
            <a:xfrm>
              <a:off x="5666509" y="3905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4" name="AutoShape 19"/>
            <p:cNvSpPr>
              <a:spLocks noChangeArrowheads="1"/>
            </p:cNvSpPr>
            <p:nvPr/>
          </p:nvSpPr>
          <p:spPr bwMode="auto">
            <a:xfrm>
              <a:off x="58189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5" name="AutoShape 20"/>
            <p:cNvSpPr>
              <a:spLocks noChangeArrowheads="1"/>
            </p:cNvSpPr>
            <p:nvPr/>
          </p:nvSpPr>
          <p:spPr bwMode="auto">
            <a:xfrm>
              <a:off x="61237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6" name="AutoShape 21"/>
            <p:cNvSpPr>
              <a:spLocks noChangeArrowheads="1"/>
            </p:cNvSpPr>
            <p:nvPr/>
          </p:nvSpPr>
          <p:spPr bwMode="auto">
            <a:xfrm>
              <a:off x="6428509" y="3295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7" name="AutoShape 22"/>
            <p:cNvSpPr>
              <a:spLocks noChangeArrowheads="1"/>
            </p:cNvSpPr>
            <p:nvPr/>
          </p:nvSpPr>
          <p:spPr bwMode="auto">
            <a:xfrm>
              <a:off x="5971309" y="4896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8" name="AutoShape 23"/>
            <p:cNvSpPr>
              <a:spLocks noChangeArrowheads="1"/>
            </p:cNvSpPr>
            <p:nvPr/>
          </p:nvSpPr>
          <p:spPr bwMode="auto">
            <a:xfrm>
              <a:off x="6276109" y="4819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9" name="AutoShape 24"/>
            <p:cNvSpPr>
              <a:spLocks noChangeArrowheads="1"/>
            </p:cNvSpPr>
            <p:nvPr/>
          </p:nvSpPr>
          <p:spPr bwMode="auto">
            <a:xfrm>
              <a:off x="67333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0" name="AutoShape 25"/>
            <p:cNvSpPr>
              <a:spLocks noChangeArrowheads="1"/>
            </p:cNvSpPr>
            <p:nvPr/>
          </p:nvSpPr>
          <p:spPr bwMode="auto">
            <a:xfrm>
              <a:off x="68095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1" name="AutoShape 26"/>
            <p:cNvSpPr>
              <a:spLocks noChangeArrowheads="1"/>
            </p:cNvSpPr>
            <p:nvPr/>
          </p:nvSpPr>
          <p:spPr bwMode="auto">
            <a:xfrm>
              <a:off x="69619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2" name="AutoShape 27"/>
            <p:cNvSpPr>
              <a:spLocks noChangeArrowheads="1"/>
            </p:cNvSpPr>
            <p:nvPr/>
          </p:nvSpPr>
          <p:spPr bwMode="auto">
            <a:xfrm>
              <a:off x="7114309" y="3143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3" name="AutoShape 28"/>
            <p:cNvSpPr>
              <a:spLocks noChangeArrowheads="1"/>
            </p:cNvSpPr>
            <p:nvPr/>
          </p:nvSpPr>
          <p:spPr bwMode="auto">
            <a:xfrm>
              <a:off x="7190509" y="3753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4" name="AutoShape 29"/>
            <p:cNvSpPr>
              <a:spLocks noChangeArrowheads="1"/>
            </p:cNvSpPr>
            <p:nvPr/>
          </p:nvSpPr>
          <p:spPr bwMode="auto">
            <a:xfrm>
              <a:off x="7114309" y="4438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5" name="AutoShape 30"/>
            <p:cNvSpPr>
              <a:spLocks noChangeArrowheads="1"/>
            </p:cNvSpPr>
            <p:nvPr/>
          </p:nvSpPr>
          <p:spPr bwMode="auto">
            <a:xfrm>
              <a:off x="71905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6" name="AutoShape 31"/>
            <p:cNvSpPr>
              <a:spLocks noChangeArrowheads="1"/>
            </p:cNvSpPr>
            <p:nvPr/>
          </p:nvSpPr>
          <p:spPr bwMode="auto">
            <a:xfrm>
              <a:off x="74191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7" name="AutoShape 32"/>
            <p:cNvSpPr>
              <a:spLocks noChangeArrowheads="1"/>
            </p:cNvSpPr>
            <p:nvPr/>
          </p:nvSpPr>
          <p:spPr bwMode="auto">
            <a:xfrm>
              <a:off x="6123709" y="3295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8" name="AutoShape 33"/>
            <p:cNvSpPr>
              <a:spLocks noChangeArrowheads="1"/>
            </p:cNvSpPr>
            <p:nvPr/>
          </p:nvSpPr>
          <p:spPr bwMode="auto">
            <a:xfrm>
              <a:off x="5971309" y="4057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9" name="AutoShape 34"/>
            <p:cNvSpPr>
              <a:spLocks noChangeArrowheads="1"/>
            </p:cNvSpPr>
            <p:nvPr/>
          </p:nvSpPr>
          <p:spPr bwMode="auto">
            <a:xfrm>
              <a:off x="5895109" y="3600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0" name="AutoShape 35"/>
            <p:cNvSpPr>
              <a:spLocks noChangeArrowheads="1"/>
            </p:cNvSpPr>
            <p:nvPr/>
          </p:nvSpPr>
          <p:spPr bwMode="auto">
            <a:xfrm>
              <a:off x="6504709" y="4515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1" name="AutoShape 36"/>
            <p:cNvSpPr>
              <a:spLocks noChangeArrowheads="1"/>
            </p:cNvSpPr>
            <p:nvPr/>
          </p:nvSpPr>
          <p:spPr bwMode="auto">
            <a:xfrm>
              <a:off x="6352309" y="3524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2" name="AutoShape 37"/>
            <p:cNvSpPr>
              <a:spLocks noChangeArrowheads="1"/>
            </p:cNvSpPr>
            <p:nvPr/>
          </p:nvSpPr>
          <p:spPr bwMode="auto">
            <a:xfrm>
              <a:off x="6276109" y="3829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3" name="AutoShape 38"/>
            <p:cNvSpPr>
              <a:spLocks noChangeArrowheads="1"/>
            </p:cNvSpPr>
            <p:nvPr/>
          </p:nvSpPr>
          <p:spPr bwMode="auto">
            <a:xfrm>
              <a:off x="65047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4" name="AutoShape 39"/>
            <p:cNvSpPr>
              <a:spLocks noChangeArrowheads="1"/>
            </p:cNvSpPr>
            <p:nvPr/>
          </p:nvSpPr>
          <p:spPr bwMode="auto">
            <a:xfrm>
              <a:off x="6580909" y="3676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5" name="AutoShape 40"/>
            <p:cNvSpPr>
              <a:spLocks noChangeArrowheads="1"/>
            </p:cNvSpPr>
            <p:nvPr/>
          </p:nvSpPr>
          <p:spPr bwMode="auto">
            <a:xfrm>
              <a:off x="6733309" y="3448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6" name="AutoShape 41"/>
            <p:cNvSpPr>
              <a:spLocks noChangeArrowheads="1"/>
            </p:cNvSpPr>
            <p:nvPr/>
          </p:nvSpPr>
          <p:spPr bwMode="auto">
            <a:xfrm>
              <a:off x="7266709" y="3372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7" name="AutoShape 42"/>
            <p:cNvSpPr>
              <a:spLocks noChangeArrowheads="1"/>
            </p:cNvSpPr>
            <p:nvPr/>
          </p:nvSpPr>
          <p:spPr bwMode="auto">
            <a:xfrm>
              <a:off x="6199909" y="4286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8" name="AutoShape 43"/>
            <p:cNvSpPr>
              <a:spLocks noChangeArrowheads="1"/>
            </p:cNvSpPr>
            <p:nvPr/>
          </p:nvSpPr>
          <p:spPr bwMode="auto">
            <a:xfrm>
              <a:off x="4142509" y="3753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9" name="AutoShape 44"/>
            <p:cNvSpPr>
              <a:spLocks noChangeArrowheads="1"/>
            </p:cNvSpPr>
            <p:nvPr/>
          </p:nvSpPr>
          <p:spPr bwMode="auto">
            <a:xfrm>
              <a:off x="3151909" y="2762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0" name="AutoShape 45"/>
            <p:cNvSpPr>
              <a:spLocks noChangeArrowheads="1"/>
            </p:cNvSpPr>
            <p:nvPr/>
          </p:nvSpPr>
          <p:spPr bwMode="auto">
            <a:xfrm>
              <a:off x="3685309" y="2838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1" name="AutoShape 46"/>
            <p:cNvSpPr>
              <a:spLocks noChangeArrowheads="1"/>
            </p:cNvSpPr>
            <p:nvPr/>
          </p:nvSpPr>
          <p:spPr bwMode="auto">
            <a:xfrm>
              <a:off x="3990109" y="2686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2" name="AutoShape 47"/>
            <p:cNvSpPr>
              <a:spLocks noChangeArrowheads="1"/>
            </p:cNvSpPr>
            <p:nvPr/>
          </p:nvSpPr>
          <p:spPr bwMode="auto">
            <a:xfrm>
              <a:off x="6733309" y="3067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3" name="AutoShape 48"/>
            <p:cNvSpPr>
              <a:spLocks noChangeArrowheads="1"/>
            </p:cNvSpPr>
            <p:nvPr/>
          </p:nvSpPr>
          <p:spPr bwMode="auto">
            <a:xfrm>
              <a:off x="4447309" y="2991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4" name="AutoShape 49"/>
            <p:cNvSpPr>
              <a:spLocks noChangeArrowheads="1"/>
            </p:cNvSpPr>
            <p:nvPr/>
          </p:nvSpPr>
          <p:spPr bwMode="auto">
            <a:xfrm>
              <a:off x="4523509" y="3524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5" name="AutoShape 50"/>
            <p:cNvSpPr>
              <a:spLocks noChangeArrowheads="1"/>
            </p:cNvSpPr>
            <p:nvPr/>
          </p:nvSpPr>
          <p:spPr bwMode="auto">
            <a:xfrm>
              <a:off x="4752109" y="3448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6" name="AutoShape 51"/>
            <p:cNvSpPr>
              <a:spLocks noChangeArrowheads="1"/>
            </p:cNvSpPr>
            <p:nvPr/>
          </p:nvSpPr>
          <p:spPr bwMode="auto">
            <a:xfrm>
              <a:off x="5056909" y="3753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7" name="AutoShape 52"/>
            <p:cNvSpPr>
              <a:spLocks noChangeArrowheads="1"/>
            </p:cNvSpPr>
            <p:nvPr/>
          </p:nvSpPr>
          <p:spPr bwMode="auto">
            <a:xfrm>
              <a:off x="4675909" y="3143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8" name="AutoShape 53"/>
            <p:cNvSpPr>
              <a:spLocks noChangeArrowheads="1"/>
            </p:cNvSpPr>
            <p:nvPr/>
          </p:nvSpPr>
          <p:spPr bwMode="auto">
            <a:xfrm>
              <a:off x="5133109" y="3372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9" name="AutoShape 54"/>
            <p:cNvSpPr>
              <a:spLocks noChangeArrowheads="1"/>
            </p:cNvSpPr>
            <p:nvPr/>
          </p:nvSpPr>
          <p:spPr bwMode="auto">
            <a:xfrm>
              <a:off x="5056909" y="2914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0" name="AutoShape 55"/>
            <p:cNvSpPr>
              <a:spLocks noChangeArrowheads="1"/>
            </p:cNvSpPr>
            <p:nvPr/>
          </p:nvSpPr>
          <p:spPr bwMode="auto">
            <a:xfrm>
              <a:off x="4523509" y="2457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1" name="AutoShape 56"/>
            <p:cNvSpPr>
              <a:spLocks noChangeArrowheads="1"/>
            </p:cNvSpPr>
            <p:nvPr/>
          </p:nvSpPr>
          <p:spPr bwMode="auto">
            <a:xfrm>
              <a:off x="3990109" y="3143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2" name="AutoShape 57"/>
            <p:cNvSpPr>
              <a:spLocks noChangeArrowheads="1"/>
            </p:cNvSpPr>
            <p:nvPr/>
          </p:nvSpPr>
          <p:spPr bwMode="auto">
            <a:xfrm>
              <a:off x="4142509" y="3295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3" name="AutoShape 58"/>
            <p:cNvSpPr>
              <a:spLocks noChangeArrowheads="1"/>
            </p:cNvSpPr>
            <p:nvPr/>
          </p:nvSpPr>
          <p:spPr bwMode="auto">
            <a:xfrm>
              <a:off x="4752109" y="3829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4" name="AutoShape 59"/>
            <p:cNvSpPr>
              <a:spLocks noChangeArrowheads="1"/>
            </p:cNvSpPr>
            <p:nvPr/>
          </p:nvSpPr>
          <p:spPr bwMode="auto">
            <a:xfrm>
              <a:off x="4447309" y="3600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5" name="AutoShape 60"/>
            <p:cNvSpPr>
              <a:spLocks noChangeArrowheads="1"/>
            </p:cNvSpPr>
            <p:nvPr/>
          </p:nvSpPr>
          <p:spPr bwMode="auto">
            <a:xfrm>
              <a:off x="6276109" y="2914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6" name="AutoShape 61"/>
            <p:cNvSpPr>
              <a:spLocks noChangeArrowheads="1"/>
            </p:cNvSpPr>
            <p:nvPr/>
          </p:nvSpPr>
          <p:spPr bwMode="auto">
            <a:xfrm>
              <a:off x="5361709" y="3219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7" name="AutoShape 62"/>
            <p:cNvSpPr>
              <a:spLocks noChangeArrowheads="1"/>
            </p:cNvSpPr>
            <p:nvPr/>
          </p:nvSpPr>
          <p:spPr bwMode="auto">
            <a:xfrm>
              <a:off x="4752109" y="2686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8" name="AutoShape 63"/>
            <p:cNvSpPr>
              <a:spLocks noChangeArrowheads="1"/>
            </p:cNvSpPr>
            <p:nvPr/>
          </p:nvSpPr>
          <p:spPr bwMode="auto">
            <a:xfrm>
              <a:off x="55141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9" name="AutoShape 64"/>
            <p:cNvSpPr>
              <a:spLocks noChangeArrowheads="1"/>
            </p:cNvSpPr>
            <p:nvPr/>
          </p:nvSpPr>
          <p:spPr bwMode="auto">
            <a:xfrm>
              <a:off x="5742709" y="4896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0" name="AutoShape 65"/>
            <p:cNvSpPr>
              <a:spLocks noChangeArrowheads="1"/>
            </p:cNvSpPr>
            <p:nvPr/>
          </p:nvSpPr>
          <p:spPr bwMode="auto">
            <a:xfrm>
              <a:off x="5285509" y="2838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1" name="Line 66"/>
            <p:cNvSpPr>
              <a:spLocks noChangeShapeType="1"/>
            </p:cNvSpPr>
            <p:nvPr/>
          </p:nvSpPr>
          <p:spPr bwMode="auto">
            <a:xfrm flipV="1">
              <a:off x="4980709" y="2152996"/>
              <a:ext cx="609600" cy="23622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grpSp>
      <p:grpSp>
        <p:nvGrpSpPr>
          <p:cNvPr id="138" name="Group 137"/>
          <p:cNvGrpSpPr/>
          <p:nvPr/>
        </p:nvGrpSpPr>
        <p:grpSpPr>
          <a:xfrm>
            <a:off x="6183376" y="896211"/>
            <a:ext cx="5329752" cy="2776789"/>
            <a:chOff x="2046127" y="1922458"/>
            <a:chExt cx="7726868" cy="4166222"/>
          </a:xfrm>
        </p:grpSpPr>
        <p:sp>
          <p:nvSpPr>
            <p:cNvPr id="73" name="Rectangle 72"/>
            <p:cNvSpPr>
              <a:spLocks noChangeArrowheads="1"/>
            </p:cNvSpPr>
            <p:nvPr/>
          </p:nvSpPr>
          <p:spPr bwMode="auto">
            <a:xfrm>
              <a:off x="2762595" y="2079794"/>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4" name="AutoShape 6"/>
            <p:cNvSpPr>
              <a:spLocks noChangeArrowheads="1"/>
            </p:cNvSpPr>
            <p:nvPr/>
          </p:nvSpPr>
          <p:spPr bwMode="auto">
            <a:xfrm>
              <a:off x="3753195" y="2384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5" name="AutoShape 7"/>
            <p:cNvSpPr>
              <a:spLocks noChangeArrowheads="1"/>
            </p:cNvSpPr>
            <p:nvPr/>
          </p:nvSpPr>
          <p:spPr bwMode="auto">
            <a:xfrm>
              <a:off x="33721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6" name="AutoShape 8"/>
            <p:cNvSpPr>
              <a:spLocks noChangeArrowheads="1"/>
            </p:cNvSpPr>
            <p:nvPr/>
          </p:nvSpPr>
          <p:spPr bwMode="auto">
            <a:xfrm>
              <a:off x="3372195" y="2994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7" name="AutoShape 9"/>
            <p:cNvSpPr>
              <a:spLocks noChangeArrowheads="1"/>
            </p:cNvSpPr>
            <p:nvPr/>
          </p:nvSpPr>
          <p:spPr bwMode="auto">
            <a:xfrm>
              <a:off x="3524595" y="3527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8" name="AutoShape 10"/>
            <p:cNvSpPr>
              <a:spLocks noChangeArrowheads="1"/>
            </p:cNvSpPr>
            <p:nvPr/>
          </p:nvSpPr>
          <p:spPr bwMode="auto">
            <a:xfrm>
              <a:off x="5886795" y="2841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9" name="AutoShape 11"/>
            <p:cNvSpPr>
              <a:spLocks noChangeArrowheads="1"/>
            </p:cNvSpPr>
            <p:nvPr/>
          </p:nvSpPr>
          <p:spPr bwMode="auto">
            <a:xfrm>
              <a:off x="4057995" y="25369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0" name="AutoShape 12"/>
            <p:cNvSpPr>
              <a:spLocks noChangeArrowheads="1"/>
            </p:cNvSpPr>
            <p:nvPr/>
          </p:nvSpPr>
          <p:spPr bwMode="auto">
            <a:xfrm>
              <a:off x="42865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1" name="AutoShape 13"/>
            <p:cNvSpPr>
              <a:spLocks noChangeArrowheads="1"/>
            </p:cNvSpPr>
            <p:nvPr/>
          </p:nvSpPr>
          <p:spPr bwMode="auto">
            <a:xfrm>
              <a:off x="4515195" y="2917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2" name="AutoShape 14"/>
            <p:cNvSpPr>
              <a:spLocks noChangeArrowheads="1"/>
            </p:cNvSpPr>
            <p:nvPr/>
          </p:nvSpPr>
          <p:spPr bwMode="auto">
            <a:xfrm flipV="1">
              <a:off x="5048595" y="3984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3" name="AutoShape 15"/>
            <p:cNvSpPr>
              <a:spLocks noChangeArrowheads="1"/>
            </p:cNvSpPr>
            <p:nvPr/>
          </p:nvSpPr>
          <p:spPr bwMode="auto">
            <a:xfrm>
              <a:off x="3905595" y="3527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4" name="AutoShape 16"/>
            <p:cNvSpPr>
              <a:spLocks noChangeArrowheads="1"/>
            </p:cNvSpPr>
            <p:nvPr/>
          </p:nvSpPr>
          <p:spPr bwMode="auto">
            <a:xfrm>
              <a:off x="5429595" y="3603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5" name="AutoShape 17"/>
            <p:cNvSpPr>
              <a:spLocks noChangeArrowheads="1"/>
            </p:cNvSpPr>
            <p:nvPr/>
          </p:nvSpPr>
          <p:spPr bwMode="auto">
            <a:xfrm>
              <a:off x="5734395" y="3298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6" name="AutoShape 18"/>
            <p:cNvSpPr>
              <a:spLocks noChangeArrowheads="1"/>
            </p:cNvSpPr>
            <p:nvPr/>
          </p:nvSpPr>
          <p:spPr bwMode="auto">
            <a:xfrm>
              <a:off x="5658195" y="3984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7" name="AutoShape 19"/>
            <p:cNvSpPr>
              <a:spLocks noChangeArrowheads="1"/>
            </p:cNvSpPr>
            <p:nvPr/>
          </p:nvSpPr>
          <p:spPr bwMode="auto">
            <a:xfrm>
              <a:off x="58105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8" name="AutoShape 20"/>
            <p:cNvSpPr>
              <a:spLocks noChangeArrowheads="1"/>
            </p:cNvSpPr>
            <p:nvPr/>
          </p:nvSpPr>
          <p:spPr bwMode="auto">
            <a:xfrm>
              <a:off x="61153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9" name="AutoShape 21"/>
            <p:cNvSpPr>
              <a:spLocks noChangeArrowheads="1"/>
            </p:cNvSpPr>
            <p:nvPr/>
          </p:nvSpPr>
          <p:spPr bwMode="auto">
            <a:xfrm>
              <a:off x="6420195" y="3375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0" name="AutoShape 22"/>
            <p:cNvSpPr>
              <a:spLocks noChangeArrowheads="1"/>
            </p:cNvSpPr>
            <p:nvPr/>
          </p:nvSpPr>
          <p:spPr bwMode="auto">
            <a:xfrm>
              <a:off x="5962995" y="4975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1" name="AutoShape 23"/>
            <p:cNvSpPr>
              <a:spLocks noChangeArrowheads="1"/>
            </p:cNvSpPr>
            <p:nvPr/>
          </p:nvSpPr>
          <p:spPr bwMode="auto">
            <a:xfrm>
              <a:off x="6267795" y="48991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2" name="AutoShape 24"/>
            <p:cNvSpPr>
              <a:spLocks noChangeArrowheads="1"/>
            </p:cNvSpPr>
            <p:nvPr/>
          </p:nvSpPr>
          <p:spPr bwMode="auto">
            <a:xfrm>
              <a:off x="67249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3" name="AutoShape 25"/>
            <p:cNvSpPr>
              <a:spLocks noChangeArrowheads="1"/>
            </p:cNvSpPr>
            <p:nvPr/>
          </p:nvSpPr>
          <p:spPr bwMode="auto">
            <a:xfrm>
              <a:off x="68011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4" name="AutoShape 26"/>
            <p:cNvSpPr>
              <a:spLocks noChangeArrowheads="1"/>
            </p:cNvSpPr>
            <p:nvPr/>
          </p:nvSpPr>
          <p:spPr bwMode="auto">
            <a:xfrm>
              <a:off x="6953595" y="4213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5" name="AutoShape 27"/>
            <p:cNvSpPr>
              <a:spLocks noChangeArrowheads="1"/>
            </p:cNvSpPr>
            <p:nvPr/>
          </p:nvSpPr>
          <p:spPr bwMode="auto">
            <a:xfrm>
              <a:off x="7105995" y="3222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6" name="AutoShape 28"/>
            <p:cNvSpPr>
              <a:spLocks noChangeArrowheads="1"/>
            </p:cNvSpPr>
            <p:nvPr/>
          </p:nvSpPr>
          <p:spPr bwMode="auto">
            <a:xfrm>
              <a:off x="7182195" y="3832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7" name="AutoShape 29"/>
            <p:cNvSpPr>
              <a:spLocks noChangeArrowheads="1"/>
            </p:cNvSpPr>
            <p:nvPr/>
          </p:nvSpPr>
          <p:spPr bwMode="auto">
            <a:xfrm>
              <a:off x="7105995" y="45181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8" name="AutoShape 30"/>
            <p:cNvSpPr>
              <a:spLocks noChangeArrowheads="1"/>
            </p:cNvSpPr>
            <p:nvPr/>
          </p:nvSpPr>
          <p:spPr bwMode="auto">
            <a:xfrm>
              <a:off x="71821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9" name="AutoShape 31"/>
            <p:cNvSpPr>
              <a:spLocks noChangeArrowheads="1"/>
            </p:cNvSpPr>
            <p:nvPr/>
          </p:nvSpPr>
          <p:spPr bwMode="auto">
            <a:xfrm>
              <a:off x="74107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0" name="AutoShape 32"/>
            <p:cNvSpPr>
              <a:spLocks noChangeArrowheads="1"/>
            </p:cNvSpPr>
            <p:nvPr/>
          </p:nvSpPr>
          <p:spPr bwMode="auto">
            <a:xfrm>
              <a:off x="6115395" y="3375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1" name="AutoShape 33"/>
            <p:cNvSpPr>
              <a:spLocks noChangeArrowheads="1"/>
            </p:cNvSpPr>
            <p:nvPr/>
          </p:nvSpPr>
          <p:spPr bwMode="auto">
            <a:xfrm>
              <a:off x="5962995" y="4137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2" name="AutoShape 34"/>
            <p:cNvSpPr>
              <a:spLocks noChangeArrowheads="1"/>
            </p:cNvSpPr>
            <p:nvPr/>
          </p:nvSpPr>
          <p:spPr bwMode="auto">
            <a:xfrm>
              <a:off x="5886795" y="3679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3" name="AutoShape 35"/>
            <p:cNvSpPr>
              <a:spLocks noChangeArrowheads="1"/>
            </p:cNvSpPr>
            <p:nvPr/>
          </p:nvSpPr>
          <p:spPr bwMode="auto">
            <a:xfrm>
              <a:off x="6496395" y="4594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4" name="AutoShape 36"/>
            <p:cNvSpPr>
              <a:spLocks noChangeArrowheads="1"/>
            </p:cNvSpPr>
            <p:nvPr/>
          </p:nvSpPr>
          <p:spPr bwMode="auto">
            <a:xfrm>
              <a:off x="6343995" y="3603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5" name="AutoShape 37"/>
            <p:cNvSpPr>
              <a:spLocks noChangeArrowheads="1"/>
            </p:cNvSpPr>
            <p:nvPr/>
          </p:nvSpPr>
          <p:spPr bwMode="auto">
            <a:xfrm>
              <a:off x="6267795" y="3908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6" name="AutoShape 38"/>
            <p:cNvSpPr>
              <a:spLocks noChangeArrowheads="1"/>
            </p:cNvSpPr>
            <p:nvPr/>
          </p:nvSpPr>
          <p:spPr bwMode="auto">
            <a:xfrm>
              <a:off x="6496395" y="4213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7" name="AutoShape 39"/>
            <p:cNvSpPr>
              <a:spLocks noChangeArrowheads="1"/>
            </p:cNvSpPr>
            <p:nvPr/>
          </p:nvSpPr>
          <p:spPr bwMode="auto">
            <a:xfrm>
              <a:off x="6572595" y="3756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8" name="AutoShape 40"/>
            <p:cNvSpPr>
              <a:spLocks noChangeArrowheads="1"/>
            </p:cNvSpPr>
            <p:nvPr/>
          </p:nvSpPr>
          <p:spPr bwMode="auto">
            <a:xfrm>
              <a:off x="6724995" y="3527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9" name="AutoShape 41"/>
            <p:cNvSpPr>
              <a:spLocks noChangeArrowheads="1"/>
            </p:cNvSpPr>
            <p:nvPr/>
          </p:nvSpPr>
          <p:spPr bwMode="auto">
            <a:xfrm>
              <a:off x="7258395" y="3451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0" name="AutoShape 42"/>
            <p:cNvSpPr>
              <a:spLocks noChangeArrowheads="1"/>
            </p:cNvSpPr>
            <p:nvPr/>
          </p:nvSpPr>
          <p:spPr bwMode="auto">
            <a:xfrm>
              <a:off x="6191595" y="4518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1" name="AutoShape 43"/>
            <p:cNvSpPr>
              <a:spLocks noChangeArrowheads="1"/>
            </p:cNvSpPr>
            <p:nvPr/>
          </p:nvSpPr>
          <p:spPr bwMode="auto">
            <a:xfrm>
              <a:off x="4134195" y="38323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2" name="AutoShape 44"/>
            <p:cNvSpPr>
              <a:spLocks noChangeArrowheads="1"/>
            </p:cNvSpPr>
            <p:nvPr/>
          </p:nvSpPr>
          <p:spPr bwMode="auto">
            <a:xfrm>
              <a:off x="3143595" y="28417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3" name="AutoShape 45"/>
            <p:cNvSpPr>
              <a:spLocks noChangeArrowheads="1"/>
            </p:cNvSpPr>
            <p:nvPr/>
          </p:nvSpPr>
          <p:spPr bwMode="auto">
            <a:xfrm>
              <a:off x="3676995" y="29179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4" name="AutoShape 46"/>
            <p:cNvSpPr>
              <a:spLocks noChangeArrowheads="1"/>
            </p:cNvSpPr>
            <p:nvPr/>
          </p:nvSpPr>
          <p:spPr bwMode="auto">
            <a:xfrm>
              <a:off x="3981795" y="2765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5" name="AutoShape 47"/>
            <p:cNvSpPr>
              <a:spLocks noChangeArrowheads="1"/>
            </p:cNvSpPr>
            <p:nvPr/>
          </p:nvSpPr>
          <p:spPr bwMode="auto">
            <a:xfrm>
              <a:off x="6724995" y="3146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6" name="AutoShape 48"/>
            <p:cNvSpPr>
              <a:spLocks noChangeArrowheads="1"/>
            </p:cNvSpPr>
            <p:nvPr/>
          </p:nvSpPr>
          <p:spPr bwMode="auto">
            <a:xfrm>
              <a:off x="4438995" y="30703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7" name="AutoShape 49"/>
            <p:cNvSpPr>
              <a:spLocks noChangeArrowheads="1"/>
            </p:cNvSpPr>
            <p:nvPr/>
          </p:nvSpPr>
          <p:spPr bwMode="auto">
            <a:xfrm>
              <a:off x="4515195" y="3603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8" name="AutoShape 50"/>
            <p:cNvSpPr>
              <a:spLocks noChangeArrowheads="1"/>
            </p:cNvSpPr>
            <p:nvPr/>
          </p:nvSpPr>
          <p:spPr bwMode="auto">
            <a:xfrm>
              <a:off x="4743795" y="3527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9" name="AutoShape 51"/>
            <p:cNvSpPr>
              <a:spLocks noChangeArrowheads="1"/>
            </p:cNvSpPr>
            <p:nvPr/>
          </p:nvSpPr>
          <p:spPr bwMode="auto">
            <a:xfrm>
              <a:off x="5048595" y="38323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0" name="AutoShape 52"/>
            <p:cNvSpPr>
              <a:spLocks noChangeArrowheads="1"/>
            </p:cNvSpPr>
            <p:nvPr/>
          </p:nvSpPr>
          <p:spPr bwMode="auto">
            <a:xfrm>
              <a:off x="4667595" y="3222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1" name="AutoShape 53"/>
            <p:cNvSpPr>
              <a:spLocks noChangeArrowheads="1"/>
            </p:cNvSpPr>
            <p:nvPr/>
          </p:nvSpPr>
          <p:spPr bwMode="auto">
            <a:xfrm>
              <a:off x="5124795" y="3451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2" name="AutoShape 54"/>
            <p:cNvSpPr>
              <a:spLocks noChangeArrowheads="1"/>
            </p:cNvSpPr>
            <p:nvPr/>
          </p:nvSpPr>
          <p:spPr bwMode="auto">
            <a:xfrm>
              <a:off x="5048595" y="29941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3" name="AutoShape 55"/>
            <p:cNvSpPr>
              <a:spLocks noChangeArrowheads="1"/>
            </p:cNvSpPr>
            <p:nvPr/>
          </p:nvSpPr>
          <p:spPr bwMode="auto">
            <a:xfrm>
              <a:off x="45151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4" name="AutoShape 56"/>
            <p:cNvSpPr>
              <a:spLocks noChangeArrowheads="1"/>
            </p:cNvSpPr>
            <p:nvPr/>
          </p:nvSpPr>
          <p:spPr bwMode="auto">
            <a:xfrm>
              <a:off x="3981795" y="32227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5" name="AutoShape 57"/>
            <p:cNvSpPr>
              <a:spLocks noChangeArrowheads="1"/>
            </p:cNvSpPr>
            <p:nvPr/>
          </p:nvSpPr>
          <p:spPr bwMode="auto">
            <a:xfrm>
              <a:off x="4134195" y="33751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6" name="AutoShape 58"/>
            <p:cNvSpPr>
              <a:spLocks noChangeArrowheads="1"/>
            </p:cNvSpPr>
            <p:nvPr/>
          </p:nvSpPr>
          <p:spPr bwMode="auto">
            <a:xfrm>
              <a:off x="4743795" y="3908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7" name="AutoShape 59"/>
            <p:cNvSpPr>
              <a:spLocks noChangeArrowheads="1"/>
            </p:cNvSpPr>
            <p:nvPr/>
          </p:nvSpPr>
          <p:spPr bwMode="auto">
            <a:xfrm>
              <a:off x="4438995" y="3679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8" name="AutoShape 60"/>
            <p:cNvSpPr>
              <a:spLocks noChangeArrowheads="1"/>
            </p:cNvSpPr>
            <p:nvPr/>
          </p:nvSpPr>
          <p:spPr bwMode="auto">
            <a:xfrm>
              <a:off x="6267795" y="2994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9" name="AutoShape 61"/>
            <p:cNvSpPr>
              <a:spLocks noChangeArrowheads="1"/>
            </p:cNvSpPr>
            <p:nvPr/>
          </p:nvSpPr>
          <p:spPr bwMode="auto">
            <a:xfrm>
              <a:off x="5353395" y="3298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0" name="AutoShape 62"/>
            <p:cNvSpPr>
              <a:spLocks noChangeArrowheads="1"/>
            </p:cNvSpPr>
            <p:nvPr/>
          </p:nvSpPr>
          <p:spPr bwMode="auto">
            <a:xfrm>
              <a:off x="4743795" y="2765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1" name="AutoShape 63"/>
            <p:cNvSpPr>
              <a:spLocks noChangeArrowheads="1"/>
            </p:cNvSpPr>
            <p:nvPr/>
          </p:nvSpPr>
          <p:spPr bwMode="auto">
            <a:xfrm>
              <a:off x="5505795" y="4213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2" name="AutoShape 64"/>
            <p:cNvSpPr>
              <a:spLocks noChangeArrowheads="1"/>
            </p:cNvSpPr>
            <p:nvPr/>
          </p:nvSpPr>
          <p:spPr bwMode="auto">
            <a:xfrm>
              <a:off x="5734395" y="4975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3" name="AutoShape 65"/>
            <p:cNvSpPr>
              <a:spLocks noChangeArrowheads="1"/>
            </p:cNvSpPr>
            <p:nvPr/>
          </p:nvSpPr>
          <p:spPr bwMode="auto">
            <a:xfrm>
              <a:off x="5277195" y="2917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4" name="Line 66"/>
            <p:cNvSpPr>
              <a:spLocks noChangeShapeType="1"/>
            </p:cNvSpPr>
            <p:nvPr/>
          </p:nvSpPr>
          <p:spPr bwMode="auto">
            <a:xfrm flipV="1">
              <a:off x="4972395" y="2460794"/>
              <a:ext cx="838200" cy="21336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5" name="Line 67"/>
            <p:cNvSpPr>
              <a:spLocks noChangeShapeType="1"/>
            </p:cNvSpPr>
            <p:nvPr/>
          </p:nvSpPr>
          <p:spPr bwMode="auto">
            <a:xfrm flipV="1">
              <a:off x="5353395" y="3832394"/>
              <a:ext cx="2438400" cy="990600"/>
            </a:xfrm>
            <a:prstGeom prst="line">
              <a:avLst/>
            </a:prstGeom>
            <a:noFill/>
            <a:ln w="5715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136" name="Text Box 68"/>
            <p:cNvSpPr txBox="1">
              <a:spLocks noChangeArrowheads="1"/>
            </p:cNvSpPr>
            <p:nvPr/>
          </p:nvSpPr>
          <p:spPr bwMode="auto">
            <a:xfrm>
              <a:off x="3372193" y="5626899"/>
              <a:ext cx="5930792" cy="46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137" name="Text Box 69"/>
            <p:cNvSpPr txBox="1">
              <a:spLocks noChangeArrowheads="1"/>
            </p:cNvSpPr>
            <p:nvPr/>
          </p:nvSpPr>
          <p:spPr bwMode="auto">
            <a:xfrm rot="10800000">
              <a:off x="2046127" y="1922458"/>
              <a:ext cx="5471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grpSp>
      <p:grpSp>
        <p:nvGrpSpPr>
          <p:cNvPr id="206" name="Group 205"/>
          <p:cNvGrpSpPr/>
          <p:nvPr/>
        </p:nvGrpSpPr>
        <p:grpSpPr>
          <a:xfrm>
            <a:off x="3444580" y="3858182"/>
            <a:ext cx="5782171" cy="2814651"/>
            <a:chOff x="2002719" y="1825942"/>
            <a:chExt cx="7660487" cy="4219400"/>
          </a:xfrm>
        </p:grpSpPr>
        <p:sp>
          <p:nvSpPr>
            <p:cNvPr id="139" name="Rectangle 3"/>
            <p:cNvSpPr>
              <a:spLocks noChangeArrowheads="1"/>
            </p:cNvSpPr>
            <p:nvPr/>
          </p:nvSpPr>
          <p:spPr bwMode="auto">
            <a:xfrm>
              <a:off x="2652806" y="2016441"/>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0" name="AutoShape 5"/>
            <p:cNvSpPr>
              <a:spLocks noChangeArrowheads="1"/>
            </p:cNvSpPr>
            <p:nvPr/>
          </p:nvSpPr>
          <p:spPr bwMode="auto">
            <a:xfrm>
              <a:off x="3636818" y="2321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1" name="AutoShape 6"/>
            <p:cNvSpPr>
              <a:spLocks noChangeArrowheads="1"/>
            </p:cNvSpPr>
            <p:nvPr/>
          </p:nvSpPr>
          <p:spPr bwMode="auto">
            <a:xfrm>
              <a:off x="3255818" y="2549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2" name="AutoShape 7"/>
            <p:cNvSpPr>
              <a:spLocks noChangeArrowheads="1"/>
            </p:cNvSpPr>
            <p:nvPr/>
          </p:nvSpPr>
          <p:spPr bwMode="auto">
            <a:xfrm>
              <a:off x="3255818" y="2930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3" name="AutoShape 8"/>
            <p:cNvSpPr>
              <a:spLocks noChangeArrowheads="1"/>
            </p:cNvSpPr>
            <p:nvPr/>
          </p:nvSpPr>
          <p:spPr bwMode="auto">
            <a:xfrm>
              <a:off x="3408218" y="3464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4" name="AutoShape 9"/>
            <p:cNvSpPr>
              <a:spLocks noChangeArrowheads="1"/>
            </p:cNvSpPr>
            <p:nvPr/>
          </p:nvSpPr>
          <p:spPr bwMode="auto">
            <a:xfrm>
              <a:off x="5770418" y="2778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5" name="AutoShape 10"/>
            <p:cNvSpPr>
              <a:spLocks noChangeArrowheads="1"/>
            </p:cNvSpPr>
            <p:nvPr/>
          </p:nvSpPr>
          <p:spPr bwMode="auto">
            <a:xfrm>
              <a:off x="3941618" y="2473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6" name="AutoShape 11"/>
            <p:cNvSpPr>
              <a:spLocks noChangeArrowheads="1"/>
            </p:cNvSpPr>
            <p:nvPr/>
          </p:nvSpPr>
          <p:spPr bwMode="auto">
            <a:xfrm>
              <a:off x="4170218" y="2549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7" name="AutoShape 12"/>
            <p:cNvSpPr>
              <a:spLocks noChangeArrowheads="1"/>
            </p:cNvSpPr>
            <p:nvPr/>
          </p:nvSpPr>
          <p:spPr bwMode="auto">
            <a:xfrm>
              <a:off x="4398818" y="2854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8" name="AutoShape 13"/>
            <p:cNvSpPr>
              <a:spLocks noChangeArrowheads="1"/>
            </p:cNvSpPr>
            <p:nvPr/>
          </p:nvSpPr>
          <p:spPr bwMode="auto">
            <a:xfrm flipV="1">
              <a:off x="4932218" y="3921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9" name="AutoShape 14"/>
            <p:cNvSpPr>
              <a:spLocks noChangeArrowheads="1"/>
            </p:cNvSpPr>
            <p:nvPr/>
          </p:nvSpPr>
          <p:spPr bwMode="auto">
            <a:xfrm>
              <a:off x="3789218" y="3464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0" name="AutoShape 15"/>
            <p:cNvSpPr>
              <a:spLocks noChangeArrowheads="1"/>
            </p:cNvSpPr>
            <p:nvPr/>
          </p:nvSpPr>
          <p:spPr bwMode="auto">
            <a:xfrm>
              <a:off x="5313218" y="3540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1" name="AutoShape 16"/>
            <p:cNvSpPr>
              <a:spLocks noChangeArrowheads="1"/>
            </p:cNvSpPr>
            <p:nvPr/>
          </p:nvSpPr>
          <p:spPr bwMode="auto">
            <a:xfrm>
              <a:off x="5618018" y="3235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2" name="AutoShape 17"/>
            <p:cNvSpPr>
              <a:spLocks noChangeArrowheads="1"/>
            </p:cNvSpPr>
            <p:nvPr/>
          </p:nvSpPr>
          <p:spPr bwMode="auto">
            <a:xfrm>
              <a:off x="5541818" y="3921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3" name="AutoShape 18"/>
            <p:cNvSpPr>
              <a:spLocks noChangeArrowheads="1"/>
            </p:cNvSpPr>
            <p:nvPr/>
          </p:nvSpPr>
          <p:spPr bwMode="auto">
            <a:xfrm>
              <a:off x="56942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4" name="AutoShape 19"/>
            <p:cNvSpPr>
              <a:spLocks noChangeArrowheads="1"/>
            </p:cNvSpPr>
            <p:nvPr/>
          </p:nvSpPr>
          <p:spPr bwMode="auto">
            <a:xfrm>
              <a:off x="59990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5" name="AutoShape 20"/>
            <p:cNvSpPr>
              <a:spLocks noChangeArrowheads="1"/>
            </p:cNvSpPr>
            <p:nvPr/>
          </p:nvSpPr>
          <p:spPr bwMode="auto">
            <a:xfrm>
              <a:off x="6303818" y="3311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6" name="AutoShape 21"/>
            <p:cNvSpPr>
              <a:spLocks noChangeArrowheads="1"/>
            </p:cNvSpPr>
            <p:nvPr/>
          </p:nvSpPr>
          <p:spPr bwMode="auto">
            <a:xfrm>
              <a:off x="5846618" y="4912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7" name="AutoShape 22"/>
            <p:cNvSpPr>
              <a:spLocks noChangeArrowheads="1"/>
            </p:cNvSpPr>
            <p:nvPr/>
          </p:nvSpPr>
          <p:spPr bwMode="auto">
            <a:xfrm>
              <a:off x="6151418" y="48358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8" name="AutoShape 23"/>
            <p:cNvSpPr>
              <a:spLocks noChangeArrowheads="1"/>
            </p:cNvSpPr>
            <p:nvPr/>
          </p:nvSpPr>
          <p:spPr bwMode="auto">
            <a:xfrm>
              <a:off x="66086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9" name="AutoShape 24"/>
            <p:cNvSpPr>
              <a:spLocks noChangeArrowheads="1"/>
            </p:cNvSpPr>
            <p:nvPr/>
          </p:nvSpPr>
          <p:spPr bwMode="auto">
            <a:xfrm>
              <a:off x="66848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0" name="AutoShape 25"/>
            <p:cNvSpPr>
              <a:spLocks noChangeArrowheads="1"/>
            </p:cNvSpPr>
            <p:nvPr/>
          </p:nvSpPr>
          <p:spPr bwMode="auto">
            <a:xfrm>
              <a:off x="6837218" y="4150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1" name="AutoShape 26"/>
            <p:cNvSpPr>
              <a:spLocks noChangeArrowheads="1"/>
            </p:cNvSpPr>
            <p:nvPr/>
          </p:nvSpPr>
          <p:spPr bwMode="auto">
            <a:xfrm>
              <a:off x="6989618" y="3159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2" name="AutoShape 27"/>
            <p:cNvSpPr>
              <a:spLocks noChangeArrowheads="1"/>
            </p:cNvSpPr>
            <p:nvPr/>
          </p:nvSpPr>
          <p:spPr bwMode="auto">
            <a:xfrm>
              <a:off x="7065818" y="3769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3" name="AutoShape 28"/>
            <p:cNvSpPr>
              <a:spLocks noChangeArrowheads="1"/>
            </p:cNvSpPr>
            <p:nvPr/>
          </p:nvSpPr>
          <p:spPr bwMode="auto">
            <a:xfrm>
              <a:off x="6989618" y="44548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4" name="AutoShape 29"/>
            <p:cNvSpPr>
              <a:spLocks noChangeArrowheads="1"/>
            </p:cNvSpPr>
            <p:nvPr/>
          </p:nvSpPr>
          <p:spPr bwMode="auto">
            <a:xfrm>
              <a:off x="70658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5" name="AutoShape 30"/>
            <p:cNvSpPr>
              <a:spLocks noChangeArrowheads="1"/>
            </p:cNvSpPr>
            <p:nvPr/>
          </p:nvSpPr>
          <p:spPr bwMode="auto">
            <a:xfrm>
              <a:off x="72944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6" name="AutoShape 31"/>
            <p:cNvSpPr>
              <a:spLocks noChangeArrowheads="1"/>
            </p:cNvSpPr>
            <p:nvPr/>
          </p:nvSpPr>
          <p:spPr bwMode="auto">
            <a:xfrm>
              <a:off x="5999018" y="3311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7" name="AutoShape 32"/>
            <p:cNvSpPr>
              <a:spLocks noChangeArrowheads="1"/>
            </p:cNvSpPr>
            <p:nvPr/>
          </p:nvSpPr>
          <p:spPr bwMode="auto">
            <a:xfrm>
              <a:off x="5846618" y="4073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8" name="AutoShape 33"/>
            <p:cNvSpPr>
              <a:spLocks noChangeArrowheads="1"/>
            </p:cNvSpPr>
            <p:nvPr/>
          </p:nvSpPr>
          <p:spPr bwMode="auto">
            <a:xfrm>
              <a:off x="5770418" y="3616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9" name="AutoShape 34"/>
            <p:cNvSpPr>
              <a:spLocks noChangeArrowheads="1"/>
            </p:cNvSpPr>
            <p:nvPr/>
          </p:nvSpPr>
          <p:spPr bwMode="auto">
            <a:xfrm>
              <a:off x="6380018" y="4531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0" name="AutoShape 35"/>
            <p:cNvSpPr>
              <a:spLocks noChangeArrowheads="1"/>
            </p:cNvSpPr>
            <p:nvPr/>
          </p:nvSpPr>
          <p:spPr bwMode="auto">
            <a:xfrm>
              <a:off x="6227618" y="3540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1" name="AutoShape 36"/>
            <p:cNvSpPr>
              <a:spLocks noChangeArrowheads="1"/>
            </p:cNvSpPr>
            <p:nvPr/>
          </p:nvSpPr>
          <p:spPr bwMode="auto">
            <a:xfrm>
              <a:off x="6151418" y="3845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2" name="AutoShape 37"/>
            <p:cNvSpPr>
              <a:spLocks noChangeArrowheads="1"/>
            </p:cNvSpPr>
            <p:nvPr/>
          </p:nvSpPr>
          <p:spPr bwMode="auto">
            <a:xfrm>
              <a:off x="6380018" y="4150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3" name="AutoShape 38"/>
            <p:cNvSpPr>
              <a:spLocks noChangeArrowheads="1"/>
            </p:cNvSpPr>
            <p:nvPr/>
          </p:nvSpPr>
          <p:spPr bwMode="auto">
            <a:xfrm>
              <a:off x="6456218" y="3692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4" name="AutoShape 39"/>
            <p:cNvSpPr>
              <a:spLocks noChangeArrowheads="1"/>
            </p:cNvSpPr>
            <p:nvPr/>
          </p:nvSpPr>
          <p:spPr bwMode="auto">
            <a:xfrm>
              <a:off x="6608618" y="3464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5" name="AutoShape 40"/>
            <p:cNvSpPr>
              <a:spLocks noChangeArrowheads="1"/>
            </p:cNvSpPr>
            <p:nvPr/>
          </p:nvSpPr>
          <p:spPr bwMode="auto">
            <a:xfrm>
              <a:off x="7142018" y="3388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6" name="AutoShape 41"/>
            <p:cNvSpPr>
              <a:spLocks noChangeArrowheads="1"/>
            </p:cNvSpPr>
            <p:nvPr/>
          </p:nvSpPr>
          <p:spPr bwMode="auto">
            <a:xfrm>
              <a:off x="6075218" y="4454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7" name="AutoShape 42"/>
            <p:cNvSpPr>
              <a:spLocks noChangeArrowheads="1"/>
            </p:cNvSpPr>
            <p:nvPr/>
          </p:nvSpPr>
          <p:spPr bwMode="auto">
            <a:xfrm>
              <a:off x="4017818" y="37690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8" name="AutoShape 43"/>
            <p:cNvSpPr>
              <a:spLocks noChangeArrowheads="1"/>
            </p:cNvSpPr>
            <p:nvPr/>
          </p:nvSpPr>
          <p:spPr bwMode="auto">
            <a:xfrm>
              <a:off x="3027218" y="2778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9" name="AutoShape 44"/>
            <p:cNvSpPr>
              <a:spLocks noChangeArrowheads="1"/>
            </p:cNvSpPr>
            <p:nvPr/>
          </p:nvSpPr>
          <p:spPr bwMode="auto">
            <a:xfrm>
              <a:off x="3560618" y="28546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0" name="AutoShape 45"/>
            <p:cNvSpPr>
              <a:spLocks noChangeArrowheads="1"/>
            </p:cNvSpPr>
            <p:nvPr/>
          </p:nvSpPr>
          <p:spPr bwMode="auto">
            <a:xfrm>
              <a:off x="3865418" y="2702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1" name="AutoShape 46"/>
            <p:cNvSpPr>
              <a:spLocks noChangeArrowheads="1"/>
            </p:cNvSpPr>
            <p:nvPr/>
          </p:nvSpPr>
          <p:spPr bwMode="auto">
            <a:xfrm>
              <a:off x="6608618" y="3083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2" name="AutoShape 47"/>
            <p:cNvSpPr>
              <a:spLocks noChangeArrowheads="1"/>
            </p:cNvSpPr>
            <p:nvPr/>
          </p:nvSpPr>
          <p:spPr bwMode="auto">
            <a:xfrm>
              <a:off x="4322618" y="30070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3" name="AutoShape 48"/>
            <p:cNvSpPr>
              <a:spLocks noChangeArrowheads="1"/>
            </p:cNvSpPr>
            <p:nvPr/>
          </p:nvSpPr>
          <p:spPr bwMode="auto">
            <a:xfrm>
              <a:off x="4398818" y="3540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4" name="AutoShape 49"/>
            <p:cNvSpPr>
              <a:spLocks noChangeArrowheads="1"/>
            </p:cNvSpPr>
            <p:nvPr/>
          </p:nvSpPr>
          <p:spPr bwMode="auto">
            <a:xfrm>
              <a:off x="4627418" y="34642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5" name="AutoShape 50"/>
            <p:cNvSpPr>
              <a:spLocks noChangeArrowheads="1"/>
            </p:cNvSpPr>
            <p:nvPr/>
          </p:nvSpPr>
          <p:spPr bwMode="auto">
            <a:xfrm>
              <a:off x="4932218" y="37690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6" name="AutoShape 51"/>
            <p:cNvSpPr>
              <a:spLocks noChangeArrowheads="1"/>
            </p:cNvSpPr>
            <p:nvPr/>
          </p:nvSpPr>
          <p:spPr bwMode="auto">
            <a:xfrm>
              <a:off x="4551218" y="3159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7" name="AutoShape 52"/>
            <p:cNvSpPr>
              <a:spLocks noChangeArrowheads="1"/>
            </p:cNvSpPr>
            <p:nvPr/>
          </p:nvSpPr>
          <p:spPr bwMode="auto">
            <a:xfrm>
              <a:off x="5008418" y="3388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8" name="AutoShape 53"/>
            <p:cNvSpPr>
              <a:spLocks noChangeArrowheads="1"/>
            </p:cNvSpPr>
            <p:nvPr/>
          </p:nvSpPr>
          <p:spPr bwMode="auto">
            <a:xfrm>
              <a:off x="4932218" y="2930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9" name="AutoShape 54"/>
            <p:cNvSpPr>
              <a:spLocks noChangeArrowheads="1"/>
            </p:cNvSpPr>
            <p:nvPr/>
          </p:nvSpPr>
          <p:spPr bwMode="auto">
            <a:xfrm>
              <a:off x="4398818" y="25498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0" name="AutoShape 55"/>
            <p:cNvSpPr>
              <a:spLocks noChangeArrowheads="1"/>
            </p:cNvSpPr>
            <p:nvPr/>
          </p:nvSpPr>
          <p:spPr bwMode="auto">
            <a:xfrm>
              <a:off x="3865418" y="31594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1" name="AutoShape 56"/>
            <p:cNvSpPr>
              <a:spLocks noChangeArrowheads="1"/>
            </p:cNvSpPr>
            <p:nvPr/>
          </p:nvSpPr>
          <p:spPr bwMode="auto">
            <a:xfrm>
              <a:off x="4017818" y="3311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2" name="AutoShape 57"/>
            <p:cNvSpPr>
              <a:spLocks noChangeArrowheads="1"/>
            </p:cNvSpPr>
            <p:nvPr/>
          </p:nvSpPr>
          <p:spPr bwMode="auto">
            <a:xfrm>
              <a:off x="4627418" y="3845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3" name="AutoShape 58"/>
            <p:cNvSpPr>
              <a:spLocks noChangeArrowheads="1"/>
            </p:cNvSpPr>
            <p:nvPr/>
          </p:nvSpPr>
          <p:spPr bwMode="auto">
            <a:xfrm>
              <a:off x="4322618" y="3616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4" name="AutoShape 59"/>
            <p:cNvSpPr>
              <a:spLocks noChangeArrowheads="1"/>
            </p:cNvSpPr>
            <p:nvPr/>
          </p:nvSpPr>
          <p:spPr bwMode="auto">
            <a:xfrm>
              <a:off x="6151418" y="2930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5" name="AutoShape 60"/>
            <p:cNvSpPr>
              <a:spLocks noChangeArrowheads="1"/>
            </p:cNvSpPr>
            <p:nvPr/>
          </p:nvSpPr>
          <p:spPr bwMode="auto">
            <a:xfrm>
              <a:off x="5237018" y="3235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6" name="AutoShape 61"/>
            <p:cNvSpPr>
              <a:spLocks noChangeArrowheads="1"/>
            </p:cNvSpPr>
            <p:nvPr/>
          </p:nvSpPr>
          <p:spPr bwMode="auto">
            <a:xfrm>
              <a:off x="4627418" y="2702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7" name="AutoShape 62"/>
            <p:cNvSpPr>
              <a:spLocks noChangeArrowheads="1"/>
            </p:cNvSpPr>
            <p:nvPr/>
          </p:nvSpPr>
          <p:spPr bwMode="auto">
            <a:xfrm>
              <a:off x="5389418" y="4150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8" name="AutoShape 63"/>
            <p:cNvSpPr>
              <a:spLocks noChangeArrowheads="1"/>
            </p:cNvSpPr>
            <p:nvPr/>
          </p:nvSpPr>
          <p:spPr bwMode="auto">
            <a:xfrm>
              <a:off x="5618018" y="4912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9" name="AutoShape 64"/>
            <p:cNvSpPr>
              <a:spLocks noChangeArrowheads="1"/>
            </p:cNvSpPr>
            <p:nvPr/>
          </p:nvSpPr>
          <p:spPr bwMode="auto">
            <a:xfrm>
              <a:off x="5160818" y="2854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0" name="Line 65"/>
            <p:cNvSpPr>
              <a:spLocks noChangeShapeType="1"/>
            </p:cNvSpPr>
            <p:nvPr/>
          </p:nvSpPr>
          <p:spPr bwMode="auto">
            <a:xfrm flipV="1">
              <a:off x="4856018" y="2397442"/>
              <a:ext cx="838200" cy="21336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1" name="Line 66"/>
            <p:cNvSpPr>
              <a:spLocks noChangeShapeType="1"/>
            </p:cNvSpPr>
            <p:nvPr/>
          </p:nvSpPr>
          <p:spPr bwMode="auto">
            <a:xfrm flipV="1">
              <a:off x="5237018" y="3769042"/>
              <a:ext cx="2438400" cy="990600"/>
            </a:xfrm>
            <a:prstGeom prst="line">
              <a:avLst/>
            </a:prstGeom>
            <a:noFill/>
            <a:ln w="5715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202" name="Line 67"/>
            <p:cNvSpPr>
              <a:spLocks noChangeShapeType="1"/>
            </p:cNvSpPr>
            <p:nvPr/>
          </p:nvSpPr>
          <p:spPr bwMode="auto">
            <a:xfrm flipV="1">
              <a:off x="2951018" y="2473642"/>
              <a:ext cx="2057400" cy="91440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203" name="Text Box 68"/>
            <p:cNvSpPr txBox="1">
              <a:spLocks noChangeArrowheads="1"/>
            </p:cNvSpPr>
            <p:nvPr/>
          </p:nvSpPr>
          <p:spPr bwMode="auto">
            <a:xfrm>
              <a:off x="3484416" y="5583958"/>
              <a:ext cx="5595240" cy="46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204" name="Text Box 69"/>
            <p:cNvSpPr txBox="1">
              <a:spLocks noChangeArrowheads="1"/>
            </p:cNvSpPr>
            <p:nvPr/>
          </p:nvSpPr>
          <p:spPr bwMode="auto">
            <a:xfrm rot="10800000">
              <a:off x="2002719" y="1825942"/>
              <a:ext cx="49642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sp>
          <p:nvSpPr>
            <p:cNvPr id="205" name="AutoShape 70"/>
            <p:cNvSpPr>
              <a:spLocks noChangeArrowheads="1"/>
            </p:cNvSpPr>
            <p:nvPr/>
          </p:nvSpPr>
          <p:spPr bwMode="auto">
            <a:xfrm>
              <a:off x="3636818" y="3159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grpSp>
      <p:sp>
        <p:nvSpPr>
          <p:cNvPr id="207" name="Footer Placeholder 3">
            <a:extLst>
              <a:ext uri="{FF2B5EF4-FFF2-40B4-BE49-F238E27FC236}">
                <a16:creationId xmlns:a16="http://schemas.microsoft.com/office/drawing/2014/main" id="{96331199-FAD5-49F8-92C2-28A1913843F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23941596"/>
      </p:ext>
    </p:extLst>
  </p:cSld>
  <p:clrMapOvr>
    <a:masterClrMapping/>
  </p:clrMapOvr>
</p:sld>
</file>

<file path=ppt/theme/theme1.xml><?xml version="1.0" encoding="utf-8"?>
<a:theme xmlns:a="http://schemas.openxmlformats.org/drawingml/2006/main" name="MKT7130_Spring_2017">
  <a:themeElements>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fontScheme name="IRM S08 Slide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RM S08 Slid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RM S08 Slid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RM S08 Slid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RM S08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RM S08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RM S08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KT7130_Spring_2017" id="{ACA0ED82-B5EC-4D77-B8AE-FF657181E276}" vid="{B4933BFD-CDF2-43FA-930D-580857B85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MKT7130_Spring_2017</Template>
  <TotalTime>2904</TotalTime>
  <Words>6704</Words>
  <Application>Microsoft Macintosh PowerPoint</Application>
  <PresentationFormat>寬螢幕</PresentationFormat>
  <Paragraphs>567</Paragraphs>
  <Slides>67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67</vt:i4>
      </vt:variant>
    </vt:vector>
  </HeadingPairs>
  <TitlesOfParts>
    <vt:vector size="76" baseType="lpstr">
      <vt:lpstr>Arial</vt:lpstr>
      <vt:lpstr>Arial Narrow</vt:lpstr>
      <vt:lpstr>Arial Rounded MT Bold</vt:lpstr>
      <vt:lpstr>Calibri</vt:lpstr>
      <vt:lpstr>Tahoma</vt:lpstr>
      <vt:lpstr>Times New Roman</vt:lpstr>
      <vt:lpstr>Verdana</vt:lpstr>
      <vt:lpstr>Wingdings</vt:lpstr>
      <vt:lpstr>MKT7130_Spring_2017</vt:lpstr>
      <vt:lpstr>Chapter 4: Cluster Analysis</vt:lpstr>
      <vt:lpstr>LEARNING OBJECTIVES</vt:lpstr>
      <vt:lpstr>Overview</vt:lpstr>
      <vt:lpstr>What is Cluster Analysis?</vt:lpstr>
      <vt:lpstr>Cluster Analysis Defined</vt:lpstr>
      <vt:lpstr>What is Cluster Analysis?</vt:lpstr>
      <vt:lpstr>How Does Cluster Analysis Work?</vt:lpstr>
      <vt:lpstr>Scatter Diagram for Cluster Observations</vt:lpstr>
      <vt:lpstr>Potential Two, Three and Four Cluster Solutions</vt:lpstr>
      <vt:lpstr>Three Basic Questions In A Cluster Analysis</vt:lpstr>
      <vt:lpstr>Three Cluster Diagram  Showing Between-Cluster and Within-Cluster Variation</vt:lpstr>
      <vt:lpstr>Objective Versus Subjective Considerations</vt:lpstr>
      <vt:lpstr>Cluster analysis Decision Process</vt:lpstr>
      <vt:lpstr>Stage 1:  Objectives of Cluster Analysis</vt:lpstr>
      <vt:lpstr>PowerPoint 簡報</vt:lpstr>
      <vt:lpstr>Research Questions in Cluster Analysis</vt:lpstr>
      <vt:lpstr>Selection of Clustering Variables</vt:lpstr>
      <vt:lpstr>Rules of Thumb – Objectives of Cluster Analysis</vt:lpstr>
      <vt:lpstr>Stage 2:  Research Design in Cluster Analysis</vt:lpstr>
      <vt:lpstr>Types and Number of Clustering Variables</vt:lpstr>
      <vt:lpstr>Is the Sample Size Adequate?</vt:lpstr>
      <vt:lpstr>Detecting Outliers</vt:lpstr>
      <vt:lpstr>Defining and Measuring Interobject Similarity</vt:lpstr>
      <vt:lpstr>Types of Distance Measures</vt:lpstr>
      <vt:lpstr>Data Standardization</vt:lpstr>
      <vt:lpstr>Stage 3:  Assumptions of Cluster Analysis</vt:lpstr>
      <vt:lpstr>Three Assumptions Underlying Cluster Analysis</vt:lpstr>
      <vt:lpstr>Stage 4:  Deriving Clusters  and Assessing Overall Fit</vt:lpstr>
      <vt:lpstr>Two Approaches to Partitioning Observations</vt:lpstr>
      <vt:lpstr>Two Types of Hierarchical Clustering Procedures</vt:lpstr>
      <vt:lpstr>How Agglomerative Hierarchical Approaches Work?</vt:lpstr>
      <vt:lpstr>Clustering Algorithms -- Agglomerative</vt:lpstr>
      <vt:lpstr>Single-Linkage Versus Complete Linkage</vt:lpstr>
      <vt:lpstr>Comparing the Agglomerative Algorithms(不同linkage 不同解)</vt:lpstr>
      <vt:lpstr>How Nonhierarchical Approaches Work?</vt:lpstr>
      <vt:lpstr>Pros and Cons of Hierarchical Methods</vt:lpstr>
      <vt:lpstr>Pros and Cons of Nonhierarchical Methods</vt:lpstr>
      <vt:lpstr>Selecting Between Hierarchical and Nonhierarchical (兩個都做就好，最後要選哪一個自己有根據)</vt:lpstr>
      <vt:lpstr>Combining Hierarchical and Nonhierachical Approaches</vt:lpstr>
      <vt:lpstr>Should The Cluster Analysis Be Respecified</vt:lpstr>
      <vt:lpstr>Determining the Number of Clusters</vt:lpstr>
      <vt:lpstr>Two Classes of Stopping Rules</vt:lpstr>
      <vt:lpstr>PowerPoint 簡報</vt:lpstr>
      <vt:lpstr>Rules of Thumb – Deriving The Final Cluster Solution</vt:lpstr>
      <vt:lpstr>Additional Approaches to Clustering</vt:lpstr>
      <vt:lpstr>Additional Approaches to Clustering</vt:lpstr>
      <vt:lpstr>Stage 5:  Interpretation of the Clusters</vt:lpstr>
      <vt:lpstr>Cluster Interpretation</vt:lpstr>
      <vt:lpstr>Stage 6:  Validation and Profiling of the Clusters</vt:lpstr>
      <vt:lpstr>Validation of the Final Cluster Solution</vt:lpstr>
      <vt:lpstr>Profiling A Cluster Solution</vt:lpstr>
      <vt:lpstr>Rules of Thumb – Deriving the Final Cluster Solution</vt:lpstr>
      <vt:lpstr>Implications of Big data Analytics</vt:lpstr>
      <vt:lpstr>Implications for Big Data Analytics</vt:lpstr>
      <vt:lpstr>HBAT Cluster Illustrative Example</vt:lpstr>
      <vt:lpstr>Steps in Cluster Analysis</vt:lpstr>
      <vt:lpstr>Stage 1: Objectives of Cluster Analysis</vt:lpstr>
      <vt:lpstr>Stages 2 and 3: Research Design and Assumtpions in Cluster Analysis</vt:lpstr>
      <vt:lpstr>Stages 4-6: Hierarchical and Nonhierarchical Methods</vt:lpstr>
      <vt:lpstr>Part 1: A Hierarchical Analysis – Initial Analysis</vt:lpstr>
      <vt:lpstr>Part 1: A Hierarchical Analysis – Respecified  Analysis</vt:lpstr>
      <vt:lpstr>Step 5: Profiling the Hierarchical Cluster Results</vt:lpstr>
      <vt:lpstr>Part 2: A Nonhierarchical Cluster Analysis</vt:lpstr>
      <vt:lpstr>Stage 4: Deriving Clusters and Assessing Overall Fit</vt:lpstr>
      <vt:lpstr>Step 5: Profiling the Nonhierarchical Cluster Results</vt:lpstr>
      <vt:lpstr>Stage 6: Validation and Profiling the Clusters</vt:lpstr>
      <vt:lpstr>Cluster Analysis Learning Checkpoint </vt:lpstr>
    </vt:vector>
  </TitlesOfParts>
  <Company>LSU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MDA authors</dc:creator>
  <cp:lastModifiedBy>陳葳芃</cp:lastModifiedBy>
  <cp:revision>98</cp:revision>
  <dcterms:created xsi:type="dcterms:W3CDTF">2018-04-17T13:56:04Z</dcterms:created>
  <dcterms:modified xsi:type="dcterms:W3CDTF">2023-05-23T15:54:38Z</dcterms:modified>
</cp:coreProperties>
</file>