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0" r:id="rId3"/>
    <p:sldId id="283" r:id="rId4"/>
    <p:sldId id="257" r:id="rId5"/>
    <p:sldId id="284" r:id="rId6"/>
    <p:sldId id="259" r:id="rId7"/>
    <p:sldId id="261" r:id="rId8"/>
    <p:sldId id="264" r:id="rId9"/>
    <p:sldId id="265" r:id="rId10"/>
    <p:sldId id="266" r:id="rId11"/>
    <p:sldId id="269" r:id="rId12"/>
    <p:sldId id="272" r:id="rId13"/>
    <p:sldId id="270" r:id="rId14"/>
    <p:sldId id="273" r:id="rId15"/>
    <p:sldId id="275" r:id="rId16"/>
    <p:sldId id="276" r:id="rId17"/>
    <p:sldId id="285" r:id="rId18"/>
    <p:sldId id="287" r:id="rId19"/>
    <p:sldId id="286" r:id="rId20"/>
    <p:sldId id="288" r:id="rId21"/>
    <p:sldId id="277" r:id="rId22"/>
    <p:sldId id="278" r:id="rId23"/>
    <p:sldId id="279" r:id="rId24"/>
    <p:sldId id="281" r:id="rId25"/>
    <p:sldId id="280" r:id="rId26"/>
    <p:sldId id="282" r:id="rId27"/>
    <p:sldId id="262"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69" autoAdjust="0"/>
  </p:normalViewPr>
  <p:slideViewPr>
    <p:cSldViewPr snapToGrid="0">
      <p:cViewPr varScale="1">
        <p:scale>
          <a:sx n="82" d="100"/>
          <a:sy n="82" d="100"/>
        </p:scale>
        <p:origin x="492"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6D742-B7F9-4B1D-BE27-DB2AB10F3CB6}" type="datetimeFigureOut">
              <a:rPr lang="en-US" smtClean="0"/>
              <a:t>3/15/2015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F7751-6008-428A-BB82-2C5C42614CF8}" type="slidenum">
              <a:rPr lang="en-US" smtClean="0"/>
              <a:t>‹#›</a:t>
            </a:fld>
            <a:endParaRPr lang="en-US"/>
          </a:p>
        </p:txBody>
      </p:sp>
    </p:spTree>
    <p:extLst>
      <p:ext uri="{BB962C8B-B14F-4D97-AF65-F5344CB8AC3E}">
        <p14:creationId xmlns:p14="http://schemas.microsoft.com/office/powerpoint/2010/main" val="426313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1F7751-6008-428A-BB82-2C5C42614CF8}" type="slidenum">
              <a:rPr lang="en-US" smtClean="0"/>
              <a:t>1</a:t>
            </a:fld>
            <a:endParaRPr lang="en-US"/>
          </a:p>
        </p:txBody>
      </p:sp>
    </p:spTree>
    <p:extLst>
      <p:ext uri="{BB962C8B-B14F-4D97-AF65-F5344CB8AC3E}">
        <p14:creationId xmlns:p14="http://schemas.microsoft.com/office/powerpoint/2010/main" val="53554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There is some serious pros and cons to stop words.  Sounds like a simple thing,  but some real things to consider.</a:t>
            </a:r>
          </a:p>
          <a:p>
            <a:pPr marL="0" indent="0">
              <a:buNone/>
            </a:pPr>
            <a:endParaRPr lang="en-US" baseline="0" dirty="0" smtClean="0"/>
          </a:p>
          <a:p>
            <a:pPr marL="0" indent="0">
              <a:buNone/>
            </a:pPr>
            <a:r>
              <a:rPr lang="en-US" baseline="0" dirty="0" smtClean="0"/>
              <a:t>PRO  Performance and relevancy.  </a:t>
            </a:r>
          </a:p>
          <a:p>
            <a:pPr marL="228600" indent="-228600">
              <a:buAutoNum type="arabicPeriod"/>
            </a:pPr>
            <a:r>
              <a:rPr lang="en-US" baseline="0" dirty="0" smtClean="0"/>
              <a:t>Reduces index bloat.</a:t>
            </a:r>
          </a:p>
          <a:p>
            <a:pPr marL="228600" indent="-228600">
              <a:buAutoNum type="arabicPeriod"/>
            </a:pPr>
            <a:r>
              <a:rPr lang="en-US" baseline="0" dirty="0" smtClean="0"/>
              <a:t>High frequency terms,  offer little to relevancy are expensive to process.  Load all docs with that term.</a:t>
            </a:r>
          </a:p>
          <a:p>
            <a:pPr marL="228600" indent="-228600">
              <a:buAutoNum type="arabicPeriod"/>
            </a:pPr>
            <a:endParaRPr lang="en-US" baseline="0" dirty="0" smtClean="0"/>
          </a:p>
          <a:p>
            <a:pPr marL="0" indent="0">
              <a:buNone/>
            </a:pPr>
            <a:r>
              <a:rPr lang="en-US" baseline="0" dirty="0" smtClean="0"/>
              <a:t>CONS  loss of context and meaning destruction</a:t>
            </a:r>
          </a:p>
          <a:p>
            <a:pPr marL="228600" indent="-228600">
              <a:buAutoNum type="arabicPeriod"/>
            </a:pPr>
            <a:r>
              <a:rPr lang="en-US" baseline="0" dirty="0" smtClean="0"/>
              <a:t>You just strip out a ton of meaning,  Consider “to stop or not to stop”,  </a:t>
            </a:r>
            <a:r>
              <a:rPr lang="en-US" baseline="0" dirty="0" err="1" smtClean="0"/>
              <a:t>shakespear</a:t>
            </a:r>
            <a:r>
              <a:rPr lang="en-US" baseline="0" dirty="0" smtClean="0"/>
              <a:t> saying,  this one,  phrase searching.  </a:t>
            </a:r>
          </a:p>
          <a:p>
            <a:pPr marL="228600" indent="-228600">
              <a:buAutoNum type="arabicPeriod"/>
            </a:pPr>
            <a:r>
              <a:rPr lang="en-US" baseline="0" dirty="0" smtClean="0"/>
              <a:t>Some pronouns are offer context,  awesome or not awesome.  </a:t>
            </a:r>
          </a:p>
          <a:p>
            <a:pPr marL="228600" indent="-228600">
              <a:buAutoNum type="arabicPeriod"/>
            </a:pPr>
            <a:endParaRPr lang="en-US" baseline="0" dirty="0" smtClean="0"/>
          </a:p>
          <a:p>
            <a:pPr marL="0" indent="0">
              <a:buNone/>
            </a:pPr>
            <a:r>
              <a:rPr lang="en-US" baseline="0" dirty="0" smtClean="0"/>
              <a:t>Alternatives</a:t>
            </a:r>
          </a:p>
          <a:p>
            <a:pPr marL="0" indent="0">
              <a:buNone/>
            </a:pPr>
            <a:r>
              <a:rPr lang="en-US" baseline="0" dirty="0" smtClean="0"/>
              <a:t>Custom stop words.    There is a default list.</a:t>
            </a:r>
          </a:p>
          <a:p>
            <a:pPr marL="0" indent="0">
              <a:buNone/>
            </a:pPr>
            <a:endParaRPr lang="en-US" baseline="0" dirty="0" smtClean="0"/>
          </a:p>
          <a:p>
            <a:pPr marL="0" indent="0">
              <a:buNone/>
            </a:pPr>
            <a:r>
              <a:rPr lang="en-US" baseline="0" dirty="0" smtClean="0"/>
              <a:t>Ignoring high frequency terms at search time.   </a:t>
            </a:r>
          </a:p>
          <a:p>
            <a:pPr marL="0" indent="0">
              <a:buNone/>
            </a:pPr>
            <a:endParaRPr lang="en-US" baseline="0" dirty="0" smtClean="0"/>
          </a:p>
          <a:p>
            <a:pPr marL="0" indent="0">
              <a:buNone/>
            </a:pPr>
            <a:r>
              <a:rPr lang="en-US" baseline="0" dirty="0" smtClean="0"/>
              <a:t>I’d suggest cutoff frequency,  I’ll have an example of that in a second.</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10</a:t>
            </a:fld>
            <a:endParaRPr lang="en-US"/>
          </a:p>
        </p:txBody>
      </p:sp>
    </p:spTree>
    <p:extLst>
      <p:ext uri="{BB962C8B-B14F-4D97-AF65-F5344CB8AC3E}">
        <p14:creationId xmlns:p14="http://schemas.microsoft.com/office/powerpoint/2010/main" val="765768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Sometimes you might want to search for only part of a token,  in that case,  you need to index part of the token,  one way to do is with n-grams.</a:t>
            </a:r>
          </a:p>
          <a:p>
            <a:pPr marL="0" indent="0">
              <a:buNone/>
            </a:pPr>
            <a:endParaRPr lang="en-US" baseline="0" dirty="0" smtClean="0"/>
          </a:p>
          <a:p>
            <a:pPr marL="0" indent="0">
              <a:buNone/>
            </a:pPr>
            <a:r>
              <a:rPr lang="en-US" baseline="0" dirty="0" smtClean="0"/>
              <a:t>“contiguous sequence of items from a sequence”.</a:t>
            </a:r>
          </a:p>
          <a:p>
            <a:pPr marL="0" indent="0">
              <a:buNone/>
            </a:pPr>
            <a:endParaRPr lang="en-US" baseline="0" dirty="0" smtClean="0"/>
          </a:p>
          <a:p>
            <a:pPr marL="0" indent="0">
              <a:buNone/>
            </a:pPr>
            <a:r>
              <a:rPr lang="en-US" baseline="0" dirty="0" smtClean="0"/>
              <a:t>Variations,  left n-gram,  right n-gram.  Min-gram,  max-gram.  </a:t>
            </a:r>
          </a:p>
          <a:p>
            <a:pPr marL="0" indent="0">
              <a:buNone/>
            </a:pPr>
            <a:endParaRPr lang="en-US" baseline="0" dirty="0" smtClean="0"/>
          </a:p>
          <a:p>
            <a:pPr marL="0" indent="0">
              <a:buNone/>
            </a:pPr>
            <a:r>
              <a:rPr lang="en-US" baseline="0" dirty="0" smtClean="0"/>
              <a:t>Obviously the risk here is term bloat,  index size,  the advantage is searching for incomplete tokens,  think, search as you type kind of performance.  </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11</a:t>
            </a:fld>
            <a:endParaRPr lang="en-US"/>
          </a:p>
        </p:txBody>
      </p:sp>
    </p:spTree>
    <p:extLst>
      <p:ext uri="{BB962C8B-B14F-4D97-AF65-F5344CB8AC3E}">
        <p14:creationId xmlns:p14="http://schemas.microsoft.com/office/powerpoint/2010/main" val="2768999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Shingles are like word grams.  Can be good for phrase searching.  Exact match queries.  </a:t>
            </a:r>
          </a:p>
          <a:p>
            <a:pPr marL="0" indent="0">
              <a:buNone/>
            </a:pPr>
            <a:endParaRPr lang="en-US" baseline="0" dirty="0" smtClean="0"/>
          </a:p>
          <a:p>
            <a:pPr marL="0" indent="0">
              <a:buNone/>
            </a:pPr>
            <a:r>
              <a:rPr lang="en-US" baseline="0" dirty="0" smtClean="0"/>
              <a:t>Also can good to boost relevancy,  which we can dive in a bit. </a:t>
            </a:r>
          </a:p>
        </p:txBody>
      </p:sp>
      <p:sp>
        <p:nvSpPr>
          <p:cNvPr id="4" name="Slide Number Placeholder 3"/>
          <p:cNvSpPr>
            <a:spLocks noGrp="1"/>
          </p:cNvSpPr>
          <p:nvPr>
            <p:ph type="sldNum" sz="quarter" idx="10"/>
          </p:nvPr>
        </p:nvSpPr>
        <p:spPr/>
        <p:txBody>
          <a:bodyPr/>
          <a:lstStyle/>
          <a:p>
            <a:fld id="{851F7751-6008-428A-BB82-2C5C42614CF8}" type="slidenum">
              <a:rPr lang="en-US" smtClean="0"/>
              <a:t>12</a:t>
            </a:fld>
            <a:endParaRPr lang="en-US"/>
          </a:p>
        </p:txBody>
      </p:sp>
    </p:spTree>
    <p:extLst>
      <p:ext uri="{BB962C8B-B14F-4D97-AF65-F5344CB8AC3E}">
        <p14:creationId xmlns:p14="http://schemas.microsoft.com/office/powerpoint/2010/main" val="192877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Find root word.   Do same thing at query time,  you have a hit.  </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13</a:t>
            </a:fld>
            <a:endParaRPr lang="en-US"/>
          </a:p>
        </p:txBody>
      </p:sp>
    </p:spTree>
    <p:extLst>
      <p:ext uri="{BB962C8B-B14F-4D97-AF65-F5344CB8AC3E}">
        <p14:creationId xmlns:p14="http://schemas.microsoft.com/office/powerpoint/2010/main" val="81604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14</a:t>
            </a:fld>
            <a:endParaRPr lang="en-US"/>
          </a:p>
        </p:txBody>
      </p:sp>
    </p:spTree>
    <p:extLst>
      <p:ext uri="{BB962C8B-B14F-4D97-AF65-F5344CB8AC3E}">
        <p14:creationId xmlns:p14="http://schemas.microsoft.com/office/powerpoint/2010/main" val="421956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Groups words by meaning.  </a:t>
            </a:r>
          </a:p>
          <a:p>
            <a:pPr marL="228600" indent="-228600">
              <a:buAutoNum type="arabicPeriod"/>
            </a:pPr>
            <a:r>
              <a:rPr lang="en-US" baseline="0" dirty="0" smtClean="0"/>
              <a:t>Mice / mouse would be missed by stemming.  </a:t>
            </a:r>
          </a:p>
          <a:p>
            <a:pPr marL="0" indent="0">
              <a:buNone/>
            </a:pPr>
            <a:endParaRPr lang="en-US" baseline="0" dirty="0" smtClean="0"/>
          </a:p>
          <a:p>
            <a:pPr marL="0" indent="0">
              <a:buNone/>
            </a:pPr>
            <a:r>
              <a:rPr lang="en-US" baseline="0" dirty="0" smtClean="0"/>
              <a:t>Stanford has an open source NLP project,  ships under GPL license,  many free uses but some restrictions on commercial use.  </a:t>
            </a:r>
          </a:p>
          <a:p>
            <a:pPr marL="0" indent="0">
              <a:buNone/>
            </a:pPr>
            <a:endParaRPr lang="en-US" baseline="0" dirty="0" smtClean="0"/>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15</a:t>
            </a:fld>
            <a:endParaRPr lang="en-US"/>
          </a:p>
        </p:txBody>
      </p:sp>
    </p:spTree>
    <p:extLst>
      <p:ext uri="{BB962C8B-B14F-4D97-AF65-F5344CB8AC3E}">
        <p14:creationId xmlns:p14="http://schemas.microsoft.com/office/powerpoint/2010/main" val="328485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16</a:t>
            </a:fld>
            <a:endParaRPr lang="en-US"/>
          </a:p>
        </p:txBody>
      </p:sp>
    </p:spTree>
    <p:extLst>
      <p:ext uri="{BB962C8B-B14F-4D97-AF65-F5344CB8AC3E}">
        <p14:creationId xmlns:p14="http://schemas.microsoft.com/office/powerpoint/2010/main" val="4077782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17</a:t>
            </a:fld>
            <a:endParaRPr lang="en-US"/>
          </a:p>
        </p:txBody>
      </p:sp>
    </p:spTree>
    <p:extLst>
      <p:ext uri="{BB962C8B-B14F-4D97-AF65-F5344CB8AC3E}">
        <p14:creationId xmlns:p14="http://schemas.microsoft.com/office/powerpoint/2010/main" val="148370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18</a:t>
            </a:fld>
            <a:endParaRPr lang="en-US"/>
          </a:p>
        </p:txBody>
      </p:sp>
    </p:spTree>
    <p:extLst>
      <p:ext uri="{BB962C8B-B14F-4D97-AF65-F5344CB8AC3E}">
        <p14:creationId xmlns:p14="http://schemas.microsoft.com/office/powerpoint/2010/main" val="202551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19</a:t>
            </a:fld>
            <a:endParaRPr lang="en-US"/>
          </a:p>
        </p:txBody>
      </p:sp>
    </p:spTree>
    <p:extLst>
      <p:ext uri="{BB962C8B-B14F-4D97-AF65-F5344CB8AC3E}">
        <p14:creationId xmlns:p14="http://schemas.microsoft.com/office/powerpoint/2010/main" val="391839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Era of information explosion.  </a:t>
            </a:r>
          </a:p>
          <a:p>
            <a:pPr marL="171450" indent="-171450">
              <a:buFont typeface="Arial" panose="020B0604020202020204" pitchFamily="34" charset="0"/>
              <a:buChar char="•"/>
            </a:pPr>
            <a:r>
              <a:rPr lang="en-US" baseline="0" dirty="0" smtClean="0"/>
              <a:t>Our software applications are getting bigger,  doing more,  generating more data.  </a:t>
            </a:r>
          </a:p>
          <a:p>
            <a:pPr marL="171450" indent="-171450">
              <a:buFont typeface="Arial" panose="020B0604020202020204" pitchFamily="34" charset="0"/>
              <a:buChar char="•"/>
            </a:pPr>
            <a:r>
              <a:rPr lang="en-US" baseline="0" dirty="0" smtClean="0"/>
              <a:t>Putting software in everything,  creating what is being called the “internet of things”,  literally from tea-pots to light bulbs.</a:t>
            </a:r>
          </a:p>
          <a:p>
            <a:pPr marL="171450" indent="-171450">
              <a:buFont typeface="Arial" panose="020B0604020202020204" pitchFamily="34" charset="0"/>
              <a:buChar char="•"/>
            </a:pPr>
            <a:r>
              <a:rPr lang="en-US" baseline="0" dirty="0" smtClean="0"/>
              <a:t>Disk space is a commodity,  it’s cheap,  and has been getting cheaper.  </a:t>
            </a:r>
          </a:p>
          <a:p>
            <a:pPr marL="171450" indent="-171450">
              <a:buFont typeface="Arial" panose="020B0604020202020204" pitchFamily="34" charset="0"/>
              <a:buChar char="•"/>
            </a:pPr>
            <a:r>
              <a:rPr lang="en-US" baseline="0" dirty="0" smtClean="0"/>
              <a:t>More software, more logs,  more uses,  more data in general.</a:t>
            </a:r>
          </a:p>
          <a:p>
            <a:pPr marL="171450" indent="-171450">
              <a:buFont typeface="Arial" panose="020B0604020202020204" pitchFamily="34" charset="0"/>
              <a:buChar char="•"/>
            </a:pPr>
            <a:r>
              <a:rPr lang="en-US" baseline="0" dirty="0" smtClean="0"/>
              <a:t>Data is increasing.</a:t>
            </a:r>
          </a:p>
        </p:txBody>
      </p:sp>
      <p:sp>
        <p:nvSpPr>
          <p:cNvPr id="4" name="Slide Number Placeholder 3"/>
          <p:cNvSpPr>
            <a:spLocks noGrp="1"/>
          </p:cNvSpPr>
          <p:nvPr>
            <p:ph type="sldNum" sz="quarter" idx="10"/>
          </p:nvPr>
        </p:nvSpPr>
        <p:spPr/>
        <p:txBody>
          <a:bodyPr/>
          <a:lstStyle/>
          <a:p>
            <a:fld id="{851F7751-6008-428A-BB82-2C5C42614CF8}" type="slidenum">
              <a:rPr lang="en-US" smtClean="0"/>
              <a:t>2</a:t>
            </a:fld>
            <a:endParaRPr lang="en-US"/>
          </a:p>
        </p:txBody>
      </p:sp>
    </p:spTree>
    <p:extLst>
      <p:ext uri="{BB962C8B-B14F-4D97-AF65-F5344CB8AC3E}">
        <p14:creationId xmlns:p14="http://schemas.microsoft.com/office/powerpoint/2010/main" val="3573061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20</a:t>
            </a:fld>
            <a:endParaRPr lang="en-US"/>
          </a:p>
        </p:txBody>
      </p:sp>
    </p:spTree>
    <p:extLst>
      <p:ext uri="{BB962C8B-B14F-4D97-AF65-F5344CB8AC3E}">
        <p14:creationId xmlns:p14="http://schemas.microsoft.com/office/powerpoint/2010/main" val="3309072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They are going to merge in 2.0</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21</a:t>
            </a:fld>
            <a:endParaRPr lang="en-US"/>
          </a:p>
        </p:txBody>
      </p:sp>
    </p:spTree>
    <p:extLst>
      <p:ext uri="{BB962C8B-B14F-4D97-AF65-F5344CB8AC3E}">
        <p14:creationId xmlns:p14="http://schemas.microsoft.com/office/powerpoint/2010/main" val="900564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The default,  go to query.  Defaults to a Boolean query with multiple fields, </a:t>
            </a:r>
          </a:p>
        </p:txBody>
      </p:sp>
      <p:sp>
        <p:nvSpPr>
          <p:cNvPr id="4" name="Slide Number Placeholder 3"/>
          <p:cNvSpPr>
            <a:spLocks noGrp="1"/>
          </p:cNvSpPr>
          <p:nvPr>
            <p:ph type="sldNum" sz="quarter" idx="10"/>
          </p:nvPr>
        </p:nvSpPr>
        <p:spPr/>
        <p:txBody>
          <a:bodyPr/>
          <a:lstStyle/>
          <a:p>
            <a:fld id="{851F7751-6008-428A-BB82-2C5C42614CF8}" type="slidenum">
              <a:rPr lang="en-US" smtClean="0"/>
              <a:t>22</a:t>
            </a:fld>
            <a:endParaRPr lang="en-US"/>
          </a:p>
        </p:txBody>
      </p:sp>
    </p:spTree>
    <p:extLst>
      <p:ext uri="{BB962C8B-B14F-4D97-AF65-F5344CB8AC3E}">
        <p14:creationId xmlns:p14="http://schemas.microsoft.com/office/powerpoint/2010/main" val="3685128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smtClean="0"/>
              <a:t>The default,  go to query.  Defaults to a Boolean query with multiple fields, </a:t>
            </a:r>
          </a:p>
        </p:txBody>
      </p:sp>
      <p:sp>
        <p:nvSpPr>
          <p:cNvPr id="4" name="Slide Number Placeholder 3"/>
          <p:cNvSpPr>
            <a:spLocks noGrp="1"/>
          </p:cNvSpPr>
          <p:nvPr>
            <p:ph type="sldNum" sz="quarter" idx="10"/>
          </p:nvPr>
        </p:nvSpPr>
        <p:spPr/>
        <p:txBody>
          <a:bodyPr/>
          <a:lstStyle/>
          <a:p>
            <a:fld id="{851F7751-6008-428A-BB82-2C5C42614CF8}" type="slidenum">
              <a:rPr lang="en-US" smtClean="0"/>
              <a:t>23</a:t>
            </a:fld>
            <a:endParaRPr lang="en-US"/>
          </a:p>
        </p:txBody>
      </p:sp>
    </p:spTree>
    <p:extLst>
      <p:ext uri="{BB962C8B-B14F-4D97-AF65-F5344CB8AC3E}">
        <p14:creationId xmlns:p14="http://schemas.microsoft.com/office/powerpoint/2010/main" val="868075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Score is raw floating point number &gt;= 0. </a:t>
            </a:r>
          </a:p>
          <a:p>
            <a:pPr marL="228600" indent="-228600">
              <a:buAutoNum type="arabicPeriod"/>
            </a:pPr>
            <a:r>
              <a:rPr lang="en-US" baseline="0" dirty="0" err="1" smtClean="0"/>
              <a:t>Tf</a:t>
            </a:r>
            <a:r>
              <a:rPr lang="en-US" baseline="0" dirty="0" smtClean="0"/>
              <a:t> =  how many times does term appear in doc.</a:t>
            </a:r>
          </a:p>
          <a:p>
            <a:pPr marL="228600" indent="-228600">
              <a:buAutoNum type="arabicPeriod"/>
            </a:pPr>
            <a:r>
              <a:rPr lang="en-US" baseline="0" dirty="0" err="1" smtClean="0"/>
              <a:t>Idf</a:t>
            </a:r>
            <a:r>
              <a:rPr lang="en-US" baseline="0" dirty="0" smtClean="0"/>
              <a:t>,  how “unique” is the term to the document.</a:t>
            </a:r>
          </a:p>
          <a:p>
            <a:pPr marL="228600" indent="-228600">
              <a:buAutoNum type="arabicPeriod"/>
            </a:pPr>
            <a:endParaRPr lang="en-US" baseline="0" dirty="0" smtClean="0"/>
          </a:p>
          <a:p>
            <a:pPr marL="228600" indent="-228600">
              <a:buAutoNum type="arabicPeriod"/>
            </a:pPr>
            <a:r>
              <a:rPr lang="en-US" baseline="0" dirty="0" smtClean="0"/>
              <a:t>Distributed frequencies in </a:t>
            </a:r>
            <a:r>
              <a:rPr lang="en-US" baseline="0" dirty="0" err="1" smtClean="0"/>
              <a:t>elasticsearch</a:t>
            </a:r>
            <a:r>
              <a:rPr lang="en-US" baseline="0" dirty="0" smtClean="0"/>
              <a:t>. </a:t>
            </a:r>
          </a:p>
        </p:txBody>
      </p:sp>
      <p:sp>
        <p:nvSpPr>
          <p:cNvPr id="4" name="Slide Number Placeholder 3"/>
          <p:cNvSpPr>
            <a:spLocks noGrp="1"/>
          </p:cNvSpPr>
          <p:nvPr>
            <p:ph type="sldNum" sz="quarter" idx="10"/>
          </p:nvPr>
        </p:nvSpPr>
        <p:spPr/>
        <p:txBody>
          <a:bodyPr/>
          <a:lstStyle/>
          <a:p>
            <a:fld id="{851F7751-6008-428A-BB82-2C5C42614CF8}" type="slidenum">
              <a:rPr lang="en-US" smtClean="0"/>
              <a:t>24</a:t>
            </a:fld>
            <a:endParaRPr lang="en-US"/>
          </a:p>
        </p:txBody>
      </p:sp>
    </p:spTree>
    <p:extLst>
      <p:ext uri="{BB962C8B-B14F-4D97-AF65-F5344CB8AC3E}">
        <p14:creationId xmlns:p14="http://schemas.microsoft.com/office/powerpoint/2010/main" val="1052552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25</a:t>
            </a:fld>
            <a:endParaRPr lang="en-US"/>
          </a:p>
        </p:txBody>
      </p:sp>
    </p:spTree>
    <p:extLst>
      <p:ext uri="{BB962C8B-B14F-4D97-AF65-F5344CB8AC3E}">
        <p14:creationId xmlns:p14="http://schemas.microsoft.com/office/powerpoint/2010/main" val="1005947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Synonyms at filter time.</a:t>
            </a:r>
          </a:p>
          <a:p>
            <a:pPr marL="228600" indent="-228600">
              <a:buAutoNum type="arabicPeriod"/>
            </a:pPr>
            <a:r>
              <a:rPr lang="en-US" baseline="0" dirty="0" smtClean="0"/>
              <a:t>Do more than just break up the text.</a:t>
            </a:r>
          </a:p>
          <a:p>
            <a:pPr marL="228600" indent="-228600">
              <a:buAutoNum type="arabicPeriod"/>
            </a:pPr>
            <a:r>
              <a:rPr lang="en-US" baseline="0" dirty="0" smtClean="0"/>
              <a:t>Dictionary vs algorithmic. </a:t>
            </a:r>
          </a:p>
          <a:p>
            <a:pPr marL="228600" indent="-228600">
              <a:buAutoNum type="arabicPeriod"/>
            </a:pPr>
            <a:r>
              <a:rPr lang="en-US" baseline="0" dirty="0" smtClean="0"/>
              <a:t>Snowball token filter,  snowball analyzer.  Algorithmic.</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26</a:t>
            </a:fld>
            <a:endParaRPr lang="en-US"/>
          </a:p>
        </p:txBody>
      </p:sp>
    </p:spTree>
    <p:extLst>
      <p:ext uri="{BB962C8B-B14F-4D97-AF65-F5344CB8AC3E}">
        <p14:creationId xmlns:p14="http://schemas.microsoft.com/office/powerpoint/2010/main" val="2949961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a:p>
            <a:pPr marL="228600" indent="-228600">
              <a:buAutoNum type="arabicPeriod"/>
            </a:pPr>
            <a:r>
              <a:rPr lang="en-US" baseline="0" dirty="0" smtClean="0"/>
              <a:t>Need to cite some sources I referenced in spots.  </a:t>
            </a:r>
          </a:p>
          <a:p>
            <a:pPr marL="228600" indent="-228600">
              <a:buAutoNum type="arabicPeriod"/>
            </a:pPr>
            <a:r>
              <a:rPr lang="en-US" baseline="0" dirty="0" err="1" smtClean="0"/>
              <a:t>Lucene</a:t>
            </a:r>
            <a:r>
              <a:rPr lang="en-US" baseline="0" dirty="0" smtClean="0"/>
              <a:t> in Action is a good book,  might be targeted more </a:t>
            </a:r>
            <a:r>
              <a:rPr lang="en-US" baseline="0" dirty="0" err="1" smtClean="0"/>
              <a:t>lucene</a:t>
            </a:r>
            <a:r>
              <a:rPr lang="en-US" baseline="0" dirty="0" smtClean="0"/>
              <a:t> development,  so it would be redundant if you’re mostly going to use </a:t>
            </a:r>
            <a:r>
              <a:rPr lang="en-US" baseline="0" dirty="0" err="1" smtClean="0"/>
              <a:t>elasticsearch</a:t>
            </a:r>
            <a:r>
              <a:rPr lang="en-US" baseline="0" dirty="0" smtClean="0"/>
              <a:t>.  </a:t>
            </a:r>
          </a:p>
          <a:p>
            <a:pPr marL="228600" indent="-228600">
              <a:buAutoNum type="arabicPeriod"/>
            </a:pPr>
            <a:r>
              <a:rPr lang="en-US" baseline="0" dirty="0" err="1" smtClean="0"/>
              <a:t>Elasticsearch</a:t>
            </a:r>
            <a:r>
              <a:rPr lang="en-US" baseline="0" dirty="0" smtClean="0"/>
              <a:t> the definitive guide is top notch and in-depth,  but good portion of the info is online.  </a:t>
            </a:r>
            <a:r>
              <a:rPr lang="en-US" baseline="0" dirty="0" err="1" smtClean="0"/>
              <a:t>Elasticsearch</a:t>
            </a:r>
            <a:r>
              <a:rPr lang="en-US" baseline="0" dirty="0" smtClean="0"/>
              <a:t> has a great guide,  so unless you’re really trying to ramp up your knowledge of the </a:t>
            </a:r>
            <a:r>
              <a:rPr lang="en-US" baseline="0" dirty="0" err="1" smtClean="0"/>
              <a:t>innerworkings</a:t>
            </a:r>
            <a:r>
              <a:rPr lang="en-US" baseline="0" dirty="0" smtClean="0"/>
              <a:t> of </a:t>
            </a:r>
            <a:r>
              <a:rPr lang="en-US" baseline="0" dirty="0" err="1" smtClean="0"/>
              <a:t>elasticsearch</a:t>
            </a:r>
            <a:r>
              <a:rPr lang="en-US" baseline="0" dirty="0" smtClean="0"/>
              <a:t> or tackling some significantly challenging search problems,  might be overkill as well.</a:t>
            </a:r>
          </a:p>
        </p:txBody>
      </p:sp>
      <p:sp>
        <p:nvSpPr>
          <p:cNvPr id="4" name="Slide Number Placeholder 3"/>
          <p:cNvSpPr>
            <a:spLocks noGrp="1"/>
          </p:cNvSpPr>
          <p:nvPr>
            <p:ph type="sldNum" sz="quarter" idx="10"/>
          </p:nvPr>
        </p:nvSpPr>
        <p:spPr/>
        <p:txBody>
          <a:bodyPr/>
          <a:lstStyle/>
          <a:p>
            <a:fld id="{851F7751-6008-428A-BB82-2C5C42614CF8}" type="slidenum">
              <a:rPr lang="en-US" smtClean="0"/>
              <a:t>27</a:t>
            </a:fld>
            <a:endParaRPr lang="en-US"/>
          </a:p>
        </p:txBody>
      </p:sp>
    </p:spTree>
    <p:extLst>
      <p:ext uri="{BB962C8B-B14F-4D97-AF65-F5344CB8AC3E}">
        <p14:creationId xmlns:p14="http://schemas.microsoft.com/office/powerpoint/2010/main" val="3071175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Thank you for attending.  Hope you enjoyed.  Any questions!</a:t>
            </a:r>
          </a:p>
        </p:txBody>
      </p:sp>
      <p:sp>
        <p:nvSpPr>
          <p:cNvPr id="4" name="Slide Number Placeholder 3"/>
          <p:cNvSpPr>
            <a:spLocks noGrp="1"/>
          </p:cNvSpPr>
          <p:nvPr>
            <p:ph type="sldNum" sz="quarter" idx="10"/>
          </p:nvPr>
        </p:nvSpPr>
        <p:spPr/>
        <p:txBody>
          <a:bodyPr/>
          <a:lstStyle/>
          <a:p>
            <a:fld id="{851F7751-6008-428A-BB82-2C5C42614CF8}" type="slidenum">
              <a:rPr lang="en-US" smtClean="0"/>
              <a:t>28</a:t>
            </a:fld>
            <a:endParaRPr lang="en-US"/>
          </a:p>
        </p:txBody>
      </p:sp>
    </p:spTree>
    <p:extLst>
      <p:ext uri="{BB962C8B-B14F-4D97-AF65-F5344CB8AC3E}">
        <p14:creationId xmlns:p14="http://schemas.microsoft.com/office/powerpoint/2010/main" val="2038363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creating and IT landscape that resembles mountain ranges.  Mountains</a:t>
            </a:r>
            <a:r>
              <a:rPr lang="en-US" baseline="0" dirty="0" smtClean="0"/>
              <a:t> of data.   Mountains are big,  they take skill to climb.  Each is a bit different,  but similar too.  If you can climb one,  you can probably climb another one,  but you need to chart a distinct route to the top of each one.  </a:t>
            </a:r>
          </a:p>
          <a:p>
            <a:endParaRPr lang="en-US" baseline="0" dirty="0" smtClean="0"/>
          </a:p>
          <a:p>
            <a:r>
              <a:rPr lang="en-US" baseline="0" dirty="0" smtClean="0"/>
              <a:t>While there is challenges in many aspects of managing large data sets,  what if we consider search.  How can we “find” what we’re looking for in such large data sets,  how can we solve the search problem.  </a:t>
            </a:r>
          </a:p>
          <a:p>
            <a:endParaRPr lang="en-US" baseline="0" dirty="0" smtClean="0"/>
          </a:p>
          <a:p>
            <a:r>
              <a:rPr lang="en-US" baseline="0" dirty="0" smtClean="0"/>
              <a:t>If we look to open source,  we have a few options.  </a:t>
            </a:r>
          </a:p>
        </p:txBody>
      </p:sp>
      <p:sp>
        <p:nvSpPr>
          <p:cNvPr id="4" name="Slide Number Placeholder 3"/>
          <p:cNvSpPr>
            <a:spLocks noGrp="1"/>
          </p:cNvSpPr>
          <p:nvPr>
            <p:ph type="sldNum" sz="quarter" idx="10"/>
          </p:nvPr>
        </p:nvSpPr>
        <p:spPr/>
        <p:txBody>
          <a:bodyPr/>
          <a:lstStyle/>
          <a:p>
            <a:fld id="{851F7751-6008-428A-BB82-2C5C42614CF8}" type="slidenum">
              <a:rPr lang="en-US" smtClean="0"/>
              <a:t>3</a:t>
            </a:fld>
            <a:endParaRPr lang="en-US"/>
          </a:p>
        </p:txBody>
      </p:sp>
    </p:spTree>
    <p:extLst>
      <p:ext uri="{BB962C8B-B14F-4D97-AF65-F5344CB8AC3E}">
        <p14:creationId xmlns:p14="http://schemas.microsoft.com/office/powerpoint/2010/main" val="265948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Examining open source search software,  a common theme is easily spotted.  Apache </a:t>
            </a:r>
            <a:r>
              <a:rPr lang="en-US" baseline="0" dirty="0" err="1" smtClean="0"/>
              <a:t>Lucene</a:t>
            </a:r>
            <a:r>
              <a:rPr lang="en-US" baseline="0" dirty="0" smtClean="0"/>
              <a:t> sits at the core of most open source search technologies. </a:t>
            </a:r>
          </a:p>
          <a:p>
            <a:endParaRPr lang="en-US" baseline="0" dirty="0" smtClean="0"/>
          </a:p>
          <a:p>
            <a:pPr marL="171450" indent="-171450">
              <a:buFont typeface="Arial" panose="020B0604020202020204" pitchFamily="34" charset="0"/>
              <a:buChar char="•"/>
            </a:pPr>
            <a:r>
              <a:rPr lang="en-US" baseline="0" dirty="0" smtClean="0"/>
              <a:t>Open source. Java.  Search Engine.  Started by Doug Cutting in 1999. </a:t>
            </a:r>
          </a:p>
          <a:p>
            <a:pPr marL="171450" indent="-171450">
              <a:buFont typeface="Arial" panose="020B0604020202020204" pitchFamily="34" charset="0"/>
              <a:buChar char="•"/>
            </a:pPr>
            <a:r>
              <a:rPr lang="en-US" baseline="0" dirty="0" err="1" smtClean="0"/>
              <a:t>Wifes</a:t>
            </a:r>
            <a:r>
              <a:rPr lang="en-US" baseline="0" dirty="0" smtClean="0"/>
              <a:t> middle name.</a:t>
            </a:r>
          </a:p>
          <a:p>
            <a:pPr marL="171450" indent="-171450">
              <a:buFont typeface="Arial" panose="020B0604020202020204" pitchFamily="34" charset="0"/>
              <a:buChar char="•"/>
            </a:pPr>
            <a:r>
              <a:rPr lang="en-US" baseline="0" dirty="0" err="1" smtClean="0"/>
              <a:t>Elasticsearch</a:t>
            </a:r>
            <a:r>
              <a:rPr lang="en-US" baseline="0" dirty="0" smtClean="0"/>
              <a:t> and SOLR are search servers.  They provide API’s over http.  Let </a:t>
            </a:r>
            <a:r>
              <a:rPr lang="en-US" baseline="0" dirty="0" err="1" smtClean="0"/>
              <a:t>Lucene</a:t>
            </a:r>
            <a:r>
              <a:rPr lang="en-US" baseline="0" dirty="0" smtClean="0"/>
              <a:t> handle writing/reading indexes.  (for the most part).</a:t>
            </a:r>
          </a:p>
          <a:p>
            <a:pPr marL="171450" indent="-171450">
              <a:buFont typeface="Arial" panose="020B0604020202020204" pitchFamily="34" charset="0"/>
              <a:buChar char="•"/>
            </a:pPr>
            <a:r>
              <a:rPr lang="en-US" baseline="0" dirty="0" err="1" smtClean="0"/>
              <a:t>Elasticsearch</a:t>
            </a:r>
            <a:r>
              <a:rPr lang="en-US" baseline="0" dirty="0" smtClean="0"/>
              <a:t> is the new kid on the black,  1.0 release was in 2012.  built to scale from start.  Easy to setup,  easy to run.   Often paired with </a:t>
            </a:r>
            <a:r>
              <a:rPr lang="en-US" baseline="0" dirty="0" err="1" smtClean="0"/>
              <a:t>Kibana</a:t>
            </a:r>
            <a:r>
              <a:rPr lang="en-US" baseline="0" dirty="0" smtClean="0"/>
              <a:t> for data visualization and </a:t>
            </a:r>
            <a:r>
              <a:rPr lang="en-US" baseline="0" dirty="0" err="1" smtClean="0"/>
              <a:t>Logstash</a:t>
            </a:r>
            <a:r>
              <a:rPr lang="en-US" baseline="0" dirty="0" smtClean="0"/>
              <a:t>,  for log parsing/collecting.  </a:t>
            </a:r>
          </a:p>
          <a:p>
            <a:pPr marL="0" indent="0">
              <a:buFont typeface="Arial" panose="020B0604020202020204" pitchFamily="34" charset="0"/>
              <a:buNone/>
            </a:pPr>
            <a:endParaRPr lang="en-US" baseline="0" dirty="0" smtClean="0"/>
          </a:p>
          <a:p>
            <a:pPr marL="171450" indent="-171450">
              <a:buFont typeface="Arial" panose="020B0604020202020204" pitchFamily="34" charset="0"/>
              <a:buChar char="•"/>
            </a:pPr>
            <a:endParaRPr lang="en-US" baseline="0" dirty="0" smtClean="0"/>
          </a:p>
          <a:p>
            <a:pPr marL="0" indent="0">
              <a:buFont typeface="Arial" panose="020B0604020202020204" pitchFamily="34" charset="0"/>
              <a:buNone/>
            </a:pPr>
            <a:r>
              <a:rPr lang="en-US" baseline="0" dirty="0" smtClean="0"/>
              <a:t>This talk will focus on </a:t>
            </a:r>
            <a:r>
              <a:rPr lang="en-US" baseline="0" dirty="0" err="1" smtClean="0"/>
              <a:t>elasticsearch</a:t>
            </a:r>
            <a:r>
              <a:rPr lang="en-US" baseline="0" dirty="0" smtClean="0"/>
              <a:t>.  </a:t>
            </a:r>
            <a:r>
              <a:rPr lang="en-US" baseline="0" dirty="0" err="1" smtClean="0"/>
              <a:t>Tika</a:t>
            </a:r>
            <a:r>
              <a:rPr lang="en-US" baseline="0" dirty="0" smtClean="0"/>
              <a:t> /  </a:t>
            </a:r>
            <a:r>
              <a:rPr lang="en-US" baseline="0" dirty="0" err="1" smtClean="0"/>
              <a:t>Nutch</a:t>
            </a:r>
            <a:r>
              <a:rPr lang="en-US" baseline="0" dirty="0" smtClean="0"/>
              <a:t> / </a:t>
            </a:r>
            <a:r>
              <a:rPr lang="en-US" baseline="0" dirty="0" err="1" smtClean="0"/>
              <a:t>OpenNLP</a:t>
            </a:r>
            <a:r>
              <a:rPr lang="en-US" baseline="0" dirty="0" smtClean="0"/>
              <a:t> are cool projects,  if you like search,  check those out too.</a:t>
            </a:r>
          </a:p>
        </p:txBody>
      </p:sp>
      <p:sp>
        <p:nvSpPr>
          <p:cNvPr id="4" name="Slide Number Placeholder 3"/>
          <p:cNvSpPr>
            <a:spLocks noGrp="1"/>
          </p:cNvSpPr>
          <p:nvPr>
            <p:ph type="sldNum" sz="quarter" idx="10"/>
          </p:nvPr>
        </p:nvSpPr>
        <p:spPr/>
        <p:txBody>
          <a:bodyPr/>
          <a:lstStyle/>
          <a:p>
            <a:fld id="{851F7751-6008-428A-BB82-2C5C42614CF8}" type="slidenum">
              <a:rPr lang="en-US" smtClean="0"/>
              <a:t>4</a:t>
            </a:fld>
            <a:endParaRPr lang="en-US"/>
          </a:p>
        </p:txBody>
      </p:sp>
    </p:spTree>
    <p:extLst>
      <p:ext uri="{BB962C8B-B14F-4D97-AF65-F5344CB8AC3E}">
        <p14:creationId xmlns:p14="http://schemas.microsoft.com/office/powerpoint/2010/main" val="123491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p>
          <a:p>
            <a:pPr marL="0" indent="0">
              <a:buNone/>
            </a:pPr>
            <a:endParaRPr lang="en-US" baseline="0" dirty="0" smtClean="0"/>
          </a:p>
          <a:p>
            <a:pPr marL="228600" indent="-228600">
              <a:buAutoNum type="arabicPeriod"/>
            </a:pPr>
            <a:r>
              <a:rPr lang="en-US" baseline="0" dirty="0" smtClean="0"/>
              <a:t>A survey of </a:t>
            </a:r>
            <a:r>
              <a:rPr lang="en-US" baseline="0" dirty="0" err="1" smtClean="0"/>
              <a:t>elasticsearch</a:t>
            </a:r>
            <a:r>
              <a:rPr lang="en-US" baseline="0" dirty="0" smtClean="0"/>
              <a:t> and apache </a:t>
            </a:r>
            <a:r>
              <a:rPr lang="en-US" baseline="0" dirty="0" err="1" smtClean="0"/>
              <a:t>lucene</a:t>
            </a:r>
            <a:r>
              <a:rPr lang="en-US" baseline="0" dirty="0" smtClean="0"/>
              <a:t>,  with some fundamental search theory to start.  </a:t>
            </a:r>
          </a:p>
          <a:p>
            <a:pPr marL="228600" indent="-228600">
              <a:buAutoNum type="arabicPeriod"/>
            </a:pPr>
            <a:r>
              <a:rPr lang="en-US" baseline="0" dirty="0" smtClean="0"/>
              <a:t>Questions any time.</a:t>
            </a:r>
          </a:p>
          <a:p>
            <a:pPr marL="228600" indent="-228600">
              <a:buAutoNum type="arabicPeriod"/>
            </a:pPr>
            <a:r>
              <a:rPr lang="en-US" baseline="0" dirty="0" smtClean="0"/>
              <a:t>Indexing / querying / relevance then </a:t>
            </a:r>
            <a:r>
              <a:rPr lang="en-US" baseline="0" dirty="0" err="1" smtClean="0"/>
              <a:t>elasticsearch</a:t>
            </a:r>
            <a:r>
              <a:rPr lang="en-US" baseline="0" dirty="0" smtClean="0"/>
              <a:t> is sprinkled throughout with some greater focus at the end.</a:t>
            </a:r>
          </a:p>
        </p:txBody>
      </p:sp>
      <p:sp>
        <p:nvSpPr>
          <p:cNvPr id="4" name="Slide Number Placeholder 3"/>
          <p:cNvSpPr>
            <a:spLocks noGrp="1"/>
          </p:cNvSpPr>
          <p:nvPr>
            <p:ph type="sldNum" sz="quarter" idx="10"/>
          </p:nvPr>
        </p:nvSpPr>
        <p:spPr/>
        <p:txBody>
          <a:bodyPr/>
          <a:lstStyle/>
          <a:p>
            <a:fld id="{851F7751-6008-428A-BB82-2C5C42614CF8}" type="slidenum">
              <a:rPr lang="en-US" smtClean="0"/>
              <a:t>5</a:t>
            </a:fld>
            <a:endParaRPr lang="en-US"/>
          </a:p>
        </p:txBody>
      </p:sp>
    </p:spTree>
    <p:extLst>
      <p:ext uri="{BB962C8B-B14F-4D97-AF65-F5344CB8AC3E}">
        <p14:creationId xmlns:p14="http://schemas.microsoft.com/office/powerpoint/2010/main" val="117255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228600" indent="-228600">
              <a:buAutoNum type="arabicPeriod"/>
            </a:pPr>
            <a:r>
              <a:rPr lang="en-US" baseline="0" dirty="0" smtClean="0"/>
              <a:t>If we’re going to build a search engine,  we need a data structure.   Search engines use an inverted index. </a:t>
            </a:r>
          </a:p>
          <a:p>
            <a:pPr marL="228600" indent="-228600">
              <a:buAutoNum type="arabicPeriod"/>
            </a:pPr>
            <a:r>
              <a:rPr lang="en-US" baseline="0" dirty="0" smtClean="0"/>
              <a:t>Consider traditional index.  </a:t>
            </a:r>
          </a:p>
          <a:p>
            <a:pPr marL="228600" indent="-228600">
              <a:buAutoNum type="arabicPeriod"/>
            </a:pPr>
            <a:r>
              <a:rPr lang="en-US" baseline="0" dirty="0" smtClean="0"/>
              <a:t>Inverted index,  maps terms to documents.  </a:t>
            </a:r>
          </a:p>
          <a:p>
            <a:pPr marL="228600" indent="-228600">
              <a:buAutoNum type="arabicPeriod"/>
            </a:pPr>
            <a:r>
              <a:rPr lang="en-US" baseline="0" dirty="0" smtClean="0"/>
              <a:t>Inverted?  It doesn’t really matter,  to invert is to turn upside down,  so it depends on what the right side up is,  it just matters in the search engines we retrieve </a:t>
            </a:r>
            <a:r>
              <a:rPr lang="en-US" baseline="0" dirty="0" err="1" smtClean="0"/>
              <a:t>docuements</a:t>
            </a:r>
            <a:r>
              <a:rPr lang="en-US" baseline="0" dirty="0" smtClean="0"/>
              <a:t> with terms.  </a:t>
            </a:r>
          </a:p>
          <a:p>
            <a:pPr marL="228600" indent="-228600">
              <a:buAutoNum type="arabicPeriod"/>
            </a:pPr>
            <a:endParaRPr lang="en-US" baseline="0" dirty="0" smtClean="0"/>
          </a:p>
          <a:p>
            <a:pPr marL="228600" indent="-228600">
              <a:buAutoNum type="arabicPeriod"/>
            </a:pPr>
            <a:endParaRPr lang="en-US" baseline="0" dirty="0" smtClean="0"/>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6</a:t>
            </a:fld>
            <a:endParaRPr lang="en-US"/>
          </a:p>
        </p:txBody>
      </p:sp>
    </p:spTree>
    <p:extLst>
      <p:ext uri="{BB962C8B-B14F-4D97-AF65-F5344CB8AC3E}">
        <p14:creationId xmlns:p14="http://schemas.microsoft.com/office/powerpoint/2010/main" val="4084353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a:p>
            <a:pPr marL="228600" indent="-228600">
              <a:buAutoNum type="arabicPeriod"/>
            </a:pPr>
            <a:r>
              <a:rPr lang="en-US" baseline="0" dirty="0" smtClean="0"/>
              <a:t>Building the inverted index ca</a:t>
            </a:r>
          </a:p>
        </p:txBody>
      </p:sp>
      <p:sp>
        <p:nvSpPr>
          <p:cNvPr id="4" name="Slide Number Placeholder 3"/>
          <p:cNvSpPr>
            <a:spLocks noGrp="1"/>
          </p:cNvSpPr>
          <p:nvPr>
            <p:ph type="sldNum" sz="quarter" idx="10"/>
          </p:nvPr>
        </p:nvSpPr>
        <p:spPr/>
        <p:txBody>
          <a:bodyPr/>
          <a:lstStyle/>
          <a:p>
            <a:fld id="{851F7751-6008-428A-BB82-2C5C42614CF8}" type="slidenum">
              <a:rPr lang="en-US" smtClean="0"/>
              <a:t>7</a:t>
            </a:fld>
            <a:endParaRPr lang="en-US"/>
          </a:p>
        </p:txBody>
      </p:sp>
    </p:spTree>
    <p:extLst>
      <p:ext uri="{BB962C8B-B14F-4D97-AF65-F5344CB8AC3E}">
        <p14:creationId xmlns:p14="http://schemas.microsoft.com/office/powerpoint/2010/main" val="283390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a:p>
            <a:pPr marL="228600" indent="-228600">
              <a:buAutoNum type="arabicPeriod"/>
            </a:pPr>
            <a:r>
              <a:rPr lang="en-US" baseline="0" dirty="0" smtClean="0"/>
              <a:t>Building the inverted index ca</a:t>
            </a:r>
          </a:p>
        </p:txBody>
      </p:sp>
      <p:sp>
        <p:nvSpPr>
          <p:cNvPr id="4" name="Slide Number Placeholder 3"/>
          <p:cNvSpPr>
            <a:spLocks noGrp="1"/>
          </p:cNvSpPr>
          <p:nvPr>
            <p:ph type="sldNum" sz="quarter" idx="10"/>
          </p:nvPr>
        </p:nvSpPr>
        <p:spPr/>
        <p:txBody>
          <a:bodyPr/>
          <a:lstStyle/>
          <a:p>
            <a:fld id="{851F7751-6008-428A-BB82-2C5C42614CF8}" type="slidenum">
              <a:rPr lang="en-US" smtClean="0"/>
              <a:t>8</a:t>
            </a:fld>
            <a:endParaRPr lang="en-US"/>
          </a:p>
        </p:txBody>
      </p:sp>
    </p:spTree>
    <p:extLst>
      <p:ext uri="{BB962C8B-B14F-4D97-AF65-F5344CB8AC3E}">
        <p14:creationId xmlns:p14="http://schemas.microsoft.com/office/powerpoint/2010/main" val="242659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The white space </a:t>
            </a:r>
            <a:r>
              <a:rPr lang="en-US" baseline="0" dirty="0" err="1" smtClean="0"/>
              <a:t>tokenizer</a:t>
            </a:r>
            <a:r>
              <a:rPr lang="en-US" baseline="0" dirty="0" smtClean="0"/>
              <a:t> replaced with standard </a:t>
            </a:r>
            <a:r>
              <a:rPr lang="en-US" baseline="0" dirty="0" err="1" smtClean="0"/>
              <a:t>toekenizers</a:t>
            </a:r>
            <a:r>
              <a:rPr lang="en-US" baseline="0" dirty="0" smtClean="0"/>
              <a:t>.  </a:t>
            </a:r>
          </a:p>
          <a:p>
            <a:pPr marL="228600" indent="-228600">
              <a:buAutoNum type="arabicPeriod"/>
            </a:pPr>
            <a:r>
              <a:rPr lang="en-US" baseline="0" dirty="0" smtClean="0"/>
              <a:t>The standard analyzer uses “</a:t>
            </a:r>
            <a:r>
              <a:rPr lang="en-US" sz="1200" b="0" i="0" kern="1200" dirty="0" smtClean="0">
                <a:solidFill>
                  <a:schemeClr val="tx1"/>
                </a:solidFill>
                <a:effectLst/>
                <a:latin typeface="+mn-lt"/>
                <a:ea typeface="+mn-ea"/>
                <a:cs typeface="+mn-cs"/>
              </a:rPr>
              <a:t>Unicode Text Segmentation algorithm”,</a:t>
            </a:r>
            <a:r>
              <a:rPr lang="en-US" sz="1200" b="0" i="0" kern="1200" baseline="0" dirty="0" smtClean="0">
                <a:solidFill>
                  <a:schemeClr val="tx1"/>
                </a:solidFill>
                <a:effectLst/>
                <a:latin typeface="+mn-lt"/>
                <a:ea typeface="+mn-ea"/>
                <a:cs typeface="+mn-cs"/>
              </a:rPr>
              <a:t>  it’s very good for most “European languages.    (find examples)</a:t>
            </a:r>
          </a:p>
          <a:p>
            <a:pPr marL="228600" indent="-228600">
              <a:buAutoNum type="arabicPeriod"/>
            </a:pPr>
            <a:r>
              <a:rPr lang="en-US" sz="1200" b="0" i="0" kern="1200" baseline="0" dirty="0" smtClean="0">
                <a:solidFill>
                  <a:schemeClr val="tx1"/>
                </a:solidFill>
                <a:effectLst/>
                <a:latin typeface="+mn-lt"/>
                <a:ea typeface="+mn-ea"/>
                <a:cs typeface="+mn-cs"/>
              </a:rPr>
              <a:t>Step back, consider how hard this can be for variations in data across languages and other contexts.  </a:t>
            </a:r>
          </a:p>
          <a:p>
            <a:pPr marL="228600" indent="-228600">
              <a:buAutoNum type="arabicPeriod"/>
            </a:pPr>
            <a:r>
              <a:rPr lang="en-US" baseline="0" dirty="0" smtClean="0"/>
              <a:t>This is default </a:t>
            </a:r>
            <a:r>
              <a:rPr lang="en-US" baseline="0" dirty="0" err="1" smtClean="0"/>
              <a:t>elasticsearch</a:t>
            </a:r>
            <a:r>
              <a:rPr lang="en-US" baseline="0" dirty="0" smtClean="0"/>
              <a:t> analyzer,  very good for general use cases.</a:t>
            </a:r>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851F7751-6008-428A-BB82-2C5C42614CF8}" type="slidenum">
              <a:rPr lang="en-US" smtClean="0"/>
              <a:t>9</a:t>
            </a:fld>
            <a:endParaRPr lang="en-US"/>
          </a:p>
        </p:txBody>
      </p:sp>
    </p:spTree>
    <p:extLst>
      <p:ext uri="{BB962C8B-B14F-4D97-AF65-F5344CB8AC3E}">
        <p14:creationId xmlns:p14="http://schemas.microsoft.com/office/powerpoint/2010/main" val="16811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B5CC34-3F5B-439F-8BE4-E5ED35F85001}"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0097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5CC34-3F5B-439F-8BE4-E5ED35F85001}"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2510779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5CC34-3F5B-439F-8BE4-E5ED35F85001}"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12295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B5CC34-3F5B-439F-8BE4-E5ED35F85001}"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846504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B5CC34-3F5B-439F-8BE4-E5ED35F85001}" type="datetimeFigureOut">
              <a:rPr lang="en-US" smtClean="0"/>
              <a:t>3/15/2015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790000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B5CC34-3F5B-439F-8BE4-E5ED35F85001}"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10656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B5CC34-3F5B-439F-8BE4-E5ED35F85001}" type="datetimeFigureOut">
              <a:rPr lang="en-US" smtClean="0"/>
              <a:t>3/15/2015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12701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B5CC34-3F5B-439F-8BE4-E5ED35F85001}" type="datetimeFigureOut">
              <a:rPr lang="en-US" smtClean="0"/>
              <a:t>3/15/2015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41291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5CC34-3F5B-439F-8BE4-E5ED35F85001}" type="datetimeFigureOut">
              <a:rPr lang="en-US" smtClean="0"/>
              <a:t>3/15/2015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1234002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5CC34-3F5B-439F-8BE4-E5ED35F85001}"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3542073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B5CC34-3F5B-439F-8BE4-E5ED35F85001}" type="datetimeFigureOut">
              <a:rPr lang="en-US" smtClean="0"/>
              <a:t>3/15/2015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61FCF3-448E-42D5-AB02-C92004192759}" type="slidenum">
              <a:rPr lang="en-US" smtClean="0"/>
              <a:t>‹#›</a:t>
            </a:fld>
            <a:endParaRPr lang="en-US"/>
          </a:p>
        </p:txBody>
      </p:sp>
    </p:spTree>
    <p:extLst>
      <p:ext uri="{BB962C8B-B14F-4D97-AF65-F5344CB8AC3E}">
        <p14:creationId xmlns:p14="http://schemas.microsoft.com/office/powerpoint/2010/main" val="244912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B5CC34-3F5B-439F-8BE4-E5ED35F85001}" type="datetimeFigureOut">
              <a:rPr lang="en-US" smtClean="0"/>
              <a:t>3/15/2015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1FCF3-448E-42D5-AB02-C92004192759}" type="slidenum">
              <a:rPr lang="en-US" smtClean="0"/>
              <a:t>‹#›</a:t>
            </a:fld>
            <a:endParaRPr lang="en-US"/>
          </a:p>
        </p:txBody>
      </p:sp>
    </p:spTree>
    <p:extLst>
      <p:ext uri="{BB962C8B-B14F-4D97-AF65-F5344CB8AC3E}">
        <p14:creationId xmlns:p14="http://schemas.microsoft.com/office/powerpoint/2010/main" val="263699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2298" y="978212"/>
            <a:ext cx="10187404" cy="5078313"/>
          </a:xfrm>
          <a:prstGeom prst="rect">
            <a:avLst/>
          </a:prstGeom>
        </p:spPr>
        <p:txBody>
          <a:bodyPr wrap="none">
            <a:spAutoFit/>
          </a:bodyPr>
          <a:lstStyle/>
          <a:p>
            <a:pPr algn="ctr"/>
            <a:r>
              <a:rPr lang="en-US" sz="6000" dirty="0">
                <a:latin typeface="SimHei" panose="02010609060101010101" pitchFamily="49" charset="-122"/>
                <a:ea typeface="SimHei" panose="02010609060101010101" pitchFamily="49" charset="-122"/>
              </a:rPr>
              <a:t>start your search engines</a:t>
            </a:r>
            <a:r>
              <a:rPr lang="en-US" sz="6000" dirty="0" smtClean="0">
                <a:latin typeface="SimHei" panose="02010609060101010101" pitchFamily="49" charset="-122"/>
                <a:ea typeface="SimHei" panose="02010609060101010101" pitchFamily="49" charset="-122"/>
              </a:rPr>
              <a:t>!</a:t>
            </a:r>
          </a:p>
          <a:p>
            <a:pPr algn="ctr"/>
            <a:endParaRPr lang="en-US" sz="6000" dirty="0">
              <a:latin typeface="SimHei" panose="02010609060101010101" pitchFamily="49" charset="-122"/>
              <a:ea typeface="SimHei" panose="02010609060101010101" pitchFamily="49" charset="-122"/>
            </a:endParaRPr>
          </a:p>
          <a:p>
            <a:pPr algn="ctr"/>
            <a:endParaRPr lang="en-US" sz="6000" dirty="0" smtClean="0">
              <a:latin typeface="SimHei" panose="02010609060101010101" pitchFamily="49" charset="-122"/>
              <a:ea typeface="SimHei" panose="02010609060101010101" pitchFamily="49" charset="-122"/>
            </a:endParaRPr>
          </a:p>
          <a:p>
            <a:pPr algn="ctr"/>
            <a:endParaRPr lang="en-US" sz="60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Andy Pryor</a:t>
            </a:r>
          </a:p>
          <a:p>
            <a:pPr algn="ctr"/>
            <a:r>
              <a:rPr lang="en-US" sz="2400" dirty="0" smtClean="0">
                <a:latin typeface="SimHei" panose="02010609060101010101" pitchFamily="49" charset="-122"/>
                <a:ea typeface="SimHei" panose="02010609060101010101" pitchFamily="49" charset="-122"/>
              </a:rPr>
              <a:t>Software Engineer at </a:t>
            </a:r>
            <a:r>
              <a:rPr lang="en-US" sz="2400" dirty="0" err="1" smtClean="0">
                <a:latin typeface="SimHei" panose="02010609060101010101" pitchFamily="49" charset="-122"/>
                <a:ea typeface="SimHei" panose="02010609060101010101" pitchFamily="49" charset="-122"/>
              </a:rPr>
              <a:t>Hudl</a:t>
            </a:r>
            <a:r>
              <a:rPr lang="en-US" sz="6000" dirty="0" smtClean="0">
                <a:latin typeface="SimHei" panose="02010609060101010101" pitchFamily="49" charset="-122"/>
                <a:ea typeface="SimHei" panose="02010609060101010101" pitchFamily="49" charset="-122"/>
              </a:rPr>
              <a:t> </a:t>
            </a:r>
            <a:endParaRPr lang="en-US" sz="6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3726469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4031873" cy="1015663"/>
          </a:xfrm>
          <a:prstGeom prst="rect">
            <a:avLst/>
          </a:prstGeom>
          <a:noFill/>
        </p:spPr>
        <p:txBody>
          <a:bodyPr wrap="none" rtlCol="0">
            <a:spAutoFit/>
          </a:bodyPr>
          <a:lstStyle/>
          <a:p>
            <a:r>
              <a:rPr lang="en-US" sz="6000" dirty="0">
                <a:latin typeface="SimHei" panose="02010609060101010101" pitchFamily="49" charset="-122"/>
                <a:ea typeface="SimHei" panose="02010609060101010101" pitchFamily="49" charset="-122"/>
              </a:rPr>
              <a:t>s</a:t>
            </a:r>
            <a:r>
              <a:rPr lang="en-US" sz="6000" dirty="0" smtClean="0">
                <a:latin typeface="SimHei" panose="02010609060101010101" pitchFamily="49" charset="-122"/>
                <a:ea typeface="SimHei" panose="02010609060101010101" pitchFamily="49" charset="-122"/>
              </a:rPr>
              <a:t>top words</a:t>
            </a:r>
            <a:endParaRPr lang="en-US" sz="6000" dirty="0">
              <a:latin typeface="SimHei" panose="02010609060101010101" pitchFamily="49" charset="-122"/>
              <a:ea typeface="SimHei" panose="02010609060101010101" pitchFamily="49" charset="-122"/>
            </a:endParaRPr>
          </a:p>
        </p:txBody>
      </p:sp>
      <p:pic>
        <p:nvPicPr>
          <p:cNvPr id="3" name="Picture 2"/>
          <p:cNvPicPr>
            <a:picLocks noChangeAspect="1"/>
          </p:cNvPicPr>
          <p:nvPr/>
        </p:nvPicPr>
        <p:blipFill>
          <a:blip r:embed="rId3"/>
          <a:stretch>
            <a:fillRect/>
          </a:stretch>
        </p:blipFill>
        <p:spPr>
          <a:xfrm>
            <a:off x="563631" y="1437032"/>
            <a:ext cx="3829050" cy="4381500"/>
          </a:xfrm>
          <a:prstGeom prst="rect">
            <a:avLst/>
          </a:prstGeom>
        </p:spPr>
      </p:pic>
      <p:sp>
        <p:nvSpPr>
          <p:cNvPr id="18" name="Rectangle 17"/>
          <p:cNvSpPr/>
          <p:nvPr/>
        </p:nvSpPr>
        <p:spPr>
          <a:xfrm>
            <a:off x="4548808" y="1437032"/>
            <a:ext cx="7643192" cy="4401205"/>
          </a:xfrm>
          <a:prstGeom prst="rect">
            <a:avLst/>
          </a:prstGeom>
        </p:spPr>
        <p:txBody>
          <a:bodyPr wrap="square">
            <a:spAutoFit/>
          </a:bodyPr>
          <a:lstStyle/>
          <a:p>
            <a:pPr algn="ctr"/>
            <a:r>
              <a:rPr lang="en-US" sz="4000" dirty="0" smtClean="0">
                <a:latin typeface="SimHei" panose="02010609060101010101" pitchFamily="49" charset="-122"/>
                <a:ea typeface="SimHei" panose="02010609060101010101" pitchFamily="49" charset="-122"/>
              </a:rPr>
              <a:t>“to stop or not to stop?”</a:t>
            </a:r>
          </a:p>
          <a:p>
            <a:pPr algn="ctr"/>
            <a:endParaRPr lang="en-US" sz="4000" dirty="0">
              <a:latin typeface="SimHei" panose="02010609060101010101" pitchFamily="49" charset="-122"/>
              <a:ea typeface="SimHei" panose="02010609060101010101" pitchFamily="49" charset="-122"/>
            </a:endParaRPr>
          </a:p>
          <a:p>
            <a:pPr algn="ctr"/>
            <a:endParaRPr lang="en-US" sz="4000" dirty="0" smtClean="0">
              <a:latin typeface="SimHei" panose="02010609060101010101" pitchFamily="49" charset="-122"/>
              <a:ea typeface="SimHei" panose="02010609060101010101" pitchFamily="49" charset="-122"/>
            </a:endParaRPr>
          </a:p>
          <a:p>
            <a:pPr algn="ctr"/>
            <a:endParaRPr lang="en-US" sz="4000" dirty="0">
              <a:latin typeface="SimHei" panose="02010609060101010101" pitchFamily="49" charset="-122"/>
              <a:ea typeface="SimHei" panose="02010609060101010101" pitchFamily="49" charset="-122"/>
            </a:endParaRPr>
          </a:p>
          <a:p>
            <a:pPr algn="ctr"/>
            <a:r>
              <a:rPr lang="en-US" sz="4000" dirty="0" smtClean="0">
                <a:latin typeface="SimHei" panose="02010609060101010101" pitchFamily="49" charset="-122"/>
                <a:ea typeface="SimHei" panose="02010609060101010101" pitchFamily="49" charset="-122"/>
              </a:rPr>
              <a:t>“</a:t>
            </a:r>
            <a:r>
              <a:rPr lang="en-US" sz="4000" dirty="0" err="1" smtClean="0">
                <a:latin typeface="SimHei" panose="02010609060101010101" pitchFamily="49" charset="-122"/>
                <a:ea typeface="SimHei" panose="02010609060101010101" pitchFamily="49" charset="-122"/>
              </a:rPr>
              <a:t>awesome”or</a:t>
            </a:r>
            <a:r>
              <a:rPr lang="en-US" sz="4000" dirty="0" smtClean="0">
                <a:latin typeface="SimHei" panose="02010609060101010101" pitchFamily="49" charset="-122"/>
                <a:ea typeface="SimHei" panose="02010609060101010101" pitchFamily="49" charset="-122"/>
              </a:rPr>
              <a:t> “not awesome”</a:t>
            </a:r>
            <a:endParaRPr lang="en-US" sz="4000" dirty="0">
              <a:latin typeface="SimHei" panose="02010609060101010101" pitchFamily="49" charset="-122"/>
              <a:ea typeface="SimHei" panose="02010609060101010101" pitchFamily="49" charset="-122"/>
            </a:endParaRPr>
          </a:p>
          <a:p>
            <a:pPr algn="ctr"/>
            <a:endParaRPr lang="en-US" sz="4000" dirty="0" smtClean="0">
              <a:latin typeface="SimHei" panose="02010609060101010101" pitchFamily="49" charset="-122"/>
              <a:ea typeface="SimHei" panose="02010609060101010101" pitchFamily="49" charset="-122"/>
            </a:endParaRPr>
          </a:p>
          <a:p>
            <a:pPr algn="ctr"/>
            <a:endParaRPr lang="en-US"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218566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2877711" cy="1015663"/>
          </a:xfrm>
          <a:prstGeom prst="rect">
            <a:avLst/>
          </a:prstGeom>
          <a:noFill/>
        </p:spPr>
        <p:txBody>
          <a:bodyPr wrap="none" rtlCol="0">
            <a:spAutoFit/>
          </a:bodyPr>
          <a:lstStyle/>
          <a:p>
            <a:r>
              <a:rPr lang="en-US" sz="6000" dirty="0">
                <a:latin typeface="SimHei" panose="02010609060101010101" pitchFamily="49" charset="-122"/>
                <a:ea typeface="SimHei" panose="02010609060101010101" pitchFamily="49" charset="-122"/>
              </a:rPr>
              <a:t>n</a:t>
            </a:r>
            <a:r>
              <a:rPr lang="en-US" sz="6000" dirty="0" smtClean="0">
                <a:latin typeface="SimHei" panose="02010609060101010101" pitchFamily="49" charset="-122"/>
                <a:ea typeface="SimHei" panose="02010609060101010101" pitchFamily="49" charset="-122"/>
              </a:rPr>
              <a:t>-grams</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5509200"/>
          </a:xfrm>
          <a:prstGeom prst="rect">
            <a:avLst/>
          </a:prstGeom>
        </p:spPr>
        <p:txBody>
          <a:bodyPr wrap="square">
            <a:spAutoFit/>
          </a:bodyPr>
          <a:lstStyle/>
          <a:p>
            <a:pPr algn="ctr"/>
            <a:r>
              <a:rPr lang="en-US" sz="2400" dirty="0">
                <a:latin typeface="SimHei" panose="02010609060101010101" pitchFamily="49" charset="-122"/>
                <a:ea typeface="SimHei" panose="02010609060101010101" pitchFamily="49" charset="-122"/>
              </a:rPr>
              <a:t>“The quick brown </a:t>
            </a:r>
            <a:r>
              <a:rPr lang="en-US" sz="2400" dirty="0" smtClean="0">
                <a:latin typeface="SimHei" panose="02010609060101010101" pitchFamily="49" charset="-122"/>
                <a:ea typeface="SimHei" panose="02010609060101010101" pitchFamily="49" charset="-122"/>
              </a:rPr>
              <a:t>fox.”</a:t>
            </a: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a:latin typeface="SimHei" panose="02010609060101010101" pitchFamily="49" charset="-122"/>
                <a:ea typeface="SimHei" panose="02010609060101010101" pitchFamily="49" charset="-122"/>
              </a:rPr>
              <a:t>“</a:t>
            </a:r>
            <a:r>
              <a:rPr lang="en-US" sz="2400" dirty="0" err="1">
                <a:latin typeface="SimHei" panose="02010609060101010101" pitchFamily="49" charset="-122"/>
                <a:ea typeface="SimHei" panose="02010609060101010101" pitchFamily="49" charset="-122"/>
              </a:rPr>
              <a:t>The”,“quick”,“brown”,“fox</a:t>
            </a:r>
            <a:r>
              <a:rPr lang="en-US" sz="2400" dirty="0">
                <a:latin typeface="SimHei" panose="02010609060101010101" pitchFamily="49" charset="-122"/>
                <a:ea typeface="SimHei" panose="02010609060101010101" pitchFamily="49" charset="-122"/>
              </a:rPr>
              <a:t>”</a:t>
            </a:r>
          </a:p>
          <a:p>
            <a:pPr algn="ctr"/>
            <a:r>
              <a:rPr lang="en-US" sz="2400" dirty="0" smtClean="0">
                <a:latin typeface="SimHei" panose="02010609060101010101" pitchFamily="49" charset="-122"/>
                <a:ea typeface="SimHei" panose="02010609060101010101" pitchFamily="49" charset="-122"/>
              </a:rPr>
              <a:t>(standard </a:t>
            </a:r>
            <a:r>
              <a:rPr lang="en-US" sz="2400" dirty="0" err="1" smtClean="0">
                <a:latin typeface="SimHei" panose="02010609060101010101" pitchFamily="49" charset="-122"/>
                <a:ea typeface="SimHei" panose="02010609060101010101" pitchFamily="49" charset="-122"/>
              </a:rPr>
              <a:t>tokenizer</a:t>
            </a:r>
            <a:r>
              <a:rPr lang="en-US" sz="2400" dirty="0">
                <a:latin typeface="SimHei" panose="02010609060101010101" pitchFamily="49" charset="-122"/>
                <a:ea typeface="SimHei" panose="02010609060101010101" pitchFamily="49" charset="-122"/>
              </a:rPr>
              <a:t>)</a:t>
            </a: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“quick</a:t>
            </a:r>
            <a:r>
              <a:rPr lang="en-US" sz="2400" dirty="0">
                <a:latin typeface="SimHei" panose="02010609060101010101" pitchFamily="49" charset="-122"/>
                <a:ea typeface="SimHei" panose="02010609060101010101" pitchFamily="49" charset="-122"/>
              </a:rPr>
              <a:t>”, “brown”, “fox”</a:t>
            </a:r>
          </a:p>
          <a:p>
            <a:pPr algn="ctr"/>
            <a:r>
              <a:rPr lang="en-US" sz="2000" dirty="0">
                <a:latin typeface="SimHei" panose="02010609060101010101" pitchFamily="49" charset="-122"/>
                <a:ea typeface="SimHei" panose="02010609060101010101" pitchFamily="49" charset="-122"/>
              </a:rPr>
              <a:t>(</a:t>
            </a:r>
            <a:r>
              <a:rPr lang="en-US" sz="2000" dirty="0" smtClean="0">
                <a:latin typeface="SimHei" panose="02010609060101010101" pitchFamily="49" charset="-122"/>
                <a:ea typeface="SimHei" panose="02010609060101010101" pitchFamily="49" charset="-122"/>
              </a:rPr>
              <a:t>lowercase, stop word,  </a:t>
            </a:r>
            <a:r>
              <a:rPr lang="en-US" sz="2000" dirty="0" err="1" smtClean="0">
                <a:latin typeface="SimHei" panose="02010609060101010101" pitchFamily="49" charset="-122"/>
                <a:ea typeface="SimHei" panose="02010609060101010101" pitchFamily="49" charset="-122"/>
              </a:rPr>
              <a:t>ngram</a:t>
            </a:r>
            <a:r>
              <a:rPr lang="en-US" sz="2000" dirty="0" smtClean="0">
                <a:latin typeface="SimHei" panose="02010609060101010101" pitchFamily="49" charset="-122"/>
                <a:ea typeface="SimHei" panose="02010609060101010101" pitchFamily="49" charset="-122"/>
              </a:rPr>
              <a:t>)</a:t>
            </a:r>
            <a:endParaRPr lang="en-US" sz="20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err="1" smtClean="0">
                <a:latin typeface="SimHei" panose="02010609060101010101" pitchFamily="49" charset="-122"/>
                <a:ea typeface="SimHei" panose="02010609060101010101" pitchFamily="49" charset="-122"/>
              </a:rPr>
              <a:t>q,u</a:t>
            </a:r>
            <a:r>
              <a:rPr lang="en-US" sz="2400" dirty="0" smtClean="0">
                <a:latin typeface="SimHei" panose="02010609060101010101" pitchFamily="49" charset="-122"/>
                <a:ea typeface="SimHei" panose="02010609060101010101" pitchFamily="49" charset="-122"/>
              </a:rPr>
              <a:t>, </a:t>
            </a:r>
            <a:r>
              <a:rPr lang="en-US" sz="2400" dirty="0" err="1" smtClean="0">
                <a:latin typeface="SimHei" panose="02010609060101010101" pitchFamily="49" charset="-122"/>
                <a:ea typeface="SimHei" panose="02010609060101010101" pitchFamily="49" charset="-122"/>
              </a:rPr>
              <a:t>i</a:t>
            </a:r>
            <a:r>
              <a:rPr lang="en-US" sz="2400" dirty="0" smtClean="0">
                <a:latin typeface="SimHei" panose="02010609060101010101" pitchFamily="49" charset="-122"/>
                <a:ea typeface="SimHei" panose="02010609060101010101" pitchFamily="49" charset="-122"/>
              </a:rPr>
              <a:t>, c, k, </a:t>
            </a:r>
            <a:r>
              <a:rPr lang="en-US" sz="2400" dirty="0" err="1" smtClean="0">
                <a:latin typeface="SimHei" panose="02010609060101010101" pitchFamily="49" charset="-122"/>
                <a:ea typeface="SimHei" panose="02010609060101010101" pitchFamily="49" charset="-122"/>
              </a:rPr>
              <a:t>qu</a:t>
            </a:r>
            <a:r>
              <a:rPr lang="en-US" sz="2400" dirty="0" smtClean="0">
                <a:latin typeface="SimHei" panose="02010609060101010101" pitchFamily="49" charset="-122"/>
                <a:ea typeface="SimHei" panose="02010609060101010101" pitchFamily="49" charset="-122"/>
              </a:rPr>
              <a:t>, </a:t>
            </a:r>
            <a:r>
              <a:rPr lang="en-US" sz="2400" dirty="0" err="1" smtClean="0">
                <a:latin typeface="SimHei" panose="02010609060101010101" pitchFamily="49" charset="-122"/>
                <a:ea typeface="SimHei" panose="02010609060101010101" pitchFamily="49" charset="-122"/>
              </a:rPr>
              <a:t>ui</a:t>
            </a:r>
            <a:r>
              <a:rPr lang="en-US" sz="2400" dirty="0" smtClean="0">
                <a:latin typeface="SimHei" panose="02010609060101010101" pitchFamily="49" charset="-122"/>
                <a:ea typeface="SimHei" panose="02010609060101010101" pitchFamily="49" charset="-122"/>
              </a:rPr>
              <a:t>, </a:t>
            </a:r>
            <a:r>
              <a:rPr lang="en-US" sz="2400" dirty="0" err="1" smtClean="0">
                <a:latin typeface="SimHei" panose="02010609060101010101" pitchFamily="49" charset="-122"/>
                <a:ea typeface="SimHei" panose="02010609060101010101" pitchFamily="49" charset="-122"/>
              </a:rPr>
              <a:t>ic</a:t>
            </a:r>
            <a:r>
              <a:rPr lang="en-US" sz="2400" dirty="0" smtClean="0">
                <a:latin typeface="SimHei" panose="02010609060101010101" pitchFamily="49" charset="-122"/>
                <a:ea typeface="SimHei" panose="02010609060101010101" pitchFamily="49" charset="-122"/>
              </a:rPr>
              <a:t>, </a:t>
            </a:r>
            <a:r>
              <a:rPr lang="en-US" sz="2400" dirty="0" err="1" smtClean="0">
                <a:latin typeface="SimHei" panose="02010609060101010101" pitchFamily="49" charset="-122"/>
                <a:ea typeface="SimHei" panose="02010609060101010101" pitchFamily="49" charset="-122"/>
              </a:rPr>
              <a:t>ck</a:t>
            </a:r>
            <a:r>
              <a:rPr lang="en-US" sz="2400" dirty="0" smtClean="0">
                <a:latin typeface="SimHei" panose="02010609060101010101" pitchFamily="49" charset="-122"/>
                <a:ea typeface="SimHei" panose="02010609060101010101" pitchFamily="49" charset="-122"/>
              </a:rPr>
              <a:t>, qui, </a:t>
            </a:r>
            <a:r>
              <a:rPr lang="en-US" sz="2400" dirty="0" err="1" smtClean="0">
                <a:latin typeface="SimHei" panose="02010609060101010101" pitchFamily="49" charset="-122"/>
                <a:ea typeface="SimHei" panose="02010609060101010101" pitchFamily="49" charset="-122"/>
              </a:rPr>
              <a:t>uic</a:t>
            </a:r>
            <a:r>
              <a:rPr lang="en-US" sz="2400" dirty="0" smtClean="0">
                <a:latin typeface="SimHei" panose="02010609060101010101" pitchFamily="49" charset="-122"/>
                <a:ea typeface="SimHei" panose="02010609060101010101" pitchFamily="49" charset="-122"/>
              </a:rPr>
              <a:t>, ick, </a:t>
            </a:r>
            <a:r>
              <a:rPr lang="en-US" sz="2400" dirty="0" err="1" smtClean="0">
                <a:latin typeface="SimHei" panose="02010609060101010101" pitchFamily="49" charset="-122"/>
                <a:ea typeface="SimHei" panose="02010609060101010101" pitchFamily="49" charset="-122"/>
              </a:rPr>
              <a:t>quic</a:t>
            </a:r>
            <a:r>
              <a:rPr lang="en-US" sz="2400" dirty="0" smtClean="0">
                <a:latin typeface="SimHei" panose="02010609060101010101" pitchFamily="49" charset="-122"/>
                <a:ea typeface="SimHei" panose="02010609060101010101" pitchFamily="49" charset="-122"/>
              </a:rPr>
              <a:t>, quick, ...</a:t>
            </a:r>
            <a:endParaRPr lang="en-US" sz="2400" dirty="0">
              <a:latin typeface="SimHei" panose="02010609060101010101" pitchFamily="49" charset="-122"/>
              <a:ea typeface="SimHei" panose="02010609060101010101" pitchFamily="49" charset="-122"/>
            </a:endParaRPr>
          </a:p>
          <a:p>
            <a:pPr algn="ctr"/>
            <a:r>
              <a:rPr lang="en-US" sz="2000" dirty="0">
                <a:latin typeface="SimHei" panose="02010609060101010101" pitchFamily="49" charset="-122"/>
                <a:ea typeface="SimHei" panose="02010609060101010101" pitchFamily="49" charset="-122"/>
              </a:rPr>
              <a:t>(distinct terms)</a:t>
            </a:r>
          </a:p>
        </p:txBody>
      </p:sp>
    </p:spTree>
    <p:extLst>
      <p:ext uri="{BB962C8B-B14F-4D97-AF65-F5344CB8AC3E}">
        <p14:creationId xmlns:p14="http://schemas.microsoft.com/office/powerpoint/2010/main" val="235328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3262432" cy="1015663"/>
          </a:xfrm>
          <a:prstGeom prst="rect">
            <a:avLst/>
          </a:prstGeom>
          <a:noFill/>
        </p:spPr>
        <p:txBody>
          <a:bodyPr wrap="none" rtlCol="0">
            <a:spAutoFit/>
          </a:bodyPr>
          <a:lstStyle/>
          <a:p>
            <a:r>
              <a:rPr lang="en-US" sz="6000" dirty="0" smtClean="0">
                <a:latin typeface="SimHei" panose="02010609060101010101" pitchFamily="49" charset="-122"/>
                <a:ea typeface="SimHei" panose="02010609060101010101" pitchFamily="49" charset="-122"/>
              </a:rPr>
              <a:t>shingles</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5509200"/>
          </a:xfrm>
          <a:prstGeom prst="rect">
            <a:avLst/>
          </a:prstGeom>
        </p:spPr>
        <p:txBody>
          <a:bodyPr wrap="square">
            <a:spAutoFit/>
          </a:bodyPr>
          <a:lstStyle/>
          <a:p>
            <a:pPr algn="ctr"/>
            <a:r>
              <a:rPr lang="en-US" sz="2400" dirty="0">
                <a:latin typeface="SimHei" panose="02010609060101010101" pitchFamily="49" charset="-122"/>
                <a:ea typeface="SimHei" panose="02010609060101010101" pitchFamily="49" charset="-122"/>
              </a:rPr>
              <a:t>“The quick brown </a:t>
            </a:r>
            <a:r>
              <a:rPr lang="en-US" sz="2400" dirty="0" smtClean="0">
                <a:latin typeface="SimHei" panose="02010609060101010101" pitchFamily="49" charset="-122"/>
                <a:ea typeface="SimHei" panose="02010609060101010101" pitchFamily="49" charset="-122"/>
              </a:rPr>
              <a:t>fox.”</a:t>
            </a: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a:latin typeface="SimHei" panose="02010609060101010101" pitchFamily="49" charset="-122"/>
                <a:ea typeface="SimHei" panose="02010609060101010101" pitchFamily="49" charset="-122"/>
              </a:rPr>
              <a:t>“</a:t>
            </a:r>
            <a:r>
              <a:rPr lang="en-US" sz="2400" dirty="0" err="1">
                <a:latin typeface="SimHei" panose="02010609060101010101" pitchFamily="49" charset="-122"/>
                <a:ea typeface="SimHei" panose="02010609060101010101" pitchFamily="49" charset="-122"/>
              </a:rPr>
              <a:t>The”,“quick”,“brown”,“fox</a:t>
            </a:r>
            <a:r>
              <a:rPr lang="en-US" sz="2400" dirty="0">
                <a:latin typeface="SimHei" panose="02010609060101010101" pitchFamily="49" charset="-122"/>
                <a:ea typeface="SimHei" panose="02010609060101010101" pitchFamily="49" charset="-122"/>
              </a:rPr>
              <a:t>”</a:t>
            </a:r>
          </a:p>
          <a:p>
            <a:pPr algn="ctr"/>
            <a:r>
              <a:rPr lang="en-US" sz="2400" dirty="0" smtClean="0">
                <a:latin typeface="SimHei" panose="02010609060101010101" pitchFamily="49" charset="-122"/>
                <a:ea typeface="SimHei" panose="02010609060101010101" pitchFamily="49" charset="-122"/>
              </a:rPr>
              <a:t>(standard </a:t>
            </a:r>
            <a:r>
              <a:rPr lang="en-US" sz="2400" dirty="0" err="1" smtClean="0">
                <a:latin typeface="SimHei" panose="02010609060101010101" pitchFamily="49" charset="-122"/>
                <a:ea typeface="SimHei" panose="02010609060101010101" pitchFamily="49" charset="-122"/>
              </a:rPr>
              <a:t>tokenizer</a:t>
            </a:r>
            <a:r>
              <a:rPr lang="en-US" sz="2400" dirty="0">
                <a:latin typeface="SimHei" panose="02010609060101010101" pitchFamily="49" charset="-122"/>
                <a:ea typeface="SimHei" panose="02010609060101010101" pitchFamily="49" charset="-122"/>
              </a:rPr>
              <a:t>)</a:t>
            </a: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“quick</a:t>
            </a:r>
            <a:r>
              <a:rPr lang="en-US" sz="2400" dirty="0">
                <a:latin typeface="SimHei" panose="02010609060101010101" pitchFamily="49" charset="-122"/>
                <a:ea typeface="SimHei" panose="02010609060101010101" pitchFamily="49" charset="-122"/>
              </a:rPr>
              <a:t>”, “brown”, “fox”</a:t>
            </a:r>
          </a:p>
          <a:p>
            <a:pPr algn="ctr"/>
            <a:r>
              <a:rPr lang="en-US" sz="2000" dirty="0">
                <a:latin typeface="SimHei" panose="02010609060101010101" pitchFamily="49" charset="-122"/>
                <a:ea typeface="SimHei" panose="02010609060101010101" pitchFamily="49" charset="-122"/>
              </a:rPr>
              <a:t>(</a:t>
            </a:r>
            <a:r>
              <a:rPr lang="en-US" sz="2000" dirty="0" smtClean="0">
                <a:latin typeface="SimHei" panose="02010609060101010101" pitchFamily="49" charset="-122"/>
                <a:ea typeface="SimHei" panose="02010609060101010101" pitchFamily="49" charset="-122"/>
              </a:rPr>
              <a:t>lowercase, stop word,  shingle)</a:t>
            </a:r>
            <a:endParaRPr lang="en-US" sz="20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“quick”, “quick brown”, “brown fox”</a:t>
            </a:r>
            <a:endParaRPr lang="en-US" sz="2400" dirty="0">
              <a:latin typeface="SimHei" panose="02010609060101010101" pitchFamily="49" charset="-122"/>
              <a:ea typeface="SimHei" panose="02010609060101010101" pitchFamily="49" charset="-122"/>
            </a:endParaRPr>
          </a:p>
          <a:p>
            <a:pPr algn="ctr"/>
            <a:r>
              <a:rPr lang="en-US" sz="2000" dirty="0">
                <a:latin typeface="SimHei" panose="02010609060101010101" pitchFamily="49" charset="-122"/>
                <a:ea typeface="SimHei" panose="02010609060101010101" pitchFamily="49" charset="-122"/>
              </a:rPr>
              <a:t>(distinct terms)</a:t>
            </a:r>
          </a:p>
        </p:txBody>
      </p:sp>
    </p:spTree>
    <p:extLst>
      <p:ext uri="{BB962C8B-B14F-4D97-AF65-F5344CB8AC3E}">
        <p14:creationId xmlns:p14="http://schemas.microsoft.com/office/powerpoint/2010/main" val="35736179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5186035" cy="1015663"/>
          </a:xfrm>
          <a:prstGeom prst="rect">
            <a:avLst/>
          </a:prstGeom>
          <a:noFill/>
        </p:spPr>
        <p:txBody>
          <a:bodyPr wrap="none" rtlCol="0">
            <a:spAutoFit/>
          </a:bodyPr>
          <a:lstStyle/>
          <a:p>
            <a:r>
              <a:rPr lang="en-US" sz="6000" dirty="0">
                <a:latin typeface="SimHei" panose="02010609060101010101" pitchFamily="49" charset="-122"/>
                <a:ea typeface="SimHei" panose="02010609060101010101" pitchFamily="49" charset="-122"/>
              </a:rPr>
              <a:t>w</a:t>
            </a:r>
            <a:r>
              <a:rPr lang="en-US" sz="6000" dirty="0" smtClean="0">
                <a:latin typeface="SimHei" panose="02010609060101010101" pitchFamily="49" charset="-122"/>
                <a:ea typeface="SimHei" panose="02010609060101010101" pitchFamily="49" charset="-122"/>
              </a:rPr>
              <a:t>ord stemming</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5632311"/>
          </a:xfrm>
          <a:prstGeom prst="rect">
            <a:avLst/>
          </a:prstGeom>
        </p:spPr>
        <p:txBody>
          <a:bodyPr wrap="square">
            <a:spAutoFit/>
          </a:bodyPr>
          <a:lstStyle/>
          <a:p>
            <a:pPr algn="ctr"/>
            <a:endParaRPr lang="en-US" sz="6000" dirty="0" smtClean="0">
              <a:latin typeface="SimHei" panose="02010609060101010101" pitchFamily="49" charset="-122"/>
              <a:ea typeface="SimHei" panose="02010609060101010101" pitchFamily="49" charset="-122"/>
            </a:endParaRPr>
          </a:p>
          <a:p>
            <a:pPr algn="ctr"/>
            <a:r>
              <a:rPr lang="en-US" sz="6000" dirty="0" smtClean="0">
                <a:latin typeface="SimHei" panose="02010609060101010101" pitchFamily="49" charset="-122"/>
                <a:ea typeface="SimHei" panose="02010609060101010101" pitchFamily="49" charset="-122"/>
              </a:rPr>
              <a:t>running</a:t>
            </a:r>
            <a:endParaRPr lang="en-US" sz="6000" dirty="0">
              <a:latin typeface="SimHei" panose="02010609060101010101" pitchFamily="49" charset="-122"/>
              <a:ea typeface="SimHei" panose="02010609060101010101" pitchFamily="49" charset="-122"/>
            </a:endParaRPr>
          </a:p>
          <a:p>
            <a:pPr algn="ctr"/>
            <a:endParaRPr lang="en-US" sz="6000" dirty="0">
              <a:latin typeface="SimHei" panose="02010609060101010101" pitchFamily="49" charset="-122"/>
              <a:ea typeface="SimHei" panose="02010609060101010101" pitchFamily="49" charset="-122"/>
            </a:endParaRPr>
          </a:p>
          <a:p>
            <a:pPr algn="ctr"/>
            <a:endParaRPr lang="en-US" sz="6000" dirty="0" smtClean="0">
              <a:latin typeface="SimHei" panose="02010609060101010101" pitchFamily="49" charset="-122"/>
              <a:ea typeface="SimHei" panose="02010609060101010101" pitchFamily="49" charset="-122"/>
            </a:endParaRPr>
          </a:p>
          <a:p>
            <a:pPr algn="ctr"/>
            <a:r>
              <a:rPr lang="en-US" sz="6000" dirty="0" smtClean="0">
                <a:latin typeface="SimHei" panose="02010609060101010101" pitchFamily="49" charset="-122"/>
                <a:ea typeface="SimHei" panose="02010609060101010101" pitchFamily="49" charset="-122"/>
              </a:rPr>
              <a:t>run</a:t>
            </a:r>
            <a:endParaRPr lang="en-US" sz="6000" dirty="0">
              <a:latin typeface="SimHei" panose="02010609060101010101" pitchFamily="49" charset="-122"/>
              <a:ea typeface="SimHei" panose="02010609060101010101" pitchFamily="49" charset="-122"/>
            </a:endParaRPr>
          </a:p>
          <a:p>
            <a:pPr algn="ctr"/>
            <a:endParaRPr lang="en-US" sz="6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362950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7109639" cy="1015663"/>
          </a:xfrm>
          <a:prstGeom prst="rect">
            <a:avLst/>
          </a:prstGeom>
          <a:noFill/>
        </p:spPr>
        <p:txBody>
          <a:bodyPr wrap="none" rtlCol="0">
            <a:spAutoFit/>
          </a:bodyPr>
          <a:lstStyle/>
          <a:p>
            <a:r>
              <a:rPr lang="en-US" sz="6000" dirty="0" smtClean="0">
                <a:latin typeface="SimHei" panose="02010609060101010101" pitchFamily="49" charset="-122"/>
                <a:ea typeface="SimHei" panose="02010609060101010101" pitchFamily="49" charset="-122"/>
              </a:rPr>
              <a:t>phonetic analyzers</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5201424"/>
          </a:xfrm>
          <a:prstGeom prst="rect">
            <a:avLst/>
          </a:prstGeom>
        </p:spPr>
        <p:txBody>
          <a:bodyPr wrap="square">
            <a:spAutoFit/>
          </a:bodyPr>
          <a:lstStyle/>
          <a:p>
            <a:pPr algn="ctr"/>
            <a:endParaRPr lang="en-US" sz="6000" dirty="0" smtClean="0">
              <a:latin typeface="SimHei" panose="02010609060101010101" pitchFamily="49" charset="-122"/>
              <a:ea typeface="SimHei" panose="02010609060101010101" pitchFamily="49" charset="-122"/>
            </a:endParaRPr>
          </a:p>
          <a:p>
            <a:pPr algn="ctr"/>
            <a:r>
              <a:rPr lang="en-US" sz="6000" dirty="0" err="1">
                <a:latin typeface="SimHei" panose="02010609060101010101" pitchFamily="49" charset="-122"/>
                <a:ea typeface="SimHei" panose="02010609060101010101" pitchFamily="49" charset="-122"/>
              </a:rPr>
              <a:t>j</a:t>
            </a:r>
            <a:r>
              <a:rPr lang="en-US" sz="6000" dirty="0" err="1" smtClean="0">
                <a:latin typeface="SimHei" panose="02010609060101010101" pitchFamily="49" charset="-122"/>
                <a:ea typeface="SimHei" panose="02010609060101010101" pitchFamily="49" charset="-122"/>
              </a:rPr>
              <a:t>on</a:t>
            </a:r>
            <a:r>
              <a:rPr lang="en-US" sz="6000" dirty="0" smtClean="0">
                <a:latin typeface="SimHei" panose="02010609060101010101" pitchFamily="49" charset="-122"/>
                <a:ea typeface="SimHei" panose="02010609060101010101" pitchFamily="49" charset="-122"/>
              </a:rPr>
              <a:t>  / john</a:t>
            </a:r>
          </a:p>
          <a:p>
            <a:pPr algn="ctr"/>
            <a:endParaRPr lang="en-US" sz="6000" dirty="0" smtClean="0">
              <a:latin typeface="SimHei" panose="02010609060101010101" pitchFamily="49" charset="-122"/>
              <a:ea typeface="SimHei" panose="02010609060101010101" pitchFamily="49" charset="-122"/>
            </a:endParaRPr>
          </a:p>
          <a:p>
            <a:pPr algn="ctr"/>
            <a:endParaRPr lang="en-US" sz="6000" dirty="0" smtClean="0">
              <a:latin typeface="SimHei" panose="02010609060101010101" pitchFamily="49" charset="-122"/>
              <a:ea typeface="SimHei" panose="02010609060101010101" pitchFamily="49" charset="-122"/>
            </a:endParaRPr>
          </a:p>
          <a:p>
            <a:pPr algn="ctr"/>
            <a:r>
              <a:rPr lang="en-US" sz="6000" dirty="0" err="1">
                <a:latin typeface="SimHei" panose="02010609060101010101" pitchFamily="49" charset="-122"/>
                <a:ea typeface="SimHei" panose="02010609060101010101" pitchFamily="49" charset="-122"/>
              </a:rPr>
              <a:t>j</a:t>
            </a:r>
            <a:r>
              <a:rPr lang="en-US" sz="6000" dirty="0" err="1" smtClean="0">
                <a:latin typeface="SimHei" panose="02010609060101010101" pitchFamily="49" charset="-122"/>
                <a:ea typeface="SimHei" panose="02010609060101010101" pitchFamily="49" charset="-122"/>
              </a:rPr>
              <a:t>n,an</a:t>
            </a:r>
            <a:endParaRPr lang="en-US" sz="6000" dirty="0" smtClean="0">
              <a:latin typeface="SimHei" panose="02010609060101010101" pitchFamily="49" charset="-122"/>
              <a:ea typeface="SimHei" panose="02010609060101010101" pitchFamily="49" charset="-122"/>
            </a:endParaRPr>
          </a:p>
          <a:p>
            <a:pPr algn="ctr"/>
            <a:r>
              <a:rPr lang="en-US" sz="3200" dirty="0" smtClean="0">
                <a:latin typeface="SimHei" panose="02010609060101010101" pitchFamily="49" charset="-122"/>
                <a:ea typeface="SimHei" panose="02010609060101010101" pitchFamily="49" charset="-122"/>
              </a:rPr>
              <a:t>(double </a:t>
            </a:r>
            <a:r>
              <a:rPr lang="en-US" sz="3200" dirty="0" err="1" smtClean="0">
                <a:latin typeface="SimHei" panose="02010609060101010101" pitchFamily="49" charset="-122"/>
                <a:ea typeface="SimHei" panose="02010609060101010101" pitchFamily="49" charset="-122"/>
              </a:rPr>
              <a:t>metaphone</a:t>
            </a:r>
            <a:r>
              <a:rPr lang="en-US" sz="3200" dirty="0" smtClean="0">
                <a:latin typeface="SimHei" panose="02010609060101010101" pitchFamily="49" charset="-122"/>
                <a:ea typeface="SimHei" panose="02010609060101010101" pitchFamily="49" charset="-122"/>
              </a:rPr>
              <a:t>)</a:t>
            </a:r>
            <a:endParaRPr lang="en-US" sz="32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669434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5186035" cy="1015663"/>
          </a:xfrm>
          <a:prstGeom prst="rect">
            <a:avLst/>
          </a:prstGeom>
          <a:noFill/>
        </p:spPr>
        <p:txBody>
          <a:bodyPr wrap="none" rtlCol="0">
            <a:spAutoFit/>
          </a:bodyPr>
          <a:lstStyle/>
          <a:p>
            <a:r>
              <a:rPr lang="en-US" sz="6000" dirty="0">
                <a:latin typeface="SimHei" panose="02010609060101010101" pitchFamily="49" charset="-122"/>
                <a:ea typeface="SimHei" panose="02010609060101010101" pitchFamily="49" charset="-122"/>
              </a:rPr>
              <a:t>l</a:t>
            </a:r>
            <a:r>
              <a:rPr lang="en-US" sz="6000" dirty="0" smtClean="0">
                <a:latin typeface="SimHei" panose="02010609060101010101" pitchFamily="49" charset="-122"/>
                <a:ea typeface="SimHei" panose="02010609060101010101" pitchFamily="49" charset="-122"/>
              </a:rPr>
              <a:t>emmatization</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3785652"/>
          </a:xfrm>
          <a:prstGeom prst="rect">
            <a:avLst/>
          </a:prstGeom>
        </p:spPr>
        <p:txBody>
          <a:bodyPr wrap="square">
            <a:spAutoFit/>
          </a:bodyPr>
          <a:lstStyle/>
          <a:p>
            <a:pPr algn="ctr"/>
            <a:r>
              <a:rPr lang="en-US" sz="6000" dirty="0" smtClean="0">
                <a:latin typeface="SimHei" panose="02010609060101010101" pitchFamily="49" charset="-122"/>
                <a:ea typeface="SimHei" panose="02010609060101010101" pitchFamily="49" charset="-122"/>
              </a:rPr>
              <a:t>better</a:t>
            </a:r>
          </a:p>
          <a:p>
            <a:pPr algn="ctr"/>
            <a:endParaRPr lang="en-US" sz="6000" dirty="0" smtClean="0">
              <a:latin typeface="SimHei" panose="02010609060101010101" pitchFamily="49" charset="-122"/>
              <a:ea typeface="SimHei" panose="02010609060101010101" pitchFamily="49" charset="-122"/>
            </a:endParaRPr>
          </a:p>
          <a:p>
            <a:pPr algn="ctr"/>
            <a:endParaRPr lang="en-US" sz="6000" dirty="0" smtClean="0">
              <a:latin typeface="SimHei" panose="02010609060101010101" pitchFamily="49" charset="-122"/>
              <a:ea typeface="SimHei" panose="02010609060101010101" pitchFamily="49" charset="-122"/>
            </a:endParaRPr>
          </a:p>
          <a:p>
            <a:pPr algn="ctr"/>
            <a:r>
              <a:rPr lang="en-US" sz="6000" dirty="0" smtClean="0">
                <a:latin typeface="SimHei" panose="02010609060101010101" pitchFamily="49" charset="-122"/>
                <a:ea typeface="SimHei" panose="02010609060101010101" pitchFamily="49" charset="-122"/>
              </a:rPr>
              <a:t>good</a:t>
            </a:r>
            <a:endParaRPr lang="en-US" sz="6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9982266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4893647"/>
          </a:xfrm>
          <a:prstGeom prst="rect">
            <a:avLst/>
          </a:prstGeom>
          <a:noFill/>
        </p:spPr>
        <p:txBody>
          <a:bodyPr wrap="square" rtlCol="0">
            <a:spAutoFit/>
          </a:bodyPr>
          <a:lstStyle/>
          <a:p>
            <a:r>
              <a:rPr lang="en-US" sz="6000" dirty="0" err="1">
                <a:latin typeface="SimHei" panose="02010609060101010101" pitchFamily="49" charset="-122"/>
                <a:ea typeface="SimHei" panose="02010609060101010101" pitchFamily="49" charset="-122"/>
              </a:rPr>
              <a:t>e</a:t>
            </a:r>
            <a:r>
              <a:rPr lang="en-US" sz="6000" dirty="0" err="1" smtClean="0">
                <a:latin typeface="SimHei" panose="02010609060101010101" pitchFamily="49" charset="-122"/>
                <a:ea typeface="SimHei" panose="02010609060101010101" pitchFamily="49" charset="-122"/>
              </a:rPr>
              <a:t>lasticsearch</a:t>
            </a:r>
            <a:r>
              <a:rPr lang="en-US" sz="6000" dirty="0" smtClean="0">
                <a:latin typeface="SimHei" panose="02010609060101010101" pitchFamily="49" charset="-122"/>
                <a:ea typeface="SimHei" panose="02010609060101010101" pitchFamily="49" charset="-122"/>
              </a:rPr>
              <a:t> basics</a:t>
            </a:r>
            <a:endParaRPr lang="en-US" sz="6000" dirty="0" smtClean="0">
              <a:latin typeface="SimHei" panose="02010609060101010101" pitchFamily="49" charset="-122"/>
              <a:ea typeface="SimHei" panose="02010609060101010101" pitchFamily="49" charset="-122"/>
            </a:endParaRPr>
          </a:p>
          <a:p>
            <a:endParaRPr lang="en-US" sz="6000" dirty="0">
              <a:latin typeface="SimHei" panose="02010609060101010101" pitchFamily="49" charset="-122"/>
              <a:ea typeface="SimHei" panose="02010609060101010101" pitchFamily="49" charset="-122"/>
            </a:endParaRPr>
          </a:p>
          <a:p>
            <a:pPr algn="ctr"/>
            <a:r>
              <a:rPr lang="en-US" sz="4000" dirty="0">
                <a:latin typeface="SimHei" panose="02010609060101010101" pitchFamily="49" charset="-122"/>
                <a:ea typeface="SimHei" panose="02010609060101010101" pitchFamily="49" charset="-122"/>
              </a:rPr>
              <a:t>i</a:t>
            </a:r>
            <a:r>
              <a:rPr lang="en-US" sz="4000" dirty="0" smtClean="0">
                <a:latin typeface="SimHei" panose="02010609060101010101" pitchFamily="49" charset="-122"/>
                <a:ea typeface="SimHei" panose="02010609060101010101" pitchFamily="49" charset="-122"/>
              </a:rPr>
              <a:t>ndex = database</a:t>
            </a:r>
          </a:p>
          <a:p>
            <a:pPr algn="ctr"/>
            <a:r>
              <a:rPr lang="en-US" sz="4000" dirty="0">
                <a:latin typeface="SimHei" panose="02010609060101010101" pitchFamily="49" charset="-122"/>
                <a:ea typeface="SimHei" panose="02010609060101010101" pitchFamily="49" charset="-122"/>
              </a:rPr>
              <a:t>t</a:t>
            </a:r>
            <a:r>
              <a:rPr lang="en-US" sz="4000" dirty="0" smtClean="0">
                <a:latin typeface="SimHei" panose="02010609060101010101" pitchFamily="49" charset="-122"/>
                <a:ea typeface="SimHei" panose="02010609060101010101" pitchFamily="49" charset="-122"/>
              </a:rPr>
              <a:t>ype = table</a:t>
            </a:r>
          </a:p>
          <a:p>
            <a:pPr algn="ctr"/>
            <a:r>
              <a:rPr lang="en-US" sz="4000" dirty="0" smtClean="0">
                <a:latin typeface="SimHei" panose="02010609060101010101" pitchFamily="49" charset="-122"/>
                <a:ea typeface="SimHei" panose="02010609060101010101" pitchFamily="49" charset="-122"/>
              </a:rPr>
              <a:t>mapping = schema</a:t>
            </a:r>
          </a:p>
          <a:p>
            <a:pPr algn="ctr"/>
            <a:r>
              <a:rPr lang="en-US" sz="4000" dirty="0">
                <a:latin typeface="SimHei" panose="02010609060101010101" pitchFamily="49" charset="-122"/>
                <a:ea typeface="SimHei" panose="02010609060101010101" pitchFamily="49" charset="-122"/>
              </a:rPr>
              <a:t>d</a:t>
            </a:r>
            <a:r>
              <a:rPr lang="en-US" sz="4000" dirty="0" smtClean="0">
                <a:latin typeface="SimHei" panose="02010609060101010101" pitchFamily="49" charset="-122"/>
                <a:ea typeface="SimHei" panose="02010609060101010101" pitchFamily="49" charset="-122"/>
              </a:rPr>
              <a:t>ocument = row</a:t>
            </a:r>
          </a:p>
          <a:p>
            <a:pPr algn="ctr"/>
            <a:endParaRPr lang="en-US" sz="3200" dirty="0" smtClean="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27088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3555508" y="106430"/>
            <a:ext cx="9093691" cy="6863417"/>
          </a:xfrm>
          <a:prstGeom prst="rect">
            <a:avLst/>
          </a:prstGeom>
          <a:noFill/>
        </p:spPr>
        <p:txBody>
          <a:bodyPr wrap="square" rtlCol="0">
            <a:spAutoFit/>
          </a:bodyPr>
          <a:lstStyle/>
          <a:p>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"settings": {</a:t>
            </a:r>
          </a:p>
          <a:p>
            <a:r>
              <a:rPr lang="en-US" sz="1100" dirty="0">
                <a:latin typeface="Consolas" panose="020B0609020204030204" pitchFamily="49" charset="0"/>
                <a:ea typeface="SimHei" panose="02010609060101010101" pitchFamily="49" charset="-122"/>
                <a:cs typeface="Consolas" panose="020B0609020204030204" pitchFamily="49" charset="0"/>
              </a:rPr>
              <a:t>        "analysis": {</a:t>
            </a:r>
          </a:p>
          <a:p>
            <a:r>
              <a:rPr lang="en-US" sz="1100" dirty="0">
                <a:latin typeface="Consolas" panose="020B0609020204030204" pitchFamily="49" charset="0"/>
                <a:ea typeface="SimHei" panose="02010609060101010101" pitchFamily="49" charset="-122"/>
                <a:cs typeface="Consolas" panose="020B0609020204030204" pitchFamily="49" charset="0"/>
              </a:rPr>
              <a:t>            "analyzer": {</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ngram-tokenizer</a:t>
            </a:r>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type":"custom</a:t>
            </a:r>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tokenizer</a:t>
            </a:r>
            <a:r>
              <a:rPr lang="en-US" sz="1100" dirty="0">
                <a:latin typeface="Consolas" panose="020B0609020204030204" pitchFamily="49" charset="0"/>
                <a:ea typeface="SimHei" panose="02010609060101010101" pitchFamily="49" charset="-122"/>
                <a:cs typeface="Consolas" panose="020B0609020204030204" pitchFamily="49" charset="0"/>
              </a:rPr>
              <a:t>":"whitespace",</a:t>
            </a:r>
          </a:p>
          <a:p>
            <a:r>
              <a:rPr lang="en-US" sz="1100" dirty="0">
                <a:latin typeface="Consolas" panose="020B0609020204030204" pitchFamily="49" charset="0"/>
                <a:ea typeface="SimHei" panose="02010609060101010101" pitchFamily="49" charset="-122"/>
                <a:cs typeface="Consolas" panose="020B0609020204030204" pitchFamily="49" charset="0"/>
              </a:rPr>
              <a:t>                    "filter":[ "lowercase", "</a:t>
            </a:r>
            <a:r>
              <a:rPr lang="en-US" sz="1100" dirty="0" err="1">
                <a:latin typeface="Consolas" panose="020B0609020204030204" pitchFamily="49" charset="0"/>
                <a:ea typeface="SimHei" panose="02010609060101010101" pitchFamily="49" charset="-122"/>
                <a:cs typeface="Consolas" panose="020B0609020204030204" pitchFamily="49" charset="0"/>
              </a:rPr>
              <a:t>ngram</a:t>
            </a:r>
            <a:r>
              <a:rPr lang="en-US" sz="1100" dirty="0">
                <a:latin typeface="Consolas" panose="020B0609020204030204" pitchFamily="49" charset="0"/>
                <a:ea typeface="SimHei" panose="02010609060101010101" pitchFamily="49" charset="-122"/>
                <a:cs typeface="Consolas" panose="020B0609020204030204" pitchFamily="49" charset="0"/>
              </a:rPr>
              <a:t>-filter"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"lowercase-keyword":{</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type":"custom</a:t>
            </a:r>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tokenizer</a:t>
            </a:r>
            <a:r>
              <a:rPr lang="en-US" sz="1100" dirty="0">
                <a:latin typeface="Consolas" panose="020B0609020204030204" pitchFamily="49" charset="0"/>
                <a:ea typeface="SimHei" panose="02010609060101010101" pitchFamily="49" charset="-122"/>
                <a:cs typeface="Consolas" panose="020B0609020204030204" pitchFamily="49" charset="0"/>
              </a:rPr>
              <a:t>":"whitespace",</a:t>
            </a:r>
          </a:p>
          <a:p>
            <a:r>
              <a:rPr lang="en-US" sz="1100" dirty="0">
                <a:latin typeface="Consolas" panose="020B0609020204030204" pitchFamily="49" charset="0"/>
                <a:ea typeface="SimHei" panose="02010609060101010101" pitchFamily="49" charset="-122"/>
                <a:cs typeface="Consolas" panose="020B0609020204030204" pitchFamily="49" charset="0"/>
              </a:rPr>
              <a:t>                    "filter":[ "lowercase"]</a:t>
            </a:r>
          </a:p>
          <a:p>
            <a:r>
              <a:rPr lang="en-US" sz="1100" dirty="0" smtClean="0">
                <a:latin typeface="Consolas" panose="020B0609020204030204" pitchFamily="49" charset="0"/>
                <a:ea typeface="SimHei" panose="02010609060101010101" pitchFamily="49" charset="-122"/>
                <a:cs typeface="Consolas" panose="020B0609020204030204" pitchFamily="49" charset="0"/>
              </a:rPr>
              <a:t>                }</a:t>
            </a:r>
            <a:endParaRPr lang="en-US" sz="1100" dirty="0">
              <a:latin typeface="Consolas" panose="020B0609020204030204" pitchFamily="49" charset="0"/>
              <a:ea typeface="SimHei" panose="02010609060101010101" pitchFamily="49" charset="-122"/>
              <a:cs typeface="Consolas" panose="020B0609020204030204" pitchFamily="49" charset="0"/>
            </a:endParaRP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"filter":{</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ngram</a:t>
            </a:r>
            <a:r>
              <a:rPr lang="en-US" sz="1100" dirty="0">
                <a:latin typeface="Consolas" panose="020B0609020204030204" pitchFamily="49" charset="0"/>
                <a:ea typeface="SimHei" panose="02010609060101010101" pitchFamily="49" charset="-122"/>
                <a:cs typeface="Consolas" panose="020B0609020204030204" pitchFamily="49" charset="0"/>
              </a:rPr>
              <a:t>-filter":{</a:t>
            </a:r>
          </a:p>
          <a:p>
            <a:r>
              <a:rPr lang="en-US" sz="1100" dirty="0">
                <a:latin typeface="Consolas" panose="020B0609020204030204" pitchFamily="49" charset="0"/>
                <a:ea typeface="SimHei" panose="02010609060101010101" pitchFamily="49" charset="-122"/>
                <a:cs typeface="Consolas" panose="020B0609020204030204" pitchFamily="49" charset="0"/>
              </a:rPr>
              <a:t>                    "type":"</a:t>
            </a:r>
            <a:r>
              <a:rPr lang="en-US" sz="1100" dirty="0" err="1">
                <a:latin typeface="Consolas" panose="020B0609020204030204" pitchFamily="49" charset="0"/>
                <a:ea typeface="SimHei" panose="02010609060101010101" pitchFamily="49" charset="-122"/>
                <a:cs typeface="Consolas" panose="020B0609020204030204" pitchFamily="49" charset="0"/>
              </a:rPr>
              <a:t>ngram</a:t>
            </a:r>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"min_gram":1,</a:t>
            </a:r>
          </a:p>
          <a:p>
            <a:r>
              <a:rPr lang="en-US" sz="1100" dirty="0">
                <a:latin typeface="Consolas" panose="020B0609020204030204" pitchFamily="49" charset="0"/>
                <a:ea typeface="SimHei" panose="02010609060101010101" pitchFamily="49" charset="-122"/>
                <a:cs typeface="Consolas" panose="020B0609020204030204" pitchFamily="49" charset="0"/>
              </a:rPr>
              <a:t>                    "max_gram":200</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"mappings": {</a:t>
            </a:r>
          </a:p>
          <a:p>
            <a:r>
              <a:rPr lang="en-US" sz="1100" dirty="0">
                <a:latin typeface="Consolas" panose="020B0609020204030204" pitchFamily="49" charset="0"/>
                <a:ea typeface="SimHei" panose="02010609060101010101" pitchFamily="49" charset="-122"/>
                <a:cs typeface="Consolas" panose="020B0609020204030204" pitchFamily="49" charset="0"/>
              </a:rPr>
              <a:t>        "tweet": {</a:t>
            </a:r>
          </a:p>
          <a:p>
            <a:r>
              <a:rPr lang="en-US" sz="1100" dirty="0">
                <a:latin typeface="Consolas" panose="020B0609020204030204" pitchFamily="49" charset="0"/>
                <a:ea typeface="SimHei" panose="02010609060101010101" pitchFamily="49" charset="-122"/>
                <a:cs typeface="Consolas" panose="020B0609020204030204" pitchFamily="49" charset="0"/>
              </a:rPr>
              <a:t>            "properties": {</a:t>
            </a:r>
          </a:p>
          <a:p>
            <a:r>
              <a:rPr lang="en-US" sz="1100" dirty="0" smtClean="0">
                <a:latin typeface="Consolas" panose="020B0609020204030204" pitchFamily="49" charset="0"/>
                <a:ea typeface="SimHei" panose="02010609060101010101" pitchFamily="49" charset="-122"/>
                <a:cs typeface="Consolas" panose="020B0609020204030204" pitchFamily="49" charset="0"/>
              </a:rPr>
              <a:t>	    "</a:t>
            </a:r>
            <a:r>
              <a:rPr lang="en-US" sz="1100" dirty="0">
                <a:latin typeface="Consolas" panose="020B0609020204030204" pitchFamily="49" charset="0"/>
                <a:ea typeface="SimHei" panose="02010609060101010101" pitchFamily="49" charset="-122"/>
                <a:cs typeface="Consolas" panose="020B0609020204030204" pitchFamily="49" charset="0"/>
              </a:rPr>
              <a:t>id": {</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smtClean="0">
                <a:latin typeface="Consolas" panose="020B0609020204030204" pitchFamily="49" charset="0"/>
                <a:ea typeface="SimHei" panose="02010609060101010101" pitchFamily="49" charset="-122"/>
                <a:cs typeface="Consolas" panose="020B0609020204030204" pitchFamily="49" charset="0"/>
              </a:rPr>
              <a:t>       "</a:t>
            </a:r>
            <a:r>
              <a:rPr lang="en-US" sz="1100" dirty="0">
                <a:latin typeface="Consolas" panose="020B0609020204030204" pitchFamily="49" charset="0"/>
                <a:ea typeface="SimHei" panose="02010609060101010101" pitchFamily="49" charset="-122"/>
                <a:cs typeface="Consolas" panose="020B0609020204030204" pitchFamily="49" charset="0"/>
              </a:rPr>
              <a:t>index": "</a:t>
            </a:r>
            <a:r>
              <a:rPr lang="en-US" sz="1100" dirty="0" err="1">
                <a:latin typeface="Consolas" panose="020B0609020204030204" pitchFamily="49" charset="0"/>
                <a:ea typeface="SimHei" panose="02010609060101010101" pitchFamily="49" charset="-122"/>
                <a:cs typeface="Consolas" panose="020B0609020204030204" pitchFamily="49" charset="0"/>
              </a:rPr>
              <a:t>not_analyzed</a:t>
            </a:r>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smtClean="0">
                <a:latin typeface="Consolas" panose="020B0609020204030204" pitchFamily="49" charset="0"/>
                <a:ea typeface="SimHei" panose="02010609060101010101" pitchFamily="49" charset="-122"/>
                <a:cs typeface="Consolas" panose="020B0609020204030204" pitchFamily="49" charset="0"/>
              </a:rPr>
              <a:t>	          "</a:t>
            </a:r>
            <a:r>
              <a:rPr lang="en-US" sz="1100" dirty="0">
                <a:latin typeface="Consolas" panose="020B0609020204030204" pitchFamily="49" charset="0"/>
                <a:ea typeface="SimHei" panose="02010609060101010101" pitchFamily="49" charset="-122"/>
                <a:cs typeface="Consolas" panose="020B0609020204030204" pitchFamily="49" charset="0"/>
              </a:rPr>
              <a:t>type": "string"</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smtClean="0">
                <a:latin typeface="Consolas" panose="020B0609020204030204" pitchFamily="49" charset="0"/>
                <a:ea typeface="SimHei" panose="02010609060101010101" pitchFamily="49" charset="-122"/>
                <a:cs typeface="Consolas" panose="020B0609020204030204" pitchFamily="49" charset="0"/>
              </a:rPr>
              <a:t>     },</a:t>
            </a:r>
            <a:endParaRPr lang="en-US" sz="1100" dirty="0">
              <a:latin typeface="Consolas" panose="020B0609020204030204" pitchFamily="49" charset="0"/>
              <a:ea typeface="SimHei" panose="02010609060101010101" pitchFamily="49" charset="-122"/>
              <a:cs typeface="Consolas" panose="020B0609020204030204" pitchFamily="49" charset="0"/>
            </a:endParaRPr>
          </a:p>
          <a:p>
            <a:r>
              <a:rPr lang="en-US" sz="1100" dirty="0">
                <a:latin typeface="Consolas" panose="020B0609020204030204" pitchFamily="49" charset="0"/>
                <a:ea typeface="SimHei" panose="02010609060101010101" pitchFamily="49" charset="-122"/>
                <a:cs typeface="Consolas" panose="020B0609020204030204" pitchFamily="49" charset="0"/>
              </a:rPr>
              <a:t>                "text": {</a:t>
            </a:r>
          </a:p>
          <a:p>
            <a:r>
              <a:rPr lang="en-US" sz="1100" dirty="0">
                <a:latin typeface="Consolas" panose="020B0609020204030204" pitchFamily="49" charset="0"/>
                <a:ea typeface="SimHei" panose="02010609060101010101" pitchFamily="49" charset="-122"/>
                <a:cs typeface="Consolas" panose="020B0609020204030204" pitchFamily="49" charset="0"/>
              </a:rPr>
              <a:t>                    "type": "string",</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search_analyzer</a:t>
            </a:r>
            <a:r>
              <a:rPr lang="en-US" sz="1100" dirty="0">
                <a:latin typeface="Consolas" panose="020B0609020204030204" pitchFamily="49" charset="0"/>
                <a:ea typeface="SimHei" panose="02010609060101010101" pitchFamily="49" charset="-122"/>
                <a:cs typeface="Consolas" panose="020B0609020204030204" pitchFamily="49" charset="0"/>
              </a:rPr>
              <a:t>" : "lowercase-keyword",</a:t>
            </a:r>
          </a:p>
          <a:p>
            <a:r>
              <a:rPr lang="en-US" sz="1100" dirty="0">
                <a:latin typeface="Consolas" panose="020B0609020204030204" pitchFamily="49" charset="0"/>
                <a:ea typeface="SimHei" panose="02010609060101010101" pitchFamily="49" charset="-122"/>
                <a:cs typeface="Consolas" panose="020B0609020204030204" pitchFamily="49" charset="0"/>
              </a:rPr>
              <a:t>                    "</a:t>
            </a:r>
            <a:r>
              <a:rPr lang="en-US" sz="1100" dirty="0" err="1">
                <a:latin typeface="Consolas" panose="020B0609020204030204" pitchFamily="49" charset="0"/>
                <a:ea typeface="SimHei" panose="02010609060101010101" pitchFamily="49" charset="-122"/>
                <a:cs typeface="Consolas" panose="020B0609020204030204" pitchFamily="49" charset="0"/>
              </a:rPr>
              <a:t>index_analyzer</a:t>
            </a:r>
            <a:r>
              <a:rPr lang="en-US" sz="1100" dirty="0">
                <a:latin typeface="Consolas" panose="020B0609020204030204" pitchFamily="49" charset="0"/>
                <a:ea typeface="SimHei" panose="02010609060101010101" pitchFamily="49" charset="-122"/>
                <a:cs typeface="Consolas" panose="020B0609020204030204" pitchFamily="49" charset="0"/>
              </a:rPr>
              <a:t>" : "</a:t>
            </a:r>
            <a:r>
              <a:rPr lang="en-US" sz="1100" dirty="0" err="1">
                <a:latin typeface="Consolas" panose="020B0609020204030204" pitchFamily="49" charset="0"/>
                <a:ea typeface="SimHei" panose="02010609060101010101" pitchFamily="49" charset="-122"/>
                <a:cs typeface="Consolas" panose="020B0609020204030204" pitchFamily="49" charset="0"/>
              </a:rPr>
              <a:t>ngram-tokenizer</a:t>
            </a:r>
            <a:r>
              <a:rPr lang="en-US" sz="1100" dirty="0">
                <a:latin typeface="Consolas" panose="020B0609020204030204" pitchFamily="49" charset="0"/>
                <a:ea typeface="SimHei" panose="02010609060101010101" pitchFamily="49" charset="-122"/>
                <a:cs typeface="Consolas" panose="020B0609020204030204" pitchFamily="49" charset="0"/>
              </a:rPr>
              <a:t>"</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    }</a:t>
            </a:r>
          </a:p>
          <a:p>
            <a:r>
              <a:rPr lang="en-US" sz="1100" dirty="0">
                <a:latin typeface="Consolas" panose="020B0609020204030204" pitchFamily="49" charset="0"/>
                <a:ea typeface="SimHei" panose="02010609060101010101" pitchFamily="49" charset="-122"/>
                <a:cs typeface="Consolas" panose="020B0609020204030204" pitchFamily="49" charset="0"/>
              </a:rPr>
              <a:t>}</a:t>
            </a:r>
          </a:p>
        </p:txBody>
      </p:sp>
      <p:sp>
        <p:nvSpPr>
          <p:cNvPr id="2" name="Rectangle 1"/>
          <p:cNvSpPr/>
          <p:nvPr/>
        </p:nvSpPr>
        <p:spPr>
          <a:xfrm>
            <a:off x="-1" y="129415"/>
            <a:ext cx="4270617" cy="707886"/>
          </a:xfrm>
          <a:prstGeom prst="rect">
            <a:avLst/>
          </a:prstGeom>
        </p:spPr>
        <p:txBody>
          <a:bodyPr wrap="square">
            <a:spAutoFit/>
          </a:bodyPr>
          <a:lstStyle/>
          <a:p>
            <a:r>
              <a:rPr lang="en-US" sz="4000" dirty="0">
                <a:latin typeface="SimHei" panose="02010609060101010101" pitchFamily="49" charset="-122"/>
                <a:ea typeface="SimHei" panose="02010609060101010101" pitchFamily="49" charset="-122"/>
              </a:rPr>
              <a:t>c</a:t>
            </a:r>
            <a:r>
              <a:rPr lang="en-US" sz="4000" dirty="0" smtClean="0">
                <a:latin typeface="SimHei" panose="02010609060101010101" pitchFamily="49" charset="-122"/>
                <a:ea typeface="SimHei" panose="02010609060101010101" pitchFamily="49" charset="-122"/>
              </a:rPr>
              <a:t>reate index</a:t>
            </a:r>
            <a:endParaRPr lang="en-US" sz="4000" dirty="0"/>
          </a:p>
        </p:txBody>
      </p:sp>
    </p:spTree>
    <p:extLst>
      <p:ext uri="{BB962C8B-B14F-4D97-AF65-F5344CB8AC3E}">
        <p14:creationId xmlns:p14="http://schemas.microsoft.com/office/powerpoint/2010/main" val="1839353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73754" y="837301"/>
            <a:ext cx="12247200" cy="5509200"/>
          </a:xfrm>
          <a:prstGeom prst="rect">
            <a:avLst/>
          </a:prstGeom>
          <a:noFill/>
        </p:spPr>
        <p:txBody>
          <a:bodyPr wrap="square" rtlCol="0">
            <a:spAutoFit/>
          </a:bodyPr>
          <a:lstStyle/>
          <a:p>
            <a:r>
              <a:rPr lang="en-US" sz="1600" dirty="0">
                <a:latin typeface="Consolas" panose="020B0609020204030204" pitchFamily="49" charset="0"/>
                <a:ea typeface="SimHei" panose="02010609060101010101" pitchFamily="49" charset="-122"/>
                <a:cs typeface="Consolas" panose="020B0609020204030204" pitchFamily="49" charset="0"/>
              </a:rPr>
              <a:t>c:\&gt;curl -X GET http://localhost:9200/tweets/_analyze?pretty=true^&amp;analyzer=ngram-tokenizer -d "quick"</a:t>
            </a:r>
          </a:p>
          <a:p>
            <a:r>
              <a:rPr lang="en-US" sz="1600" dirty="0">
                <a:latin typeface="Consolas" panose="020B0609020204030204" pitchFamily="49" charset="0"/>
                <a:ea typeface="SimHei" panose="02010609060101010101" pitchFamily="49" charset="-122"/>
                <a:cs typeface="Consolas" panose="020B0609020204030204" pitchFamily="49" charset="0"/>
              </a:rPr>
              <a:t>{</a:t>
            </a:r>
          </a:p>
          <a:p>
            <a:r>
              <a:rPr lang="en-US" sz="1600" dirty="0">
                <a:latin typeface="Consolas" panose="020B0609020204030204" pitchFamily="49" charset="0"/>
                <a:ea typeface="SimHei" panose="02010609060101010101" pitchFamily="49" charset="-122"/>
                <a:cs typeface="Consolas" panose="020B0609020204030204" pitchFamily="49" charset="0"/>
              </a:rPr>
              <a:t>  "tokens" : [ {</a:t>
            </a:r>
          </a:p>
          <a:p>
            <a:r>
              <a:rPr lang="en-US" sz="1600" dirty="0">
                <a:latin typeface="Consolas" panose="020B0609020204030204" pitchFamily="49" charset="0"/>
                <a:ea typeface="SimHei" panose="02010609060101010101" pitchFamily="49" charset="-122"/>
                <a:cs typeface="Consolas" panose="020B0609020204030204" pitchFamily="49" charset="0"/>
              </a:rPr>
              <a:t>    "token" : "q",</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start_offset</a:t>
            </a:r>
            <a:r>
              <a:rPr lang="en-US" sz="1600" dirty="0">
                <a:latin typeface="Consolas" panose="020B0609020204030204" pitchFamily="49" charset="0"/>
                <a:ea typeface="SimHei" panose="02010609060101010101" pitchFamily="49" charset="-122"/>
                <a:cs typeface="Consolas" panose="020B0609020204030204" pitchFamily="49" charset="0"/>
              </a:rPr>
              <a:t>" : 0,</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end_offset</a:t>
            </a:r>
            <a:r>
              <a:rPr lang="en-US" sz="1600" dirty="0">
                <a:latin typeface="Consolas" panose="020B0609020204030204" pitchFamily="49" charset="0"/>
                <a:ea typeface="SimHei" panose="02010609060101010101" pitchFamily="49" charset="-122"/>
                <a:cs typeface="Consolas" panose="020B0609020204030204" pitchFamily="49" charset="0"/>
              </a:rPr>
              <a:t>" : 5,</a:t>
            </a:r>
          </a:p>
          <a:p>
            <a:r>
              <a:rPr lang="en-US" sz="1600" dirty="0">
                <a:latin typeface="Consolas" panose="020B0609020204030204" pitchFamily="49" charset="0"/>
                <a:ea typeface="SimHei" panose="02010609060101010101" pitchFamily="49" charset="-122"/>
                <a:cs typeface="Consolas" panose="020B0609020204030204" pitchFamily="49" charset="0"/>
              </a:rPr>
              <a:t>    "type" : "word",</a:t>
            </a:r>
          </a:p>
          <a:p>
            <a:r>
              <a:rPr lang="en-US" sz="1600" dirty="0">
                <a:latin typeface="Consolas" panose="020B0609020204030204" pitchFamily="49" charset="0"/>
                <a:ea typeface="SimHei" panose="02010609060101010101" pitchFamily="49" charset="-122"/>
                <a:cs typeface="Consolas" panose="020B0609020204030204" pitchFamily="49" charset="0"/>
              </a:rPr>
              <a:t>    "position" : 1</a:t>
            </a:r>
          </a:p>
          <a:p>
            <a:r>
              <a:rPr lang="en-US" sz="1600" dirty="0">
                <a:latin typeface="Consolas" panose="020B0609020204030204" pitchFamily="49" charset="0"/>
                <a:ea typeface="SimHei" panose="02010609060101010101" pitchFamily="49" charset="-122"/>
                <a:cs typeface="Consolas" panose="020B0609020204030204" pitchFamily="49" charset="0"/>
              </a:rPr>
              <a:t>  }, {</a:t>
            </a:r>
          </a:p>
          <a:p>
            <a:r>
              <a:rPr lang="en-US" sz="1600" dirty="0">
                <a:latin typeface="Consolas" panose="020B0609020204030204" pitchFamily="49" charset="0"/>
                <a:ea typeface="SimHei" panose="02010609060101010101" pitchFamily="49" charset="-122"/>
                <a:cs typeface="Consolas" panose="020B0609020204030204" pitchFamily="49" charset="0"/>
              </a:rPr>
              <a:t>    "token" : "</a:t>
            </a:r>
            <a:r>
              <a:rPr lang="en-US" sz="1600" dirty="0" err="1">
                <a:latin typeface="Consolas" panose="020B0609020204030204" pitchFamily="49" charset="0"/>
                <a:ea typeface="SimHei" panose="02010609060101010101" pitchFamily="49" charset="-122"/>
                <a:cs typeface="Consolas" panose="020B0609020204030204" pitchFamily="49" charset="0"/>
              </a:rPr>
              <a:t>qu</a:t>
            </a:r>
            <a:r>
              <a:rPr lang="en-US" sz="1600" dirty="0">
                <a:latin typeface="Consolas" panose="020B0609020204030204" pitchFamily="49" charset="0"/>
                <a:ea typeface="SimHei" panose="02010609060101010101" pitchFamily="49" charset="-122"/>
                <a:cs typeface="Consolas" panose="020B0609020204030204" pitchFamily="49" charset="0"/>
              </a:rPr>
              <a:t>",</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start_offset</a:t>
            </a:r>
            <a:r>
              <a:rPr lang="en-US" sz="1600" dirty="0">
                <a:latin typeface="Consolas" panose="020B0609020204030204" pitchFamily="49" charset="0"/>
                <a:ea typeface="SimHei" panose="02010609060101010101" pitchFamily="49" charset="-122"/>
                <a:cs typeface="Consolas" panose="020B0609020204030204" pitchFamily="49" charset="0"/>
              </a:rPr>
              <a:t>" : 0,</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end_offset</a:t>
            </a:r>
            <a:r>
              <a:rPr lang="en-US" sz="1600" dirty="0">
                <a:latin typeface="Consolas" panose="020B0609020204030204" pitchFamily="49" charset="0"/>
                <a:ea typeface="SimHei" panose="02010609060101010101" pitchFamily="49" charset="-122"/>
                <a:cs typeface="Consolas" panose="020B0609020204030204" pitchFamily="49" charset="0"/>
              </a:rPr>
              <a:t>" : 5,</a:t>
            </a:r>
          </a:p>
          <a:p>
            <a:r>
              <a:rPr lang="en-US" sz="1600" dirty="0">
                <a:latin typeface="Consolas" panose="020B0609020204030204" pitchFamily="49" charset="0"/>
                <a:ea typeface="SimHei" panose="02010609060101010101" pitchFamily="49" charset="-122"/>
                <a:cs typeface="Consolas" panose="020B0609020204030204" pitchFamily="49" charset="0"/>
              </a:rPr>
              <a:t>    "type" : "word",</a:t>
            </a:r>
          </a:p>
          <a:p>
            <a:r>
              <a:rPr lang="en-US" sz="1600" dirty="0">
                <a:latin typeface="Consolas" panose="020B0609020204030204" pitchFamily="49" charset="0"/>
                <a:ea typeface="SimHei" panose="02010609060101010101" pitchFamily="49" charset="-122"/>
                <a:cs typeface="Consolas" panose="020B0609020204030204" pitchFamily="49" charset="0"/>
              </a:rPr>
              <a:t>    "position" : 1</a:t>
            </a:r>
          </a:p>
          <a:p>
            <a:r>
              <a:rPr lang="en-US" sz="1600" dirty="0">
                <a:latin typeface="Consolas" panose="020B0609020204030204" pitchFamily="49" charset="0"/>
                <a:ea typeface="SimHei" panose="02010609060101010101" pitchFamily="49" charset="-122"/>
                <a:cs typeface="Consolas" panose="020B0609020204030204" pitchFamily="49" charset="0"/>
              </a:rPr>
              <a:t>  }, {</a:t>
            </a:r>
          </a:p>
          <a:p>
            <a:r>
              <a:rPr lang="en-US" sz="1600" dirty="0">
                <a:latin typeface="Consolas" panose="020B0609020204030204" pitchFamily="49" charset="0"/>
                <a:ea typeface="SimHei" panose="02010609060101010101" pitchFamily="49" charset="-122"/>
                <a:cs typeface="Consolas" panose="020B0609020204030204" pitchFamily="49" charset="0"/>
              </a:rPr>
              <a:t>    "token" : "qui",</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start_offset</a:t>
            </a:r>
            <a:r>
              <a:rPr lang="en-US" sz="1600" dirty="0">
                <a:latin typeface="Consolas" panose="020B0609020204030204" pitchFamily="49" charset="0"/>
                <a:ea typeface="SimHei" panose="02010609060101010101" pitchFamily="49" charset="-122"/>
                <a:cs typeface="Consolas" panose="020B0609020204030204" pitchFamily="49" charset="0"/>
              </a:rPr>
              <a:t>" : 0,</a:t>
            </a:r>
          </a:p>
          <a:p>
            <a:r>
              <a:rPr lang="en-US" sz="1600" dirty="0">
                <a:latin typeface="Consolas" panose="020B0609020204030204" pitchFamily="49" charset="0"/>
                <a:ea typeface="SimHei" panose="02010609060101010101" pitchFamily="49" charset="-122"/>
                <a:cs typeface="Consolas" panose="020B0609020204030204" pitchFamily="49" charset="0"/>
              </a:rPr>
              <a:t>    "</a:t>
            </a:r>
            <a:r>
              <a:rPr lang="en-US" sz="1600" dirty="0" err="1">
                <a:latin typeface="Consolas" panose="020B0609020204030204" pitchFamily="49" charset="0"/>
                <a:ea typeface="SimHei" panose="02010609060101010101" pitchFamily="49" charset="-122"/>
                <a:cs typeface="Consolas" panose="020B0609020204030204" pitchFamily="49" charset="0"/>
              </a:rPr>
              <a:t>end_offset</a:t>
            </a:r>
            <a:r>
              <a:rPr lang="en-US" sz="1600" dirty="0">
                <a:latin typeface="Consolas" panose="020B0609020204030204" pitchFamily="49" charset="0"/>
                <a:ea typeface="SimHei" panose="02010609060101010101" pitchFamily="49" charset="-122"/>
                <a:cs typeface="Consolas" panose="020B0609020204030204" pitchFamily="49" charset="0"/>
              </a:rPr>
              <a:t>" : 5,</a:t>
            </a:r>
          </a:p>
          <a:p>
            <a:r>
              <a:rPr lang="en-US" sz="1600" dirty="0">
                <a:latin typeface="Consolas" panose="020B0609020204030204" pitchFamily="49" charset="0"/>
                <a:ea typeface="SimHei" panose="02010609060101010101" pitchFamily="49" charset="-122"/>
                <a:cs typeface="Consolas" panose="020B0609020204030204" pitchFamily="49" charset="0"/>
              </a:rPr>
              <a:t>    "type" : "word",</a:t>
            </a:r>
          </a:p>
          <a:p>
            <a:r>
              <a:rPr lang="en-US" sz="1600" dirty="0">
                <a:latin typeface="Consolas" panose="020B0609020204030204" pitchFamily="49" charset="0"/>
                <a:ea typeface="SimHei" panose="02010609060101010101" pitchFamily="49" charset="-122"/>
                <a:cs typeface="Consolas" panose="020B0609020204030204" pitchFamily="49" charset="0"/>
              </a:rPr>
              <a:t>    "position" : 1</a:t>
            </a:r>
          </a:p>
          <a:p>
            <a:r>
              <a:rPr lang="en-US" sz="1600" dirty="0">
                <a:latin typeface="Consolas" panose="020B0609020204030204" pitchFamily="49" charset="0"/>
                <a:ea typeface="SimHei" panose="02010609060101010101" pitchFamily="49" charset="-122"/>
                <a:cs typeface="Consolas" panose="020B0609020204030204" pitchFamily="49" charset="0"/>
              </a:rPr>
              <a:t>  }</a:t>
            </a:r>
          </a:p>
          <a:p>
            <a:r>
              <a:rPr lang="en-US" sz="1600" dirty="0">
                <a:latin typeface="Consolas" panose="020B0609020204030204" pitchFamily="49" charset="0"/>
                <a:ea typeface="SimHei" panose="02010609060101010101" pitchFamily="49" charset="-122"/>
                <a:cs typeface="Consolas" panose="020B0609020204030204" pitchFamily="49" charset="0"/>
              </a:rPr>
              <a:t> ...</a:t>
            </a:r>
          </a:p>
        </p:txBody>
      </p:sp>
      <p:sp>
        <p:nvSpPr>
          <p:cNvPr id="2" name="Rectangle 1"/>
          <p:cNvSpPr/>
          <p:nvPr/>
        </p:nvSpPr>
        <p:spPr>
          <a:xfrm>
            <a:off x="0" y="0"/>
            <a:ext cx="4270617" cy="707886"/>
          </a:xfrm>
          <a:prstGeom prst="rect">
            <a:avLst/>
          </a:prstGeom>
        </p:spPr>
        <p:txBody>
          <a:bodyPr wrap="square">
            <a:spAutoFit/>
          </a:bodyPr>
          <a:lstStyle/>
          <a:p>
            <a:r>
              <a:rPr lang="en-US" sz="4000" dirty="0" smtClean="0">
                <a:latin typeface="SimHei" panose="02010609060101010101" pitchFamily="49" charset="-122"/>
                <a:ea typeface="SimHei" panose="02010609060101010101" pitchFamily="49" charset="-122"/>
              </a:rPr>
              <a:t>test analyzer</a:t>
            </a:r>
            <a:endParaRPr lang="en-US" sz="4000" dirty="0"/>
          </a:p>
        </p:txBody>
      </p:sp>
    </p:spTree>
    <p:extLst>
      <p:ext uri="{BB962C8B-B14F-4D97-AF65-F5344CB8AC3E}">
        <p14:creationId xmlns:p14="http://schemas.microsoft.com/office/powerpoint/2010/main" val="720386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2" name="Rectangle 1"/>
          <p:cNvSpPr/>
          <p:nvPr/>
        </p:nvSpPr>
        <p:spPr>
          <a:xfrm>
            <a:off x="-1" y="129415"/>
            <a:ext cx="4270617" cy="707886"/>
          </a:xfrm>
          <a:prstGeom prst="rect">
            <a:avLst/>
          </a:prstGeom>
        </p:spPr>
        <p:txBody>
          <a:bodyPr wrap="square">
            <a:spAutoFit/>
          </a:bodyPr>
          <a:lstStyle/>
          <a:p>
            <a:r>
              <a:rPr lang="en-US" sz="4000" dirty="0" smtClean="0">
                <a:latin typeface="SimHei" panose="02010609060101010101" pitchFamily="49" charset="-122"/>
                <a:ea typeface="SimHei" panose="02010609060101010101" pitchFamily="49" charset="-122"/>
              </a:rPr>
              <a:t>put document</a:t>
            </a:r>
            <a:endParaRPr lang="en-US" sz="4000" dirty="0"/>
          </a:p>
        </p:txBody>
      </p:sp>
      <p:sp>
        <p:nvSpPr>
          <p:cNvPr id="3" name="Rectangle 2"/>
          <p:cNvSpPr/>
          <p:nvPr/>
        </p:nvSpPr>
        <p:spPr>
          <a:xfrm>
            <a:off x="211015" y="1600772"/>
            <a:ext cx="11980985" cy="2585323"/>
          </a:xfrm>
          <a:prstGeom prst="rect">
            <a:avLst/>
          </a:prstGeom>
        </p:spPr>
        <p:txBody>
          <a:bodyPr wrap="square">
            <a:spAutoFit/>
          </a:bodyPr>
          <a:lstStyle/>
          <a:p>
            <a:r>
              <a:rPr lang="en-US" dirty="0">
                <a:latin typeface="Consolas" panose="020B0609020204030204" pitchFamily="49" charset="0"/>
                <a:ea typeface="SimHei" panose="02010609060101010101" pitchFamily="49" charset="-122"/>
                <a:cs typeface="Consolas" panose="020B0609020204030204" pitchFamily="49" charset="0"/>
              </a:rPr>
              <a:t>c</a:t>
            </a:r>
            <a:r>
              <a:rPr lang="en-US" dirty="0" smtClean="0">
                <a:latin typeface="Consolas" panose="020B0609020204030204" pitchFamily="49" charset="0"/>
                <a:ea typeface="SimHei" panose="02010609060101010101" pitchFamily="49" charset="-122"/>
                <a:cs typeface="Consolas" panose="020B0609020204030204" pitchFamily="49" charset="0"/>
              </a:rPr>
              <a:t>:\&gt;curl </a:t>
            </a:r>
            <a:r>
              <a:rPr lang="en-US" dirty="0">
                <a:latin typeface="Consolas" panose="020B0609020204030204" pitchFamily="49" charset="0"/>
                <a:ea typeface="SimHei" panose="02010609060101010101" pitchFamily="49" charset="-122"/>
                <a:cs typeface="Consolas" panose="020B0609020204030204" pitchFamily="49" charset="0"/>
              </a:rPr>
              <a:t>-X </a:t>
            </a:r>
            <a:r>
              <a:rPr lang="en-US" dirty="0" smtClean="0">
                <a:latin typeface="Consolas" panose="020B0609020204030204" pitchFamily="49" charset="0"/>
                <a:ea typeface="SimHei" panose="02010609060101010101" pitchFamily="49" charset="-122"/>
                <a:cs typeface="Consolas" panose="020B0609020204030204" pitchFamily="49" charset="0"/>
              </a:rPr>
              <a:t>PUT </a:t>
            </a:r>
            <a:r>
              <a:rPr lang="en-US" dirty="0">
                <a:latin typeface="Consolas" panose="020B0609020204030204" pitchFamily="49" charset="0"/>
                <a:ea typeface="SimHei" panose="02010609060101010101" pitchFamily="49" charset="-122"/>
                <a:cs typeface="Consolas" panose="020B0609020204030204" pitchFamily="49" charset="0"/>
              </a:rPr>
              <a:t>http://</a:t>
            </a:r>
            <a:r>
              <a:rPr lang="en-US" dirty="0" smtClean="0">
                <a:latin typeface="Consolas" panose="020B0609020204030204" pitchFamily="49" charset="0"/>
                <a:ea typeface="SimHei" panose="02010609060101010101" pitchFamily="49" charset="-122"/>
                <a:cs typeface="Consolas" panose="020B0609020204030204" pitchFamily="49" charset="0"/>
              </a:rPr>
              <a:t>local:9200/tweets/tweet/123 -d {"id":"123","text":"</a:t>
            </a:r>
            <a:r>
              <a:rPr lang="en-US" dirty="0">
                <a:latin typeface="Consolas" panose="020B0609020204030204" pitchFamily="49" charset="0"/>
                <a:ea typeface="SimHei" panose="02010609060101010101" pitchFamily="49" charset="-122"/>
                <a:cs typeface="Consolas" panose="020B0609020204030204" pitchFamily="49" charset="0"/>
              </a:rPr>
              <a:t>tweet </a:t>
            </a:r>
            <a:r>
              <a:rPr lang="en-US" dirty="0" smtClean="0">
                <a:latin typeface="Consolas" panose="020B0609020204030204" pitchFamily="49" charset="0"/>
                <a:ea typeface="SimHei" panose="02010609060101010101" pitchFamily="49" charset="-122"/>
                <a:cs typeface="Consolas" panose="020B0609020204030204" pitchFamily="49" charset="0"/>
              </a:rPr>
              <a:t>text!"}</a:t>
            </a:r>
          </a:p>
          <a:p>
            <a:endParaRPr lang="en-US" dirty="0">
              <a:latin typeface="Consolas" panose="020B0609020204030204" pitchFamily="49" charset="0"/>
              <a:ea typeface="SimHei" panose="02010609060101010101" pitchFamily="49" charset="-122"/>
              <a:cs typeface="Consolas" panose="020B0609020204030204" pitchFamily="49" charset="0"/>
            </a:endParaRPr>
          </a:p>
          <a:p>
            <a:r>
              <a:rPr lang="en-US" dirty="0">
                <a:latin typeface="Consolas" panose="020B0609020204030204" pitchFamily="49" charset="0"/>
                <a:ea typeface="SimHei" panose="02010609060101010101" pitchFamily="49" charset="-122"/>
                <a:cs typeface="Consolas" panose="020B0609020204030204" pitchFamily="49" charset="0"/>
              </a:rPr>
              <a:t>{</a:t>
            </a:r>
          </a:p>
          <a:p>
            <a:r>
              <a:rPr lang="en-US" dirty="0">
                <a:latin typeface="Consolas" panose="020B0609020204030204" pitchFamily="49" charset="0"/>
                <a:ea typeface="SimHei" panose="02010609060101010101" pitchFamily="49" charset="-122"/>
                <a:cs typeface="Consolas" panose="020B0609020204030204" pitchFamily="49" charset="0"/>
              </a:rPr>
              <a:t>  "_index" : "tweets",</a:t>
            </a:r>
          </a:p>
          <a:p>
            <a:r>
              <a:rPr lang="en-US" dirty="0">
                <a:latin typeface="Consolas" panose="020B0609020204030204" pitchFamily="49" charset="0"/>
                <a:ea typeface="SimHei" panose="02010609060101010101" pitchFamily="49" charset="-122"/>
                <a:cs typeface="Consolas" panose="020B0609020204030204" pitchFamily="49" charset="0"/>
              </a:rPr>
              <a:t>  "_type" : "tweet",</a:t>
            </a:r>
          </a:p>
          <a:p>
            <a:r>
              <a:rPr lang="en-US" dirty="0">
                <a:latin typeface="Consolas" panose="020B0609020204030204" pitchFamily="49" charset="0"/>
                <a:ea typeface="SimHei" panose="02010609060101010101" pitchFamily="49" charset="-122"/>
                <a:cs typeface="Consolas" panose="020B0609020204030204" pitchFamily="49" charset="0"/>
              </a:rPr>
              <a:t>  "_id" : "123",</a:t>
            </a:r>
          </a:p>
          <a:p>
            <a:r>
              <a:rPr lang="en-US" dirty="0">
                <a:latin typeface="Consolas" panose="020B0609020204030204" pitchFamily="49" charset="0"/>
                <a:ea typeface="SimHei" panose="02010609060101010101" pitchFamily="49" charset="-122"/>
                <a:cs typeface="Consolas" panose="020B0609020204030204" pitchFamily="49" charset="0"/>
              </a:rPr>
              <a:t>  "_version" : </a:t>
            </a:r>
            <a:r>
              <a:rPr lang="en-US" dirty="0" smtClean="0">
                <a:latin typeface="Consolas" panose="020B0609020204030204" pitchFamily="49" charset="0"/>
                <a:ea typeface="SimHei" panose="02010609060101010101" pitchFamily="49" charset="-122"/>
                <a:cs typeface="Consolas" panose="020B0609020204030204" pitchFamily="49" charset="0"/>
              </a:rPr>
              <a:t>1,</a:t>
            </a:r>
            <a:endParaRPr lang="en-US" dirty="0">
              <a:latin typeface="Consolas" panose="020B0609020204030204" pitchFamily="49" charset="0"/>
              <a:ea typeface="SimHei" panose="02010609060101010101" pitchFamily="49" charset="-122"/>
              <a:cs typeface="Consolas" panose="020B0609020204030204" pitchFamily="49" charset="0"/>
            </a:endParaRPr>
          </a:p>
          <a:p>
            <a:r>
              <a:rPr lang="en-US" dirty="0">
                <a:latin typeface="Consolas" panose="020B0609020204030204" pitchFamily="49" charset="0"/>
                <a:ea typeface="SimHei" panose="02010609060101010101" pitchFamily="49" charset="-122"/>
                <a:cs typeface="Consolas" panose="020B0609020204030204" pitchFamily="49" charset="0"/>
              </a:rPr>
              <a:t>  "created" : </a:t>
            </a:r>
            <a:r>
              <a:rPr lang="en-US" dirty="0" smtClean="0">
                <a:latin typeface="Consolas" panose="020B0609020204030204" pitchFamily="49" charset="0"/>
                <a:ea typeface="SimHei" panose="02010609060101010101" pitchFamily="49" charset="-122"/>
                <a:cs typeface="Consolas" panose="020B0609020204030204" pitchFamily="49" charset="0"/>
              </a:rPr>
              <a:t>true</a:t>
            </a:r>
            <a:endParaRPr lang="en-US" dirty="0">
              <a:latin typeface="Consolas" panose="020B0609020204030204" pitchFamily="49" charset="0"/>
              <a:ea typeface="SimHei" panose="02010609060101010101" pitchFamily="49" charset="-122"/>
              <a:cs typeface="Consolas" panose="020B0609020204030204" pitchFamily="49" charset="0"/>
            </a:endParaRPr>
          </a:p>
          <a:p>
            <a:r>
              <a:rPr lang="en-US" dirty="0">
                <a:latin typeface="Consolas" panose="020B0609020204030204" pitchFamily="49" charset="0"/>
                <a:ea typeface="SimHei" panose="02010609060101010101" pitchFamily="49" charset="-122"/>
                <a:cs typeface="Consolas" panose="020B0609020204030204" pitchFamily="49" charset="0"/>
              </a:rPr>
              <a:t>}</a:t>
            </a:r>
          </a:p>
        </p:txBody>
      </p:sp>
    </p:spTree>
    <p:extLst>
      <p:ext uri="{BB962C8B-B14F-4D97-AF65-F5344CB8AC3E}">
        <p14:creationId xmlns:p14="http://schemas.microsoft.com/office/powerpoint/2010/main" val="686591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6124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2" name="Rectangle 1"/>
          <p:cNvSpPr/>
          <p:nvPr/>
        </p:nvSpPr>
        <p:spPr>
          <a:xfrm>
            <a:off x="-1" y="129415"/>
            <a:ext cx="4270617" cy="707886"/>
          </a:xfrm>
          <a:prstGeom prst="rect">
            <a:avLst/>
          </a:prstGeom>
        </p:spPr>
        <p:txBody>
          <a:bodyPr wrap="square">
            <a:spAutoFit/>
          </a:bodyPr>
          <a:lstStyle/>
          <a:p>
            <a:r>
              <a:rPr lang="en-US" sz="4000" dirty="0" smtClean="0">
                <a:latin typeface="SimHei" panose="02010609060101010101" pitchFamily="49" charset="-122"/>
                <a:ea typeface="SimHei" panose="02010609060101010101" pitchFamily="49" charset="-122"/>
              </a:rPr>
              <a:t>query</a:t>
            </a:r>
            <a:endParaRPr lang="en-US" sz="4000" dirty="0"/>
          </a:p>
        </p:txBody>
      </p:sp>
      <p:sp>
        <p:nvSpPr>
          <p:cNvPr id="3" name="Rectangle 2"/>
          <p:cNvSpPr/>
          <p:nvPr/>
        </p:nvSpPr>
        <p:spPr>
          <a:xfrm>
            <a:off x="1" y="1600771"/>
            <a:ext cx="12192000" cy="2723823"/>
          </a:xfrm>
          <a:prstGeom prst="rect">
            <a:avLst/>
          </a:prstGeom>
        </p:spPr>
        <p:txBody>
          <a:bodyPr wrap="square">
            <a:spAutoFit/>
          </a:bodyPr>
          <a:lstStyle/>
          <a:p>
            <a:r>
              <a:rPr lang="en-US" sz="1900" dirty="0" smtClean="0">
                <a:latin typeface="Consolas" panose="020B0609020204030204" pitchFamily="49" charset="0"/>
                <a:ea typeface="SimHei" panose="02010609060101010101" pitchFamily="49" charset="-122"/>
                <a:cs typeface="Consolas" panose="020B0609020204030204" pitchFamily="49" charset="0"/>
              </a:rPr>
              <a:t>c:\&gt;curl -X PUT http://local:9200/tweets/tweet/123 -d {"id":"123","text":"tweet text!"}</a:t>
            </a:r>
          </a:p>
          <a:p>
            <a:endParaRPr lang="en-US" sz="1900" dirty="0" smtClean="0">
              <a:latin typeface="Consolas" panose="020B0609020204030204" pitchFamily="49" charset="0"/>
              <a:ea typeface="SimHei" panose="02010609060101010101" pitchFamily="49" charset="-122"/>
              <a:cs typeface="Consolas" panose="020B0609020204030204" pitchFamily="49" charset="0"/>
            </a:endParaRPr>
          </a:p>
          <a:p>
            <a:r>
              <a:rPr lang="en-US" sz="1900" dirty="0" smtClean="0">
                <a:latin typeface="Consolas" panose="020B0609020204030204" pitchFamily="49" charset="0"/>
                <a:ea typeface="SimHei" panose="02010609060101010101" pitchFamily="49" charset="-122"/>
                <a:cs typeface="Consolas" panose="020B0609020204030204" pitchFamily="49" charset="0"/>
              </a:rPr>
              <a:t>{</a:t>
            </a:r>
          </a:p>
          <a:p>
            <a:r>
              <a:rPr lang="en-US" sz="1900" dirty="0" smtClean="0">
                <a:latin typeface="Consolas" panose="020B0609020204030204" pitchFamily="49" charset="0"/>
                <a:ea typeface="SimHei" panose="02010609060101010101" pitchFamily="49" charset="-122"/>
                <a:cs typeface="Consolas" panose="020B0609020204030204" pitchFamily="49" charset="0"/>
              </a:rPr>
              <a:t>  "_index" : "tweets",</a:t>
            </a:r>
          </a:p>
          <a:p>
            <a:r>
              <a:rPr lang="en-US" sz="1900" dirty="0" smtClean="0">
                <a:latin typeface="Consolas" panose="020B0609020204030204" pitchFamily="49" charset="0"/>
                <a:ea typeface="SimHei" panose="02010609060101010101" pitchFamily="49" charset="-122"/>
                <a:cs typeface="Consolas" panose="020B0609020204030204" pitchFamily="49" charset="0"/>
              </a:rPr>
              <a:t>  "_type" : "tweet",</a:t>
            </a:r>
          </a:p>
          <a:p>
            <a:r>
              <a:rPr lang="en-US" sz="1900" dirty="0" smtClean="0">
                <a:latin typeface="Consolas" panose="020B0609020204030204" pitchFamily="49" charset="0"/>
                <a:ea typeface="SimHei" panose="02010609060101010101" pitchFamily="49" charset="-122"/>
                <a:cs typeface="Consolas" panose="020B0609020204030204" pitchFamily="49" charset="0"/>
              </a:rPr>
              <a:t>  "_id" : "123",</a:t>
            </a:r>
          </a:p>
          <a:p>
            <a:r>
              <a:rPr lang="en-US" sz="1900" dirty="0" smtClean="0">
                <a:latin typeface="Consolas" panose="020B0609020204030204" pitchFamily="49" charset="0"/>
                <a:ea typeface="SimHei" panose="02010609060101010101" pitchFamily="49" charset="-122"/>
                <a:cs typeface="Consolas" panose="020B0609020204030204" pitchFamily="49" charset="0"/>
              </a:rPr>
              <a:t>  "_version" : 1,</a:t>
            </a:r>
          </a:p>
          <a:p>
            <a:r>
              <a:rPr lang="en-US" sz="1900" dirty="0" smtClean="0">
                <a:latin typeface="Consolas" panose="020B0609020204030204" pitchFamily="49" charset="0"/>
                <a:ea typeface="SimHei" panose="02010609060101010101" pitchFamily="49" charset="-122"/>
                <a:cs typeface="Consolas" panose="020B0609020204030204" pitchFamily="49" charset="0"/>
              </a:rPr>
              <a:t>  "created" : true</a:t>
            </a:r>
          </a:p>
          <a:p>
            <a:r>
              <a:rPr lang="en-US" sz="1900" dirty="0" smtClean="0">
                <a:latin typeface="Consolas" panose="020B0609020204030204" pitchFamily="49" charset="0"/>
                <a:ea typeface="SimHei" panose="02010609060101010101" pitchFamily="49" charset="-122"/>
                <a:cs typeface="Consolas" panose="020B0609020204030204" pitchFamily="49" charset="0"/>
              </a:rPr>
              <a:t>}</a:t>
            </a:r>
            <a:endParaRPr lang="en-US" sz="1900" dirty="0">
              <a:latin typeface="Consolas" panose="020B0609020204030204" pitchFamily="49" charset="0"/>
              <a:ea typeface="SimHei" panose="02010609060101010101" pitchFamily="49" charset="-122"/>
              <a:cs typeface="Consolas" panose="020B0609020204030204" pitchFamily="49" charset="0"/>
            </a:endParaRPr>
          </a:p>
        </p:txBody>
      </p:sp>
    </p:spTree>
    <p:extLst>
      <p:ext uri="{BB962C8B-B14F-4D97-AF65-F5344CB8AC3E}">
        <p14:creationId xmlns:p14="http://schemas.microsoft.com/office/powerpoint/2010/main" val="1374888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1015663"/>
          </a:xfrm>
          <a:prstGeom prst="rect">
            <a:avLst/>
          </a:prstGeom>
          <a:noFill/>
        </p:spPr>
        <p:txBody>
          <a:bodyPr wrap="square" rtlCol="0">
            <a:spAutoFit/>
          </a:bodyPr>
          <a:lstStyle/>
          <a:p>
            <a:r>
              <a:rPr lang="en-US" sz="6000" dirty="0" smtClean="0">
                <a:latin typeface="SimHei" panose="02010609060101010101" pitchFamily="49" charset="-122"/>
                <a:ea typeface="SimHei" panose="02010609060101010101" pitchFamily="49" charset="-122"/>
              </a:rPr>
              <a:t>queries vs filters!</a:t>
            </a:r>
          </a:p>
        </p:txBody>
      </p:sp>
      <p:sp>
        <p:nvSpPr>
          <p:cNvPr id="2" name="TextBox 1"/>
          <p:cNvSpPr txBox="1"/>
          <p:nvPr/>
        </p:nvSpPr>
        <p:spPr>
          <a:xfrm>
            <a:off x="1547446" y="1301262"/>
            <a:ext cx="7968389" cy="5016758"/>
          </a:xfrm>
          <a:prstGeom prst="rect">
            <a:avLst/>
          </a:prstGeom>
          <a:noFill/>
        </p:spPr>
        <p:txBody>
          <a:bodyPr wrap="square" rtlCol="0">
            <a:spAutoFit/>
          </a:bodyPr>
          <a:lstStyle/>
          <a:p>
            <a:r>
              <a:rPr lang="en-US" sz="4000" dirty="0">
                <a:latin typeface="SimHei" panose="02010609060101010101" pitchFamily="49" charset="-122"/>
                <a:ea typeface="SimHei" panose="02010609060101010101" pitchFamily="49" charset="-122"/>
              </a:rPr>
              <a:t>q</a:t>
            </a:r>
            <a:r>
              <a:rPr lang="en-US" sz="4000" dirty="0" smtClean="0">
                <a:latin typeface="SimHei" panose="02010609060101010101" pitchFamily="49" charset="-122"/>
                <a:ea typeface="SimHei" panose="02010609060101010101" pitchFamily="49" charset="-122"/>
              </a:rPr>
              <a:t>ueries</a:t>
            </a:r>
          </a:p>
          <a:p>
            <a:pPr marL="742950" lvl="1" indent="-285750">
              <a:buFont typeface="Arial" panose="020B0604020202020204" pitchFamily="34" charset="0"/>
              <a:buChar char="•"/>
            </a:pPr>
            <a:r>
              <a:rPr lang="en-US" sz="4000" dirty="0" smtClean="0">
                <a:latin typeface="SimHei" panose="02010609060101010101" pitchFamily="49" charset="-122"/>
                <a:ea typeface="SimHei" panose="02010609060101010101" pitchFamily="49" charset="-122"/>
              </a:rPr>
              <a:t>scoring + relevance ranking </a:t>
            </a:r>
          </a:p>
          <a:p>
            <a:pPr marL="742950" lvl="1" indent="-285750">
              <a:buFont typeface="Arial" panose="020B0604020202020204" pitchFamily="34" charset="0"/>
              <a:buChar char="•"/>
            </a:pPr>
            <a:r>
              <a:rPr lang="en-US" sz="4000" dirty="0">
                <a:latin typeface="SimHei" panose="02010609060101010101" pitchFamily="49" charset="-122"/>
                <a:ea typeface="SimHei" panose="02010609060101010101" pitchFamily="49" charset="-122"/>
              </a:rPr>
              <a:t>a</a:t>
            </a:r>
            <a:r>
              <a:rPr lang="en-US" sz="4000" dirty="0" smtClean="0">
                <a:latin typeface="SimHei" panose="02010609060101010101" pitchFamily="49" charset="-122"/>
                <a:ea typeface="SimHei" panose="02010609060101010101" pitchFamily="49" charset="-122"/>
              </a:rPr>
              <a:t>nalyzed</a:t>
            </a:r>
          </a:p>
          <a:p>
            <a:pPr marL="285750" indent="-285750">
              <a:buFont typeface="Arial" panose="020B0604020202020204" pitchFamily="34" charset="0"/>
              <a:buChar char="•"/>
            </a:pPr>
            <a:endParaRPr lang="en-US" sz="4000" dirty="0" smtClean="0">
              <a:latin typeface="SimHei" panose="02010609060101010101" pitchFamily="49" charset="-122"/>
              <a:ea typeface="SimHei" panose="02010609060101010101" pitchFamily="49" charset="-122"/>
            </a:endParaRPr>
          </a:p>
          <a:p>
            <a:r>
              <a:rPr lang="en-US" sz="4000" dirty="0">
                <a:latin typeface="SimHei" panose="02010609060101010101" pitchFamily="49" charset="-122"/>
                <a:ea typeface="SimHei" panose="02010609060101010101" pitchFamily="49" charset="-122"/>
              </a:rPr>
              <a:t>f</a:t>
            </a:r>
            <a:r>
              <a:rPr lang="en-US" sz="4000" dirty="0" smtClean="0">
                <a:latin typeface="SimHei" panose="02010609060101010101" pitchFamily="49" charset="-122"/>
                <a:ea typeface="SimHei" panose="02010609060101010101" pitchFamily="49" charset="-122"/>
              </a:rPr>
              <a:t>ilters</a:t>
            </a:r>
          </a:p>
          <a:p>
            <a:pPr marL="742950" lvl="1" indent="-285750">
              <a:buFont typeface="Arial" panose="020B0604020202020204" pitchFamily="34" charset="0"/>
              <a:buChar char="•"/>
            </a:pPr>
            <a:r>
              <a:rPr lang="en-US" sz="4000" dirty="0">
                <a:latin typeface="SimHei" panose="02010609060101010101" pitchFamily="49" charset="-122"/>
                <a:ea typeface="SimHei" panose="02010609060101010101" pitchFamily="49" charset="-122"/>
              </a:rPr>
              <a:t>f</a:t>
            </a:r>
            <a:r>
              <a:rPr lang="en-US" sz="4000" dirty="0" smtClean="0">
                <a:latin typeface="SimHei" panose="02010609060101010101" pitchFamily="49" charset="-122"/>
                <a:ea typeface="SimHei" panose="02010609060101010101" pitchFamily="49" charset="-122"/>
              </a:rPr>
              <a:t>ast, cacheable </a:t>
            </a:r>
            <a:endParaRPr lang="en-US" sz="4000" dirty="0">
              <a:latin typeface="SimHei" panose="02010609060101010101" pitchFamily="49" charset="-122"/>
              <a:ea typeface="SimHei" panose="02010609060101010101" pitchFamily="49" charset="-122"/>
            </a:endParaRPr>
          </a:p>
          <a:p>
            <a:pPr marL="742950" lvl="1" indent="-285750">
              <a:buFont typeface="Arial" panose="020B0604020202020204" pitchFamily="34" charset="0"/>
              <a:buChar char="•"/>
            </a:pPr>
            <a:r>
              <a:rPr lang="en-US" sz="4000" dirty="0">
                <a:latin typeface="SimHei" panose="02010609060101010101" pitchFamily="49" charset="-122"/>
                <a:ea typeface="SimHei" panose="02010609060101010101" pitchFamily="49" charset="-122"/>
              </a:rPr>
              <a:t>n</a:t>
            </a:r>
            <a:r>
              <a:rPr lang="en-US" sz="4000" dirty="0" smtClean="0">
                <a:latin typeface="SimHei" panose="02010609060101010101" pitchFamily="49" charset="-122"/>
                <a:ea typeface="SimHei" panose="02010609060101010101" pitchFamily="49" charset="-122"/>
              </a:rPr>
              <a:t>o scoring</a:t>
            </a:r>
            <a:endParaRPr lang="en-US" sz="4000" dirty="0">
              <a:latin typeface="SimHei" panose="02010609060101010101" pitchFamily="49" charset="-122"/>
              <a:ea typeface="SimHei" panose="02010609060101010101" pitchFamily="49" charset="-122"/>
            </a:endParaRPr>
          </a:p>
          <a:p>
            <a:endParaRPr lang="en-US"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255631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1015663"/>
          </a:xfrm>
          <a:prstGeom prst="rect">
            <a:avLst/>
          </a:prstGeom>
          <a:noFill/>
        </p:spPr>
        <p:txBody>
          <a:bodyPr wrap="square" rtlCol="0">
            <a:spAutoFit/>
          </a:bodyPr>
          <a:lstStyle/>
          <a:p>
            <a:r>
              <a:rPr lang="en-US" sz="6000" dirty="0">
                <a:latin typeface="SimHei" panose="02010609060101010101" pitchFamily="49" charset="-122"/>
                <a:ea typeface="SimHei" panose="02010609060101010101" pitchFamily="49" charset="-122"/>
              </a:rPr>
              <a:t>m</a:t>
            </a:r>
            <a:r>
              <a:rPr lang="en-US" sz="6000" dirty="0" smtClean="0">
                <a:latin typeface="SimHei" panose="02010609060101010101" pitchFamily="49" charset="-122"/>
                <a:ea typeface="SimHei" panose="02010609060101010101" pitchFamily="49" charset="-122"/>
              </a:rPr>
              <a:t>atch query</a:t>
            </a:r>
          </a:p>
        </p:txBody>
      </p:sp>
      <p:sp>
        <p:nvSpPr>
          <p:cNvPr id="2" name="TextBox 1"/>
          <p:cNvSpPr txBox="1"/>
          <p:nvPr/>
        </p:nvSpPr>
        <p:spPr>
          <a:xfrm>
            <a:off x="1547446" y="1301262"/>
            <a:ext cx="7968389" cy="3785652"/>
          </a:xfrm>
          <a:prstGeom prst="rect">
            <a:avLst/>
          </a:prstGeom>
          <a:noFill/>
        </p:spPr>
        <p:txBody>
          <a:bodyPr wrap="square" rtlCol="0">
            <a:spAutoFit/>
          </a:bodyPr>
          <a:lstStyle/>
          <a:p>
            <a:r>
              <a:rPr lang="en-US" sz="4000" dirty="0" smtClean="0">
                <a:latin typeface="SimHei" panose="02010609060101010101" pitchFamily="49" charset="-122"/>
                <a:ea typeface="SimHei" panose="02010609060101010101" pitchFamily="49" charset="-122"/>
              </a:rPr>
              <a:t>{</a:t>
            </a:r>
          </a:p>
          <a:p>
            <a:r>
              <a:rPr lang="en-US" sz="4000" dirty="0">
                <a:latin typeface="SimHei" panose="02010609060101010101" pitchFamily="49" charset="-122"/>
                <a:ea typeface="SimHei" panose="02010609060101010101" pitchFamily="49" charset="-122"/>
              </a:rPr>
              <a:t>	</a:t>
            </a:r>
            <a:r>
              <a:rPr lang="en-US" sz="4000" dirty="0" smtClean="0">
                <a:latin typeface="SimHei" panose="02010609060101010101" pitchFamily="49" charset="-122"/>
                <a:ea typeface="SimHei" panose="02010609060101010101" pitchFamily="49" charset="-122"/>
              </a:rPr>
              <a:t>“match”: {</a:t>
            </a:r>
          </a:p>
          <a:p>
            <a:r>
              <a:rPr lang="en-US" sz="4000" dirty="0">
                <a:latin typeface="SimHei" panose="02010609060101010101" pitchFamily="49" charset="-122"/>
                <a:ea typeface="SimHei" panose="02010609060101010101" pitchFamily="49" charset="-122"/>
              </a:rPr>
              <a:t>	</a:t>
            </a:r>
            <a:r>
              <a:rPr lang="en-US" sz="4000" dirty="0" smtClean="0">
                <a:latin typeface="SimHei" panose="02010609060101010101" pitchFamily="49" charset="-122"/>
                <a:ea typeface="SimHei" panose="02010609060101010101" pitchFamily="49" charset="-122"/>
              </a:rPr>
              <a:t>	“</a:t>
            </a:r>
            <a:r>
              <a:rPr lang="en-US" sz="4000" dirty="0" err="1" smtClean="0">
                <a:latin typeface="SimHei" panose="02010609060101010101" pitchFamily="49" charset="-122"/>
                <a:ea typeface="SimHei" panose="02010609060101010101" pitchFamily="49" charset="-122"/>
              </a:rPr>
              <a:t>firstName</a:t>
            </a:r>
            <a:r>
              <a:rPr lang="en-US" sz="4000" dirty="0" smtClean="0">
                <a:latin typeface="SimHei" panose="02010609060101010101" pitchFamily="49" charset="-122"/>
                <a:ea typeface="SimHei" panose="02010609060101010101" pitchFamily="49" charset="-122"/>
              </a:rPr>
              <a:t>”: “Jon”</a:t>
            </a:r>
          </a:p>
          <a:p>
            <a:r>
              <a:rPr lang="en-US" sz="4000" dirty="0">
                <a:latin typeface="SimHei" panose="02010609060101010101" pitchFamily="49" charset="-122"/>
                <a:ea typeface="SimHei" panose="02010609060101010101" pitchFamily="49" charset="-122"/>
              </a:rPr>
              <a:t>	</a:t>
            </a:r>
            <a:r>
              <a:rPr lang="en-US" sz="4000" dirty="0" smtClean="0">
                <a:latin typeface="SimHei" panose="02010609060101010101" pitchFamily="49" charset="-122"/>
                <a:ea typeface="SimHei" panose="02010609060101010101" pitchFamily="49" charset="-122"/>
              </a:rPr>
              <a:t>}</a:t>
            </a:r>
          </a:p>
          <a:p>
            <a:r>
              <a:rPr lang="en-US" sz="4000" dirty="0">
                <a:latin typeface="SimHei" panose="02010609060101010101" pitchFamily="49" charset="-122"/>
                <a:ea typeface="SimHei" panose="02010609060101010101" pitchFamily="49" charset="-122"/>
              </a:rPr>
              <a:t>}</a:t>
            </a:r>
          </a:p>
          <a:p>
            <a:endParaRPr lang="en-US"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0169209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1015663"/>
          </a:xfrm>
          <a:prstGeom prst="rect">
            <a:avLst/>
          </a:prstGeom>
          <a:noFill/>
        </p:spPr>
        <p:txBody>
          <a:bodyPr wrap="square" rtlCol="0">
            <a:spAutoFit/>
          </a:bodyPr>
          <a:lstStyle/>
          <a:p>
            <a:r>
              <a:rPr lang="en-US" sz="6000" dirty="0">
                <a:latin typeface="SimHei" panose="02010609060101010101" pitchFamily="49" charset="-122"/>
                <a:ea typeface="SimHei" panose="02010609060101010101" pitchFamily="49" charset="-122"/>
              </a:rPr>
              <a:t>d</a:t>
            </a:r>
            <a:r>
              <a:rPr lang="en-US" sz="6000" dirty="0" smtClean="0">
                <a:latin typeface="SimHei" panose="02010609060101010101" pitchFamily="49" charset="-122"/>
                <a:ea typeface="SimHei" panose="02010609060101010101" pitchFamily="49" charset="-122"/>
              </a:rPr>
              <a:t>is max query</a:t>
            </a:r>
          </a:p>
        </p:txBody>
      </p:sp>
      <p:sp>
        <p:nvSpPr>
          <p:cNvPr id="2" name="TextBox 1"/>
          <p:cNvSpPr txBox="1"/>
          <p:nvPr/>
        </p:nvSpPr>
        <p:spPr>
          <a:xfrm>
            <a:off x="375138" y="1301261"/>
            <a:ext cx="11816862" cy="5355312"/>
          </a:xfrm>
          <a:prstGeom prst="rect">
            <a:avLst/>
          </a:prstGeom>
          <a:noFill/>
        </p:spPr>
        <p:txBody>
          <a:bodyPr wrap="square" rtlCol="0">
            <a:spAutoFit/>
          </a:bodyPr>
          <a:lstStyle/>
          <a:p>
            <a:r>
              <a:rPr lang="en-US" sz="3800" dirty="0" smtClean="0">
                <a:latin typeface="SimHei" panose="02010609060101010101" pitchFamily="49" charset="-122"/>
                <a:ea typeface="SimHei" panose="02010609060101010101" pitchFamily="49" charset="-122"/>
              </a:rPr>
              <a:t>{</a:t>
            </a:r>
          </a:p>
          <a:p>
            <a:r>
              <a:rPr lang="en-US" sz="3800" dirty="0" smtClean="0">
                <a:latin typeface="SimHei" panose="02010609060101010101" pitchFamily="49" charset="-122"/>
                <a:ea typeface="SimHei" panose="02010609060101010101" pitchFamily="49" charset="-122"/>
              </a:rPr>
              <a:t> “</a:t>
            </a:r>
            <a:r>
              <a:rPr lang="en-US" sz="3800" dirty="0" err="1" smtClean="0">
                <a:latin typeface="SimHei" panose="02010609060101010101" pitchFamily="49" charset="-122"/>
                <a:ea typeface="SimHei" panose="02010609060101010101" pitchFamily="49" charset="-122"/>
              </a:rPr>
              <a:t>dis_max</a:t>
            </a:r>
            <a:r>
              <a:rPr lang="en-US" sz="3800" dirty="0" smtClean="0">
                <a:latin typeface="SimHei" panose="02010609060101010101" pitchFamily="49" charset="-122"/>
                <a:ea typeface="SimHei" panose="02010609060101010101" pitchFamily="49" charset="-122"/>
              </a:rPr>
              <a:t>”: {</a:t>
            </a:r>
          </a:p>
          <a:p>
            <a:r>
              <a:rPr lang="en-US" sz="3800" dirty="0" smtClean="0">
                <a:latin typeface="SimHei" panose="02010609060101010101" pitchFamily="49" charset="-122"/>
                <a:ea typeface="SimHei" panose="02010609060101010101" pitchFamily="49" charset="-122"/>
              </a:rPr>
              <a:t>	“queries”: [</a:t>
            </a:r>
          </a:p>
          <a:p>
            <a:r>
              <a:rPr lang="en-US" sz="3800" dirty="0" smtClean="0">
                <a:latin typeface="SimHei" panose="02010609060101010101" pitchFamily="49" charset="-122"/>
                <a:ea typeface="SimHei" panose="02010609060101010101" pitchFamily="49" charset="-122"/>
              </a:rPr>
              <a:t>	  {“term”: {“name”: “</a:t>
            </a:r>
            <a:r>
              <a:rPr lang="en-US" sz="3800" dirty="0" err="1" smtClean="0">
                <a:latin typeface="SimHei" panose="02010609060101010101" pitchFamily="49" charset="-122"/>
                <a:ea typeface="SimHei" panose="02010609060101010101" pitchFamily="49" charset="-122"/>
              </a:rPr>
              <a:t>elasticsearch</a:t>
            </a:r>
            <a:r>
              <a:rPr lang="en-US" sz="3800" dirty="0" smtClean="0">
                <a:latin typeface="SimHei" panose="02010609060101010101" pitchFamily="49" charset="-122"/>
                <a:ea typeface="SimHei" panose="02010609060101010101" pitchFamily="49" charset="-122"/>
              </a:rPr>
              <a:t>”},</a:t>
            </a:r>
          </a:p>
          <a:p>
            <a:r>
              <a:rPr lang="en-US" sz="3800" dirty="0">
                <a:latin typeface="SimHei" panose="02010609060101010101" pitchFamily="49" charset="-122"/>
                <a:ea typeface="SimHei" panose="02010609060101010101" pitchFamily="49" charset="-122"/>
              </a:rPr>
              <a:t>	 </a:t>
            </a:r>
            <a:r>
              <a:rPr lang="en-US" sz="3800" dirty="0" smtClean="0">
                <a:latin typeface="SimHei" panose="02010609060101010101" pitchFamily="49" charset="-122"/>
                <a:ea typeface="SimHei" panose="02010609060101010101" pitchFamily="49" charset="-122"/>
              </a:rPr>
              <a:t> </a:t>
            </a:r>
            <a:r>
              <a:rPr lang="en-US" sz="3800" dirty="0">
                <a:latin typeface="SimHei" panose="02010609060101010101" pitchFamily="49" charset="-122"/>
                <a:ea typeface="SimHei" panose="02010609060101010101" pitchFamily="49" charset="-122"/>
              </a:rPr>
              <a:t>{“term</a:t>
            </a:r>
            <a:r>
              <a:rPr lang="en-US" sz="3800" dirty="0" smtClean="0">
                <a:latin typeface="SimHei" panose="02010609060101010101" pitchFamily="49" charset="-122"/>
                <a:ea typeface="SimHei" panose="02010609060101010101" pitchFamily="49" charset="-122"/>
              </a:rPr>
              <a:t>”: {“</a:t>
            </a:r>
            <a:r>
              <a:rPr lang="en-US" sz="3800" dirty="0" err="1" smtClean="0">
                <a:latin typeface="SimHei" panose="02010609060101010101" pitchFamily="49" charset="-122"/>
                <a:ea typeface="SimHei" panose="02010609060101010101" pitchFamily="49" charset="-122"/>
              </a:rPr>
              <a:t>desc</a:t>
            </a:r>
            <a:r>
              <a:rPr lang="en-US" sz="3800" dirty="0" smtClean="0">
                <a:latin typeface="SimHei" panose="02010609060101010101" pitchFamily="49" charset="-122"/>
                <a:ea typeface="SimHei" panose="02010609060101010101" pitchFamily="49" charset="-122"/>
              </a:rPr>
              <a:t>”:“</a:t>
            </a:r>
            <a:r>
              <a:rPr lang="en-US" sz="3800" dirty="0" err="1">
                <a:latin typeface="SimHei" panose="02010609060101010101" pitchFamily="49" charset="-122"/>
                <a:ea typeface="SimHei" panose="02010609060101010101" pitchFamily="49" charset="-122"/>
              </a:rPr>
              <a:t>elasticsearch</a:t>
            </a:r>
            <a:r>
              <a:rPr lang="en-US" sz="3800" dirty="0" smtClean="0">
                <a:latin typeface="SimHei" panose="02010609060101010101" pitchFamily="49" charset="-122"/>
                <a:ea typeface="SimHei" panose="02010609060101010101" pitchFamily="49" charset="-122"/>
              </a:rPr>
              <a:t>”}</a:t>
            </a:r>
          </a:p>
          <a:p>
            <a:r>
              <a:rPr lang="en-US" sz="3800" dirty="0">
                <a:latin typeface="SimHei" panose="02010609060101010101" pitchFamily="49" charset="-122"/>
                <a:ea typeface="SimHei" panose="02010609060101010101" pitchFamily="49" charset="-122"/>
              </a:rPr>
              <a:t>	</a:t>
            </a:r>
            <a:r>
              <a:rPr lang="en-US" sz="3800" dirty="0" smtClean="0">
                <a:latin typeface="SimHei" panose="02010609060101010101" pitchFamily="49" charset="-122"/>
                <a:ea typeface="SimHei" panose="02010609060101010101" pitchFamily="49" charset="-122"/>
              </a:rPr>
              <a:t> ]</a:t>
            </a:r>
          </a:p>
          <a:p>
            <a:r>
              <a:rPr lang="en-US" sz="3800" dirty="0" smtClean="0">
                <a:latin typeface="SimHei" panose="02010609060101010101" pitchFamily="49" charset="-122"/>
                <a:ea typeface="SimHei" panose="02010609060101010101" pitchFamily="49" charset="-122"/>
              </a:rPr>
              <a:t>  }</a:t>
            </a:r>
          </a:p>
          <a:p>
            <a:r>
              <a:rPr lang="en-US" sz="3800" dirty="0">
                <a:latin typeface="SimHei" panose="02010609060101010101" pitchFamily="49" charset="-122"/>
                <a:ea typeface="SimHei" panose="02010609060101010101" pitchFamily="49" charset="-122"/>
              </a:rPr>
              <a:t>}</a:t>
            </a:r>
          </a:p>
          <a:p>
            <a:endParaRPr lang="en-US" sz="38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45647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mc:AlternateContent xmlns:mc="http://schemas.openxmlformats.org/markup-compatibility/2006" xmlns:a14="http://schemas.microsoft.com/office/drawing/2010/main">
        <mc:Choice Requires="a14">
          <p:sp>
            <p:nvSpPr>
              <p:cNvPr id="36" name="TextBox 35"/>
              <p:cNvSpPr txBox="1"/>
              <p:nvPr/>
            </p:nvSpPr>
            <p:spPr>
              <a:xfrm>
                <a:off x="0" y="0"/>
                <a:ext cx="12192000" cy="6500754"/>
              </a:xfrm>
              <a:prstGeom prst="rect">
                <a:avLst/>
              </a:prstGeom>
              <a:noFill/>
            </p:spPr>
            <p:txBody>
              <a:bodyPr wrap="square" rtlCol="0">
                <a:spAutoFit/>
              </a:bodyPr>
              <a:lstStyle/>
              <a:p>
                <a:r>
                  <a:rPr lang="en-US" sz="6000" dirty="0" smtClean="0">
                    <a:latin typeface="SimHei" panose="02010609060101010101" pitchFamily="49" charset="-122"/>
                    <a:ea typeface="SimHei" panose="02010609060101010101" pitchFamily="49" charset="-122"/>
                  </a:rPr>
                  <a:t>relevance ranking</a:t>
                </a:r>
              </a:p>
              <a:p>
                <a:endParaRPr lang="en-US" sz="2400" dirty="0" smtClean="0">
                  <a:latin typeface="SimHei" panose="02010609060101010101" pitchFamily="49" charset="-122"/>
                  <a:ea typeface="SimHei" panose="02010609060101010101" pitchFamily="49" charset="-122"/>
                </a:endParaRPr>
              </a:p>
              <a:p>
                <a:endParaRPr lang="en-US" sz="2400" dirty="0" smtClean="0">
                  <a:latin typeface="SimHei" panose="02010609060101010101" pitchFamily="49" charset="-122"/>
                  <a:ea typeface="SimHei" panose="02010609060101010101" pitchFamily="49" charset="-122"/>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a:latin typeface="Cambria Math" panose="02040503050406030204" pitchFamily="18" charset="0"/>
                              <a:ea typeface="SimHei" panose="02010609060101010101" pitchFamily="49" charset="-122"/>
                            </a:rPr>
                          </m:ctrlPr>
                        </m:naryPr>
                        <m:sub/>
                        <m:sup/>
                        <m:e>
                          <m:r>
                            <a:rPr lang="en-US" sz="2000" i="1">
                              <a:latin typeface="Cambria Math" panose="02040503050406030204" pitchFamily="18" charset="0"/>
                              <a:ea typeface="SimHei" panose="02010609060101010101" pitchFamily="49" charset="-122"/>
                            </a:rPr>
                            <m:t>(</m:t>
                          </m:r>
                          <m:r>
                            <a:rPr lang="en-US" sz="2000" i="1">
                              <a:latin typeface="Cambria Math" panose="02040503050406030204" pitchFamily="18" charset="0"/>
                              <a:ea typeface="SimHei" panose="02010609060101010101" pitchFamily="49" charset="-122"/>
                            </a:rPr>
                            <m:t>𝑡𝑓</m:t>
                          </m:r>
                          <m:d>
                            <m:dPr>
                              <m:ctrlPr>
                                <a:rPr lang="en-US" sz="2000" i="1">
                                  <a:latin typeface="Cambria Math" panose="02040503050406030204" pitchFamily="18" charset="0"/>
                                  <a:ea typeface="SimHei" panose="02010609060101010101" pitchFamily="49" charset="-122"/>
                                </a:rPr>
                              </m:ctrlPr>
                            </m:dPr>
                            <m:e>
                              <m:r>
                                <a:rPr lang="en-US" sz="2000" i="1">
                                  <a:latin typeface="Cambria Math" panose="02040503050406030204" pitchFamily="18" charset="0"/>
                                  <a:ea typeface="SimHei" panose="02010609060101010101" pitchFamily="49" charset="-122"/>
                                </a:rPr>
                                <m:t>𝑡</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𝑖𝑛</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𝑑</m:t>
                              </m:r>
                            </m:e>
                          </m:d>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𝑥</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𝑖𝑑𝑓</m:t>
                          </m:r>
                          <m:d>
                            <m:dPr>
                              <m:ctrlPr>
                                <a:rPr lang="en-US" sz="2000" i="1">
                                  <a:latin typeface="Cambria Math" panose="02040503050406030204" pitchFamily="18" charset="0"/>
                                  <a:ea typeface="SimHei" panose="02010609060101010101" pitchFamily="49" charset="-122"/>
                                </a:rPr>
                              </m:ctrlPr>
                            </m:dPr>
                            <m:e>
                              <m:sSup>
                                <m:sSupPr>
                                  <m:ctrlPr>
                                    <a:rPr lang="en-US" sz="2000" i="1">
                                      <a:latin typeface="Cambria Math" panose="02040503050406030204" pitchFamily="18" charset="0"/>
                                      <a:ea typeface="SimHei" panose="02010609060101010101" pitchFamily="49" charset="-122"/>
                                    </a:rPr>
                                  </m:ctrlPr>
                                </m:sSupPr>
                                <m:e>
                                  <m:r>
                                    <a:rPr lang="en-US" sz="2000" i="1">
                                      <a:latin typeface="Cambria Math" panose="02040503050406030204" pitchFamily="18" charset="0"/>
                                      <a:ea typeface="SimHei" panose="02010609060101010101" pitchFamily="49" charset="-122"/>
                                    </a:rPr>
                                    <m:t>𝑡</m:t>
                                  </m:r>
                                </m:e>
                                <m:sup>
                                  <m:r>
                                    <a:rPr lang="en-US" sz="2000" i="1">
                                      <a:latin typeface="Cambria Math" panose="02040503050406030204" pitchFamily="18" charset="0"/>
                                      <a:ea typeface="SimHei" panose="02010609060101010101" pitchFamily="49" charset="-122"/>
                                    </a:rPr>
                                    <m:t>2</m:t>
                                  </m:r>
                                </m:sup>
                              </m:sSup>
                            </m:e>
                          </m:d>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𝑥</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𝑏𝑜𝑜𝑠𝑡</m:t>
                          </m:r>
                          <m:d>
                            <m:dPr>
                              <m:ctrlPr>
                                <a:rPr lang="en-US" sz="2000" i="1">
                                  <a:latin typeface="Cambria Math" panose="02040503050406030204" pitchFamily="18" charset="0"/>
                                  <a:ea typeface="SimHei" panose="02010609060101010101" pitchFamily="49" charset="-122"/>
                                </a:rPr>
                              </m:ctrlPr>
                            </m:dPr>
                            <m:e>
                              <m:r>
                                <a:rPr lang="en-US" sz="2000" i="1">
                                  <a:latin typeface="Cambria Math" panose="02040503050406030204" pitchFamily="18" charset="0"/>
                                  <a:ea typeface="SimHei" panose="02010609060101010101" pitchFamily="49" charset="-122"/>
                                </a:rPr>
                                <m:t>𝑡</m:t>
                              </m:r>
                              <m:r>
                                <a:rPr lang="en-US" sz="2000" i="1">
                                  <a:latin typeface="Cambria Math" panose="02040503050406030204" pitchFamily="18" charset="0"/>
                                  <a:ea typeface="SimHei" panose="02010609060101010101" pitchFamily="49" charset="-122"/>
                                </a:rPr>
                                <m:t>.</m:t>
                              </m:r>
                              <m:r>
                                <a:rPr lang="en-US" sz="2000" i="1">
                                  <a:latin typeface="Cambria Math" panose="02040503050406030204" pitchFamily="18" charset="0"/>
                                  <a:ea typeface="SimHei" panose="02010609060101010101" pitchFamily="49" charset="-122"/>
                                </a:rPr>
                                <m:t>𝑓𝑑</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𝑖𝑛</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𝑑</m:t>
                              </m:r>
                            </m:e>
                          </m:d>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𝑥</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𝑙𝑒𝑛𝑔𝑡h𝑁𝑜𝑟𝑚</m:t>
                          </m:r>
                          <m:d>
                            <m:dPr>
                              <m:ctrlPr>
                                <a:rPr lang="en-US" sz="2000" i="1">
                                  <a:latin typeface="Cambria Math" panose="02040503050406030204" pitchFamily="18" charset="0"/>
                                  <a:ea typeface="SimHei" panose="02010609060101010101" pitchFamily="49" charset="-122"/>
                                </a:rPr>
                              </m:ctrlPr>
                            </m:dPr>
                            <m:e>
                              <m:r>
                                <a:rPr lang="en-US" sz="2000" i="1">
                                  <a:latin typeface="Cambria Math" panose="02040503050406030204" pitchFamily="18" charset="0"/>
                                  <a:ea typeface="SimHei" panose="02010609060101010101" pitchFamily="49" charset="-122"/>
                                </a:rPr>
                                <m:t>𝑡</m:t>
                              </m:r>
                              <m:r>
                                <a:rPr lang="en-US" sz="2000" i="1">
                                  <a:latin typeface="Cambria Math" panose="02040503050406030204" pitchFamily="18" charset="0"/>
                                  <a:ea typeface="SimHei" panose="02010609060101010101" pitchFamily="49" charset="-122"/>
                                </a:rPr>
                                <m:t>.</m:t>
                              </m:r>
                              <m:r>
                                <a:rPr lang="en-US" sz="2000" i="1">
                                  <a:latin typeface="Cambria Math" panose="02040503050406030204" pitchFamily="18" charset="0"/>
                                  <a:ea typeface="SimHei" panose="02010609060101010101" pitchFamily="49" charset="-122"/>
                                </a:rPr>
                                <m:t>𝑓𝑑𝑠</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𝑖𝑛</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𝑑</m:t>
                              </m:r>
                            </m:e>
                          </m:d>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𝑥</m:t>
                          </m:r>
                          <m:r>
                            <a:rPr lang="en-US" sz="2000" i="1">
                              <a:latin typeface="Cambria Math" panose="02040503050406030204" pitchFamily="18" charset="0"/>
                              <a:ea typeface="SimHei" panose="02010609060101010101" pitchFamily="49" charset="-122"/>
                            </a:rPr>
                            <m:t> </m:t>
                          </m:r>
                          <m:r>
                            <a:rPr lang="en-US" sz="2000" i="1">
                              <a:latin typeface="Cambria Math" panose="02040503050406030204" pitchFamily="18" charset="0"/>
                              <a:ea typeface="SimHei" panose="02010609060101010101" pitchFamily="49" charset="-122"/>
                            </a:rPr>
                            <m:t>𝑐𝑜𝑜𝑟𝑑</m:t>
                          </m:r>
                          <m:d>
                            <m:dPr>
                              <m:ctrlPr>
                                <a:rPr lang="en-US" sz="2000" i="1">
                                  <a:latin typeface="Cambria Math" panose="02040503050406030204" pitchFamily="18" charset="0"/>
                                  <a:ea typeface="SimHei" panose="02010609060101010101" pitchFamily="49" charset="-122"/>
                                </a:rPr>
                              </m:ctrlPr>
                            </m:dPr>
                            <m:e>
                              <m:r>
                                <a:rPr lang="en-US" sz="2000" i="1">
                                  <a:latin typeface="Cambria Math" panose="02040503050406030204" pitchFamily="18" charset="0"/>
                                  <a:ea typeface="SimHei" panose="02010609060101010101" pitchFamily="49" charset="-122"/>
                                </a:rPr>
                                <m:t>𝑞</m:t>
                              </m:r>
                              <m:r>
                                <a:rPr lang="en-US" sz="2000" i="1">
                                  <a:latin typeface="Cambria Math" panose="02040503050406030204" pitchFamily="18" charset="0"/>
                                  <a:ea typeface="SimHei" panose="02010609060101010101" pitchFamily="49" charset="-122"/>
                                </a:rPr>
                                <m:t>,</m:t>
                              </m:r>
                              <m:r>
                                <a:rPr lang="en-US" sz="2000" i="1">
                                  <a:latin typeface="Cambria Math" panose="02040503050406030204" pitchFamily="18" charset="0"/>
                                  <a:ea typeface="SimHei" panose="02010609060101010101" pitchFamily="49" charset="-122"/>
                                </a:rPr>
                                <m:t>𝑑</m:t>
                              </m:r>
                            </m:e>
                          </m:d>
                          <m:r>
                            <a:rPr lang="en-US" sz="2000" b="0" i="1" smtClean="0">
                              <a:latin typeface="Cambria Math" panose="02040503050406030204" pitchFamily="18" charset="0"/>
                              <a:ea typeface="SimHei" panose="02010609060101010101" pitchFamily="49" charset="-122"/>
                            </a:rPr>
                            <m:t> </m:t>
                          </m:r>
                          <m:r>
                            <a:rPr lang="en-US" sz="2000" b="0" i="1" smtClean="0">
                              <a:latin typeface="Cambria Math" panose="02040503050406030204" pitchFamily="18" charset="0"/>
                              <a:ea typeface="SimHei" panose="02010609060101010101" pitchFamily="49" charset="-122"/>
                            </a:rPr>
                            <m:t>𝑥</m:t>
                          </m:r>
                          <m:r>
                            <a:rPr lang="en-US" sz="2000" b="0" i="1" smtClean="0">
                              <a:latin typeface="Cambria Math" panose="02040503050406030204" pitchFamily="18" charset="0"/>
                              <a:ea typeface="SimHei" panose="02010609060101010101" pitchFamily="49" charset="-122"/>
                            </a:rPr>
                            <m:t> </m:t>
                          </m:r>
                          <m:r>
                            <a:rPr lang="en-US" sz="2000" b="0" i="1" smtClean="0">
                              <a:latin typeface="Cambria Math" panose="02040503050406030204" pitchFamily="18" charset="0"/>
                              <a:ea typeface="SimHei" panose="02010609060101010101" pitchFamily="49" charset="-122"/>
                            </a:rPr>
                            <m:t>𝑞𝑢𝑒𝑟𝑦𝑁𝑜𝑟𝑚</m:t>
                          </m:r>
                          <m:r>
                            <a:rPr lang="en-US" sz="2000" b="0" i="1" smtClean="0">
                              <a:latin typeface="Cambria Math" panose="02040503050406030204" pitchFamily="18" charset="0"/>
                              <a:ea typeface="SimHei" panose="02010609060101010101" pitchFamily="49" charset="-122"/>
                            </a:rPr>
                            <m:t>(</m:t>
                          </m:r>
                          <m:r>
                            <a:rPr lang="en-US" sz="2000" b="0" i="1" smtClean="0">
                              <a:latin typeface="Cambria Math" panose="02040503050406030204" pitchFamily="18" charset="0"/>
                              <a:ea typeface="SimHei" panose="02010609060101010101" pitchFamily="49" charset="-122"/>
                            </a:rPr>
                            <m:t>𝑞</m:t>
                          </m:r>
                          <m:r>
                            <a:rPr lang="en-US" sz="2000" b="0" i="1" smtClean="0">
                              <a:latin typeface="Cambria Math" panose="02040503050406030204" pitchFamily="18" charset="0"/>
                              <a:ea typeface="SimHei" panose="02010609060101010101" pitchFamily="49" charset="-122"/>
                            </a:rPr>
                            <m:t>)</m:t>
                          </m:r>
                        </m:e>
                      </m:nary>
                    </m:oMath>
                  </m:oMathPara>
                </a14:m>
                <a:endParaRPr lang="en-US" sz="6000" dirty="0">
                  <a:latin typeface="SimHei" panose="02010609060101010101" pitchFamily="49" charset="-122"/>
                  <a:ea typeface="SimHei" panose="02010609060101010101" pitchFamily="49" charset="-122"/>
                </a:endParaRPr>
              </a:p>
              <a:p>
                <a:endParaRPr lang="en-US" sz="4000" dirty="0" smtClean="0">
                  <a:latin typeface="SimHei" panose="02010609060101010101" pitchFamily="49" charset="-122"/>
                  <a:ea typeface="SimHei" panose="02010609060101010101" pitchFamily="49" charset="-122"/>
                </a:endParaRPr>
              </a:p>
              <a:p>
                <a:r>
                  <a:rPr lang="en-US" sz="4000" dirty="0" err="1" smtClean="0">
                    <a:latin typeface="SimHei" panose="02010609060101010101" pitchFamily="49" charset="-122"/>
                    <a:ea typeface="SimHei" panose="02010609060101010101" pitchFamily="49" charset="-122"/>
                  </a:rPr>
                  <a:t>tf</a:t>
                </a:r>
                <a:r>
                  <a:rPr lang="en-US" sz="4000" dirty="0" smtClean="0">
                    <a:latin typeface="SimHei" panose="02010609060101010101" pitchFamily="49" charset="-122"/>
                    <a:ea typeface="SimHei" panose="02010609060101010101" pitchFamily="49" charset="-122"/>
                  </a:rPr>
                  <a:t> = term frequency</a:t>
                </a:r>
              </a:p>
              <a:p>
                <a:r>
                  <a:rPr lang="en-US" sz="4000" dirty="0" err="1" smtClean="0">
                    <a:latin typeface="SimHei" panose="02010609060101010101" pitchFamily="49" charset="-122"/>
                    <a:ea typeface="SimHei" panose="02010609060101010101" pitchFamily="49" charset="-122"/>
                  </a:rPr>
                  <a:t>idf</a:t>
                </a:r>
                <a:r>
                  <a:rPr lang="en-US" sz="4000" dirty="0" smtClean="0">
                    <a:latin typeface="SimHei" panose="02010609060101010101" pitchFamily="49" charset="-122"/>
                    <a:ea typeface="SimHei" panose="02010609060101010101" pitchFamily="49" charset="-122"/>
                  </a:rPr>
                  <a:t> = inverse document frequency</a:t>
                </a:r>
              </a:p>
              <a:p>
                <a:r>
                  <a:rPr lang="en-US" sz="4000" dirty="0">
                    <a:latin typeface="SimHei" panose="02010609060101010101" pitchFamily="49" charset="-122"/>
                    <a:ea typeface="SimHei" panose="02010609060101010101" pitchFamily="49" charset="-122"/>
                  </a:rPr>
                  <a:t>b</a:t>
                </a:r>
                <a:r>
                  <a:rPr lang="en-US" sz="4000" dirty="0" smtClean="0">
                    <a:latin typeface="SimHei" panose="02010609060101010101" pitchFamily="49" charset="-122"/>
                    <a:ea typeface="SimHei" panose="02010609060101010101" pitchFamily="49" charset="-122"/>
                  </a:rPr>
                  <a:t>oost = set during indexing</a:t>
                </a:r>
              </a:p>
              <a:p>
                <a:r>
                  <a:rPr lang="en-US" sz="4000" dirty="0" err="1" smtClean="0">
                    <a:latin typeface="SimHei" panose="02010609060101010101" pitchFamily="49" charset="-122"/>
                    <a:ea typeface="SimHei" panose="02010609060101010101" pitchFamily="49" charset="-122"/>
                  </a:rPr>
                  <a:t>lengthNorm</a:t>
                </a:r>
                <a:r>
                  <a:rPr lang="en-US" sz="4000" dirty="0" smtClean="0">
                    <a:latin typeface="SimHei" panose="02010609060101010101" pitchFamily="49" charset="-122"/>
                    <a:ea typeface="SimHei" panose="02010609060101010101" pitchFamily="49" charset="-122"/>
                  </a:rPr>
                  <a:t> = helps boost shorter fields</a:t>
                </a:r>
                <a:endParaRPr lang="en-US" sz="6000" dirty="0">
                  <a:latin typeface="SimHei" panose="02010609060101010101" pitchFamily="49" charset="-122"/>
                  <a:ea typeface="SimHei" panose="02010609060101010101" pitchFamily="49" charset="-122"/>
                </a:endParaRPr>
              </a:p>
              <a:p>
                <a:endParaRPr lang="en-US" sz="6000" dirty="0" smtClean="0">
                  <a:latin typeface="SimHei" panose="02010609060101010101" pitchFamily="49" charset="-122"/>
                  <a:ea typeface="SimHei" panose="02010609060101010101" pitchFamily="49" charset="-122"/>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0" y="0"/>
                <a:ext cx="12192000" cy="6500754"/>
              </a:xfrm>
              <a:prstGeom prst="rect">
                <a:avLst/>
              </a:prstGeom>
              <a:blipFill rotWithShape="0">
                <a:blip r:embed="rId3"/>
                <a:stretch>
                  <a:fillRect l="-3000" t="-2720"/>
                </a:stretch>
              </a:blipFill>
            </p:spPr>
            <p:txBody>
              <a:bodyPr/>
              <a:lstStyle/>
              <a:p>
                <a:r>
                  <a:rPr lang="en-US">
                    <a:noFill/>
                  </a:rPr>
                  <a:t> </a:t>
                </a:r>
              </a:p>
            </p:txBody>
          </p:sp>
        </mc:Fallback>
      </mc:AlternateContent>
    </p:spTree>
    <p:extLst>
      <p:ext uri="{BB962C8B-B14F-4D97-AF65-F5344CB8AC3E}">
        <p14:creationId xmlns:p14="http://schemas.microsoft.com/office/powerpoint/2010/main" val="4291663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5139869"/>
          </a:xfrm>
          <a:prstGeom prst="rect">
            <a:avLst/>
          </a:prstGeom>
          <a:noFill/>
        </p:spPr>
        <p:txBody>
          <a:bodyPr wrap="square" rtlCol="0">
            <a:spAutoFit/>
          </a:bodyPr>
          <a:lstStyle/>
          <a:p>
            <a:r>
              <a:rPr lang="en-US" sz="6000" dirty="0">
                <a:latin typeface="SimHei" panose="02010609060101010101" pitchFamily="49" charset="-122"/>
                <a:ea typeface="SimHei" panose="02010609060101010101" pitchFamily="49" charset="-122"/>
              </a:rPr>
              <a:t>d</a:t>
            </a:r>
            <a:r>
              <a:rPr lang="en-US" sz="6000" dirty="0" smtClean="0">
                <a:latin typeface="SimHei" panose="02010609060101010101" pitchFamily="49" charset="-122"/>
                <a:ea typeface="SimHei" panose="02010609060101010101" pitchFamily="49" charset="-122"/>
              </a:rPr>
              <a:t>istributed search</a:t>
            </a:r>
          </a:p>
          <a:p>
            <a:endParaRPr lang="en-US" sz="6000" dirty="0">
              <a:latin typeface="SimHei" panose="02010609060101010101" pitchFamily="49" charset="-122"/>
              <a:ea typeface="SimHei" panose="02010609060101010101" pitchFamily="49" charset="-122"/>
            </a:endParaRPr>
          </a:p>
          <a:p>
            <a:pPr algn="ctr"/>
            <a:endParaRPr lang="en-US" sz="3200" dirty="0" smtClean="0">
              <a:latin typeface="SimHei" panose="02010609060101010101" pitchFamily="49" charset="-122"/>
              <a:ea typeface="SimHei" panose="02010609060101010101" pitchFamily="49" charset="-122"/>
            </a:endParaRPr>
          </a:p>
          <a:p>
            <a:pPr algn="ctr"/>
            <a:endParaRPr lang="en-US" sz="3200" dirty="0">
              <a:latin typeface="SimHei" panose="02010609060101010101" pitchFamily="49" charset="-122"/>
              <a:ea typeface="SimHei" panose="02010609060101010101" pitchFamily="49" charset="-122"/>
            </a:endParaRPr>
          </a:p>
          <a:p>
            <a:pPr algn="ctr"/>
            <a:r>
              <a:rPr lang="en-US" sz="4800" dirty="0" smtClean="0">
                <a:latin typeface="SimHei" panose="02010609060101010101" pitchFamily="49" charset="-122"/>
                <a:ea typeface="SimHei" panose="02010609060101010101" pitchFamily="49" charset="-122"/>
              </a:rPr>
              <a:t>shards</a:t>
            </a:r>
          </a:p>
          <a:p>
            <a:pPr algn="ctr"/>
            <a:endParaRPr lang="en-US" sz="4800" dirty="0" smtClean="0">
              <a:latin typeface="SimHei" panose="02010609060101010101" pitchFamily="49" charset="-122"/>
              <a:ea typeface="SimHei" panose="02010609060101010101" pitchFamily="49" charset="-122"/>
            </a:endParaRPr>
          </a:p>
          <a:p>
            <a:pPr algn="ctr"/>
            <a:r>
              <a:rPr lang="en-US" sz="4800" dirty="0" smtClean="0">
                <a:latin typeface="SimHei" panose="02010609060101010101" pitchFamily="49" charset="-122"/>
                <a:ea typeface="SimHei" panose="02010609060101010101" pitchFamily="49" charset="-122"/>
              </a:rPr>
              <a:t>replicas</a:t>
            </a:r>
            <a:endParaRPr lang="en-US" sz="48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6484518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12192000" cy="5940088"/>
          </a:xfrm>
          <a:prstGeom prst="rect">
            <a:avLst/>
          </a:prstGeom>
          <a:noFill/>
        </p:spPr>
        <p:txBody>
          <a:bodyPr wrap="square" rtlCol="0">
            <a:spAutoFit/>
          </a:bodyPr>
          <a:lstStyle/>
          <a:p>
            <a:r>
              <a:rPr lang="en-US" sz="6000" dirty="0" smtClean="0">
                <a:latin typeface="SimHei" panose="02010609060101010101" pitchFamily="49" charset="-122"/>
                <a:ea typeface="SimHei" panose="02010609060101010101" pitchFamily="49" charset="-122"/>
              </a:rPr>
              <a:t>essential extensions</a:t>
            </a:r>
          </a:p>
          <a:p>
            <a:endParaRPr lang="en-US" sz="6000" dirty="0">
              <a:latin typeface="SimHei" panose="02010609060101010101" pitchFamily="49" charset="-122"/>
              <a:ea typeface="SimHei" panose="02010609060101010101" pitchFamily="49" charset="-122"/>
            </a:endParaRPr>
          </a:p>
          <a:p>
            <a:pPr algn="ctr"/>
            <a:r>
              <a:rPr lang="en-US" sz="4000" dirty="0">
                <a:latin typeface="SimHei" panose="02010609060101010101" pitchFamily="49" charset="-122"/>
                <a:ea typeface="SimHei" panose="02010609060101010101" pitchFamily="49" charset="-122"/>
              </a:rPr>
              <a:t>f</a:t>
            </a:r>
            <a:r>
              <a:rPr lang="en-US" sz="4000" dirty="0" smtClean="0">
                <a:latin typeface="SimHei" panose="02010609060101010101" pitchFamily="49" charset="-122"/>
                <a:ea typeface="SimHei" panose="02010609060101010101" pitchFamily="49" charset="-122"/>
              </a:rPr>
              <a:t>acets</a:t>
            </a:r>
          </a:p>
          <a:p>
            <a:pPr algn="ctr"/>
            <a:r>
              <a:rPr lang="en-US" sz="4000" dirty="0">
                <a:latin typeface="SimHei" panose="02010609060101010101" pitchFamily="49" charset="-122"/>
                <a:ea typeface="SimHei" panose="02010609060101010101" pitchFamily="49" charset="-122"/>
              </a:rPr>
              <a:t>h</a:t>
            </a:r>
            <a:r>
              <a:rPr lang="en-US" sz="4000" dirty="0" smtClean="0">
                <a:latin typeface="SimHei" panose="02010609060101010101" pitchFamily="49" charset="-122"/>
                <a:ea typeface="SimHei" panose="02010609060101010101" pitchFamily="49" charset="-122"/>
              </a:rPr>
              <a:t>ighlighting</a:t>
            </a:r>
          </a:p>
          <a:p>
            <a:pPr algn="ctr"/>
            <a:r>
              <a:rPr lang="en-US" sz="4000" dirty="0" smtClean="0">
                <a:latin typeface="SimHei" panose="02010609060101010101" pitchFamily="49" charset="-122"/>
                <a:ea typeface="SimHei" panose="02010609060101010101" pitchFamily="49" charset="-122"/>
              </a:rPr>
              <a:t>fuzzy queries</a:t>
            </a:r>
          </a:p>
          <a:p>
            <a:pPr algn="ctr"/>
            <a:r>
              <a:rPr lang="en-US" sz="4000" dirty="0" smtClean="0">
                <a:latin typeface="SimHei" panose="02010609060101010101" pitchFamily="49" charset="-122"/>
                <a:ea typeface="SimHei" panose="02010609060101010101" pitchFamily="49" charset="-122"/>
              </a:rPr>
              <a:t>geo search </a:t>
            </a:r>
          </a:p>
          <a:p>
            <a:pPr algn="ctr"/>
            <a:endParaRPr lang="en-US" sz="6000" dirty="0" smtClean="0">
              <a:latin typeface="SimHei" panose="02010609060101010101" pitchFamily="49" charset="-122"/>
              <a:ea typeface="SimHei" panose="02010609060101010101" pitchFamily="49" charset="-122"/>
            </a:endParaRPr>
          </a:p>
          <a:p>
            <a:pPr algn="ctr"/>
            <a:endParaRPr lang="en-US" sz="4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200866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09" y="0"/>
            <a:ext cx="12192000" cy="1015663"/>
          </a:xfrm>
          <a:prstGeom prst="rect">
            <a:avLst/>
          </a:prstGeom>
          <a:noFill/>
        </p:spPr>
        <p:txBody>
          <a:bodyPr wrap="square" rtlCol="0">
            <a:spAutoFit/>
          </a:bodyPr>
          <a:lstStyle/>
          <a:p>
            <a:pPr algn="ctr"/>
            <a:r>
              <a:rPr lang="en-US" sz="6000" dirty="0" smtClean="0">
                <a:latin typeface="SimHei" panose="02010609060101010101" pitchFamily="49" charset="-122"/>
                <a:ea typeface="SimHei" panose="02010609060101010101" pitchFamily="49" charset="-122"/>
              </a:rPr>
              <a:t>sources</a:t>
            </a:r>
            <a:endParaRPr lang="en-US" sz="6000" dirty="0">
              <a:latin typeface="SimHei" panose="02010609060101010101" pitchFamily="49" charset="-122"/>
              <a:ea typeface="SimHei" panose="02010609060101010101" pitchFamily="49" charset="-122"/>
            </a:endParaRPr>
          </a:p>
        </p:txBody>
      </p:sp>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2" name="AutoShape 2" descr="data:image/webp;base64,UklGRlwXAABXRUJQVlA4IFAXAACwhACdASr6AFoBPrFKm0amI6IUulaoZAsE8TddL3jXTyT3K8s+f/3XnU2r/P+nve3eYdA+fz/e+s/+w/6n2Ev7B0WPMj5q3/K/c74A/131D/6B6TP/g9p70bemm/uGR+Nd8G7EE3v29/t/GWw2nWcndoQHnPC3+8CUWHJkhxnFr4wZzJmSSklJCP3F0f1CqDmYnXCR2ajpJbZWW6lftWXQTmJ6N9KHv8O4lJ8B4yPM1XG63FIzOiszGSeVJTpoDo+l9VLAhjkNiyqYBjmSYZoeinTtXzGK5JXJJj0uyXtLBAQOzECTBUoq6vUyRAvR2oda+anNwsIQL6xmNuPCzFCzQqjpWkzhftj0qydNAqj2xBxj0pfggFE6vsObE2CcxBnXxIhCrYhEcFEmYWKK4iMnC6zOK9CeLKc+35uuHcauZl7YUmzTr5O9fg/cg1t0djY4QqoHk9dsWLQFHg6ZR22Z5VoFR72OqbyGWLBTxbLz2jx9ETxirMLZ2+ySTwx8cbZ68yrWvzWhBKPiCDgaMv83S263C8rRpnpfSbiugEW4ZsLJyUEdzLQD8+mGgO7rVpweyjEEykK5wYqJ8DZKETEIl66IQIPS4ob4KL7usZtHBI1fyHdeS8AjXT3RbMM4heVy08cYa76+N5nkmPGCtYlbYHVMajZwZjpJqzOsvZownVrrnhYUZWzeO+IBWAv/8f1fPAeOuONceJzkLefQ/WEM5UXE/3r+fso9yc8F35JspZtYUOJkq9ZH57m5CknpEeGkLQcd1urh121df5G5nEUl0FqIgRcKJtoTEIM1aeHp9vz0rYJsl6y+PGS+BMq3kZmoobAlcZa9G8N8s+ezdaucILw+xqremtvbEI4StufJrWBJF9hOIYOcz4nvkmOmG/bl/XgJNm3JbBWd4+fojQ8nyERcDwfQPq6J5+hhAUkmTjbLcVoZJJON0cuabuT+rYGGP73xx9OzrcyftTd92vwKLLEouGmg5A54moSVbptzwiOX1oTHniHVwS5EV5zKuVSgWEece8gu/OD/NZBLUD4ghewOHzrEnFro2GFs2LmyHZDzRfr2WZd93Df1BECtK8snREYRbSChRTQJYDNBtw1Irj7qBdO8E9s/1ZK71nmO92Yz0vsECe6/YnByvrX5pcbrC0SZsgVdxceft7H4I6clEuqygmrFHwBdVqeH49VAn4KE5Cfy6Qk2y9B/hhTVlHm3+D1jWmWtZA4JS9zixgmbg5qDr0NvbKgdk+AtR3YPZVeHGQXIF6hzVgzLnLkmqx8m59Nab7d3JV33/8KOpI0oKTgN9pkjnqfka4unv4V5fwcGo5dWSkXaMaEC6VXUPqMDcdbyDUnzX6iRNd0GxrZW+gC9GqBpazcDnhgVnDIVLEDbMl+ZJOifZLOQ04NYtduleI/Mtm9B6A5CAi3jwAD+tq+NPD2+WmwfvzCuhb2tByhUac/8pIL/WGD83YbSW32Z+Yq91C71DzM9NFNMgQkCwLmNlJTqN+XYlZRFFD3uad+5jwAV+DGcaHDFjOxEO4FMzfspSzQD0dFHCNGZDB+XmbopLzvtvgRixrXuewgwGF14CC2UCP84n5CQjDAKwFR9ydStugS96yERWEZFTzijKQsURbfncTIk7jyuHe2bX8KEkqcmH+XCsPedYJpQKX8XtvelLaE98XU4ls9qrMvH3KdU+T+1PrVyrTBVRcgf2NQxAfPMMDZf3IbBBCG02+YYFDGfKqRRix9WyBZ1hJmATIamcE5WJGM6QRweT3fqaz+brywLBRslKxcBuIZFlda1UltdJ38gLF++0JuwE2tY0kvI4znxd8pSngStjX8N3DBY1o1wNUNzPgFpTlfZ7kj2raqw19O1gUeViKpMzbHXMPonLj0CaUHfw5KKK+rZFFme/++P1qp99TusX5IoAX41xN5KZtTokYhzSibtNIlEDkjcjCj9gf5PHlpshgFtXuMB3ApGbZo/di8hrBdPcJdkuqEqJAkGVCRY2tF7As9CDYADcJCT86s9FzLDV2h421rRWDRaZP2q9inPBGe7WI5UWCGeUHI8+4bsX4jVNMkzGVPfEgEy+gJ1Dk7+BC18tJMRnylGkBUZslih8+876iL1zpcuRaV5c0aiOsSLlXm/8spjtnDUJpbiN2T2sqotszk0ysBA2qzo9NxaEn3vgB/H2w6XH/0mE40fj4KJF/Ch2dd/uZxOElHb1/ECpxE9tBl654MsxbwxTe66/Db4Da9tBqCzYxMOEavgS09bqSa4l0u2Otnj+1mholpTQxHTAeM/d9B4cQgMBcg40KPUYI291G+stv9AEw8HTgtyXZ102GUhWx1uYnx/52KJxFRoAmpplZcmQ9jwVspsnoz9H3TYlIAhG+DoE0be+j9ymciGuaO7UmC/yEBG6KhmlGGYM2/8PR1KPZLdgAwWPrQjAMHT48zM7qH/mV3t5QOQRyIJhR92kjte5QuAv4Hpa/iaDGxuyla1FBrnwB4mqWOQp1PcbRXMeStUoOmi99NU1pGX3XvdftP8nA+4cugssb1YQDGm07m8w71kbLVeWEAbxqpe8KoD4mVQr7Qr5ICP5ogsnEgkPDb4yX4T2xiT+Z9r6Z2WWnzUTv3pCN4pzg2hb71vKoW6GoMerDIAvTWMlV3M2KGIWgedm6rbfscoyDFuGpg78ZlshFpyWAXk23+VEPiJAZHDl07ES1f1TDcaNOXalHc/BjpI3FKZPD/APqGSXpwmHn+XvVrEv26zHH2X1Kv21ABolxexgkd/zZDszHH8WtaDnVKvQCd/X1c8ADjr1eWmjgMdJOg5grG1k6J29PhZsXsm2OquExLIRxK6MYpT/WfWwvj4drQHKitOvHBhT4fMIkWrFXFT62DZ2bS3M/zOyqu3qVXwSqRVR7j4nh5JFYvHjI1RzmnZ6sh69ONqZbV2Zfz8JYJZLJBQQn7/6aAlEeztNCG18GjzEsHnf2IzjBQyThDK8QRCiysndI3ROyJNhz4a5+NQy8Pj688IuXWWEL4ERLyv4WNUDSHQSbHuLPSbpCDMjfRXUC0CA8CgY397WhmJj3x9au8PQDssQkyg4Zxyj16Oufw4ngKhIVlujk56kGd2Uoh6jGNtdHNskkcIQjCVRmrNLVSZ/UJ6d0ipT/D8wwoqzerogVijarFF2QJ7La2l59uie3MbLfio6zbbRK/ba4E+BFlAGc1PgoMUqQuCtlt8trGYv3A29jqdONLVnv6tYvld3sw9UCYcCGuwpVFa++8se6QSHA/JmZNal/Ley4UdbXBqrxA6u9JXzwLGCM+72XBL9eHFBKfT9RINHb/J8FMJYiPyePb0+WUjyxmXstzWmm+bm7K7LF3AOOVnD0zbrSVM1CgdjgVzlqjRioZ/Nzc9uNNEx3UQH7sAkm9bS2Dbh3kuLYpZ4lIgJMOzEllZzL55c1/y/RimW6MJET657rT13STom/gqRf8aDWhXB08eshhshx9WuodKNiU2iqtQXRrrzrD+k20++rvX2nIuNYt/1XSm9zAOt/osVU5tGw23XwWAi+eguiO2uBF3whMVVzQAgRqvw4hbvWb2YNvTNpMZeAyTWh7o97LEh8LCLXbz3ddeA3mFMlD8oMBmmcZyRbQzR4HA9CCUWNguaFHW/nOBN0zbE4Hd66PSrG79qK2zM94cf9DLIfeI37AIMsKmNEPuiXLZKn9PZbXeSu5b7kUEwDjJML6L81UKg5vAHyYvS3q3kENYsU8g2ux1I1lKTOm70KqAnzzkrW9hoFrWaEuz6vi43JtRd9FrUVmwC7x2QyHXn4efch614Sz7HIqQ53RwOsY0EO9izVfxNE4bkR59gmpEK4lvDbo9L+tVf8gcZg4PH/LrBRztU7vYmI/5/j/Gh5baWwjPHNtlfT2MDH7EsBGvI7hk92MPOV6Q06jMqi0B7Nz0J5dIlUW6T1sx7J3QE7uok3tznooDfdnEZfNucB/eoj0AM5JTcFDbco9tIQtGPDMfwK1VxNjf/DR26GfwZduTNx3E8r2H0jJkLCvjr5EcAS4azPHIWtYz4/NgOhXFmZCb6VJ5tQNx2dEJXyxIEuKmyD8Y+QnenSewGkxic4BTZvArqySKM/M8VcHOvXu+LFqQj+CyPLm023WEaWZuCpvrihDAPrTo5OkUXFI6hlkQ/UEF12SqvvFDRQEduAQvd4lXNGbfiRHA1fgduU1AsJMXiNbcMI7iW6j74M/2a3eHkCs9XxJdMPBkkOLSpTYd8rFYDZVdzzTtl1EIr6CALFGslEZytk0k9xe4VX5bQweYpTvElu6tnJ07W7TER7ptk+AnJmMYF/FQpCCo32KydcuhOjF3LpVqtILu1nAgq95oByRui9htOiXN1esvVQvkjuOMQryV9Z+EI01MSjwU+cyXZJi3xtsbWH/cbVNDwhQTcx6uPSYAhnkgB4V5V7QI+m1uJqrnOOsn3umUWZdYzjyGOJesk1jJqBPbgVScfg85flxQCwvcLaHhPXhnPNle2tqg+xSBsJcUJp8oskwHXrQIVanKyulBwX1UTfrgXyrLfKoCwafUGj3CYLwfETboUeGRc2jhiv60ZHoA0Hja1v67j/CMT13YDaKdcPIWpXvXkq/bSDzjo6dYRXgIACPCYus7qUVSWx2pq/CGjooxMlf7EhtV/XNkr+tVFxrDEUWMAMOsBaNCaWbvQ5a3JjAs0CqGHQcb2IEce2U2hXptQH0LCxWlUwdPjrKzaDj+RuiGP6rnQoPFYWhJ3XeKUAGJjz93y023J4t4dEwywbSyOGsPmip5xO4hwPOIA707GpC7YxbLPpVovVC4Ej5Lhig8CmQ2mUsaQAUAEb5xYuNDAEFNABXway+ZDQPJCigdlGqqxl/cqf5Q9VpD2pGaDk37y+Zhfz8kigrj3C7uzaLb7FQTXOjDN8jexckM76eP34Iysn9ZJQKvY8oEzg/qBiCbTW1J+ibPd9P5IfEn4zetMhmSu8FQXZNerFfga8+bAUqYdWlyEawGvYDYQrpjKflTXnBvsvw9DTQ3x16GGSB8LxoYZ3wi0ypxQsMm+HipPTFa87p4Bkrsug8ROp6L9UQDow+FrtCCvfIg2YDSTqdONrXOMMG8JlbwvbgH2/tHdU9x0dAbTxUW08w2r45sZP4O+Eodg0UW2DPF+FJWHBLZXd33SOWgR3UysNBaa/aqwaZ5Qhb6IzFOlDyV2Tfl0X9rvEMNHB3nybeUzcYmdjyEcxGe8gmIWI8uSmvpOOpjfji3Cf/lf9RGQGb9KeApmiihdPalhxLlHcmC7Iefx3te5/YlQHcaqbDGMnjMQBvSIPfz0oA5TlyERtwwBdircNRYvFzB5mM7SCR+PRqLmF5JrrpEteXjka9EdvawXpq12fJo/g+5Xn7nQ2lEuXTHbs6Y208m9hKpKKse3MkXUoM9iLgewy22uedgnmjkRGr6DU62xpCPdYwkZ92R4bTiyvif/FgdK1WbueSMjIpzlEe3Uez3v9RNDw2gwQuqPj7RoA+7fVWJrpYpH82nL1kV021eSEpoCbVTRVrOsqMziqQAKU+nEtsePo/EH0l0W5vK193L3XT3g+GWJ9SJtjUXTbJkk0IOyj+1jGl6jBy3JPyRUykcJPbahZp8GDF/w9f+Hap6iOQFMBA02ynCblN9UnUiy1AEfhMQ0piUg/GaL1qNLIx8+HyZpUzHjz5/8G+G3+ePvTgaDDsYsoe2QWcFDyVE0OjpuQrP+eo4QCp9o3TYUZBzaFizGCZ1ipBsBKwUqygKOVFP+9QPmDc5XJTDuDQeTE9lO6scXFuzz73HYbOuKtIQOX1wpkEX6QfRLXQa3Ro29Bl9xl1OUsH0SIWqgDPan563yfLrizXHY/sn/uqRUULp9izHaySOhpWEi+9fyPCAkGbd2eUL7WklO107lAm2FA4F6eAqounhewDwwOnAeeiv5ovtnzTlnBMx3GvlX+E9ZLF6NKUXGM27WfxuAhbyxyyk6sphSBg1sA8jhyHyYU4/C0WegXNOLaWTWm6kOyu8PMbrcMrHXWye7dRqdBp9F/5U08hsbCxuHbM0mQo0qA9QD1mItYTP11DN53y3yIT54Ibcv2v0/CT6EAuuPILosMUEtUP25sP8qxKHd+S7fwE2ao8Kah96C9FgbXWfC5zk+yHMQ3oMX075mciTVu+Pc6vc/TRhxokkHIHjbJL2Zsj4urKxQ7QfSDrr3PhBsa0GXvhKB/1aOh34dqiXdKMxCOqv/oA6dfFKBuSusql7z6V7DdiGM+8XXYQ0jfSDkDEJq2kyeU8xUa73/xgJT3NjonezIl7YeEbHZMq/gcbL91UlGwImenlVum0vQpBSgjxdOt+6OkxtA0ZvR+PAnQPlidEU485kr3V/gxMdvG3HqyrautqZyMrBPudWZTd+JqIQs6+cUNNcTY9b58tzNQlCqgjhX8c/HeiqLgK7j4VpP9psj7Sg+LcfXIgsD1CzKAkQ/BlP5eVFcxh2hJs2El7Sv/ZsJkFzh6L0jaIIVzDXYHvLpRGuGGTsZMfTAL4bjBAJmphScn280+1GWw253B7KGAD4at1hSle/YHyJ7Aa2fFuIe/SwsCU3FnN4NJa13jF3DtdBTSg/zNqHV2fJB29XB/JAQkH8JwkNi0SL4TSUFrFd4crwqcQn2EgEYP3Qaw8yHn69a3Zvy9esljgBBF+InX4/pnUOQeNtiVczEr48QAcWP6BEb6XTMX9WDE4TeHhTyZGsRj57/Kppn0mLLju620z1v55uVgxmoX7/vk9tIYfkmNWBDV/90YFtEu4aAnPtUM3esOQCRLGv7nZDSaTy5fSd4zuaq9ZKZYIsgXCOfdezRQJnYC0Utm2Iruwjv+TPigKQZv74nmBtgJHeUy1GC+diIeEhu7VCqwsNHD4IQkLYiu+MhzdMmJNQXnMpkaseGRI1l6JyesibAG9OeQbQOtnTjAoGLTwwoYc6CF5VUAwozAhyVzEq1blfwkM+8s0BNdUVzl8mYHKs15x2XWYYFl5XRRjs7xe3nSogFL5kWQeheCF37nfuvRWD19wJAlHJPT+wwFt8gQfgdEzniSns/EHkVaqlO3nnJbMg/DEb/yVMTcOrIt74+p7omsMogv5RaFA9y3KrMFW4erRlU+KftZ2PNtL689xwC/lv7UlH2WCovG9B/2s+D5rx1UE9pmD0a3eYpppdFDoEjJcmDiwdUsmLR/FoUc3028l1bwoWsZf1sP5LBCeadWFt0L3BcG8RJO5xXz4BIuvQ9xc/91uPdmMTV8S/cNEn2zwg8miBX30ZJnI5FwWbLpF4IoyE7Ss419AbK4ns8Ul8Ow5CRbwVnNL3ZxZU6R4M+YACqQkoqe2HQTVMULXWFRm0R8sOcd4CWm78+C1zQAserusIke3nRE1LP8QhVIcX+013BxYfNvWvS2ZgyZPY15weBYCwhkuWviPUZEV34ZDoqfzkZ0EN8TttlHmlh5PCmczpF38Cv3RNxL1Xp3L6IALrLr2bi2sux8lfGEHhcD7vytidqnEc+1XCY4U9/pvtyU05/TFiUYSYorh10J0WrXHRp8aoZcKFUmLnhwSPbcdaNU5HBo1mE1yVtHHRueL3CeerC6gc3eUL/v3U0/Zf78qt1CvOIqrZ3y1FzJMLM+PKQ+A2lqA+RpLp3o+fBr2mlrFcFTGrj/lRvtgovXEeik8E5E5T+Nm75/q1fmhdKo50J4VqmqJtkio0BK0fHHZ1DKZmajcR1XIDI76cXBi5ijf/zUk68pzHq2u36vRvvzfQbxU1v/caKVzhWwR/jesLK9tCSHQ5I4IAntPAfzA07K3t92cI/nJCUy4LJJdJYmFKVbY6NUEP5FRW1iuBaqoll6uRTRVQ60/XjuiTDsYDiiQKkeKQa9laTHxFj9IZBKcy8VT4n4Xvt334VOBitBJ+KnOx9laHjNWPjkv6HF/jgSUydtIDu8cARiWPyALbL+N8Bb/su+4+iUUAAAA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2131695" y="1783080"/>
            <a:ext cx="2381250" cy="3295650"/>
          </a:xfrm>
          <a:prstGeom prst="rect">
            <a:avLst/>
          </a:prstGeom>
        </p:spPr>
      </p:pic>
      <p:pic>
        <p:nvPicPr>
          <p:cNvPr id="8" name="Picture 7"/>
          <p:cNvPicPr>
            <a:picLocks noChangeAspect="1"/>
          </p:cNvPicPr>
          <p:nvPr/>
        </p:nvPicPr>
        <p:blipFill>
          <a:blip r:embed="rId4"/>
          <a:stretch>
            <a:fillRect/>
          </a:stretch>
        </p:blipFill>
        <p:spPr>
          <a:xfrm>
            <a:off x="7646670" y="1783080"/>
            <a:ext cx="2476500" cy="3248025"/>
          </a:xfrm>
          <a:prstGeom prst="rect">
            <a:avLst/>
          </a:prstGeom>
        </p:spPr>
      </p:pic>
    </p:spTree>
    <p:extLst>
      <p:ext uri="{BB962C8B-B14F-4D97-AF65-F5344CB8AC3E}">
        <p14:creationId xmlns:p14="http://schemas.microsoft.com/office/powerpoint/2010/main" val="23755925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3560" y="2057400"/>
            <a:ext cx="800219" cy="1569660"/>
          </a:xfrm>
          <a:prstGeom prst="rect">
            <a:avLst/>
          </a:prstGeom>
          <a:noFill/>
        </p:spPr>
        <p:txBody>
          <a:bodyPr wrap="none" rtlCol="0">
            <a:spAutoFit/>
          </a:bodyPr>
          <a:lstStyle/>
          <a:p>
            <a:r>
              <a:rPr lang="en-US" sz="9600" dirty="0" smtClean="0">
                <a:latin typeface="SimHei" panose="02010609060101010101" pitchFamily="49" charset="-122"/>
                <a:ea typeface="SimHei" panose="02010609060101010101" pitchFamily="49" charset="-122"/>
              </a:rPr>
              <a:t>?</a:t>
            </a:r>
            <a:endParaRPr lang="en-US" sz="96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0753439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060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ucen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746" y="2785155"/>
            <a:ext cx="7772330" cy="119176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AutoShape 4" descr="Image result for elasticsearch"/>
          <p:cNvSpPr>
            <a:spLocks noChangeAspect="1" noChangeArrowheads="1"/>
          </p:cNvSpPr>
          <p:nvPr/>
        </p:nvSpPr>
        <p:spPr bwMode="auto">
          <a:xfrm>
            <a:off x="1117600" y="803047"/>
            <a:ext cx="286204" cy="28620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6" descr="Image result for elastic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https://s3.amazonaws.com/kinlane-productions/api-evangelist/elasticsearch/elastic-search-log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119" y="849992"/>
            <a:ext cx="3243263" cy="476250"/>
          </a:xfrm>
          <a:prstGeom prst="rect">
            <a:avLst/>
          </a:prstGeom>
          <a:noFill/>
          <a:extLst>
            <a:ext uri="{909E8E84-426E-40dd-AFC4-6F175D3DCCD1}">
              <a14:hiddenFill xmlns:a14="http://schemas.microsoft.com/office/drawing/2010/main" xmlns="">
                <a:solidFill>
                  <a:srgbClr val="FFFFFF"/>
                </a:solidFill>
              </a14:hiddenFill>
            </a:ext>
          </a:extLst>
        </p:spPr>
      </p:pic>
      <p:pic>
        <p:nvPicPr>
          <p:cNvPr id="3082" name="Picture 10" descr="http://upload.wikimedia.org/wikipedia/en/archive/3/3e/20150220230831!Sol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147" y="613002"/>
            <a:ext cx="2695575" cy="1485900"/>
          </a:xfrm>
          <a:prstGeom prst="rect">
            <a:avLst/>
          </a:prstGeom>
          <a:noFill/>
          <a:extLst>
            <a:ext uri="{909E8E84-426E-40dd-AFC4-6F175D3DCCD1}">
              <a14:hiddenFill xmlns:a14="http://schemas.microsoft.com/office/drawing/2010/main" xmlns="">
                <a:solidFill>
                  <a:srgbClr val="FFFFFF"/>
                </a:solidFill>
              </a14:hiddenFill>
            </a:ext>
          </a:extLst>
        </p:spPr>
      </p:pic>
      <p:pic>
        <p:nvPicPr>
          <p:cNvPr id="3084" name="Picture 12" descr="http://tika.apache.org/tik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575" y="5522686"/>
            <a:ext cx="2781300" cy="952500"/>
          </a:xfrm>
          <a:prstGeom prst="rect">
            <a:avLst/>
          </a:prstGeom>
          <a:noFill/>
          <a:extLst>
            <a:ext uri="{909E8E84-426E-40dd-AFC4-6F175D3DCCD1}">
              <a14:hiddenFill xmlns:a14="http://schemas.microsoft.com/office/drawing/2010/main" xmlns="">
                <a:solidFill>
                  <a:srgbClr val="FFFFFF"/>
                </a:solidFill>
              </a14:hiddenFill>
            </a:ext>
          </a:extLst>
        </p:spPr>
      </p:pic>
      <p:pic>
        <p:nvPicPr>
          <p:cNvPr id="3086" name="Picture 14" descr="Apach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8287" y="4830989"/>
            <a:ext cx="2944200" cy="1167947"/>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p:cNvPicPr>
            <a:picLocks noChangeAspect="1"/>
          </p:cNvPicPr>
          <p:nvPr/>
        </p:nvPicPr>
        <p:blipFill>
          <a:blip r:embed="rId8"/>
          <a:stretch>
            <a:fillRect/>
          </a:stretch>
        </p:blipFill>
        <p:spPr>
          <a:xfrm>
            <a:off x="8481559" y="5610905"/>
            <a:ext cx="3095625" cy="714375"/>
          </a:xfrm>
          <a:prstGeom prst="rect">
            <a:avLst/>
          </a:prstGeom>
        </p:spPr>
      </p:pic>
    </p:spTree>
    <p:extLst>
      <p:ext uri="{BB962C8B-B14F-4D97-AF65-F5344CB8AC3E}">
        <p14:creationId xmlns:p14="http://schemas.microsoft.com/office/powerpoint/2010/main" val="1975442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4138" y="1583244"/>
            <a:ext cx="3783724" cy="4247317"/>
          </a:xfrm>
          <a:prstGeom prst="rect">
            <a:avLst/>
          </a:prstGeom>
          <a:noFill/>
        </p:spPr>
        <p:txBody>
          <a:bodyPr wrap="square" rtlCol="0" anchor="ctr">
            <a:spAutoFit/>
          </a:bodyPr>
          <a:lstStyle/>
          <a:p>
            <a:pPr marL="571500" indent="-571500">
              <a:lnSpc>
                <a:spcPct val="150000"/>
              </a:lnSpc>
              <a:buClr>
                <a:srgbClr val="C00000"/>
              </a:buClr>
              <a:buFont typeface="Courier New" panose="02070309020205020404" pitchFamily="49" charset="0"/>
              <a:buChar char="o"/>
            </a:pPr>
            <a:r>
              <a:rPr lang="en-US" sz="3600" dirty="0">
                <a:latin typeface="SimHei" panose="02010609060101010101" pitchFamily="49" charset="-122"/>
                <a:ea typeface="SimHei" panose="02010609060101010101" pitchFamily="49" charset="-122"/>
                <a:cs typeface="Arial" panose="020B0604020202020204" pitchFamily="34" charset="0"/>
              </a:rPr>
              <a:t>i</a:t>
            </a:r>
            <a:r>
              <a:rPr lang="en-US" sz="3600" dirty="0" smtClean="0">
                <a:latin typeface="SimHei" panose="02010609060101010101" pitchFamily="49" charset="-122"/>
                <a:ea typeface="SimHei" panose="02010609060101010101" pitchFamily="49" charset="-122"/>
                <a:cs typeface="Arial" panose="020B0604020202020204" pitchFamily="34" charset="0"/>
              </a:rPr>
              <a:t>ndexing</a:t>
            </a:r>
          </a:p>
          <a:p>
            <a:pPr marL="571500" indent="-571500">
              <a:lnSpc>
                <a:spcPct val="150000"/>
              </a:lnSpc>
              <a:buClr>
                <a:srgbClr val="C00000"/>
              </a:buClr>
              <a:buFont typeface="Courier New" panose="02070309020205020404" pitchFamily="49" charset="0"/>
              <a:buChar char="o"/>
            </a:pPr>
            <a:r>
              <a:rPr lang="en-US" sz="3600" dirty="0">
                <a:latin typeface="SimHei" panose="02010609060101010101" pitchFamily="49" charset="-122"/>
                <a:ea typeface="SimHei" panose="02010609060101010101" pitchFamily="49" charset="-122"/>
                <a:cs typeface="Arial" panose="020B0604020202020204" pitchFamily="34" charset="0"/>
              </a:rPr>
              <a:t>q</a:t>
            </a:r>
            <a:r>
              <a:rPr lang="en-US" sz="3600" dirty="0" smtClean="0">
                <a:latin typeface="SimHei" panose="02010609060101010101" pitchFamily="49" charset="-122"/>
                <a:ea typeface="SimHei" panose="02010609060101010101" pitchFamily="49" charset="-122"/>
                <a:cs typeface="Arial" panose="020B0604020202020204" pitchFamily="34" charset="0"/>
              </a:rPr>
              <a:t>uerying</a:t>
            </a:r>
          </a:p>
          <a:p>
            <a:pPr marL="571500" indent="-571500">
              <a:lnSpc>
                <a:spcPct val="150000"/>
              </a:lnSpc>
              <a:buClr>
                <a:srgbClr val="C00000"/>
              </a:buClr>
              <a:buFont typeface="Courier New" panose="02070309020205020404" pitchFamily="49" charset="0"/>
              <a:buChar char="o"/>
            </a:pPr>
            <a:r>
              <a:rPr lang="en-US" sz="3600" dirty="0">
                <a:latin typeface="SimHei" panose="02010609060101010101" pitchFamily="49" charset="-122"/>
                <a:ea typeface="SimHei" panose="02010609060101010101" pitchFamily="49" charset="-122"/>
                <a:cs typeface="Arial" panose="020B0604020202020204" pitchFamily="34" charset="0"/>
              </a:rPr>
              <a:t>r</a:t>
            </a:r>
            <a:r>
              <a:rPr lang="en-US" sz="3600" dirty="0" smtClean="0">
                <a:latin typeface="SimHei" panose="02010609060101010101" pitchFamily="49" charset="-122"/>
                <a:ea typeface="SimHei" panose="02010609060101010101" pitchFamily="49" charset="-122"/>
                <a:cs typeface="Arial" panose="020B0604020202020204" pitchFamily="34" charset="0"/>
              </a:rPr>
              <a:t>elevance</a:t>
            </a:r>
          </a:p>
          <a:p>
            <a:pPr marL="571500" indent="-571500">
              <a:lnSpc>
                <a:spcPct val="150000"/>
              </a:lnSpc>
              <a:buClr>
                <a:srgbClr val="C00000"/>
              </a:buClr>
              <a:buFont typeface="Courier New" panose="02070309020205020404" pitchFamily="49" charset="0"/>
              <a:buChar char="o"/>
            </a:pPr>
            <a:r>
              <a:rPr lang="en-US" sz="3600" dirty="0" err="1" smtClean="0">
                <a:latin typeface="SimHei" panose="02010609060101010101" pitchFamily="49" charset="-122"/>
                <a:ea typeface="SimHei" panose="02010609060101010101" pitchFamily="49" charset="-122"/>
                <a:cs typeface="Arial" panose="020B0604020202020204" pitchFamily="34" charset="0"/>
              </a:rPr>
              <a:t>elasticsearch</a:t>
            </a:r>
            <a:r>
              <a:rPr lang="en-US" sz="3600" dirty="0" smtClean="0">
                <a:latin typeface="SimHei" panose="02010609060101010101" pitchFamily="49" charset="-122"/>
                <a:ea typeface="SimHei" panose="02010609060101010101" pitchFamily="49" charset="-122"/>
                <a:cs typeface="Arial" panose="020B0604020202020204" pitchFamily="34" charset="0"/>
              </a:rPr>
              <a:t/>
            </a:r>
            <a:br>
              <a:rPr lang="en-US" sz="3600" dirty="0" smtClean="0">
                <a:latin typeface="SimHei" panose="02010609060101010101" pitchFamily="49" charset="-122"/>
                <a:ea typeface="SimHei" panose="02010609060101010101" pitchFamily="49" charset="-122"/>
                <a:cs typeface="Arial" panose="020B0604020202020204" pitchFamily="34" charset="0"/>
              </a:rPr>
            </a:br>
            <a:r>
              <a:rPr lang="en-US" sz="3600" dirty="0" smtClean="0">
                <a:latin typeface="SimHei" panose="02010609060101010101" pitchFamily="49" charset="-122"/>
                <a:ea typeface="SimHei" panose="02010609060101010101" pitchFamily="49" charset="-122"/>
                <a:cs typeface="Arial" panose="020B0604020202020204" pitchFamily="34" charset="0"/>
              </a:rPr>
              <a:t> </a:t>
            </a:r>
          </a:p>
        </p:txBody>
      </p:sp>
      <p:sp>
        <p:nvSpPr>
          <p:cNvPr id="5" name="TextBox 4"/>
          <p:cNvSpPr txBox="1"/>
          <p:nvPr/>
        </p:nvSpPr>
        <p:spPr>
          <a:xfrm>
            <a:off x="0" y="173419"/>
            <a:ext cx="12192000" cy="1015663"/>
          </a:xfrm>
          <a:prstGeom prst="rect">
            <a:avLst/>
          </a:prstGeom>
          <a:noFill/>
        </p:spPr>
        <p:txBody>
          <a:bodyPr wrap="square" rtlCol="0">
            <a:spAutoFit/>
          </a:bodyPr>
          <a:lstStyle/>
          <a:p>
            <a:pPr algn="ctr"/>
            <a:r>
              <a:rPr lang="en-US" sz="6000" dirty="0" smtClean="0">
                <a:latin typeface="SimHei" panose="02010609060101010101" pitchFamily="49" charset="-122"/>
                <a:ea typeface="SimHei" panose="02010609060101010101" pitchFamily="49" charset="-122"/>
              </a:rPr>
              <a:t>start your search engines!</a:t>
            </a:r>
            <a:endParaRPr lang="en-US" sz="6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658161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709" y="0"/>
            <a:ext cx="12192000" cy="1015663"/>
          </a:xfrm>
          <a:prstGeom prst="rect">
            <a:avLst/>
          </a:prstGeom>
          <a:noFill/>
        </p:spPr>
        <p:txBody>
          <a:bodyPr wrap="square" rtlCol="0">
            <a:spAutoFit/>
          </a:bodyPr>
          <a:lstStyle/>
          <a:p>
            <a:pPr algn="ctr"/>
            <a:r>
              <a:rPr lang="en-US" sz="6000" dirty="0">
                <a:latin typeface="SimHei" panose="02010609060101010101" pitchFamily="49" charset="-122"/>
                <a:ea typeface="SimHei" panose="02010609060101010101" pitchFamily="49" charset="-122"/>
              </a:rPr>
              <a:t>i</a:t>
            </a:r>
            <a:r>
              <a:rPr lang="en-US" sz="6000" dirty="0" smtClean="0">
                <a:latin typeface="SimHei" panose="02010609060101010101" pitchFamily="49" charset="-122"/>
                <a:ea typeface="SimHei" panose="02010609060101010101" pitchFamily="49" charset="-122"/>
              </a:rPr>
              <a:t>nvert the index</a:t>
            </a:r>
            <a:endParaRPr lang="en-US" sz="6000" dirty="0">
              <a:latin typeface="SimHei" panose="02010609060101010101" pitchFamily="49" charset="-122"/>
              <a:ea typeface="SimHei" panose="02010609060101010101" pitchFamily="49" charset="-122"/>
            </a:endParaRPr>
          </a:p>
        </p:txBody>
      </p:sp>
      <p:graphicFrame>
        <p:nvGraphicFramePr>
          <p:cNvPr id="3" name="Table 2"/>
          <p:cNvGraphicFramePr>
            <a:graphicFrameLocks noGrp="1"/>
          </p:cNvGraphicFramePr>
          <p:nvPr>
            <p:extLst>
              <p:ext uri="{D42A27DB-BD31-4B8C-83A1-F6EECF244321}">
                <p14:modId xmlns:p14="http://schemas.microsoft.com/office/powerpoint/2010/main" val="3482511526"/>
              </p:ext>
            </p:extLst>
          </p:nvPr>
        </p:nvGraphicFramePr>
        <p:xfrm>
          <a:off x="2255520" y="4511040"/>
          <a:ext cx="8122920" cy="1645920"/>
        </p:xfrm>
        <a:graphic>
          <a:graphicData uri="http://schemas.openxmlformats.org/drawingml/2006/table">
            <a:tbl>
              <a:tblPr/>
              <a:tblGrid>
                <a:gridCol w="4061460"/>
                <a:gridCol w="4061460"/>
              </a:tblGrid>
              <a:tr h="411480">
                <a:tc>
                  <a:txBody>
                    <a:bodyPr/>
                    <a:lstStyle/>
                    <a:p>
                      <a:pPr algn="l"/>
                      <a:r>
                        <a:rPr lang="en-US" dirty="0" smtClean="0"/>
                        <a:t>terms</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dirty="0" smtClean="0"/>
                        <a:t>documents</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2"/>
                    </a:solidFill>
                  </a:tcPr>
                </a:tc>
              </a:tr>
              <a:tr h="411480">
                <a:tc>
                  <a:txBody>
                    <a:bodyPr/>
                    <a:lstStyle/>
                    <a:p>
                      <a:pPr algn="l"/>
                      <a:r>
                        <a:rPr lang="en-US" dirty="0" smtClean="0"/>
                        <a:t>agile</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doc1, doc2</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11480">
                <a:tc>
                  <a:txBody>
                    <a:bodyPr/>
                    <a:lstStyle/>
                    <a:p>
                      <a:pPr algn="l"/>
                      <a:r>
                        <a:rPr lang="en-US" dirty="0" smtClean="0">
                          <a:effectLst>
                            <a:glow rad="101600">
                              <a:schemeClr val="accent4">
                                <a:satMod val="175000"/>
                                <a:alpha val="40000"/>
                              </a:schemeClr>
                            </a:glow>
                          </a:effectLst>
                        </a:rPr>
                        <a:t>scale</a:t>
                      </a:r>
                      <a:endParaRPr lang="en-US" dirty="0">
                        <a:effectLst>
                          <a:glow rad="101600">
                            <a:schemeClr val="accent4">
                              <a:satMod val="175000"/>
                              <a:alpha val="40000"/>
                            </a:schemeClr>
                          </a:glow>
                        </a:effectLst>
                      </a:endParaRP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doc1,</a:t>
                      </a:r>
                      <a:r>
                        <a:rPr lang="en-US" baseline="0" dirty="0" smtClean="0"/>
                        <a:t> doc3</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11480">
                <a:tc>
                  <a:txBody>
                    <a:bodyPr/>
                    <a:lstStyle/>
                    <a:p>
                      <a:pPr algn="l"/>
                      <a:r>
                        <a:rPr lang="en-US" dirty="0" smtClean="0"/>
                        <a:t>healthy</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doc2</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7964883"/>
              </p:ext>
            </p:extLst>
          </p:nvPr>
        </p:nvGraphicFramePr>
        <p:xfrm>
          <a:off x="2270760" y="1752600"/>
          <a:ext cx="8122920" cy="1645920"/>
        </p:xfrm>
        <a:graphic>
          <a:graphicData uri="http://schemas.openxmlformats.org/drawingml/2006/table">
            <a:tbl>
              <a:tblPr/>
              <a:tblGrid>
                <a:gridCol w="4061460"/>
                <a:gridCol w="4061460"/>
              </a:tblGrid>
              <a:tr h="411480">
                <a:tc>
                  <a:txBody>
                    <a:bodyPr/>
                    <a:lstStyle/>
                    <a:p>
                      <a:pPr algn="l"/>
                      <a:r>
                        <a:rPr lang="en-US" dirty="0" smtClean="0"/>
                        <a:t>id</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dirty="0" smtClean="0"/>
                        <a:t>document</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bg2"/>
                    </a:solidFill>
                  </a:tcPr>
                </a:tc>
              </a:tr>
              <a:tr h="411480">
                <a:tc>
                  <a:txBody>
                    <a:bodyPr/>
                    <a:lstStyle/>
                    <a:p>
                      <a:pPr algn="l"/>
                      <a:r>
                        <a:rPr lang="en-US" dirty="0" smtClean="0"/>
                        <a:t>doc1</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Agile at </a:t>
                      </a:r>
                      <a:r>
                        <a:rPr lang="en-US" dirty="0" smtClean="0">
                          <a:effectLst>
                            <a:glow rad="139700">
                              <a:schemeClr val="accent4">
                                <a:satMod val="175000"/>
                                <a:alpha val="40000"/>
                              </a:schemeClr>
                            </a:glow>
                          </a:effectLst>
                        </a:rPr>
                        <a:t>scale</a:t>
                      </a:r>
                      <a:r>
                        <a:rPr lang="en-US" dirty="0" smtClean="0"/>
                        <a:t>!</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11480">
                <a:tc>
                  <a:txBody>
                    <a:bodyPr/>
                    <a:lstStyle/>
                    <a:p>
                      <a:pPr algn="l"/>
                      <a:r>
                        <a:rPr lang="en-US" dirty="0" smtClean="0"/>
                        <a:t>doc2</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Healthy Agile teams</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r h="411480">
                <a:tc>
                  <a:txBody>
                    <a:bodyPr/>
                    <a:lstStyle/>
                    <a:p>
                      <a:pPr algn="l"/>
                      <a:r>
                        <a:rPr lang="en-US" dirty="0" smtClean="0"/>
                        <a:t>doc3</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l"/>
                      <a:r>
                        <a:rPr lang="en-US" dirty="0" smtClean="0"/>
                        <a:t>How to</a:t>
                      </a:r>
                      <a:r>
                        <a:rPr lang="en-US" baseline="0" dirty="0" smtClean="0"/>
                        <a:t> </a:t>
                      </a:r>
                      <a:r>
                        <a:rPr lang="en-US" baseline="0" dirty="0" smtClean="0">
                          <a:effectLst>
                            <a:glow rad="139700">
                              <a:schemeClr val="accent4">
                                <a:satMod val="175000"/>
                                <a:alpha val="40000"/>
                              </a:schemeClr>
                            </a:glow>
                          </a:effectLst>
                        </a:rPr>
                        <a:t>scale</a:t>
                      </a:r>
                      <a:r>
                        <a:rPr lang="en-US" baseline="0" dirty="0" smtClean="0"/>
                        <a:t> </a:t>
                      </a:r>
                      <a:r>
                        <a:rPr lang="en-US" baseline="0" dirty="0" err="1" smtClean="0"/>
                        <a:t>mongoDB</a:t>
                      </a:r>
                      <a:r>
                        <a:rPr lang="en-US" baseline="0" dirty="0" smtClean="0"/>
                        <a:t>!</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8" name="Rectangle 7"/>
          <p:cNvSpPr/>
          <p:nvPr/>
        </p:nvSpPr>
        <p:spPr>
          <a:xfrm>
            <a:off x="6153709" y="6216134"/>
            <a:ext cx="415498" cy="369332"/>
          </a:xfrm>
          <a:prstGeom prst="rect">
            <a:avLst/>
          </a:prstGeom>
        </p:spPr>
        <p:txBody>
          <a:bodyPr wrap="none">
            <a:spAutoFit/>
          </a:bodyPr>
          <a:lstStyle/>
          <a:p>
            <a:pPr algn="ctr"/>
            <a:r>
              <a:rPr lang="en-US" dirty="0" smtClean="0">
                <a:latin typeface="SimHei" panose="02010609060101010101" pitchFamily="49" charset="-122"/>
                <a:ea typeface="SimHei" panose="02010609060101010101" pitchFamily="49" charset="-122"/>
              </a:rPr>
              <a:t>…</a:t>
            </a:r>
            <a:endParaRPr lang="en-US" dirty="0">
              <a:latin typeface="SimHei" panose="02010609060101010101" pitchFamily="49" charset="-122"/>
              <a:ea typeface="SimHei" panose="02010609060101010101" pitchFamily="49" charset="-122"/>
            </a:endParaRPr>
          </a:p>
        </p:txBody>
      </p:sp>
      <p:sp>
        <p:nvSpPr>
          <p:cNvPr id="9" name="TextBox 8"/>
          <p:cNvSpPr txBox="1"/>
          <p:nvPr/>
        </p:nvSpPr>
        <p:spPr>
          <a:xfrm>
            <a:off x="265458" y="3891979"/>
            <a:ext cx="12192000" cy="461665"/>
          </a:xfrm>
          <a:prstGeom prst="rect">
            <a:avLst/>
          </a:prstGeom>
          <a:noFill/>
        </p:spPr>
        <p:txBody>
          <a:bodyPr wrap="square" rtlCol="0">
            <a:spAutoFit/>
          </a:bodyPr>
          <a:lstStyle/>
          <a:p>
            <a:pPr algn="ctr"/>
            <a:r>
              <a:rPr lang="en-US" sz="2400" dirty="0" smtClean="0">
                <a:latin typeface="SimHei" panose="02010609060101010101" pitchFamily="49" charset="-122"/>
                <a:ea typeface="SimHei" panose="02010609060101010101" pitchFamily="49" charset="-122"/>
              </a:rPr>
              <a:t>inverted index</a:t>
            </a:r>
            <a:endParaRPr lang="en-US" sz="2400" dirty="0">
              <a:latin typeface="SimHei" panose="02010609060101010101" pitchFamily="49" charset="-122"/>
              <a:ea typeface="SimHei" panose="02010609060101010101" pitchFamily="49" charset="-122"/>
            </a:endParaRPr>
          </a:p>
        </p:txBody>
      </p:sp>
      <p:sp>
        <p:nvSpPr>
          <p:cNvPr id="11" name="Rectangle 10"/>
          <p:cNvSpPr/>
          <p:nvPr/>
        </p:nvSpPr>
        <p:spPr>
          <a:xfrm>
            <a:off x="4961075" y="1254410"/>
            <a:ext cx="2800767" cy="461665"/>
          </a:xfrm>
          <a:prstGeom prst="rect">
            <a:avLst/>
          </a:prstGeom>
        </p:spPr>
        <p:txBody>
          <a:bodyPr wrap="none">
            <a:spAutoFit/>
          </a:bodyPr>
          <a:lstStyle/>
          <a:p>
            <a:pPr algn="ctr"/>
            <a:r>
              <a:rPr lang="en-US" sz="2400" dirty="0" smtClean="0">
                <a:latin typeface="SimHei" panose="02010609060101010101" pitchFamily="49" charset="-122"/>
                <a:ea typeface="SimHei" panose="02010609060101010101" pitchFamily="49" charset="-122"/>
              </a:rPr>
              <a:t>traditional index</a:t>
            </a:r>
            <a:endParaRPr lang="en-US" sz="24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328372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grpSp>
        <p:nvGrpSpPr>
          <p:cNvPr id="27" name="Group 26"/>
          <p:cNvGrpSpPr/>
          <p:nvPr/>
        </p:nvGrpSpPr>
        <p:grpSpPr>
          <a:xfrm>
            <a:off x="4754880" y="406777"/>
            <a:ext cx="1859280" cy="1219200"/>
            <a:chOff x="365760" y="2743200"/>
            <a:chExt cx="1859280" cy="1219200"/>
          </a:xfrm>
        </p:grpSpPr>
        <p:sp>
          <p:nvSpPr>
            <p:cNvPr id="2" name="Cloud 1"/>
            <p:cNvSpPr/>
            <p:nvPr/>
          </p:nvSpPr>
          <p:spPr>
            <a:xfrm>
              <a:off x="365760" y="2743200"/>
              <a:ext cx="1859280" cy="1219200"/>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16085" y="3053834"/>
              <a:ext cx="1454244" cy="369332"/>
            </a:xfrm>
            <a:prstGeom prst="rect">
              <a:avLst/>
            </a:prstGeom>
            <a:noFill/>
          </p:spPr>
          <p:txBody>
            <a:bodyPr wrap="none" rtlCol="0">
              <a:spAutoFit/>
            </a:bodyPr>
            <a:lstStyle/>
            <a:p>
              <a:r>
                <a:rPr lang="en-US" dirty="0" smtClean="0">
                  <a:latin typeface="SimHei" panose="02010609060101010101" pitchFamily="49" charset="-122"/>
                  <a:ea typeface="SimHei" panose="02010609060101010101" pitchFamily="49" charset="-122"/>
                </a:rPr>
                <a:t>raw content</a:t>
              </a:r>
              <a:endParaRPr lang="en-US" dirty="0">
                <a:latin typeface="SimHei" panose="02010609060101010101" pitchFamily="49" charset="-122"/>
                <a:ea typeface="SimHei" panose="02010609060101010101" pitchFamily="49" charset="-122"/>
              </a:endParaRPr>
            </a:p>
          </p:txBody>
        </p:sp>
      </p:grpSp>
      <p:grpSp>
        <p:nvGrpSpPr>
          <p:cNvPr id="26" name="Group 25"/>
          <p:cNvGrpSpPr/>
          <p:nvPr/>
        </p:nvGrpSpPr>
        <p:grpSpPr>
          <a:xfrm>
            <a:off x="4687444" y="2211645"/>
            <a:ext cx="2052998" cy="851595"/>
            <a:chOff x="3825240" y="2758440"/>
            <a:chExt cx="2052998" cy="1082040"/>
          </a:xfrm>
        </p:grpSpPr>
        <p:sp>
          <p:nvSpPr>
            <p:cNvPr id="10" name="Rectangle 9"/>
            <p:cNvSpPr/>
            <p:nvPr/>
          </p:nvSpPr>
          <p:spPr>
            <a:xfrm>
              <a:off x="3825240" y="2758440"/>
              <a:ext cx="2052998" cy="1082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82038" y="3114794"/>
              <a:ext cx="1800493" cy="369332"/>
            </a:xfrm>
            <a:prstGeom prst="rect">
              <a:avLst/>
            </a:prstGeom>
          </p:spPr>
          <p:txBody>
            <a:bodyPr wrap="none">
              <a:spAutoFit/>
            </a:bodyPr>
            <a:lstStyle/>
            <a:p>
              <a:r>
                <a:rPr lang="en-US" dirty="0">
                  <a:latin typeface="SimHei" panose="02010609060101010101" pitchFamily="49" charset="-122"/>
                  <a:ea typeface="SimHei" panose="02010609060101010101" pitchFamily="49" charset="-122"/>
                </a:rPr>
                <a:t>b</a:t>
              </a:r>
              <a:r>
                <a:rPr lang="en-US" dirty="0" smtClean="0">
                  <a:latin typeface="SimHei" panose="02010609060101010101" pitchFamily="49" charset="-122"/>
                  <a:ea typeface="SimHei" panose="02010609060101010101" pitchFamily="49" charset="-122"/>
                </a:rPr>
                <a:t>uild document</a:t>
              </a:r>
              <a:endParaRPr lang="en-US" dirty="0">
                <a:latin typeface="SimHei" panose="02010609060101010101" pitchFamily="49" charset="-122"/>
                <a:ea typeface="SimHei" panose="02010609060101010101" pitchFamily="49" charset="-122"/>
              </a:endParaRPr>
            </a:p>
          </p:txBody>
        </p:sp>
      </p:grpSp>
      <p:grpSp>
        <p:nvGrpSpPr>
          <p:cNvPr id="25" name="Group 24"/>
          <p:cNvGrpSpPr/>
          <p:nvPr/>
        </p:nvGrpSpPr>
        <p:grpSpPr>
          <a:xfrm>
            <a:off x="4665453" y="3961386"/>
            <a:ext cx="2111924" cy="869694"/>
            <a:chOff x="6324599" y="2758440"/>
            <a:chExt cx="2111924" cy="1082040"/>
          </a:xfrm>
        </p:grpSpPr>
        <p:sp>
          <p:nvSpPr>
            <p:cNvPr id="13" name="Rectangle 12"/>
            <p:cNvSpPr/>
            <p:nvPr/>
          </p:nvSpPr>
          <p:spPr>
            <a:xfrm>
              <a:off x="6324599" y="2758440"/>
              <a:ext cx="2111923" cy="1082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405198" y="3114794"/>
              <a:ext cx="2031325" cy="369332"/>
            </a:xfrm>
            <a:prstGeom prst="rect">
              <a:avLst/>
            </a:prstGeom>
          </p:spPr>
          <p:txBody>
            <a:bodyPr wrap="none">
              <a:spAutoFit/>
            </a:bodyPr>
            <a:lstStyle/>
            <a:p>
              <a:r>
                <a:rPr lang="en-US" dirty="0" smtClean="0">
                  <a:latin typeface="SimHei" panose="02010609060101010101" pitchFamily="49" charset="-122"/>
                  <a:ea typeface="SimHei" panose="02010609060101010101" pitchFamily="49" charset="-122"/>
                </a:rPr>
                <a:t>analyze document</a:t>
              </a:r>
              <a:endParaRPr lang="en-US" dirty="0">
                <a:latin typeface="SimHei" panose="02010609060101010101" pitchFamily="49" charset="-122"/>
                <a:ea typeface="SimHei" panose="02010609060101010101" pitchFamily="49" charset="-122"/>
              </a:endParaRPr>
            </a:p>
          </p:txBody>
        </p:sp>
      </p:grpSp>
      <p:grpSp>
        <p:nvGrpSpPr>
          <p:cNvPr id="28" name="Group 27"/>
          <p:cNvGrpSpPr/>
          <p:nvPr/>
        </p:nvGrpSpPr>
        <p:grpSpPr>
          <a:xfrm>
            <a:off x="4830088" y="5711127"/>
            <a:ext cx="1737360" cy="893326"/>
            <a:chOff x="9860280" y="2886194"/>
            <a:chExt cx="1737360" cy="893326"/>
          </a:xfrm>
        </p:grpSpPr>
        <p:sp>
          <p:nvSpPr>
            <p:cNvPr id="17" name="Can 16"/>
            <p:cNvSpPr/>
            <p:nvPr/>
          </p:nvSpPr>
          <p:spPr>
            <a:xfrm>
              <a:off x="9860280" y="2886194"/>
              <a:ext cx="1737360" cy="893326"/>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306641" y="3238500"/>
              <a:ext cx="844638" cy="369332"/>
            </a:xfrm>
            <a:prstGeom prst="rect">
              <a:avLst/>
            </a:prstGeom>
          </p:spPr>
          <p:txBody>
            <a:bodyPr wrap="square">
              <a:spAutoFit/>
            </a:bodyPr>
            <a:lstStyle/>
            <a:p>
              <a:r>
                <a:rPr lang="en-US" dirty="0" smtClean="0">
                  <a:latin typeface="SimHei" panose="02010609060101010101" pitchFamily="49" charset="-122"/>
                  <a:ea typeface="SimHei" panose="02010609060101010101" pitchFamily="49" charset="-122"/>
                </a:rPr>
                <a:t>index</a:t>
              </a:r>
            </a:p>
          </p:txBody>
        </p:sp>
      </p:grpSp>
      <p:cxnSp>
        <p:nvCxnSpPr>
          <p:cNvPr id="30" name="Straight Arrow Connector 29"/>
          <p:cNvCxnSpPr>
            <a:stCxn id="2" idx="1"/>
          </p:cNvCxnSpPr>
          <p:nvPr/>
        </p:nvCxnSpPr>
        <p:spPr>
          <a:xfrm>
            <a:off x="5684520" y="1624679"/>
            <a:ext cx="14183" cy="5869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3" idx="0"/>
          </p:cNvCxnSpPr>
          <p:nvPr/>
        </p:nvCxnSpPr>
        <p:spPr>
          <a:xfrm>
            <a:off x="5713943" y="3063240"/>
            <a:ext cx="7472" cy="8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713943" y="4836005"/>
            <a:ext cx="7472" cy="8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0" y="-97215"/>
            <a:ext cx="3262432" cy="1015663"/>
          </a:xfrm>
          <a:prstGeom prst="rect">
            <a:avLst/>
          </a:prstGeom>
          <a:noFill/>
        </p:spPr>
        <p:txBody>
          <a:bodyPr wrap="none" rtlCol="0">
            <a:spAutoFit/>
          </a:bodyPr>
          <a:lstStyle/>
          <a:p>
            <a:r>
              <a:rPr lang="en-US" sz="6000" dirty="0" smtClean="0">
                <a:latin typeface="SimHei" panose="02010609060101010101" pitchFamily="49" charset="-122"/>
                <a:ea typeface="SimHei" panose="02010609060101010101" pitchFamily="49" charset="-122"/>
              </a:rPr>
              <a:t>indexing</a:t>
            </a:r>
            <a:endParaRPr lang="en-US" sz="6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85904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grpSp>
        <p:nvGrpSpPr>
          <p:cNvPr id="26" name="Group 25"/>
          <p:cNvGrpSpPr/>
          <p:nvPr/>
        </p:nvGrpSpPr>
        <p:grpSpPr>
          <a:xfrm>
            <a:off x="1060324" y="2287845"/>
            <a:ext cx="2052998" cy="851595"/>
            <a:chOff x="3825240" y="2758440"/>
            <a:chExt cx="2052998" cy="1082040"/>
          </a:xfrm>
        </p:grpSpPr>
        <p:sp>
          <p:nvSpPr>
            <p:cNvPr id="10" name="Rectangle 9"/>
            <p:cNvSpPr/>
            <p:nvPr/>
          </p:nvSpPr>
          <p:spPr>
            <a:xfrm>
              <a:off x="3825240" y="2758440"/>
              <a:ext cx="2052998" cy="1082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25240" y="3114794"/>
              <a:ext cx="2052998" cy="469275"/>
            </a:xfrm>
            <a:prstGeom prst="rect">
              <a:avLst/>
            </a:prstGeom>
          </p:spPr>
          <p:txBody>
            <a:bodyPr wrap="square">
              <a:spAutoFit/>
            </a:bodyPr>
            <a:lstStyle/>
            <a:p>
              <a:pPr algn="ctr"/>
              <a:r>
                <a:rPr lang="en-US" dirty="0" smtClean="0">
                  <a:latin typeface="SimHei" panose="02010609060101010101" pitchFamily="49" charset="-122"/>
                  <a:ea typeface="SimHei" panose="02010609060101010101" pitchFamily="49" charset="-122"/>
                </a:rPr>
                <a:t>tokenize</a:t>
              </a:r>
              <a:endParaRPr lang="en-US" dirty="0">
                <a:latin typeface="SimHei" panose="02010609060101010101" pitchFamily="49" charset="-122"/>
                <a:ea typeface="SimHei" panose="02010609060101010101" pitchFamily="49" charset="-122"/>
              </a:endParaRPr>
            </a:p>
          </p:txBody>
        </p:sp>
      </p:grpSp>
      <p:grpSp>
        <p:nvGrpSpPr>
          <p:cNvPr id="25" name="Group 24"/>
          <p:cNvGrpSpPr/>
          <p:nvPr/>
        </p:nvGrpSpPr>
        <p:grpSpPr>
          <a:xfrm>
            <a:off x="1038333" y="4037586"/>
            <a:ext cx="2111923" cy="869694"/>
            <a:chOff x="6324599" y="2758440"/>
            <a:chExt cx="2111923" cy="1082040"/>
          </a:xfrm>
        </p:grpSpPr>
        <p:sp>
          <p:nvSpPr>
            <p:cNvPr id="13" name="Rectangle 12"/>
            <p:cNvSpPr/>
            <p:nvPr/>
          </p:nvSpPr>
          <p:spPr>
            <a:xfrm>
              <a:off x="6324599" y="2758440"/>
              <a:ext cx="2111923" cy="1082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24600" y="3114794"/>
              <a:ext cx="2111922" cy="459509"/>
            </a:xfrm>
            <a:prstGeom prst="rect">
              <a:avLst/>
            </a:prstGeom>
          </p:spPr>
          <p:txBody>
            <a:bodyPr wrap="square">
              <a:spAutoFit/>
            </a:bodyPr>
            <a:lstStyle/>
            <a:p>
              <a:pPr algn="ctr"/>
              <a:r>
                <a:rPr lang="en-US" dirty="0" smtClean="0">
                  <a:latin typeface="SimHei" panose="02010609060101010101" pitchFamily="49" charset="-122"/>
                  <a:ea typeface="SimHei" panose="02010609060101010101" pitchFamily="49" charset="-122"/>
                </a:rPr>
                <a:t>filter</a:t>
              </a:r>
              <a:endParaRPr lang="en-US" dirty="0">
                <a:latin typeface="SimHei" panose="02010609060101010101" pitchFamily="49" charset="-122"/>
                <a:ea typeface="SimHei" panose="02010609060101010101" pitchFamily="49" charset="-122"/>
              </a:endParaRPr>
            </a:p>
          </p:txBody>
        </p:sp>
      </p:grpSp>
      <p:cxnSp>
        <p:nvCxnSpPr>
          <p:cNvPr id="30" name="Straight Arrow Connector 29"/>
          <p:cNvCxnSpPr>
            <a:stCxn id="3" idx="2"/>
          </p:cNvCxnSpPr>
          <p:nvPr/>
        </p:nvCxnSpPr>
        <p:spPr>
          <a:xfrm flipH="1">
            <a:off x="2071583" y="1661160"/>
            <a:ext cx="65" cy="6266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a:endCxn id="13" idx="0"/>
          </p:cNvCxnSpPr>
          <p:nvPr/>
        </p:nvCxnSpPr>
        <p:spPr>
          <a:xfrm>
            <a:off x="2086823" y="3139440"/>
            <a:ext cx="7472" cy="8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086823" y="4912205"/>
            <a:ext cx="7472" cy="8981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12176" y="-270362"/>
            <a:ext cx="3262432" cy="1015663"/>
          </a:xfrm>
          <a:prstGeom prst="rect">
            <a:avLst/>
          </a:prstGeom>
          <a:noFill/>
        </p:spPr>
        <p:txBody>
          <a:bodyPr wrap="none" rtlCol="0">
            <a:spAutoFit/>
          </a:bodyPr>
          <a:lstStyle/>
          <a:p>
            <a:r>
              <a:rPr lang="en-US" sz="6000" dirty="0" smtClean="0">
                <a:latin typeface="SimHei" panose="02010609060101010101" pitchFamily="49" charset="-122"/>
                <a:ea typeface="SimHei" panose="02010609060101010101" pitchFamily="49" charset="-122"/>
              </a:rPr>
              <a:t>analysis</a:t>
            </a:r>
            <a:endParaRPr lang="en-US" sz="6000" dirty="0">
              <a:latin typeface="SimHei" panose="02010609060101010101" pitchFamily="49" charset="-122"/>
              <a:ea typeface="SimHei" panose="02010609060101010101" pitchFamily="49" charset="-122"/>
            </a:endParaRPr>
          </a:p>
        </p:txBody>
      </p:sp>
      <p:sp>
        <p:nvSpPr>
          <p:cNvPr id="3" name="Rounded Rectangle 2"/>
          <p:cNvSpPr/>
          <p:nvPr/>
        </p:nvSpPr>
        <p:spPr>
          <a:xfrm>
            <a:off x="1202968" y="915531"/>
            <a:ext cx="1737360" cy="7456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202969" y="1097276"/>
            <a:ext cx="1737360" cy="369332"/>
          </a:xfrm>
          <a:prstGeom prst="rect">
            <a:avLst/>
          </a:prstGeom>
          <a:noFill/>
        </p:spPr>
        <p:txBody>
          <a:bodyPr wrap="square" rtlCol="0">
            <a:spAutoFit/>
          </a:bodyPr>
          <a:lstStyle/>
          <a:p>
            <a:pPr algn="ctr"/>
            <a:r>
              <a:rPr lang="en-US" dirty="0">
                <a:latin typeface="SimHei" panose="02010609060101010101" pitchFamily="49" charset="-122"/>
                <a:ea typeface="SimHei" panose="02010609060101010101" pitchFamily="49" charset="-122"/>
              </a:rPr>
              <a:t>f</a:t>
            </a:r>
            <a:r>
              <a:rPr lang="en-US" dirty="0" smtClean="0">
                <a:latin typeface="SimHei" panose="02010609060101010101" pitchFamily="49" charset="-122"/>
                <a:ea typeface="SimHei" panose="02010609060101010101" pitchFamily="49" charset="-122"/>
              </a:rPr>
              <a:t>ull text</a:t>
            </a:r>
            <a:endParaRPr lang="en-US" dirty="0">
              <a:latin typeface="SimHei" panose="02010609060101010101" pitchFamily="49" charset="-122"/>
              <a:ea typeface="SimHei" panose="02010609060101010101" pitchFamily="49" charset="-122"/>
            </a:endParaRPr>
          </a:p>
        </p:txBody>
      </p:sp>
      <p:sp>
        <p:nvSpPr>
          <p:cNvPr id="21" name="Rounded Rectangle 20"/>
          <p:cNvSpPr/>
          <p:nvPr/>
        </p:nvSpPr>
        <p:spPr>
          <a:xfrm>
            <a:off x="1188720" y="5805426"/>
            <a:ext cx="1737360" cy="74562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188721" y="5987171"/>
            <a:ext cx="1737360" cy="369332"/>
          </a:xfrm>
          <a:prstGeom prst="rect">
            <a:avLst/>
          </a:prstGeom>
          <a:noFill/>
        </p:spPr>
        <p:txBody>
          <a:bodyPr wrap="square" rtlCol="0">
            <a:spAutoFit/>
          </a:bodyPr>
          <a:lstStyle/>
          <a:p>
            <a:pPr algn="ctr"/>
            <a:r>
              <a:rPr lang="en-US" dirty="0" smtClean="0">
                <a:latin typeface="SimHei" panose="02010609060101010101" pitchFamily="49" charset="-122"/>
                <a:ea typeface="SimHei" panose="02010609060101010101" pitchFamily="49" charset="-122"/>
              </a:rPr>
              <a:t> terms</a:t>
            </a:r>
            <a:endParaRPr lang="en-US" dirty="0">
              <a:latin typeface="SimHei" panose="02010609060101010101" pitchFamily="49" charset="-122"/>
              <a:ea typeface="SimHei" panose="02010609060101010101" pitchFamily="49" charset="-122"/>
            </a:endParaRPr>
          </a:p>
        </p:txBody>
      </p:sp>
      <p:sp>
        <p:nvSpPr>
          <p:cNvPr id="40" name="TextBox 39"/>
          <p:cNvSpPr txBox="1"/>
          <p:nvPr/>
        </p:nvSpPr>
        <p:spPr>
          <a:xfrm>
            <a:off x="3445311" y="769187"/>
            <a:ext cx="8312679" cy="5816977"/>
          </a:xfrm>
          <a:prstGeom prst="rect">
            <a:avLst/>
          </a:prstGeom>
          <a:noFill/>
        </p:spPr>
        <p:txBody>
          <a:bodyPr wrap="square" rtlCol="0">
            <a:spAutoFit/>
          </a:bodyPr>
          <a:lstStyle/>
          <a:p>
            <a:pPr algn="ctr"/>
            <a:r>
              <a:rPr lang="en-US" sz="2400" dirty="0" smtClean="0">
                <a:latin typeface="SimHei" panose="02010609060101010101" pitchFamily="49" charset="-122"/>
                <a:ea typeface="SimHei" panose="02010609060101010101" pitchFamily="49" charset="-122"/>
              </a:rPr>
              <a:t>“The quick brown fox.”</a:t>
            </a: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smtClean="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a:t>
            </a:r>
            <a:r>
              <a:rPr lang="en-US" sz="2400" dirty="0" err="1" smtClean="0">
                <a:latin typeface="SimHei" panose="02010609060101010101" pitchFamily="49" charset="-122"/>
                <a:ea typeface="SimHei" panose="02010609060101010101" pitchFamily="49" charset="-122"/>
              </a:rPr>
              <a:t>The”,“quick”,“brown”,“fox</a:t>
            </a:r>
            <a:r>
              <a:rPr lang="en-US" sz="2400" dirty="0" smtClean="0">
                <a:latin typeface="SimHei" panose="02010609060101010101" pitchFamily="49" charset="-122"/>
                <a:ea typeface="SimHei" panose="02010609060101010101" pitchFamily="49" charset="-122"/>
              </a:rPr>
              <a:t>.”</a:t>
            </a:r>
            <a:endParaRPr lang="en-US" sz="2400" dirty="0">
              <a:latin typeface="SimHei" panose="02010609060101010101" pitchFamily="49" charset="-122"/>
              <a:ea typeface="SimHei" panose="02010609060101010101" pitchFamily="49" charset="-122"/>
            </a:endParaRPr>
          </a:p>
          <a:p>
            <a:pPr algn="ctr"/>
            <a:r>
              <a:rPr lang="en-US" dirty="0">
                <a:latin typeface="SimHei" panose="02010609060101010101" pitchFamily="49" charset="-122"/>
                <a:ea typeface="SimHei" panose="02010609060101010101" pitchFamily="49" charset="-122"/>
              </a:rPr>
              <a:t>(whitespace </a:t>
            </a:r>
            <a:r>
              <a:rPr lang="en-US" dirty="0" err="1">
                <a:latin typeface="SimHei" panose="02010609060101010101" pitchFamily="49" charset="-122"/>
                <a:ea typeface="SimHei" panose="02010609060101010101" pitchFamily="49" charset="-122"/>
              </a:rPr>
              <a:t>tokenizer</a:t>
            </a:r>
            <a:r>
              <a:rPr lang="en-US" dirty="0">
                <a:latin typeface="SimHei" panose="02010609060101010101" pitchFamily="49" charset="-122"/>
                <a:ea typeface="SimHei" panose="02010609060101010101" pitchFamily="49" charset="-122"/>
              </a:rPr>
              <a:t>)</a:t>
            </a:r>
          </a:p>
          <a:p>
            <a:pPr algn="ctr"/>
            <a:endParaRPr lang="en-US" dirty="0">
              <a:latin typeface="SimHei" panose="02010609060101010101" pitchFamily="49" charset="-122"/>
              <a:ea typeface="SimHei" panose="02010609060101010101" pitchFamily="49" charset="-122"/>
            </a:endParaRPr>
          </a:p>
          <a:p>
            <a:pPr algn="ctr"/>
            <a:endParaRPr lang="en-US" sz="2400" dirty="0" smtClean="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“the”, “quick”, “brown”, “fox.”</a:t>
            </a:r>
          </a:p>
          <a:p>
            <a:pPr algn="ctr"/>
            <a:r>
              <a:rPr lang="en-US" sz="2000" dirty="0" smtClean="0">
                <a:latin typeface="SimHei" panose="02010609060101010101" pitchFamily="49" charset="-122"/>
                <a:ea typeface="SimHei" panose="02010609060101010101" pitchFamily="49" charset="-122"/>
              </a:rPr>
              <a:t>(lowercase filter)</a:t>
            </a:r>
            <a:endParaRPr lang="en-US" sz="2000" dirty="0">
              <a:latin typeface="SimHei" panose="02010609060101010101" pitchFamily="49" charset="-122"/>
              <a:ea typeface="SimHei" panose="02010609060101010101" pitchFamily="49" charset="-122"/>
            </a:endParaRPr>
          </a:p>
          <a:p>
            <a:pPr algn="ctr"/>
            <a:endParaRPr lang="en-US" sz="2400" dirty="0" smtClean="0">
              <a:latin typeface="SimHei" panose="02010609060101010101" pitchFamily="49" charset="-122"/>
              <a:ea typeface="SimHei" panose="02010609060101010101" pitchFamily="49" charset="-122"/>
            </a:endParaRPr>
          </a:p>
          <a:p>
            <a:pPr algn="ctr"/>
            <a:endParaRPr lang="en-US" sz="2400" dirty="0" smtClean="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“the”, “quick”, “brown”, “fox.”</a:t>
            </a:r>
          </a:p>
          <a:p>
            <a:pPr algn="ctr"/>
            <a:r>
              <a:rPr lang="en-US" sz="2000" dirty="0" smtClean="0">
                <a:latin typeface="SimHei" panose="02010609060101010101" pitchFamily="49" charset="-122"/>
                <a:ea typeface="SimHei" panose="02010609060101010101" pitchFamily="49" charset="-122"/>
              </a:rPr>
              <a:t>(distinct terms)</a:t>
            </a:r>
            <a:endParaRPr lang="en-US" sz="200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463055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1082040" y="731520"/>
          <a:ext cx="1097280" cy="365760"/>
        </p:xfrm>
        <a:graphic>
          <a:graphicData uri="http://schemas.openxmlformats.org/drawingml/2006/table">
            <a:tbl>
              <a:tblPr/>
              <a:tblGrid>
                <a:gridCol w="1097280"/>
              </a:tblGrid>
              <a:tr h="320040">
                <a:tc>
                  <a:txBody>
                    <a:bodyPr/>
                    <a:lstStyle/>
                    <a:p>
                      <a:endParaRPr lang="en-US" dirty="0"/>
                    </a:p>
                  </a:txBody>
                  <a:tcPr>
                    <a:lnL>
                      <a:noFill/>
                    </a:lnL>
                    <a:lnR>
                      <a:noFill/>
                    </a:lnR>
                    <a:lnT>
                      <a:noFill/>
                    </a:lnT>
                    <a:lnB>
                      <a:noFill/>
                    </a:lnB>
                  </a:tcPr>
                </a:tc>
              </a:tr>
            </a:tbl>
          </a:graphicData>
        </a:graphic>
      </p:graphicFrame>
      <p:sp>
        <p:nvSpPr>
          <p:cNvPr id="36" name="TextBox 35"/>
          <p:cNvSpPr txBox="1"/>
          <p:nvPr/>
        </p:nvSpPr>
        <p:spPr>
          <a:xfrm>
            <a:off x="0" y="0"/>
            <a:ext cx="6724918" cy="1015663"/>
          </a:xfrm>
          <a:prstGeom prst="rect">
            <a:avLst/>
          </a:prstGeom>
          <a:noFill/>
        </p:spPr>
        <p:txBody>
          <a:bodyPr wrap="none" rtlCol="0">
            <a:spAutoFit/>
          </a:bodyPr>
          <a:lstStyle/>
          <a:p>
            <a:r>
              <a:rPr lang="en-US" sz="6000" dirty="0">
                <a:latin typeface="SimHei" panose="02010609060101010101" pitchFamily="49" charset="-122"/>
                <a:ea typeface="SimHei" panose="02010609060101010101" pitchFamily="49" charset="-122"/>
              </a:rPr>
              <a:t>s</a:t>
            </a:r>
            <a:r>
              <a:rPr lang="en-US" sz="6000" dirty="0" smtClean="0">
                <a:latin typeface="SimHei" panose="02010609060101010101" pitchFamily="49" charset="-122"/>
                <a:ea typeface="SimHei" panose="02010609060101010101" pitchFamily="49" charset="-122"/>
              </a:rPr>
              <a:t>tandard analyzer</a:t>
            </a:r>
            <a:endParaRPr lang="en-US" sz="6000" dirty="0">
              <a:latin typeface="SimHei" panose="02010609060101010101" pitchFamily="49" charset="-122"/>
              <a:ea typeface="SimHei" panose="02010609060101010101" pitchFamily="49" charset="-122"/>
            </a:endParaRPr>
          </a:p>
        </p:txBody>
      </p:sp>
      <p:sp>
        <p:nvSpPr>
          <p:cNvPr id="2" name="Rectangle 1"/>
          <p:cNvSpPr/>
          <p:nvPr/>
        </p:nvSpPr>
        <p:spPr>
          <a:xfrm>
            <a:off x="89452" y="1197619"/>
            <a:ext cx="12102548" cy="5509200"/>
          </a:xfrm>
          <a:prstGeom prst="rect">
            <a:avLst/>
          </a:prstGeom>
        </p:spPr>
        <p:txBody>
          <a:bodyPr wrap="square">
            <a:spAutoFit/>
          </a:bodyPr>
          <a:lstStyle/>
          <a:p>
            <a:pPr algn="ctr"/>
            <a:r>
              <a:rPr lang="en-US" sz="2400" dirty="0">
                <a:latin typeface="SimHei" panose="02010609060101010101" pitchFamily="49" charset="-122"/>
                <a:ea typeface="SimHei" panose="02010609060101010101" pitchFamily="49" charset="-122"/>
              </a:rPr>
              <a:t>“The quick brown </a:t>
            </a:r>
            <a:r>
              <a:rPr lang="en-US" sz="2400" dirty="0" smtClean="0">
                <a:latin typeface="SimHei" panose="02010609060101010101" pitchFamily="49" charset="-122"/>
                <a:ea typeface="SimHei" panose="02010609060101010101" pitchFamily="49" charset="-122"/>
              </a:rPr>
              <a:t>fox.”</a:t>
            </a: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a:latin typeface="SimHei" panose="02010609060101010101" pitchFamily="49" charset="-122"/>
                <a:ea typeface="SimHei" panose="02010609060101010101" pitchFamily="49" charset="-122"/>
              </a:rPr>
              <a:t>“</a:t>
            </a:r>
            <a:r>
              <a:rPr lang="en-US" sz="2400" dirty="0" err="1">
                <a:latin typeface="SimHei" panose="02010609060101010101" pitchFamily="49" charset="-122"/>
                <a:ea typeface="SimHei" panose="02010609060101010101" pitchFamily="49" charset="-122"/>
              </a:rPr>
              <a:t>The”,“quick”,“brown”,“fox</a:t>
            </a:r>
            <a:r>
              <a:rPr lang="en-US" sz="2400" dirty="0">
                <a:latin typeface="SimHei" panose="02010609060101010101" pitchFamily="49" charset="-122"/>
                <a:ea typeface="SimHei" panose="02010609060101010101" pitchFamily="49" charset="-122"/>
              </a:rPr>
              <a:t>”</a:t>
            </a:r>
          </a:p>
          <a:p>
            <a:pPr algn="ctr"/>
            <a:r>
              <a:rPr lang="en-US" sz="2400" dirty="0" smtClean="0">
                <a:latin typeface="SimHei" panose="02010609060101010101" pitchFamily="49" charset="-122"/>
                <a:ea typeface="SimHei" panose="02010609060101010101" pitchFamily="49" charset="-122"/>
              </a:rPr>
              <a:t>(standard </a:t>
            </a:r>
            <a:r>
              <a:rPr lang="en-US" sz="2400" dirty="0" err="1" smtClean="0">
                <a:latin typeface="SimHei" panose="02010609060101010101" pitchFamily="49" charset="-122"/>
                <a:ea typeface="SimHei" panose="02010609060101010101" pitchFamily="49" charset="-122"/>
              </a:rPr>
              <a:t>tokenizer</a:t>
            </a:r>
            <a:r>
              <a:rPr lang="en-US" sz="2400" dirty="0">
                <a:latin typeface="SimHei" panose="02010609060101010101" pitchFamily="49" charset="-122"/>
                <a:ea typeface="SimHei" panose="02010609060101010101" pitchFamily="49" charset="-122"/>
              </a:rPr>
              <a:t>)</a:t>
            </a: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“quick</a:t>
            </a:r>
            <a:r>
              <a:rPr lang="en-US" sz="2400" dirty="0">
                <a:latin typeface="SimHei" panose="02010609060101010101" pitchFamily="49" charset="-122"/>
                <a:ea typeface="SimHei" panose="02010609060101010101" pitchFamily="49" charset="-122"/>
              </a:rPr>
              <a:t>”, “brown”, “fox”</a:t>
            </a:r>
          </a:p>
          <a:p>
            <a:pPr algn="ctr"/>
            <a:r>
              <a:rPr lang="en-US" sz="2000" dirty="0">
                <a:latin typeface="SimHei" panose="02010609060101010101" pitchFamily="49" charset="-122"/>
                <a:ea typeface="SimHei" panose="02010609060101010101" pitchFamily="49" charset="-122"/>
              </a:rPr>
              <a:t>(lowercase </a:t>
            </a:r>
            <a:r>
              <a:rPr lang="en-US" sz="2000" dirty="0" smtClean="0">
                <a:latin typeface="SimHei" panose="02010609060101010101" pitchFamily="49" charset="-122"/>
                <a:ea typeface="SimHei" panose="02010609060101010101" pitchFamily="49" charset="-122"/>
              </a:rPr>
              <a:t>filter, stop word filter)</a:t>
            </a:r>
            <a:endParaRPr lang="en-US" sz="20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endParaRPr lang="en-US" sz="2400" dirty="0">
              <a:latin typeface="SimHei" panose="02010609060101010101" pitchFamily="49" charset="-122"/>
              <a:ea typeface="SimHei" panose="02010609060101010101" pitchFamily="49" charset="-122"/>
            </a:endParaRPr>
          </a:p>
          <a:p>
            <a:pPr algn="ctr"/>
            <a:r>
              <a:rPr lang="en-US" sz="2400" dirty="0" smtClean="0">
                <a:latin typeface="SimHei" panose="02010609060101010101" pitchFamily="49" charset="-122"/>
                <a:ea typeface="SimHei" panose="02010609060101010101" pitchFamily="49" charset="-122"/>
              </a:rPr>
              <a:t>“quick</a:t>
            </a:r>
            <a:r>
              <a:rPr lang="en-US" sz="2400" dirty="0">
                <a:latin typeface="SimHei" panose="02010609060101010101" pitchFamily="49" charset="-122"/>
                <a:ea typeface="SimHei" panose="02010609060101010101" pitchFamily="49" charset="-122"/>
              </a:rPr>
              <a:t>”, “brown”, “fox”</a:t>
            </a:r>
          </a:p>
          <a:p>
            <a:pPr algn="ctr"/>
            <a:r>
              <a:rPr lang="en-US" sz="2000" dirty="0">
                <a:latin typeface="SimHei" panose="02010609060101010101" pitchFamily="49" charset="-122"/>
                <a:ea typeface="SimHei" panose="02010609060101010101" pitchFamily="49" charset="-122"/>
              </a:rPr>
              <a:t>(distinct terms)</a:t>
            </a:r>
          </a:p>
        </p:txBody>
      </p:sp>
    </p:spTree>
    <p:extLst>
      <p:ext uri="{BB962C8B-B14F-4D97-AF65-F5344CB8AC3E}">
        <p14:creationId xmlns:p14="http://schemas.microsoft.com/office/powerpoint/2010/main" val="3224516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2040</Words>
  <Application>Microsoft Office PowerPoint</Application>
  <PresentationFormat>Widescreen</PresentationFormat>
  <Paragraphs>413</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SimHei</vt:lpstr>
      <vt:lpstr>Arial</vt:lpstr>
      <vt:lpstr>Calibri</vt:lpstr>
      <vt:lpstr>Calibri Light</vt:lpstr>
      <vt:lpstr>Cambria Math</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Pryor</dc:creator>
  <cp:lastModifiedBy>Andrew Pryor</cp:lastModifiedBy>
  <cp:revision>38</cp:revision>
  <dcterms:created xsi:type="dcterms:W3CDTF">2015-03-08T01:35:41Z</dcterms:created>
  <dcterms:modified xsi:type="dcterms:W3CDTF">2015-03-15T21:18:21Z</dcterms:modified>
</cp:coreProperties>
</file>