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60" r:id="rId3"/>
    <p:sldId id="283" r:id="rId4"/>
    <p:sldId id="257" r:id="rId5"/>
    <p:sldId id="284" r:id="rId6"/>
    <p:sldId id="259" r:id="rId7"/>
    <p:sldId id="261" r:id="rId8"/>
    <p:sldId id="264" r:id="rId9"/>
    <p:sldId id="293" r:id="rId10"/>
    <p:sldId id="294" r:id="rId11"/>
    <p:sldId id="290" r:id="rId12"/>
    <p:sldId id="289" r:id="rId13"/>
    <p:sldId id="286" r:id="rId14"/>
    <p:sldId id="288" r:id="rId15"/>
    <p:sldId id="291" r:id="rId16"/>
    <p:sldId id="297" r:id="rId17"/>
    <p:sldId id="298" r:id="rId18"/>
    <p:sldId id="299" r:id="rId19"/>
    <p:sldId id="300" r:id="rId20"/>
    <p:sldId id="266" r:id="rId21"/>
    <p:sldId id="301" r:id="rId22"/>
    <p:sldId id="302" r:id="rId23"/>
    <p:sldId id="303" r:id="rId24"/>
    <p:sldId id="304" r:id="rId25"/>
    <p:sldId id="305" r:id="rId26"/>
    <p:sldId id="306" r:id="rId27"/>
    <p:sldId id="270" r:id="rId28"/>
    <p:sldId id="273" r:id="rId29"/>
    <p:sldId id="275" r:id="rId30"/>
    <p:sldId id="309" r:id="rId31"/>
    <p:sldId id="278" r:id="rId32"/>
    <p:sldId id="310" r:id="rId33"/>
    <p:sldId id="279" r:id="rId34"/>
    <p:sldId id="277" r:id="rId35"/>
    <p:sldId id="307" r:id="rId36"/>
    <p:sldId id="308" r:id="rId37"/>
    <p:sldId id="311" r:id="rId38"/>
    <p:sldId id="281" r:id="rId39"/>
    <p:sldId id="280" r:id="rId40"/>
    <p:sldId id="296" r:id="rId41"/>
    <p:sldId id="312" r:id="rId42"/>
    <p:sldId id="313" r:id="rId43"/>
    <p:sldId id="314" r:id="rId44"/>
    <p:sldId id="315" r:id="rId45"/>
    <p:sldId id="316" r:id="rId46"/>
    <p:sldId id="282" r:id="rId47"/>
    <p:sldId id="262" r:id="rId48"/>
    <p:sldId id="26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969" autoAdjust="0"/>
  </p:normalViewPr>
  <p:slideViewPr>
    <p:cSldViewPr snapToGrid="0">
      <p:cViewPr>
        <p:scale>
          <a:sx n="75" d="100"/>
          <a:sy n="75" d="100"/>
        </p:scale>
        <p:origin x="1896" y="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6D742-B7F9-4B1D-BE27-DB2AB10F3CB6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F7751-6008-428A-BB82-2C5C4261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38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4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Ping port 9200.  hello  9300 is used for node-&gt;communication,  9200 is the http API.</a:t>
            </a:r>
          </a:p>
          <a:p>
            <a:pPr marL="0" indent="0">
              <a:buNone/>
            </a:pPr>
            <a:r>
              <a:rPr lang="en-US" baseline="0" dirty="0" smtClean="0"/>
              <a:t>All interactions, 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over http.  Curl rocks. 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77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Let’s look at </a:t>
            </a:r>
            <a:r>
              <a:rPr lang="en-US" baseline="0" dirty="0" err="1" smtClean="0"/>
              <a:t>elasticsearch</a:t>
            </a:r>
            <a:r>
              <a:rPr lang="en-US" baseline="0" dirty="0" smtClean="0"/>
              <a:t> vs a relationship </a:t>
            </a:r>
            <a:r>
              <a:rPr lang="en-US" baseline="0" dirty="0" err="1" smtClean="0"/>
              <a:t>db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No SQL data store.  Sometimes even used as primary store.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56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Create index.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Define analyzers.  (choose </a:t>
            </a:r>
            <a:r>
              <a:rPr lang="en-US" baseline="0" dirty="0" err="1" smtClean="0"/>
              <a:t>tokenizer</a:t>
            </a:r>
            <a:r>
              <a:rPr lang="en-US" baseline="0" dirty="0" smtClean="0"/>
              <a:t>,  list filters).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Mappings,  this is where we define our types and how they will be indexes.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Schema-less,  so you don’t need to map every field.    You could use the default analyzer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Schema templates,  index templates.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3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Synonyms at filter time.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Do more than just break up the text.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Dictionary vs algorithmic.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Snowball token filter,  snowball analyzer.  Algorithmic.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97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_search end point</a:t>
            </a:r>
          </a:p>
          <a:p>
            <a:pPr marL="228600" indent="-228600">
              <a:buAutoNum type="arabicPeriod" startAt="2"/>
            </a:pPr>
            <a:r>
              <a:rPr lang="en-US" baseline="0" dirty="0" smtClean="0"/>
              <a:t>Query text is Nebraska. </a:t>
            </a:r>
          </a:p>
          <a:p>
            <a:pPr marL="228600" indent="-228600">
              <a:buAutoNum type="arabicPeriod" startAt="2"/>
            </a:pPr>
            <a:r>
              <a:rPr lang="en-US" baseline="0" dirty="0" smtClean="0"/>
              <a:t>Notice searched with lower-case 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72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So we searched for Nebraska,  and found our document,  now what about “code”.  </a:t>
            </a:r>
          </a:p>
          <a:p>
            <a:pPr marL="0" indent="0">
              <a:buNone/>
            </a:pPr>
            <a:r>
              <a:rPr lang="en-US" baseline="0" dirty="0" smtClean="0"/>
              <a:t>not found.  This is one of the most frustrating things to encounter.  </a:t>
            </a:r>
          </a:p>
          <a:p>
            <a:pPr marL="0" indent="0">
              <a:buNone/>
            </a:pPr>
            <a:r>
              <a:rPr lang="en-US" baseline="0" dirty="0" smtClean="0"/>
              <a:t>search query entered,  no hits,  and you don’t know why!</a:t>
            </a:r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63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Understand terms extracted from our text.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Lets try new </a:t>
            </a:r>
            <a:r>
              <a:rPr lang="en-US" baseline="0" dirty="0" err="1" smtClean="0"/>
              <a:t>tokenizer</a:t>
            </a:r>
            <a:r>
              <a:rPr lang="en-US" baseline="0" dirty="0" smtClean="0"/>
              <a:t>.  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45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Back to create index,  change </a:t>
            </a:r>
            <a:r>
              <a:rPr lang="en-US" baseline="0" dirty="0" err="1" smtClean="0"/>
              <a:t>tokenizer</a:t>
            </a:r>
            <a:r>
              <a:rPr lang="en-US" baseline="0" dirty="0" smtClean="0"/>
              <a:t> to “standard.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Standard </a:t>
            </a:r>
            <a:r>
              <a:rPr lang="en-US" baseline="0" dirty="0" err="1" smtClean="0"/>
              <a:t>tokenizer</a:t>
            </a:r>
            <a:r>
              <a:rPr lang="en-US" baseline="0" dirty="0" smtClean="0"/>
              <a:t> uses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603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we text the analyzer now that it uses the standard </a:t>
            </a:r>
            <a:r>
              <a:rPr lang="en-US" baseline="0" dirty="0" err="1" smtClean="0"/>
              <a:t>tokenizer</a:t>
            </a:r>
            <a:r>
              <a:rPr lang="en-US" baseline="0" dirty="0" smtClean="0"/>
              <a:t>,  we see it produces the fourth token as “code” removing </a:t>
            </a:r>
            <a:r>
              <a:rPr lang="en-US" baseline="0" dirty="0" err="1" smtClean="0"/>
              <a:t>punctioation</a:t>
            </a:r>
            <a:r>
              <a:rPr lang="en-US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Unicode text </a:t>
            </a:r>
            <a:r>
              <a:rPr lang="en-US" baseline="0" dirty="0" err="1" smtClean="0"/>
              <a:t>segementation</a:t>
            </a:r>
            <a:r>
              <a:rPr lang="en-US" baseline="0" dirty="0" smtClean="0"/>
              <a:t> algorithm.  (open standard </a:t>
            </a:r>
            <a:r>
              <a:rPr lang="en-US" baseline="0" dirty="0" err="1" smtClean="0"/>
              <a:t>algoirth</a:t>
            </a:r>
            <a:r>
              <a:rPr lang="en-US" baseline="0" dirty="0" smtClean="0"/>
              <a:t>,  works well for more </a:t>
            </a:r>
            <a:r>
              <a:rPr lang="en-US" baseline="0" dirty="0" err="1" smtClean="0"/>
              <a:t>eurpeon</a:t>
            </a:r>
            <a:r>
              <a:rPr lang="en-US" baseline="0" dirty="0" smtClean="0"/>
              <a:t> languages.).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Step back,  whenever considering analyzers,  context of the data important</a:t>
            </a:r>
            <a:r>
              <a:rPr lang="en-US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Others </a:t>
            </a:r>
            <a:r>
              <a:rPr lang="en-US" baseline="0" dirty="0" err="1" smtClean="0"/>
              <a:t>tokenizers</a:t>
            </a:r>
            <a:r>
              <a:rPr lang="en-US" baseline="0" dirty="0" smtClean="0"/>
              <a:t>/filters you want to use.?  STOP WORDS NEXT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443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Common to reject stop words.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11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Era of information explosion.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Bigger software,  more complex.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Disk space is a commodity,  it’s cheap,  and has been getting cheaper.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More data.  Everyone has more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61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PRO  </a:t>
            </a:r>
            <a:r>
              <a:rPr lang="en-US" baseline="0" dirty="0" smtClean="0"/>
              <a:t>Performance and relevancy. 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Reduces index bloat.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High frequency terms,  offer little to relevancy are expensive to process.  Load all docs with that term</a:t>
            </a:r>
            <a:r>
              <a:rPr lang="en-US" baseline="0" dirty="0" smtClean="0"/>
              <a:t>.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CONS  loss of context and meaning </a:t>
            </a:r>
            <a:r>
              <a:rPr lang="en-US" baseline="0" dirty="0" smtClean="0"/>
              <a:t>destruction</a:t>
            </a:r>
          </a:p>
          <a:p>
            <a:pPr marL="0" indent="0">
              <a:buNone/>
            </a:pPr>
            <a:r>
              <a:rPr lang="en-US" baseline="0" dirty="0" err="1" smtClean="0"/>
              <a:t>Alternatice</a:t>
            </a:r>
            <a:r>
              <a:rPr lang="en-US" baseline="0" dirty="0" smtClean="0"/>
              <a:t>,  cutoff frequency.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686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Ngram</a:t>
            </a:r>
            <a:r>
              <a:rPr lang="en-US" baseline="0" dirty="0" smtClean="0"/>
              <a:t> is.  Apply the n-gram filter as a filter during analysis,  after the lowercase filter,  will result in the </a:t>
            </a:r>
            <a:r>
              <a:rPr lang="en-US" baseline="0" dirty="0" err="1" smtClean="0"/>
              <a:t>ngrams</a:t>
            </a:r>
            <a:r>
              <a:rPr lang="en-US" baseline="0" dirty="0" smtClean="0"/>
              <a:t> of every being placed into the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Ngram</a:t>
            </a:r>
            <a:r>
              <a:rPr lang="en-US" baseline="0" dirty="0" smtClean="0"/>
              <a:t> filter comes after lowercase.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809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BENEFIT ,  partial text match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Not practical on large amount of 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04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Can be applied  to left or right side of terms.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Think search as type auto population,  you’re going to accomplish that with a left-</a:t>
            </a:r>
            <a:r>
              <a:rPr lang="en-US" baseline="0" dirty="0" err="1" smtClean="0"/>
              <a:t>ngram</a:t>
            </a:r>
            <a:r>
              <a:rPr lang="en-US" baseline="0" dirty="0" smtClean="0"/>
              <a:t>,  and it’s less terms than the full on n-gram.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Still use with caution.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417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One more thing,  when searching by </a:t>
            </a:r>
            <a:r>
              <a:rPr lang="en-US" baseline="0" dirty="0" err="1" smtClean="0"/>
              <a:t>ngrams</a:t>
            </a:r>
            <a:r>
              <a:rPr lang="en-US" baseline="0" dirty="0" smtClean="0"/>
              <a:t>.  Query string needs parsed differently 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38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One more thing,  when searching by </a:t>
            </a:r>
            <a:r>
              <a:rPr lang="en-US" baseline="0" dirty="0" err="1" smtClean="0"/>
              <a:t>ngrams</a:t>
            </a:r>
            <a:r>
              <a:rPr lang="en-US" baseline="0" dirty="0" smtClean="0"/>
              <a:t>.  Query string needs parsed differently 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35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Synonyms at filter time.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Find root word.   Do same thing at query time,  you have a hit. 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Dictionary vs algorithmic.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Snowball token filter,  snowball analyzer.  Algorithmic.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777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STEMMING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SNOWBALL ANALYZER,  open source.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Must apply to query too!  (obviously)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algorithmic/dictionary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455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Synonyms at filter time.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Do more than just break up the text.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Dictionary vs algorithmic.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Snowball token filter,  snowball analyzer.  Algorithmic.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681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Groups words by meaning. 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Mice / mouse would be missed by stemming.  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Stanford has an open source NLP project,  ships under GPL license,  many free uses but some restrictions on commercial use.  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Open NLP </a:t>
            </a:r>
            <a:r>
              <a:rPr lang="en-US" baseline="0" dirty="0" err="1" smtClean="0"/>
              <a:t>sorta</a:t>
            </a:r>
            <a:r>
              <a:rPr lang="en-US" baseline="0" dirty="0" smtClean="0"/>
              <a:t>.  But this is hard.  </a:t>
            </a: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51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landscape that resembles a mountain range right.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Everyones</a:t>
            </a:r>
            <a:r>
              <a:rPr lang="en-US" baseline="0" dirty="0" smtClean="0"/>
              <a:t> mountain is different,  but similar too.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Skills to climb one.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Consider search.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Look to open source.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846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The default,  go to query.  Defaults to a Boolean query with multiple fields,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224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The default,  go to query.  Defaults to a Boolean query with multiple fields,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286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The default,  go to query.  Defaults to a Boolean query with multiple fields,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089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Uses highest score.  Image </a:t>
            </a:r>
            <a:r>
              <a:rPr lang="en-US" baseline="0" dirty="0" err="1" smtClean="0"/>
              <a:t>searhing</a:t>
            </a:r>
            <a:r>
              <a:rPr lang="en-US" baseline="0" dirty="0" smtClean="0"/>
              <a:t> multiple fields. 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757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They are going to merge in 2.0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644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The default,  go to query.  Defaults to a Boolean query with multiple fields,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836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The default,  go to query.  Defaults to a Boolean query with multiple fields,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831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The default,  go to query.  Defaults to a Boolean query with multiple fields,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445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Score is raw floating point number &gt;= 0. 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Tf</a:t>
            </a:r>
            <a:r>
              <a:rPr lang="en-US" baseline="0" dirty="0" smtClean="0"/>
              <a:t> =  how many times does term appear in doc.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Idf</a:t>
            </a:r>
            <a:r>
              <a:rPr lang="en-US" baseline="0" dirty="0" smtClean="0"/>
              <a:t>,  how “unique” is the term to the document.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Distributed frequencies in </a:t>
            </a:r>
            <a:r>
              <a:rPr lang="en-US" baseline="0" dirty="0" err="1" smtClean="0"/>
              <a:t>elasticsearch</a:t>
            </a:r>
            <a:r>
              <a:rPr lang="en-US" baseline="0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523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Configured default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Per index.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Queries are same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Default is 5. 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Maybe we could get 3 nodes in this cluster.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47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Examining open source search software,  a common theme is easily spotted.  Apache </a:t>
            </a:r>
            <a:r>
              <a:rPr lang="en-US" baseline="0" dirty="0" err="1" smtClean="0"/>
              <a:t>Lucene</a:t>
            </a:r>
            <a:r>
              <a:rPr lang="en-US" baseline="0" dirty="0" smtClean="0"/>
              <a:t> sits at the core of most open source search technologies. 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Open source. Java.  Search Engine.  Started by Doug Cutting in 1999.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Elasticsearch</a:t>
            </a:r>
            <a:r>
              <a:rPr lang="en-US" baseline="0" dirty="0" smtClean="0"/>
              <a:t> and SOLR are search servers.  They provide API’s over http.  Let </a:t>
            </a:r>
            <a:r>
              <a:rPr lang="en-US" baseline="0" dirty="0" err="1" smtClean="0"/>
              <a:t>Lucene</a:t>
            </a:r>
            <a:r>
              <a:rPr lang="en-US" baseline="0" dirty="0" smtClean="0"/>
              <a:t> handle writing/reading indexes.  (for the most part).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Elasticsearch</a:t>
            </a:r>
            <a:r>
              <a:rPr lang="en-US" baseline="0" dirty="0" smtClean="0"/>
              <a:t> is the new kid on the black,  1.0 release was in 2012.  built to scale from start.  Easy to setup,  easy to run.   Often paired with </a:t>
            </a:r>
            <a:r>
              <a:rPr lang="en-US" baseline="0" dirty="0" err="1" smtClean="0"/>
              <a:t>Kibana</a:t>
            </a:r>
            <a:r>
              <a:rPr lang="en-US" baseline="0" dirty="0" smtClean="0"/>
              <a:t> for data visualization and </a:t>
            </a:r>
            <a:r>
              <a:rPr lang="en-US" baseline="0" dirty="0" err="1" smtClean="0"/>
              <a:t>Logstash</a:t>
            </a:r>
            <a:r>
              <a:rPr lang="en-US" baseline="0" dirty="0" smtClean="0"/>
              <a:t>,  for log parsing/collecting.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Tika</a:t>
            </a:r>
            <a:r>
              <a:rPr lang="en-US" baseline="0" dirty="0" smtClean="0"/>
              <a:t>,  </a:t>
            </a:r>
            <a:r>
              <a:rPr lang="en-US" baseline="0" dirty="0" err="1" smtClean="0"/>
              <a:t>nutcha</a:t>
            </a:r>
            <a:r>
              <a:rPr lang="en-US" baseline="0" dirty="0" smtClean="0"/>
              <a:t>,  open NLP desire their own talks,  beyond our scope but they exist.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talk will focus on </a:t>
            </a:r>
            <a:r>
              <a:rPr lang="en-US" baseline="0" dirty="0" err="1" smtClean="0"/>
              <a:t>elasticsearch</a:t>
            </a:r>
            <a:r>
              <a:rPr lang="en-US" baseline="0" dirty="0" smtClean="0"/>
              <a:t>.  </a:t>
            </a:r>
            <a:r>
              <a:rPr lang="en-US" baseline="0" dirty="0" err="1" smtClean="0"/>
              <a:t>Tika</a:t>
            </a:r>
            <a:r>
              <a:rPr lang="en-US" baseline="0" dirty="0" smtClean="0"/>
              <a:t> /  </a:t>
            </a:r>
            <a:r>
              <a:rPr lang="en-US" baseline="0" dirty="0" err="1" smtClean="0"/>
              <a:t>Nutch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OpenNLP</a:t>
            </a:r>
            <a:r>
              <a:rPr lang="en-US" baseline="0" dirty="0" smtClean="0"/>
              <a:t> are cool projects,  if you like search,  check those out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182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To create an index,  we post a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string to </a:t>
            </a:r>
            <a:r>
              <a:rPr lang="en-US" baseline="0" dirty="0" err="1" smtClean="0"/>
              <a:t>elasticsearch</a:t>
            </a:r>
            <a:r>
              <a:rPr lang="en-US" baseline="0" dirty="0" smtClean="0"/>
              <a:t>.  For my code samples I’m going to show windows curl commands.  Escaping is replaces for readability.  Full code samples will be published to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with my talk and slides if you’d like to use any of them.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981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To create an index,  we post a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string to </a:t>
            </a:r>
            <a:r>
              <a:rPr lang="en-US" baseline="0" dirty="0" err="1" smtClean="0"/>
              <a:t>elasticsearch</a:t>
            </a:r>
            <a:r>
              <a:rPr lang="en-US" baseline="0" dirty="0" smtClean="0"/>
              <a:t>.  For my code samples I’m going to show windows curl commands.  Escaping is replaces for readability.  Full code samples will be published to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with my talk and slides if you’d like to use any of them.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339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952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To create an index,  we post a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string to </a:t>
            </a:r>
            <a:r>
              <a:rPr lang="en-US" baseline="0" dirty="0" err="1" smtClean="0"/>
              <a:t>elasticsearch</a:t>
            </a:r>
            <a:r>
              <a:rPr lang="en-US" baseline="0" dirty="0" smtClean="0"/>
              <a:t>.  For my code samples I’m going to show windows curl commands.  Escaping is replaces for readability.  Full code samples will be published to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with my talk and slides if you’d like to use any of them.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513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To create an index,  we post a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string to </a:t>
            </a:r>
            <a:r>
              <a:rPr lang="en-US" baseline="0" dirty="0" err="1" smtClean="0"/>
              <a:t>elasticsearch</a:t>
            </a:r>
            <a:r>
              <a:rPr lang="en-US" baseline="0" dirty="0" smtClean="0"/>
              <a:t>.  For my code samples I’m going to show windows curl commands.  Escaping is replaces for readability.  Full code samples will be published to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with my talk and slides if you’d like to use any of them.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907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To create an index,  we post a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string to </a:t>
            </a:r>
            <a:r>
              <a:rPr lang="en-US" baseline="0" dirty="0" err="1" smtClean="0"/>
              <a:t>elasticsearch</a:t>
            </a:r>
            <a:r>
              <a:rPr lang="en-US" baseline="0" dirty="0" smtClean="0"/>
              <a:t>.  For my code samples I’m going to show windows curl commands.  Escaping is replaces for readability.  Full code samples will be published to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with my talk and slides if you’d like to use any of them.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790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Synonyms at filter time.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Do more than just break up the text.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Dictionary vs algorithmic.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Snowball token filter,  snowball analyzer.  Algorithmic.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61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Need to cite some sources I referenced in spots.  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Lucene</a:t>
            </a:r>
            <a:r>
              <a:rPr lang="en-US" baseline="0" dirty="0" smtClean="0"/>
              <a:t> in Action is a good book,  might be targeted more </a:t>
            </a:r>
            <a:r>
              <a:rPr lang="en-US" baseline="0" dirty="0" err="1" smtClean="0"/>
              <a:t>lucene</a:t>
            </a:r>
            <a:r>
              <a:rPr lang="en-US" baseline="0" dirty="0" smtClean="0"/>
              <a:t> development,  so it would be redundant if you’re mostly going to use </a:t>
            </a:r>
            <a:r>
              <a:rPr lang="en-US" baseline="0" dirty="0" err="1" smtClean="0"/>
              <a:t>elasticsearch</a:t>
            </a:r>
            <a:r>
              <a:rPr lang="en-US" baseline="0" dirty="0" smtClean="0"/>
              <a:t>.  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Elasticsearch</a:t>
            </a:r>
            <a:r>
              <a:rPr lang="en-US" baseline="0" dirty="0" smtClean="0"/>
              <a:t> the definitive guide is top notch and in-depth,  but good portion of the info is online.  </a:t>
            </a:r>
            <a:r>
              <a:rPr lang="en-US" baseline="0" dirty="0" err="1" smtClean="0"/>
              <a:t>Elasticsearch</a:t>
            </a:r>
            <a:r>
              <a:rPr lang="en-US" baseline="0" dirty="0" smtClean="0"/>
              <a:t> has a great guide,  so unless you’re really trying to ramp up your knowledge of the </a:t>
            </a:r>
            <a:r>
              <a:rPr lang="en-US" baseline="0" dirty="0" err="1" smtClean="0"/>
              <a:t>innerworkings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elasticsearch</a:t>
            </a:r>
            <a:r>
              <a:rPr lang="en-US" baseline="0" dirty="0" smtClean="0"/>
              <a:t> or tackling some significantly challenging search problems,  might be overkill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759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Thank you for attending.  Hope you enjoyed.  Any questions!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63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welcome.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A survey of </a:t>
            </a:r>
            <a:r>
              <a:rPr lang="en-US" baseline="0" dirty="0" err="1" smtClean="0"/>
              <a:t>elasticsearch</a:t>
            </a:r>
            <a:r>
              <a:rPr lang="en-US" baseline="0" dirty="0" smtClean="0"/>
              <a:t> and apache </a:t>
            </a:r>
            <a:r>
              <a:rPr lang="en-US" baseline="0" dirty="0" err="1" smtClean="0"/>
              <a:t>lucene</a:t>
            </a:r>
            <a:r>
              <a:rPr lang="en-US" baseline="0" dirty="0" smtClean="0"/>
              <a:t>,  with some fundamental search theory to start. 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Questions any time.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Indexing / querying / relevance then </a:t>
            </a:r>
            <a:r>
              <a:rPr lang="en-US" baseline="0" dirty="0" err="1" smtClean="0"/>
              <a:t>elasticsearch</a:t>
            </a:r>
            <a:r>
              <a:rPr lang="en-US" baseline="0" dirty="0" smtClean="0"/>
              <a:t> is sprinkled throughout with some greater focus at the 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51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Start with data structure.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Consider traditional index. 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Inverted index,  maps terms to documents.  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Search unit.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Logarithmic retrieval times,  much better than scanning entire document set.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Inverted?  It doesn’t really matter,  to invert is to turn upside down,  so it depends on what the right side up is,  it just matters in the search engines we retrieve </a:t>
            </a:r>
            <a:r>
              <a:rPr lang="en-US" baseline="0" dirty="0" err="1" smtClean="0"/>
              <a:t>docuements</a:t>
            </a:r>
            <a:r>
              <a:rPr lang="en-US" baseline="0" dirty="0" smtClean="0"/>
              <a:t> with terms.  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53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Indexing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Indexing is expensive,  </a:t>
            </a:r>
            <a:r>
              <a:rPr lang="en-US" baseline="0" dirty="0" err="1" smtClean="0"/>
              <a:t>cpu</a:t>
            </a:r>
            <a:r>
              <a:rPr lang="en-US" baseline="0" dirty="0" smtClean="0"/>
              <a:t> and memory but a necessary evil.</a:t>
            </a:r>
          </a:p>
          <a:p>
            <a:pPr marL="0" indent="0">
              <a:buNone/>
            </a:pPr>
            <a:r>
              <a:rPr lang="en-US" baseline="0" dirty="0" smtClean="0"/>
              <a:t>3.    Analyze </a:t>
            </a:r>
            <a:r>
              <a:rPr lang="en-US" baseline="0" dirty="0" smtClean="0"/>
              <a:t>is most complex of these phases,  at least for you when you’re using </a:t>
            </a:r>
            <a:r>
              <a:rPr lang="en-US" baseline="0" dirty="0" err="1" smtClean="0"/>
              <a:t>Lucene</a:t>
            </a:r>
            <a:r>
              <a:rPr lang="en-US" baseline="0" dirty="0" smtClean="0"/>
              <a:t>.    Lets talk a bit more about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07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Input full text,  for example every field you want searchable in your document.  Output imagination.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 </a:t>
            </a:r>
            <a:r>
              <a:rPr lang="en-US" baseline="0" dirty="0" err="1" smtClean="0"/>
              <a:t>lucene</a:t>
            </a:r>
            <a:r>
              <a:rPr lang="en-US" baseline="0" dirty="0" smtClean="0"/>
              <a:t>,  two distinct phases.  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Filters,  inject synonyms,  lots of creative things.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Consider simple example.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Distinct terms,  ready to be put into the inverted index.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99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Crazy easy.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Download extract.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Have </a:t>
            </a:r>
            <a:r>
              <a:rPr lang="en-US" baseline="0" dirty="0" err="1" smtClean="0"/>
              <a:t>atleast</a:t>
            </a:r>
            <a:r>
              <a:rPr lang="en-US" baseline="0" dirty="0" smtClean="0"/>
              <a:t> JRE 6.0 installed and on the path.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Edit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.  (optional)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Run </a:t>
            </a:r>
            <a:r>
              <a:rPr lang="en-US" baseline="0" dirty="0" err="1" smtClean="0"/>
              <a:t>elasticsearch</a:t>
            </a:r>
            <a:r>
              <a:rPr lang="en-US" baseline="0" dirty="0" smtClean="0"/>
              <a:t>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06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C34-3F5B-439F-8BE4-E5ED35F85001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CF3-448E-42D5-AB02-C92004192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C34-3F5B-439F-8BE4-E5ED35F85001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CF3-448E-42D5-AB02-C92004192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7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C34-3F5B-439F-8BE4-E5ED35F85001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CF3-448E-42D5-AB02-C92004192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5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C34-3F5B-439F-8BE4-E5ED35F85001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CF3-448E-42D5-AB02-C92004192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0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C34-3F5B-439F-8BE4-E5ED35F85001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CF3-448E-42D5-AB02-C92004192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0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C34-3F5B-439F-8BE4-E5ED35F85001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CF3-448E-42D5-AB02-C92004192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C34-3F5B-439F-8BE4-E5ED35F85001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CF3-448E-42D5-AB02-C92004192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C34-3F5B-439F-8BE4-E5ED35F85001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CF3-448E-42D5-AB02-C92004192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C34-3F5B-439F-8BE4-E5ED35F85001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CF3-448E-42D5-AB02-C92004192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0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C34-3F5B-439F-8BE4-E5ED35F85001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CF3-448E-42D5-AB02-C92004192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7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C34-3F5B-439F-8BE4-E5ED35F85001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CF3-448E-42D5-AB02-C92004192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2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5CC34-3F5B-439F-8BE4-E5ED35F85001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1FCF3-448E-42D5-AB02-C92004192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9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2298" y="978212"/>
            <a:ext cx="10187404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>
                <a:latin typeface="SimHei" panose="02010609060101010101" pitchFamily="49" charset="-122"/>
                <a:ea typeface="SimHei" panose="02010609060101010101" pitchFamily="49" charset="-122"/>
              </a:rPr>
              <a:t>start your search engines</a:t>
            </a:r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!</a:t>
            </a:r>
          </a:p>
          <a:p>
            <a:pPr algn="ctr"/>
            <a:endParaRPr lang="en-US" sz="6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6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6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en-US" sz="2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Andy Pryor</a:t>
            </a:r>
          </a:p>
          <a:p>
            <a:pPr algn="ctr"/>
            <a:r>
              <a:rPr lang="en-US" sz="2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Software Engineer at </a:t>
            </a:r>
            <a:r>
              <a:rPr lang="en-US" sz="2400" dirty="0" err="1" smtClean="0">
                <a:latin typeface="SimHei" panose="02010609060101010101" pitchFamily="49" charset="-122"/>
                <a:ea typeface="SimHei" panose="02010609060101010101" pitchFamily="49" charset="-122"/>
              </a:rPr>
              <a:t>Hudl</a:t>
            </a:r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endParaRPr lang="en-US" sz="6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264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3078" y="1451221"/>
            <a:ext cx="1189892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curl </a:t>
            </a:r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http://localhost:9200/</a:t>
            </a:r>
          </a:p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{</a:t>
            </a:r>
          </a:p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"status" : 200,</a:t>
            </a:r>
          </a:p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"name" : "</a:t>
            </a:r>
            <a:r>
              <a:rPr lang="en-US" sz="3200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andysmac</a:t>
            </a:r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",</a:t>
            </a:r>
          </a:p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"</a:t>
            </a:r>
            <a:r>
              <a:rPr lang="en-US" sz="3200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cluster_name</a:t>
            </a:r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 : "</a:t>
            </a:r>
            <a:r>
              <a:rPr lang="en-US" sz="3200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search_talk</a:t>
            </a:r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",</a:t>
            </a:r>
          </a:p>
          <a:p>
            <a:r>
              <a:rPr lang="en-US" sz="32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"version" : {</a:t>
            </a:r>
          </a:p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…</a:t>
            </a:r>
          </a:p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},</a:t>
            </a:r>
          </a:p>
          <a:p>
            <a:r>
              <a:rPr lang="en-US" sz="32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"tagline" : "You Know, for Search"</a:t>
            </a:r>
          </a:p>
          <a:p>
            <a:r>
              <a:rPr lang="en-US" sz="32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}</a:t>
            </a:r>
            <a:endParaRPr lang="en-US" sz="32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latin typeface="SimHei" panose="02010609060101010101" pitchFamily="49" charset="-122"/>
                <a:ea typeface="SimHei" panose="02010609060101010101" pitchFamily="49" charset="-122"/>
              </a:rPr>
              <a:t>h</a:t>
            </a:r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ello </a:t>
            </a:r>
            <a:r>
              <a:rPr lang="en-US" sz="6000" dirty="0" err="1" smtClean="0">
                <a:latin typeface="SimHei" panose="02010609060101010101" pitchFamily="49" charset="-122"/>
                <a:ea typeface="SimHei" panose="02010609060101010101" pitchFamily="49" charset="-122"/>
              </a:rPr>
              <a:t>elasticsearch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394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56754" y="0"/>
            <a:ext cx="1185939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err="1">
                <a:latin typeface="SimHei" panose="02010609060101010101" pitchFamily="49" charset="-122"/>
                <a:ea typeface="SimHei" panose="02010609060101010101" pitchFamily="49" charset="-122"/>
              </a:rPr>
              <a:t>elasticsearch</a:t>
            </a:r>
            <a:r>
              <a:rPr lang="en-US" sz="6000" dirty="0">
                <a:latin typeface="SimHei" panose="02010609060101010101" pitchFamily="49" charset="-122"/>
                <a:ea typeface="SimHei" panose="02010609060101010101" pitchFamily="49" charset="-122"/>
              </a:rPr>
              <a:t> vs relational </a:t>
            </a:r>
            <a:r>
              <a:rPr lang="en-US" sz="6000" dirty="0" err="1">
                <a:latin typeface="SimHei" panose="02010609060101010101" pitchFamily="49" charset="-122"/>
                <a:ea typeface="SimHei" panose="02010609060101010101" pitchFamily="49" charset="-122"/>
              </a:rPr>
              <a:t>db</a:t>
            </a:r>
            <a:endParaRPr lang="en-US" sz="6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sz="6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index = database</a:t>
            </a:r>
          </a:p>
          <a:p>
            <a:pPr algn="ctr"/>
            <a:r>
              <a:rPr 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type = table</a:t>
            </a:r>
          </a:p>
          <a:p>
            <a:pPr algn="ctr"/>
            <a:r>
              <a:rPr 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mapping = schema</a:t>
            </a:r>
          </a:p>
          <a:p>
            <a:pPr algn="ctr"/>
            <a:r>
              <a:rPr 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document = row</a:t>
            </a:r>
          </a:p>
          <a:p>
            <a:pPr algn="ctr"/>
            <a:r>
              <a:rPr 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fields = column</a:t>
            </a:r>
          </a:p>
          <a:p>
            <a:pPr algn="ctr"/>
            <a:endParaRPr lang="en-US" sz="32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731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2062" y="883751"/>
            <a:ext cx="1202787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curl –X POST http://localhost:9200/tweets/ -d ‘{</a:t>
            </a:r>
            <a:endParaRPr lang="en-US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"settings": {</a:t>
            </a:r>
          </a:p>
          <a:p>
            <a:r>
              <a:rPr lang="en-US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"analysis": {</a:t>
            </a:r>
          </a:p>
          <a:p>
            <a:r>
              <a:rPr lang="en-US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"analyzer": {</a:t>
            </a:r>
          </a:p>
          <a:p>
            <a:r>
              <a:rPr lang="en-US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"whitespace-lowercase":{</a:t>
            </a:r>
          </a:p>
          <a:p>
            <a:r>
              <a:rPr lang="en-US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 "</a:t>
            </a:r>
            <a:r>
              <a:rPr lang="en-US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type":"custom</a:t>
            </a:r>
            <a:r>
              <a:rPr lang="en-US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",</a:t>
            </a:r>
          </a:p>
          <a:p>
            <a:r>
              <a:rPr lang="en-US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 "</a:t>
            </a:r>
            <a:r>
              <a:rPr lang="en-US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tokenizer</a:t>
            </a:r>
            <a:r>
              <a:rPr lang="en-US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":"whitespace",</a:t>
            </a:r>
          </a:p>
          <a:p>
            <a:r>
              <a:rPr lang="en-US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 "filter":[ "lowercase</a:t>
            </a:r>
            <a:r>
              <a:rPr lang="en-US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"]</a:t>
            </a:r>
          </a:p>
          <a:p>
            <a:r>
              <a:rPr lang="en-US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}</a:t>
            </a:r>
            <a:endParaRPr lang="en-US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}</a:t>
            </a:r>
          </a:p>
          <a:p>
            <a:r>
              <a:rPr lang="en-US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</a:t>
            </a:r>
            <a:r>
              <a:rPr lang="en-US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}},</a:t>
            </a:r>
            <a:endParaRPr lang="en-US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mappings": {</a:t>
            </a:r>
          </a:p>
          <a:p>
            <a:r>
              <a:rPr lang="en-US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"tweet": {</a:t>
            </a:r>
          </a:p>
          <a:p>
            <a:r>
              <a:rPr lang="en-US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</a:t>
            </a:r>
            <a:r>
              <a:rPr lang="en-US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"</a:t>
            </a:r>
            <a:r>
              <a:rPr lang="en-US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properties": {</a:t>
            </a:r>
          </a:p>
          <a:p>
            <a:r>
              <a:rPr lang="en-US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 </a:t>
            </a:r>
            <a:r>
              <a:rPr lang="en-US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"</a:t>
            </a:r>
            <a:r>
              <a:rPr lang="en-US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id": {</a:t>
            </a:r>
          </a:p>
          <a:p>
            <a:r>
              <a:rPr lang="en-US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"</a:t>
            </a:r>
            <a:r>
              <a:rPr lang="en-US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index": "</a:t>
            </a:r>
            <a:r>
              <a:rPr lang="en-US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not_analyzed</a:t>
            </a:r>
            <a:r>
              <a:rPr lang="en-US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", </a:t>
            </a:r>
          </a:p>
          <a:p>
            <a:r>
              <a:rPr lang="en-US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</a:t>
            </a:r>
            <a:r>
              <a:rPr lang="en-US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"</a:t>
            </a:r>
            <a:r>
              <a:rPr lang="en-US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type": "</a:t>
            </a:r>
            <a:r>
              <a:rPr lang="en-US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string”},</a:t>
            </a:r>
          </a:p>
          <a:p>
            <a:r>
              <a:rPr lang="en-US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text": {</a:t>
            </a:r>
          </a:p>
          <a:p>
            <a:r>
              <a:rPr lang="en-US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"type": "string",</a:t>
            </a:r>
          </a:p>
          <a:p>
            <a:r>
              <a:rPr lang="en-US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"analyzer" : "whitespace-lowercase"}</a:t>
            </a:r>
            <a:endParaRPr lang="en-US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</a:t>
            </a:r>
            <a:r>
              <a:rPr lang="en-US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}}}}’</a:t>
            </a:r>
            <a:endParaRPr lang="en-US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-131912"/>
            <a:ext cx="120161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create index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3073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-1" y="129415"/>
            <a:ext cx="116996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put document</a:t>
            </a:r>
            <a:endParaRPr lang="en-US" sz="6000" dirty="0"/>
          </a:p>
        </p:txBody>
      </p:sp>
      <p:sp>
        <p:nvSpPr>
          <p:cNvPr id="3" name="Rectangle 2"/>
          <p:cNvSpPr/>
          <p:nvPr/>
        </p:nvSpPr>
        <p:spPr>
          <a:xfrm>
            <a:off x="211015" y="1600772"/>
            <a:ext cx="1198098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curl </a:t>
            </a:r>
            <a:r>
              <a:rPr lang="en-US" sz="2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-X </a:t>
            </a:r>
            <a:r>
              <a:rPr lang="en-US" sz="28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PUT </a:t>
            </a:r>
            <a:r>
              <a:rPr lang="en-US" sz="2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http://</a:t>
            </a:r>
            <a:r>
              <a:rPr lang="en-US" sz="28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localhost:9200/tweets/tweet/123 -d </a:t>
            </a:r>
            <a:r>
              <a:rPr lang="en-US" sz="2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'{</a:t>
            </a:r>
            <a:endParaRPr lang="en-US" sz="2800" dirty="0" smtClean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"id":"123",</a:t>
            </a:r>
          </a:p>
          <a:p>
            <a:r>
              <a:rPr lang="en-US" sz="2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en-US" sz="28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		"</a:t>
            </a:r>
            <a:r>
              <a:rPr lang="en-US" sz="2800" dirty="0" err="1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text":"tweeting</a:t>
            </a:r>
            <a:r>
              <a:rPr lang="en-US" sz="28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from Nebraska </a:t>
            </a:r>
            <a:r>
              <a:rPr lang="en-US" sz="2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code</a:t>
            </a:r>
            <a:r>
              <a:rPr lang="en-US" sz="28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!"</a:t>
            </a:r>
          </a:p>
          <a:p>
            <a:r>
              <a:rPr lang="en-US" sz="28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}‘</a:t>
            </a:r>
          </a:p>
          <a:p>
            <a:endParaRPr lang="en-US" sz="28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"_index" : "tweets",</a:t>
            </a:r>
          </a:p>
          <a:p>
            <a:r>
              <a:rPr lang="en-US" sz="2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"_type" : "tweet",</a:t>
            </a:r>
          </a:p>
          <a:p>
            <a:r>
              <a:rPr lang="en-US" sz="2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"_id" : "123",</a:t>
            </a:r>
          </a:p>
          <a:p>
            <a:r>
              <a:rPr lang="en-US" sz="2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"_version" : </a:t>
            </a:r>
            <a:r>
              <a:rPr lang="en-US" sz="28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1,</a:t>
            </a:r>
            <a:endParaRPr lang="en-US" sz="28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"created" : </a:t>
            </a:r>
            <a:r>
              <a:rPr lang="en-US" sz="28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true</a:t>
            </a:r>
            <a:endParaRPr lang="en-US" sz="28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659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" y="1600771"/>
            <a:ext cx="1219200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9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0678" y="917912"/>
            <a:ext cx="1191064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curl -X POST http://localhost:9200/tweets/_search?q=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text:nebraska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"took" : 3,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timed_out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 : false,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"_shards" :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"total" : 1,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"successful" : 1,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"failed" : 0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"hits" :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"total" : 1,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max_score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 : 0.15342641,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"hits" : [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"_index" : "tweets",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"_type" : "tweet",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"_id" : "123",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"_score" : 0.15342641,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"_source":{"id":"123","text":"tweeting from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Nebraska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code!"}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 ] }}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78459" y="-97751"/>
            <a:ext cx="249299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search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37488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56754" y="0"/>
            <a:ext cx="1203524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“q=code”? </a:t>
            </a:r>
            <a:endParaRPr lang="en-US" sz="50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62682"/>
            <a:ext cx="1203524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curl -X POST /tweets/_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search?q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text:code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"took" : 1,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timed_out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" : false,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"_shards" : {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"total" : 1,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"successful" : 1,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"failed" : 0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"hits" : {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"total" : 0,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max_score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" : null,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"hits" : [ ]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90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56754" y="0"/>
            <a:ext cx="120352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test analyzer 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751240"/>
            <a:ext cx="1203524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curl -X POST /tweets/_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analyze?analyzer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=whitespace-lowercase  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-d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"tweeting from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Nebraska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!“</a:t>
            </a: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"tokens" : [ 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"tweeting",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"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	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“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nebraska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"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!"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} ]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307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2062" y="883751"/>
            <a:ext cx="1202787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curl –X POST http://localhost:9200/tweets/ -d '{</a:t>
            </a:r>
          </a:p>
          <a:p>
            <a:r>
              <a:rPr lang="en-US" sz="320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"settings": {</a:t>
            </a:r>
          </a:p>
          <a:p>
            <a:r>
              <a:rPr lang="en-US" sz="320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"analysis": {</a:t>
            </a:r>
          </a:p>
          <a:p>
            <a:r>
              <a:rPr lang="en-US" sz="320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"analyzer": {</a:t>
            </a:r>
          </a:p>
          <a:p>
            <a:r>
              <a:rPr lang="en-US" sz="320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“stand-low":{</a:t>
            </a:r>
          </a:p>
          <a:p>
            <a:r>
              <a:rPr lang="en-US" sz="320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 "type":"custom",</a:t>
            </a:r>
          </a:p>
          <a:p>
            <a:r>
              <a:rPr lang="en-US" sz="320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 "tokenizer":"</a:t>
            </a:r>
            <a:r>
              <a:rPr lang="en-US" sz="320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standard</a:t>
            </a:r>
            <a:r>
              <a:rPr lang="en-US" sz="320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",</a:t>
            </a:r>
          </a:p>
          <a:p>
            <a:r>
              <a:rPr lang="en-US" sz="320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 "filter":[ "lowercase"]</a:t>
            </a:r>
          </a:p>
          <a:p>
            <a:r>
              <a:rPr lang="en-US" sz="320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	}</a:t>
            </a:r>
          </a:p>
          <a:p>
            <a:r>
              <a:rPr lang="en-US" sz="320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}</a:t>
            </a:r>
          </a:p>
          <a:p>
            <a:r>
              <a:rPr lang="en-US" sz="320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}},</a:t>
            </a:r>
          </a:p>
          <a:p>
            <a:r>
              <a:rPr lang="en-US" sz="320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…</a:t>
            </a:r>
            <a:endParaRPr lang="en-US" sz="32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-131912"/>
            <a:ext cx="120161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standard </a:t>
            </a:r>
            <a:r>
              <a:rPr lang="en-US" sz="6000" dirty="0" err="1" smtClean="0">
                <a:latin typeface="SimHei" panose="02010609060101010101" pitchFamily="49" charset="-122"/>
                <a:ea typeface="SimHei" panose="02010609060101010101" pitchFamily="49" charset="-122"/>
              </a:rPr>
              <a:t>tokenizer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9117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2062" y="883751"/>
            <a:ext cx="12027877" cy="5016758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curl -X GET </a:t>
            </a:r>
            <a:r>
              <a:rPr lang="en-US" sz="32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/tweets</a:t>
            </a:r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/_</a:t>
            </a:r>
            <a:r>
              <a:rPr lang="en-US" sz="3200" dirty="0" err="1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analyze?analyzer</a:t>
            </a:r>
            <a:r>
              <a:rPr lang="en-US" sz="32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sz="3200" dirty="0" err="1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stand_low</a:t>
            </a:r>
            <a:endParaRPr lang="en-US" sz="3200" dirty="0" smtClean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-d "tweeting from Nebraska code!"</a:t>
            </a:r>
          </a:p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{</a:t>
            </a:r>
          </a:p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"tokens" : [ {</a:t>
            </a:r>
          </a:p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"token" : "tweeting"}, {</a:t>
            </a:r>
          </a:p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"token" : "from"}, {</a:t>
            </a:r>
          </a:p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"token" : "</a:t>
            </a:r>
            <a:r>
              <a:rPr lang="en-US" sz="3200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nebraska</a:t>
            </a:r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"}, {</a:t>
            </a:r>
          </a:p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"token" : "</a:t>
            </a:r>
            <a:r>
              <a:rPr lang="en-US" sz="3200" dirty="0">
                <a:ln>
                  <a:solidFill>
                    <a:srgbClr val="FFFF00"/>
                  </a:solidFill>
                </a:ln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code</a:t>
            </a:r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"} </a:t>
            </a:r>
          </a:p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]</a:t>
            </a:r>
          </a:p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-131912"/>
            <a:ext cx="120161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/>
              <a:t>s</a:t>
            </a:r>
            <a:r>
              <a:rPr lang="en-US" sz="6000" dirty="0" smtClean="0"/>
              <a:t>tandard tokens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7167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9391" y="375919"/>
            <a:ext cx="11916763" cy="6371814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"settings": {</a:t>
            </a:r>
          </a:p>
          <a:p>
            <a:r>
              <a:rPr lang="en-US" sz="2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"analysis": {</a:t>
            </a:r>
          </a:p>
          <a:p>
            <a:r>
              <a:rPr lang="en-US" sz="2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"analyzer": {</a:t>
            </a:r>
          </a:p>
          <a:p>
            <a:r>
              <a:rPr lang="en-US" sz="2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"standard-lowercase":{</a:t>
            </a:r>
          </a:p>
          <a:p>
            <a:r>
              <a:rPr lang="en-US" sz="2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 "</a:t>
            </a:r>
            <a:r>
              <a:rPr lang="en-US" sz="2400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type":"custom</a:t>
            </a:r>
            <a:r>
              <a:rPr lang="en-US" sz="2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",</a:t>
            </a:r>
          </a:p>
          <a:p>
            <a:r>
              <a:rPr lang="en-US" sz="2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 "</a:t>
            </a:r>
            <a:r>
              <a:rPr lang="en-US" sz="2400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tokenizer</a:t>
            </a:r>
            <a:r>
              <a:rPr lang="en-US" sz="2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":"standard",</a:t>
            </a:r>
          </a:p>
          <a:p>
            <a:r>
              <a:rPr lang="en-US" sz="2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 "filter":[ "lowercase", "stop"]</a:t>
            </a:r>
          </a:p>
          <a:p>
            <a:r>
              <a:rPr lang="en-US" sz="2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}</a:t>
            </a:r>
          </a:p>
          <a:p>
            <a:r>
              <a:rPr lang="en-US" sz="2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},</a:t>
            </a:r>
          </a:p>
          <a:p>
            <a:r>
              <a:rPr lang="en-US" sz="2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		"filter": {</a:t>
            </a:r>
          </a:p>
          <a:p>
            <a:r>
              <a:rPr lang="en-US" sz="2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</a:t>
            </a:r>
            <a:r>
              <a:rPr lang="en-US" sz="24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	"stop</a:t>
            </a:r>
            <a:r>
              <a:rPr lang="en-US" sz="2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": {</a:t>
            </a:r>
          </a:p>
          <a:p>
            <a:r>
              <a:rPr lang="en-US" sz="2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 </a:t>
            </a:r>
            <a:r>
              <a:rPr lang="en-US" sz="24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	"</a:t>
            </a:r>
            <a:r>
              <a:rPr lang="en-US" sz="2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type":       "stop",</a:t>
            </a:r>
          </a:p>
          <a:p>
            <a:r>
              <a:rPr lang="en-US" sz="2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 </a:t>
            </a:r>
            <a:r>
              <a:rPr lang="en-US" sz="24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	"</a:t>
            </a:r>
            <a:r>
              <a:rPr lang="en-US" sz="2400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stopwords</a:t>
            </a:r>
            <a:r>
              <a:rPr lang="en-US" sz="2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": ["</a:t>
            </a:r>
            <a:r>
              <a:rPr lang="en-US" sz="2400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and</a:t>
            </a:r>
            <a:r>
              <a:rPr lang="en-US" sz="2400" dirty="0" err="1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","</a:t>
            </a:r>
            <a:r>
              <a:rPr lang="en-US" sz="2400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is</a:t>
            </a:r>
            <a:r>
              <a:rPr lang="en-US" sz="2400" dirty="0" err="1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","</a:t>
            </a:r>
            <a:r>
              <a:rPr lang="en-US" sz="2400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the</a:t>
            </a:r>
            <a:r>
              <a:rPr lang="en-US" sz="2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"]</a:t>
            </a:r>
          </a:p>
          <a:p>
            <a:r>
              <a:rPr lang="en-US" sz="24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                </a:t>
            </a:r>
            <a:r>
              <a:rPr lang="en-US" sz="2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}</a:t>
            </a:r>
          </a:p>
          <a:p>
            <a:r>
              <a:rPr lang="en-US" sz="24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}}},</a:t>
            </a:r>
          </a:p>
          <a:p>
            <a:r>
              <a:rPr lang="en-US" sz="24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…</a:t>
            </a:r>
            <a:endParaRPr lang="en-US" sz="24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-131912"/>
            <a:ext cx="120161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/>
              <a:t>stop words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30163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612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0" y="0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SimHei" panose="02010609060101010101" pitchFamily="49" charset="-122"/>
                <a:ea typeface="SimHei" panose="02010609060101010101" pitchFamily="49" charset="-122"/>
              </a:rPr>
              <a:t>s</a:t>
            </a:r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top words</a:t>
            </a:r>
            <a:endParaRPr lang="en-US" sz="6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31" y="1437032"/>
            <a:ext cx="3829050" cy="43815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916017" y="1437032"/>
            <a:ext cx="827598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“to stop or not to stop?”</a:t>
            </a:r>
          </a:p>
          <a:p>
            <a:pPr algn="ctr"/>
            <a:endParaRPr lang="en-US" sz="4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4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4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“</a:t>
            </a:r>
            <a:r>
              <a:rPr lang="en-US" sz="4000" dirty="0" err="1" smtClean="0">
                <a:latin typeface="SimHei" panose="02010609060101010101" pitchFamily="49" charset="-122"/>
                <a:ea typeface="SimHei" panose="02010609060101010101" pitchFamily="49" charset="-122"/>
              </a:rPr>
              <a:t>awesome”or</a:t>
            </a:r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 “not </a:t>
            </a:r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awesome?”</a:t>
            </a:r>
            <a:endParaRPr lang="en-US" sz="4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4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4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856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2062" y="883751"/>
            <a:ext cx="120278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   "analyzer</a:t>
            </a:r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": {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</a:t>
            </a:r>
            <a:r>
              <a:rPr lang="en-US" sz="20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</a:t>
            </a:r>
            <a:r>
              <a:rPr lang="en-US" sz="2000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ngram-tokenizer</a:t>
            </a:r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":{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 "</a:t>
            </a:r>
            <a:r>
              <a:rPr lang="en-US" sz="2000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type":"custom</a:t>
            </a:r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",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 "</a:t>
            </a:r>
            <a:r>
              <a:rPr lang="en-US" sz="2000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tokenizer</a:t>
            </a:r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":"whitespace",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 "filter":[ "lowercase", </a:t>
            </a:r>
            <a:r>
              <a:rPr lang="en-US" sz="20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</a:t>
            </a:r>
            <a:r>
              <a:rPr lang="en-US" sz="2000" dirty="0" err="1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ngram</a:t>
            </a:r>
            <a:r>
              <a:rPr lang="en-US" sz="20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 </a:t>
            </a:r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]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},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"lowercase-keyword":{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 "</a:t>
            </a:r>
            <a:r>
              <a:rPr lang="en-US" sz="2000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type":"custom</a:t>
            </a:r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",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 "</a:t>
            </a:r>
            <a:r>
              <a:rPr lang="en-US" sz="2000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tokenizer</a:t>
            </a:r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":"standard",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 "filter":[ "lowercase"]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</a:t>
            </a:r>
            <a:r>
              <a:rPr lang="en-US" sz="20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}},</a:t>
            </a:r>
            <a:endParaRPr lang="en-US" sz="20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"filter":{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"</a:t>
            </a:r>
            <a:r>
              <a:rPr lang="en-US" sz="2000" dirty="0" err="1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ngram</a:t>
            </a:r>
            <a:r>
              <a:rPr lang="en-US" sz="20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":{</a:t>
            </a:r>
            <a:endParaRPr lang="en-US" sz="20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 "type":"</a:t>
            </a:r>
            <a:r>
              <a:rPr lang="en-US" sz="2000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ngram</a:t>
            </a:r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",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 "min_gram":1,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 "max_gram":200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}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}</a:t>
            </a:r>
            <a:endParaRPr lang="en-US" sz="20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-131912"/>
            <a:ext cx="120161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n-gram filter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97206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2062" y="883751"/>
            <a:ext cx="12027877" cy="6278642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curl -X GET </a:t>
            </a:r>
            <a:r>
              <a:rPr lang="en-US" sz="32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/tweets</a:t>
            </a:r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/_</a:t>
            </a:r>
            <a:r>
              <a:rPr lang="en-US" sz="3200" dirty="0" err="1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analyze?analyzer</a:t>
            </a:r>
            <a:r>
              <a:rPr lang="en-US" sz="32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sz="3200" dirty="0" err="1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ngram</a:t>
            </a:r>
            <a:endParaRPr lang="en-US" sz="3200" dirty="0" smtClean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-d </a:t>
            </a:r>
            <a:r>
              <a:rPr lang="en-US" sz="32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“q"</a:t>
            </a:r>
            <a:endParaRPr lang="en-US" sz="32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{</a:t>
            </a:r>
          </a:p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"tokens" : [ {</a:t>
            </a:r>
          </a:p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"token" : </a:t>
            </a:r>
            <a:r>
              <a:rPr lang="en-US" sz="32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“t"}, </a:t>
            </a:r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{</a:t>
            </a:r>
          </a:p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"token" : </a:t>
            </a:r>
            <a:r>
              <a:rPr lang="en-US" sz="32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“w"}, </a:t>
            </a:r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{</a:t>
            </a:r>
          </a:p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"token" : </a:t>
            </a:r>
            <a:r>
              <a:rPr lang="en-US" sz="32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“e"}, {</a:t>
            </a:r>
          </a:p>
          <a:p>
            <a:r>
              <a:rPr lang="en-US" sz="9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..</a:t>
            </a:r>
            <a:endParaRPr lang="en-US" sz="9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"token" : </a:t>
            </a:r>
            <a:r>
              <a:rPr lang="en-US" sz="32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“</a:t>
            </a:r>
            <a:r>
              <a:rPr lang="en-US" sz="3200" dirty="0" err="1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tw</a:t>
            </a:r>
            <a:r>
              <a:rPr lang="en-US" sz="32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"},{</a:t>
            </a:r>
          </a:p>
          <a:p>
            <a:pPr lvl="1"/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"</a:t>
            </a:r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token" : </a:t>
            </a:r>
            <a:r>
              <a:rPr lang="en-US" sz="32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“we"}.{</a:t>
            </a:r>
          </a:p>
          <a:p>
            <a:r>
              <a:rPr lang="en-US" sz="9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</a:t>
            </a:r>
            <a:r>
              <a:rPr lang="en-US" sz="9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..</a:t>
            </a:r>
          </a:p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"token" : “</a:t>
            </a:r>
            <a:r>
              <a:rPr lang="en-US" sz="3200" dirty="0" err="1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twe</a:t>
            </a:r>
            <a:r>
              <a:rPr lang="en-US" sz="32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"}  </a:t>
            </a:r>
            <a:endParaRPr lang="en-US" sz="32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]</a:t>
            </a:r>
          </a:p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-131912"/>
            <a:ext cx="120161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err="1"/>
              <a:t>n</a:t>
            </a:r>
            <a:r>
              <a:rPr lang="en-US" sz="6000" dirty="0" err="1" smtClean="0"/>
              <a:t>gram</a:t>
            </a:r>
            <a:r>
              <a:rPr lang="en-US" sz="6000" dirty="0" smtClean="0"/>
              <a:t> tokens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37907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64123" y="1867725"/>
            <a:ext cx="120278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    </a:t>
            </a:r>
            <a:r>
              <a:rPr lang="en-US" sz="36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"filter":{</a:t>
            </a:r>
          </a:p>
          <a:p>
            <a:r>
              <a:rPr lang="en-US" sz="36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"</a:t>
            </a:r>
            <a:r>
              <a:rPr lang="en-US" sz="3600" dirty="0" err="1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ngram</a:t>
            </a:r>
            <a:r>
              <a:rPr lang="en-US" sz="36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":{</a:t>
            </a:r>
            <a:endParaRPr lang="en-US" sz="36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 "type</a:t>
            </a:r>
            <a:r>
              <a:rPr lang="en-US" sz="36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":“</a:t>
            </a:r>
            <a:r>
              <a:rPr lang="en-US" sz="3600" dirty="0" err="1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edgeNgram</a:t>
            </a:r>
            <a:r>
              <a:rPr lang="en-US" sz="36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",</a:t>
            </a:r>
          </a:p>
          <a:p>
            <a:r>
              <a:rPr lang="en-US" sz="36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 "min_gram</a:t>
            </a:r>
            <a:r>
              <a:rPr lang="en-US" sz="36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":3,</a:t>
            </a:r>
            <a:endParaRPr lang="en-US" sz="36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 "max_gram</a:t>
            </a:r>
            <a:r>
              <a:rPr lang="en-US" sz="36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":20</a:t>
            </a:r>
            <a:endParaRPr lang="en-US" sz="36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}</a:t>
            </a:r>
          </a:p>
          <a:p>
            <a:r>
              <a:rPr lang="en-US" sz="36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}</a:t>
            </a:r>
            <a:endParaRPr lang="en-US" sz="36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-131912"/>
            <a:ext cx="120161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edge n-gram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8744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2001" y="883751"/>
            <a:ext cx="1202787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"</a:t>
            </a:r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tweet": {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"properties": {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			"id": {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			   "index": "</a:t>
            </a:r>
            <a:r>
              <a:rPr lang="en-US" sz="2000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not_analyzed</a:t>
            </a:r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", 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</a:t>
            </a:r>
            <a:r>
              <a:rPr lang="en-US" sz="20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	   "</a:t>
            </a:r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type": "string"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			},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"text": {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 "type": "string",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 </a:t>
            </a:r>
            <a:r>
              <a:rPr lang="en-US" sz="2000" b="1" dirty="0" smtClean="0">
                <a:ln>
                  <a:solidFill>
                    <a:srgbClr val="FFFF00"/>
                  </a:solidFill>
                </a:ln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</a:t>
            </a:r>
            <a:r>
              <a:rPr lang="en-US" sz="2000" b="1" dirty="0" err="1" smtClean="0">
                <a:ln>
                  <a:solidFill>
                    <a:srgbClr val="FFFF00"/>
                  </a:solidFill>
                </a:ln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search_analyzer</a:t>
            </a:r>
            <a:r>
              <a:rPr lang="en-US" sz="2000" b="1" dirty="0" smtClean="0">
                <a:ln>
                  <a:solidFill>
                    <a:srgbClr val="FFFF00"/>
                  </a:solidFill>
                </a:ln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 </a:t>
            </a:r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: "lowercase-keyword",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 "</a:t>
            </a:r>
            <a:r>
              <a:rPr lang="en-US" sz="2000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index_analyzer</a:t>
            </a:r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 : "</a:t>
            </a:r>
            <a:r>
              <a:rPr lang="en-US" sz="2000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ngram-tokenizer</a:t>
            </a:r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}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}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}</a:t>
            </a:r>
            <a:endParaRPr lang="en-US" sz="20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-131912"/>
            <a:ext cx="120161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latin typeface="SimHei" panose="02010609060101010101" pitchFamily="49" charset="-122"/>
                <a:ea typeface="SimHei" panose="02010609060101010101" pitchFamily="49" charset="-122"/>
              </a:rPr>
              <a:t>n</a:t>
            </a:r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-gram search analyzer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2228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0" y="731351"/>
            <a:ext cx="1202787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curl </a:t>
            </a:r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-X POST /tweets/_</a:t>
            </a:r>
            <a:r>
              <a:rPr lang="en-US" sz="2000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search?q</a:t>
            </a:r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sz="2000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text:</a:t>
            </a:r>
            <a:r>
              <a:rPr lang="en-US" sz="2000" b="1" dirty="0" err="1">
                <a:ln>
                  <a:solidFill>
                    <a:srgbClr val="FFFF00"/>
                  </a:solidFill>
                </a:ln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neb</a:t>
            </a:r>
            <a:endParaRPr lang="en-US" sz="2000" b="1" dirty="0">
              <a:ln>
                <a:solidFill>
                  <a:srgbClr val="FFFF00"/>
                </a:solidFill>
              </a:ln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"took" : 56,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"</a:t>
            </a:r>
            <a:r>
              <a:rPr lang="en-US" sz="2000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timed_out</a:t>
            </a:r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 : false,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"_shards" : {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"total" : 1,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"successful" : 1,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"failed" : 0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},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"hits" : {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"total" : 1,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"</a:t>
            </a:r>
            <a:r>
              <a:rPr lang="en-US" sz="2000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max_score</a:t>
            </a:r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 : 0.15342641,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"hits" : [ {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"_index" : "tweets",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"_type" : "tweet",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"_id" : "123",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"_score" : 0.15342641,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"_source":{"id":"123","text":"tweet me at </a:t>
            </a:r>
            <a:r>
              <a:rPr lang="en-US" sz="2000" b="1" dirty="0">
                <a:ln>
                  <a:solidFill>
                    <a:srgbClr val="FFFF00"/>
                  </a:solidFill>
                </a:ln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Neb</a:t>
            </a:r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raska code!"}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} ]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}}</a:t>
            </a:r>
            <a:endParaRPr lang="en-US" sz="20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-131912"/>
            <a:ext cx="120161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n-gram search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877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art4apps.org/images/downloadable/a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355" y="19558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17385" y="220008"/>
            <a:ext cx="710963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So... we’re just </a:t>
            </a:r>
          </a:p>
          <a:p>
            <a:pPr algn="ctr"/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chopping words up?</a:t>
            </a:r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3124204" y="6014135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...  no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0504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0" y="0"/>
            <a:ext cx="11925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SimHei" panose="02010609060101010101" pitchFamily="49" charset="-122"/>
                <a:ea typeface="SimHei" panose="02010609060101010101" pitchFamily="49" charset="-122"/>
              </a:rPr>
              <a:t>w</a:t>
            </a:r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ord stemming</a:t>
            </a:r>
            <a:endParaRPr lang="en-US" sz="6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452" y="1197619"/>
            <a:ext cx="121025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curl -X GET /tweets/_</a:t>
            </a:r>
            <a:r>
              <a:rPr lang="en-US" sz="2800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analyze?pretty</a:t>
            </a:r>
            <a:r>
              <a:rPr lang="en-US" sz="2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=true^&amp;analyzer=snowball </a:t>
            </a:r>
            <a:endParaRPr lang="en-US" sz="2800" dirty="0" smtClean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-</a:t>
            </a:r>
            <a:r>
              <a:rPr lang="en-US" sz="2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d 'tweeting'</a:t>
            </a:r>
          </a:p>
          <a:p>
            <a:r>
              <a:rPr lang="en-US" sz="2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"tokens" : [ {</a:t>
            </a:r>
          </a:p>
          <a:p>
            <a:r>
              <a:rPr lang="en-US" sz="2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"token" : "tweet"</a:t>
            </a:r>
          </a:p>
          <a:p>
            <a:r>
              <a:rPr lang="en-US" sz="2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} ]</a:t>
            </a:r>
          </a:p>
          <a:p>
            <a:r>
              <a:rPr lang="en-US" sz="2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}</a:t>
            </a:r>
          </a:p>
          <a:p>
            <a:endParaRPr lang="en-US" sz="28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95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0" y="0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phonetic analyzers</a:t>
            </a:r>
            <a:endParaRPr lang="en-US" sz="6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452" y="1197619"/>
            <a:ext cx="12102548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6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en-US" sz="6000" dirty="0" err="1">
                <a:latin typeface="SimHei" panose="02010609060101010101" pitchFamily="49" charset="-122"/>
                <a:ea typeface="SimHei" panose="02010609060101010101" pitchFamily="49" charset="-122"/>
              </a:rPr>
              <a:t>j</a:t>
            </a:r>
            <a:r>
              <a:rPr lang="en-US" sz="6000" dirty="0" err="1" smtClean="0">
                <a:latin typeface="SimHei" panose="02010609060101010101" pitchFamily="49" charset="-122"/>
                <a:ea typeface="SimHei" panose="02010609060101010101" pitchFamily="49" charset="-122"/>
              </a:rPr>
              <a:t>on</a:t>
            </a:r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  / john</a:t>
            </a:r>
          </a:p>
          <a:p>
            <a:pPr algn="ctr"/>
            <a:endParaRPr lang="en-US" sz="6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6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en-US" sz="6000" dirty="0" err="1">
                <a:latin typeface="SimHei" panose="02010609060101010101" pitchFamily="49" charset="-122"/>
                <a:ea typeface="SimHei" panose="02010609060101010101" pitchFamily="49" charset="-122"/>
              </a:rPr>
              <a:t>j</a:t>
            </a:r>
            <a:r>
              <a:rPr lang="en-US" sz="6000" dirty="0" err="1" smtClean="0">
                <a:latin typeface="SimHei" panose="02010609060101010101" pitchFamily="49" charset="-122"/>
                <a:ea typeface="SimHei" panose="02010609060101010101" pitchFamily="49" charset="-122"/>
              </a:rPr>
              <a:t>n,an</a:t>
            </a:r>
            <a:endParaRPr lang="en-US" sz="6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en-US" sz="32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(double </a:t>
            </a:r>
            <a:r>
              <a:rPr lang="en-US" sz="3200" dirty="0" err="1" smtClean="0">
                <a:latin typeface="SimHei" panose="02010609060101010101" pitchFamily="49" charset="-122"/>
                <a:ea typeface="SimHei" panose="02010609060101010101" pitchFamily="49" charset="-122"/>
              </a:rPr>
              <a:t>metaphone</a:t>
            </a:r>
            <a:r>
              <a:rPr lang="en-US" sz="32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)</a:t>
            </a:r>
            <a:endParaRPr lang="en-US" sz="32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943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0" y="0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SimHei" panose="02010609060101010101" pitchFamily="49" charset="-122"/>
                <a:ea typeface="SimHei" panose="02010609060101010101" pitchFamily="49" charset="-122"/>
              </a:rPr>
              <a:t>l</a:t>
            </a:r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emmatization</a:t>
            </a:r>
            <a:endParaRPr lang="en-US" sz="6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2200919"/>
            <a:ext cx="121025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better</a:t>
            </a:r>
          </a:p>
          <a:p>
            <a:pPr algn="ctr"/>
            <a:endParaRPr lang="en-US" sz="6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good</a:t>
            </a:r>
            <a:endParaRPr lang="en-US" sz="6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822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606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queries</a:t>
            </a:r>
            <a:endParaRPr lang="en-US" sz="6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165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SimHei" panose="02010609060101010101" pitchFamily="49" charset="-122"/>
                <a:ea typeface="SimHei" panose="02010609060101010101" pitchFamily="49" charset="-122"/>
              </a:rPr>
              <a:t>m</a:t>
            </a:r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atch </a:t>
            </a:r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query</a:t>
            </a:r>
            <a:endParaRPr lang="en-US" sz="6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692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SimHei" panose="02010609060101010101" pitchFamily="49" charset="-122"/>
                <a:ea typeface="SimHei" panose="02010609060101010101" pitchFamily="49" charset="-122"/>
              </a:rPr>
              <a:t>m</a:t>
            </a:r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atch </a:t>
            </a:r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phrase</a:t>
            </a:r>
            <a:endParaRPr lang="en-US" sz="6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7446" y="1301262"/>
            <a:ext cx="79683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{</a:t>
            </a:r>
          </a:p>
          <a:p>
            <a:r>
              <a:rPr 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	</a:t>
            </a:r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“match”: {</a:t>
            </a:r>
          </a:p>
          <a:p>
            <a:r>
              <a:rPr 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	</a:t>
            </a:r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	“</a:t>
            </a:r>
            <a:r>
              <a:rPr lang="en-US" sz="4000" dirty="0" err="1" smtClean="0">
                <a:latin typeface="SimHei" panose="02010609060101010101" pitchFamily="49" charset="-122"/>
                <a:ea typeface="SimHei" panose="02010609060101010101" pitchFamily="49" charset="-122"/>
              </a:rPr>
              <a:t>firstName</a:t>
            </a:r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”: “Jon”</a:t>
            </a:r>
          </a:p>
          <a:p>
            <a:r>
              <a:rPr 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	</a:t>
            </a:r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}</a:t>
            </a:r>
          </a:p>
          <a:p>
            <a:r>
              <a:rPr 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}</a:t>
            </a:r>
          </a:p>
          <a:p>
            <a:endParaRPr lang="en-US" sz="4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297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SimHei" panose="02010609060101010101" pitchFamily="49" charset="-122"/>
                <a:ea typeface="SimHei" panose="02010609060101010101" pitchFamily="49" charset="-122"/>
              </a:rPr>
              <a:t>d</a:t>
            </a:r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is max query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5138" y="1301261"/>
            <a:ext cx="1181686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{</a:t>
            </a:r>
          </a:p>
          <a:p>
            <a:r>
              <a:rPr lang="en-US" sz="3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 “</a:t>
            </a:r>
            <a:r>
              <a:rPr lang="en-US" sz="3800" dirty="0" err="1" smtClean="0">
                <a:latin typeface="SimHei" panose="02010609060101010101" pitchFamily="49" charset="-122"/>
                <a:ea typeface="SimHei" panose="02010609060101010101" pitchFamily="49" charset="-122"/>
              </a:rPr>
              <a:t>dis_max</a:t>
            </a:r>
            <a:r>
              <a:rPr lang="en-US" sz="3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”: {</a:t>
            </a:r>
          </a:p>
          <a:p>
            <a:r>
              <a:rPr lang="en-US" sz="3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	“queries”: [</a:t>
            </a:r>
          </a:p>
          <a:p>
            <a:r>
              <a:rPr lang="en-US" sz="3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	  {“term”: {“name”: “</a:t>
            </a:r>
            <a:r>
              <a:rPr lang="en-US" sz="3800" dirty="0" err="1" smtClean="0">
                <a:latin typeface="SimHei" panose="02010609060101010101" pitchFamily="49" charset="-122"/>
                <a:ea typeface="SimHei" panose="02010609060101010101" pitchFamily="49" charset="-122"/>
              </a:rPr>
              <a:t>elasticsearch</a:t>
            </a:r>
            <a:r>
              <a:rPr lang="en-US" sz="3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”},</a:t>
            </a:r>
          </a:p>
          <a:p>
            <a:r>
              <a:rPr lang="en-US" sz="3800" dirty="0">
                <a:latin typeface="SimHei" panose="02010609060101010101" pitchFamily="49" charset="-122"/>
                <a:ea typeface="SimHei" panose="02010609060101010101" pitchFamily="49" charset="-122"/>
              </a:rPr>
              <a:t>	 </a:t>
            </a:r>
            <a:r>
              <a:rPr lang="en-US" sz="3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sz="3800" dirty="0">
                <a:latin typeface="SimHei" panose="02010609060101010101" pitchFamily="49" charset="-122"/>
                <a:ea typeface="SimHei" panose="02010609060101010101" pitchFamily="49" charset="-122"/>
              </a:rPr>
              <a:t>{“term</a:t>
            </a:r>
            <a:r>
              <a:rPr lang="en-US" sz="3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”: {“</a:t>
            </a:r>
            <a:r>
              <a:rPr lang="en-US" sz="3800" dirty="0" err="1" smtClean="0">
                <a:latin typeface="SimHei" panose="02010609060101010101" pitchFamily="49" charset="-122"/>
                <a:ea typeface="SimHei" panose="02010609060101010101" pitchFamily="49" charset="-122"/>
              </a:rPr>
              <a:t>desc</a:t>
            </a:r>
            <a:r>
              <a:rPr lang="en-US" sz="3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”:“</a:t>
            </a:r>
            <a:r>
              <a:rPr lang="en-US" sz="3800" dirty="0" err="1">
                <a:latin typeface="SimHei" panose="02010609060101010101" pitchFamily="49" charset="-122"/>
                <a:ea typeface="SimHei" panose="02010609060101010101" pitchFamily="49" charset="-122"/>
              </a:rPr>
              <a:t>elasticsearch</a:t>
            </a:r>
            <a:r>
              <a:rPr lang="en-US" sz="3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”}</a:t>
            </a:r>
          </a:p>
          <a:p>
            <a:r>
              <a:rPr lang="en-US" sz="3800" dirty="0">
                <a:latin typeface="SimHei" panose="02010609060101010101" pitchFamily="49" charset="-122"/>
                <a:ea typeface="SimHei" panose="02010609060101010101" pitchFamily="49" charset="-122"/>
              </a:rPr>
              <a:t>	</a:t>
            </a:r>
            <a:r>
              <a:rPr lang="en-US" sz="3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 ]</a:t>
            </a:r>
          </a:p>
          <a:p>
            <a:r>
              <a:rPr lang="en-US" sz="3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  }</a:t>
            </a:r>
          </a:p>
          <a:p>
            <a:r>
              <a:rPr lang="en-US" sz="3800" dirty="0">
                <a:latin typeface="SimHei" panose="02010609060101010101" pitchFamily="49" charset="-122"/>
                <a:ea typeface="SimHei" panose="02010609060101010101" pitchFamily="49" charset="-122"/>
              </a:rPr>
              <a:t>}</a:t>
            </a:r>
          </a:p>
          <a:p>
            <a:endParaRPr lang="en-US" sz="3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56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queries vs filters!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47446" y="1301262"/>
            <a:ext cx="796838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q</a:t>
            </a:r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ueries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scoring + relevance ranking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a</a:t>
            </a:r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nalyzed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f</a:t>
            </a:r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f</a:t>
            </a:r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ast, cacheable </a:t>
            </a:r>
            <a:endParaRPr lang="en-US" sz="4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n</a:t>
            </a:r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o scoring</a:t>
            </a:r>
            <a:endParaRPr lang="en-US" sz="4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sz="4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563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SimHei" panose="02010609060101010101" pitchFamily="49" charset="-122"/>
                <a:ea typeface="SimHei" panose="02010609060101010101" pitchFamily="49" charset="-122"/>
              </a:rPr>
              <a:t>t</a:t>
            </a:r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erm filter</a:t>
            </a:r>
            <a:endParaRPr lang="en-US" sz="6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3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SimHei" panose="02010609060101010101" pitchFamily="49" charset="-122"/>
                <a:ea typeface="SimHei" panose="02010609060101010101" pitchFamily="49" charset="-122"/>
              </a:rPr>
              <a:t>o</a:t>
            </a:r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ther filters</a:t>
            </a:r>
            <a:endParaRPr lang="en-US" sz="6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985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filtered queries</a:t>
            </a:r>
            <a:endParaRPr lang="en-US" sz="6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981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0" y="0"/>
                <a:ext cx="12192000" cy="6500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 smtClean="0">
                    <a:latin typeface="SimHei" panose="02010609060101010101" pitchFamily="49" charset="-122"/>
                    <a:ea typeface="SimHei" panose="02010609060101010101" pitchFamily="49" charset="-122"/>
                  </a:rPr>
                  <a:t>relevance ranking</a:t>
                </a:r>
              </a:p>
              <a:p>
                <a:endParaRPr lang="en-US" sz="2400" dirty="0" smtClean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endParaRPr lang="en-US" sz="2400" dirty="0" smtClean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𝑡𝑓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𝑖𝑛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𝑑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𝑖𝑑𝑓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𝑏𝑜𝑜𝑠𝑡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.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𝑓𝑑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𝑖𝑛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𝑑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𝑙𝑒𝑛𝑔𝑡h𝑁𝑜𝑟𝑚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.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𝑓𝑑𝑠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𝑖𝑛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 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𝑑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𝑐𝑜𝑜𝑟𝑑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𝑞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𝑑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𝑞𝑢𝑒𝑟𝑦𝑁𝑜𝑟𝑚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𝑞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60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endParaRPr lang="en-US" sz="4000" dirty="0" smtClean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r>
                  <a:rPr lang="en-US" sz="4000" dirty="0" err="1" smtClean="0">
                    <a:latin typeface="SimHei" panose="02010609060101010101" pitchFamily="49" charset="-122"/>
                    <a:ea typeface="SimHei" panose="02010609060101010101" pitchFamily="49" charset="-122"/>
                  </a:rPr>
                  <a:t>tf</a:t>
                </a:r>
                <a:r>
                  <a:rPr lang="en-US" sz="4000" dirty="0" smtClean="0">
                    <a:latin typeface="SimHei" panose="02010609060101010101" pitchFamily="49" charset="-122"/>
                    <a:ea typeface="SimHei" panose="02010609060101010101" pitchFamily="49" charset="-122"/>
                  </a:rPr>
                  <a:t> = term frequency</a:t>
                </a:r>
              </a:p>
              <a:p>
                <a:r>
                  <a:rPr lang="en-US" sz="4000" dirty="0" err="1" smtClean="0">
                    <a:latin typeface="SimHei" panose="02010609060101010101" pitchFamily="49" charset="-122"/>
                    <a:ea typeface="SimHei" panose="02010609060101010101" pitchFamily="49" charset="-122"/>
                  </a:rPr>
                  <a:t>idf</a:t>
                </a:r>
                <a:r>
                  <a:rPr lang="en-US" sz="4000" dirty="0" smtClean="0">
                    <a:latin typeface="SimHei" panose="02010609060101010101" pitchFamily="49" charset="-122"/>
                    <a:ea typeface="SimHei" panose="02010609060101010101" pitchFamily="49" charset="-122"/>
                  </a:rPr>
                  <a:t> = inverse document frequency</a:t>
                </a:r>
              </a:p>
              <a:p>
                <a:r>
                  <a:rPr lang="en-US" sz="40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b</a:t>
                </a:r>
                <a:r>
                  <a:rPr lang="en-US" sz="4000" dirty="0" smtClean="0">
                    <a:latin typeface="SimHei" panose="02010609060101010101" pitchFamily="49" charset="-122"/>
                    <a:ea typeface="SimHei" panose="02010609060101010101" pitchFamily="49" charset="-122"/>
                  </a:rPr>
                  <a:t>oost = set during indexing</a:t>
                </a:r>
              </a:p>
              <a:p>
                <a:r>
                  <a:rPr lang="en-US" sz="4000" dirty="0" err="1" smtClean="0">
                    <a:latin typeface="SimHei" panose="02010609060101010101" pitchFamily="49" charset="-122"/>
                    <a:ea typeface="SimHei" panose="02010609060101010101" pitchFamily="49" charset="-122"/>
                  </a:rPr>
                  <a:t>lengthNorm</a:t>
                </a:r>
                <a:r>
                  <a:rPr lang="en-US" sz="4000" dirty="0" smtClean="0">
                    <a:latin typeface="SimHei" panose="02010609060101010101" pitchFamily="49" charset="-122"/>
                    <a:ea typeface="SimHei" panose="02010609060101010101" pitchFamily="49" charset="-122"/>
                  </a:rPr>
                  <a:t> = helps boost shorter fields</a:t>
                </a:r>
                <a:endParaRPr lang="en-US" sz="60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endParaRPr lang="en-US" sz="6000" dirty="0" smtClean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500754"/>
              </a:xfrm>
              <a:prstGeom prst="rect">
                <a:avLst/>
              </a:prstGeom>
              <a:blipFill rotWithShape="0">
                <a:blip r:embed="rId3"/>
                <a:stretch>
                  <a:fillRect l="-1750" t="-2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66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distributing search</a:t>
            </a:r>
            <a:endParaRPr lang="en-US" sz="32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0700" y="1506766"/>
            <a:ext cx="104013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/</a:t>
            </a:r>
            <a:r>
              <a:rPr lang="en-US" sz="4400" dirty="0" err="1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config</a:t>
            </a:r>
            <a:r>
              <a:rPr lang="en-US" sz="44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/</a:t>
            </a:r>
            <a:r>
              <a:rPr lang="en-US" sz="4400" dirty="0" err="1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elasticsearch.yml</a:t>
            </a:r>
            <a:endParaRPr lang="en-US" sz="44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pPr lvl="1"/>
            <a:endParaRPr lang="en-US" sz="4000" dirty="0" smtClean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pPr lvl="1"/>
            <a:r>
              <a:rPr lang="en-US" sz="40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#default shards / replicas</a:t>
            </a:r>
            <a:endParaRPr lang="en-US" sz="40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pPr lvl="1"/>
            <a:r>
              <a:rPr lang="en-US" sz="4000" dirty="0" err="1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index.number_of_shards</a:t>
            </a:r>
            <a:r>
              <a:rPr lang="en-US" sz="4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: </a:t>
            </a:r>
            <a:r>
              <a:rPr lang="en-US" sz="40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2</a:t>
            </a:r>
          </a:p>
          <a:p>
            <a:pPr lvl="1"/>
            <a:r>
              <a:rPr lang="en-US" sz="4000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sz="4000" dirty="0" err="1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ndex.number_of_replicas</a:t>
            </a:r>
            <a:r>
              <a:rPr lang="en-US" sz="4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: 1</a:t>
            </a:r>
          </a:p>
        </p:txBody>
      </p:sp>
    </p:spTree>
    <p:extLst>
      <p:ext uri="{BB962C8B-B14F-4D97-AF65-F5344CB8AC3E}">
        <p14:creationId xmlns:p14="http://schemas.microsoft.com/office/powerpoint/2010/main" val="164845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ucen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746" y="2785155"/>
            <a:ext cx="7772330" cy="119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Image result for elasticsearch"/>
          <p:cNvSpPr>
            <a:spLocks noChangeAspect="1" noChangeArrowheads="1"/>
          </p:cNvSpPr>
          <p:nvPr/>
        </p:nvSpPr>
        <p:spPr bwMode="auto">
          <a:xfrm>
            <a:off x="1117600" y="803047"/>
            <a:ext cx="286204" cy="28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Image result for elasticsear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 descr="https://s3.amazonaws.com/kinlane-productions/api-evangelist/elasticsearch/elastic-search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19" y="849992"/>
            <a:ext cx="3243263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upload.wikimedia.org/wikipedia/en/archive/3/3e/20150220230831!Sol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147" y="613002"/>
            <a:ext cx="269557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tika.apache.org/tik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522686"/>
            <a:ext cx="27813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Apach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287" y="4830989"/>
            <a:ext cx="2944200" cy="116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1559" y="5610905"/>
            <a:ext cx="30956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4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" t="1" b="10307"/>
          <a:stretch/>
        </p:blipFill>
        <p:spPr>
          <a:xfrm>
            <a:off x="190500" y="1384300"/>
            <a:ext cx="11963400" cy="5194300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746789" y="315099"/>
            <a:ext cx="64" cy="553998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37323" y="153194"/>
            <a:ext cx="78189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err="1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Consolas" panose="020B0609020204030204" pitchFamily="49" charset="0"/>
              </a:rPr>
              <a:t>elasticsearch</a:t>
            </a:r>
            <a:r>
              <a:rPr lang="en-US" altLang="en-US" sz="36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Consolas" panose="020B0609020204030204" pitchFamily="49" charset="0"/>
              </a:rPr>
              <a:t> head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</a:t>
            </a:r>
            <a:r>
              <a:rPr lang="en-US" altLang="en-US" sz="24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plugin </a:t>
            </a:r>
            <a:r>
              <a:rPr lang="en-US" altLang="en-US" sz="24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mobz</a:t>
            </a:r>
            <a:r>
              <a:rPr lang="en-US" altLang="en-US" sz="24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elasticsearch</a:t>
            </a:r>
            <a:r>
              <a:rPr lang="en-US" altLang="en-US" sz="24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altLang="en-US" sz="3600" dirty="0"/>
              <a:t> </a:t>
            </a:r>
            <a:endParaRPr lang="en-US" altLang="en-US" sz="3600" dirty="0">
              <a:latin typeface="Arial" panose="020B0604020202020204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377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" t="1" b="10307"/>
          <a:stretch/>
        </p:blipFill>
        <p:spPr>
          <a:xfrm>
            <a:off x="190500" y="1384300"/>
            <a:ext cx="11963400" cy="5194300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746789" y="315099"/>
            <a:ext cx="64" cy="553998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8921" y="153194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Consolas" panose="020B0609020204030204" pitchFamily="49" charset="0"/>
              </a:rPr>
              <a:t>y</a:t>
            </a:r>
            <a:r>
              <a:rPr lang="en-US" sz="4800" dirty="0" smtClean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Consolas" panose="020B0609020204030204" pitchFamily="49" charset="0"/>
              </a:rPr>
              <a:t>ellow cluster health?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843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746789" y="315099"/>
            <a:ext cx="64" cy="553998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3910" y="153194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8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en-US" altLang="en-US" sz="4800" dirty="0" smtClean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Consolas" panose="020B0609020204030204" pitchFamily="49" charset="0"/>
              </a:rPr>
              <a:t>e need bono!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48" b="43435"/>
          <a:stretch/>
        </p:blipFill>
        <p:spPr>
          <a:xfrm>
            <a:off x="285749" y="1673662"/>
            <a:ext cx="11607423" cy="398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4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746789" y="315099"/>
            <a:ext cx="64" cy="553998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1689" y="153194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8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en-US" sz="4800" dirty="0" smtClean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Consolas" panose="020B0609020204030204" pitchFamily="49" charset="0"/>
              </a:rPr>
              <a:t>nd </a:t>
            </a:r>
            <a:r>
              <a:rPr lang="en-US" altLang="en-US" sz="4800" dirty="0" err="1" smtClean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Consolas" panose="020B0609020204030204" pitchFamily="49" charset="0"/>
              </a:rPr>
              <a:t>celine</a:t>
            </a:r>
            <a:r>
              <a:rPr lang="en-US" altLang="en-US" sz="4800" dirty="0" smtClean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Consolas" panose="020B0609020204030204" pitchFamily="49" charset="0"/>
              </a:rPr>
              <a:t>?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" y="984191"/>
            <a:ext cx="1100137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0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746789" y="315099"/>
            <a:ext cx="64" cy="553998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1692" y="153194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sz="4800" dirty="0" smtClean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Consolas" panose="020B0609020204030204" pitchFamily="49" charset="0"/>
              </a:rPr>
              <a:t>dd replica</a:t>
            </a:r>
            <a:endParaRPr 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292100" y="1867337"/>
            <a:ext cx="121285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curl -X </a:t>
            </a:r>
            <a:r>
              <a:rPr lang="en-US" sz="36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PUT /tweets/_settings </a:t>
            </a:r>
            <a:r>
              <a:rPr lang="en-US" sz="36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–</a:t>
            </a:r>
            <a:r>
              <a:rPr lang="en-US" sz="36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d "{</a:t>
            </a:r>
          </a:p>
          <a:p>
            <a:r>
              <a:rPr lang="en-US" sz="36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"</a:t>
            </a:r>
            <a:r>
              <a:rPr lang="en-US" sz="3600" dirty="0" err="1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index.number_of_replicas</a:t>
            </a:r>
            <a:r>
              <a:rPr lang="en-US" sz="36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": 2</a:t>
            </a:r>
          </a:p>
          <a:p>
            <a:r>
              <a:rPr lang="en-US" sz="36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}"</a:t>
            </a:r>
            <a:endParaRPr lang="en-US" sz="36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22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746789" y="315099"/>
            <a:ext cx="64" cy="553998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92796" y="153194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800" dirty="0" err="1" smtClean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Consolas" panose="020B0609020204030204" pitchFamily="49" charset="0"/>
              </a:rPr>
              <a:t>ahh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38" y="1023937"/>
            <a:ext cx="11176909" cy="521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6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0" y="0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the best of the rest</a:t>
            </a:r>
            <a:endParaRPr lang="en-US" sz="6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sz="6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facets / aggregations</a:t>
            </a:r>
            <a:endParaRPr lang="en-US" sz="4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t</a:t>
            </a:r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erm high-lighting</a:t>
            </a:r>
            <a:endParaRPr lang="en-US" sz="4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fuzzy </a:t>
            </a:r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queries</a:t>
            </a:r>
          </a:p>
          <a:p>
            <a:pPr algn="ctr"/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“did you mean” </a:t>
            </a:r>
            <a:r>
              <a:rPr lang="en-US" sz="4000" dirty="0" err="1" smtClean="0">
                <a:latin typeface="SimHei" panose="02010609060101010101" pitchFamily="49" charset="-122"/>
                <a:ea typeface="SimHei" panose="02010609060101010101" pitchFamily="49" charset="-122"/>
              </a:rPr>
              <a:t>suggesters</a:t>
            </a:r>
            <a:endParaRPr lang="en-US" sz="4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geo search </a:t>
            </a:r>
          </a:p>
          <a:p>
            <a:pPr algn="ctr"/>
            <a:endParaRPr lang="en-US" sz="6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4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086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709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sources</a:t>
            </a:r>
            <a:endParaRPr lang="en-US" sz="6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AutoShape 2" descr="data:image/webp;base64,UklGRlwXAABXRUJQVlA4IFAXAACwhACdASr6AFoBPrFKm0amI6IUulaoZAsE8TddL3jXTyT3K8s+f/3XnU2r/P+nve3eYdA+fz/e+s/+w/6n2Ev7B0WPMj5q3/K/c74A/131D/6B6TP/g9p70bemm/uGR+Nd8G7EE3v29/t/GWw2nWcndoQHnPC3+8CUWHJkhxnFr4wZzJmSSklJCP3F0f1CqDmYnXCR2ajpJbZWW6lftWXQTmJ6N9KHv8O4lJ8B4yPM1XG63FIzOiszGSeVJTpoDo+l9VLAhjkNiyqYBjmSYZoeinTtXzGK5JXJJj0uyXtLBAQOzECTBUoq6vUyRAvR2oda+anNwsIQL6xmNuPCzFCzQqjpWkzhftj0qydNAqj2xBxj0pfggFE6vsObE2CcxBnXxIhCrYhEcFEmYWKK4iMnC6zOK9CeLKc+35uuHcauZl7YUmzTr5O9fg/cg1t0djY4QqoHk9dsWLQFHg6ZR22Z5VoFR72OqbyGWLBTxbLz2jx9ETxirMLZ2+ySTwx8cbZ68yrWvzWhBKPiCDgaMv83S263C8rRpnpfSbiugEW4ZsLJyUEdzLQD8+mGgO7rVpweyjEEykK5wYqJ8DZKETEIl66IQIPS4ob4KL7usZtHBI1fyHdeS8AjXT3RbMM4heVy08cYa76+N5nkmPGCtYlbYHVMajZwZjpJqzOsvZownVrrnhYUZWzeO+IBWAv/8f1fPAeOuONceJzkLefQ/WEM5UXE/3r+fso9yc8F35JspZtYUOJkq9ZH57m5CknpEeGkLQcd1urh121df5G5nEUl0FqIgRcKJtoTEIM1aeHp9vz0rYJsl6y+PGS+BMq3kZmoobAlcZa9G8N8s+ezdaucILw+xqremtvbEI4StufJrWBJF9hOIYOcz4nvkmOmG/bl/XgJNm3JbBWd4+fojQ8nyERcDwfQPq6J5+hhAUkmTjbLcVoZJJON0cuabuT+rYGGP73xx9OzrcyftTd92vwKLLEouGmg5A54moSVbptzwiOX1oTHniHVwS5EV5zKuVSgWEece8gu/OD/NZBLUD4ghewOHzrEnFro2GFs2LmyHZDzRfr2WZd93Df1BECtK8snREYRbSChRTQJYDNBtw1Irj7qBdO8E9s/1ZK71nmO92Yz0vsECe6/YnByvrX5pcbrC0SZsgVdxceft7H4I6clEuqygmrFHwBdVqeH49VAn4KE5Cfy6Qk2y9B/hhTVlHm3+D1jWmWtZA4JS9zixgmbg5qDr0NvbKgdk+AtR3YPZVeHGQXIF6hzVgzLnLkmqx8m59Nab7d3JV33/8KOpI0oKTgN9pkjnqfka4unv4V5fwcGo5dWSkXaMaEC6VXUPqMDcdbyDUnzX6iRNd0GxrZW+gC9GqBpazcDnhgVnDIVLEDbMl+ZJOifZLOQ04NYtduleI/Mtm9B6A5CAi3jwAD+tq+NPD2+WmwfvzCuhb2tByhUac/8pIL/WGD83YbSW32Z+Yq91C71DzM9NFNMgQkCwLmNlJTqN+XYlZRFFD3uad+5jwAV+DGcaHDFjOxEO4FMzfspSzQD0dFHCNGZDB+XmbopLzvtvgRixrXuewgwGF14CC2UCP84n5CQjDAKwFR9ydStugS96yERWEZFTzijKQsURbfncTIk7jyuHe2bX8KEkqcmH+XCsPedYJpQKX8XtvelLaE98XU4ls9qrMvH3KdU+T+1PrVyrTBVRcgf2NQxAfPMMDZf3IbBBCG02+YYFDGfKqRRix9WyBZ1hJmATIamcE5WJGM6QRweT3fqaz+brywLBRslKxcBuIZFlda1UltdJ38gLF++0JuwE2tY0kvI4znxd8pSngStjX8N3DBY1o1wNUNzPgFpTlfZ7kj2raqw19O1gUeViKpMzbHXMPonLj0CaUHfw5KKK+rZFFme/++P1qp99TusX5IoAX41xN5KZtTokYhzSibtNIlEDkjcjCj9gf5PHlpshgFtXuMB3ApGbZo/di8hrBdPcJdkuqEqJAkGVCRY2tF7As9CDYADcJCT86s9FzLDV2h421rRWDRaZP2q9inPBGe7WI5UWCGeUHI8+4bsX4jVNMkzGVPfEgEy+gJ1Dk7+BC18tJMRnylGkBUZslih8+876iL1zpcuRaV5c0aiOsSLlXm/8spjtnDUJpbiN2T2sqotszk0ysBA2qzo9NxaEn3vgB/H2w6XH/0mE40fj4KJF/Ch2dd/uZxOElHb1/ECpxE9tBl654MsxbwxTe66/Db4Da9tBqCzYxMOEavgS09bqSa4l0u2Otnj+1mholpTQxHTAeM/d9B4cQgMBcg40KPUYI291G+stv9AEw8HTgtyXZ102GUhWx1uYnx/52KJxFRoAmpplZcmQ9jwVspsnoz9H3TYlIAhG+DoE0be+j9ymciGuaO7UmC/yEBG6KhmlGGYM2/8PR1KPZLdgAwWPrQjAMHT48zM7qH/mV3t5QOQRyIJhR92kjte5QuAv4Hpa/iaDGxuyla1FBrnwB4mqWOQp1PcbRXMeStUoOmi99NU1pGX3XvdftP8nA+4cugssb1YQDGm07m8w71kbLVeWEAbxqpe8KoD4mVQr7Qr5ICP5ogsnEgkPDb4yX4T2xiT+Z9r6Z2WWnzUTv3pCN4pzg2hb71vKoW6GoMerDIAvTWMlV3M2KGIWgedm6rbfscoyDFuGpg78ZlshFpyWAXk23+VEPiJAZHDl07ES1f1TDcaNOXalHc/BjpI3FKZPD/APqGSXpwmHn+XvVrEv26zHH2X1Kv21ABolxexgkd/zZDszHH8WtaDnVKvQCd/X1c8ADjr1eWmjgMdJOg5grG1k6J29PhZsXsm2OquExLIRxK6MYpT/WfWwvj4drQHKitOvHBhT4fMIkWrFXFT62DZ2bS3M/zOyqu3qVXwSqRVR7j4nh5JFYvHjI1RzmnZ6sh69ONqZbV2Zfz8JYJZLJBQQn7/6aAlEeztNCG18GjzEsHnf2IzjBQyThDK8QRCiysndI3ROyJNhz4a5+NQy8Pj688IuXWWEL4ERLyv4WNUDSHQSbHuLPSbpCDMjfRXUC0CA8CgY397WhmJj3x9au8PQDssQkyg4Zxyj16Oufw4ngKhIVlujk56kGd2Uoh6jGNtdHNskkcIQjCVRmrNLVSZ/UJ6d0ipT/D8wwoqzerogVijarFF2QJ7La2l59uie3MbLfio6zbbRK/ba4E+BFlAGc1PgoMUqQuCtlt8trGYv3A29jqdONLVnv6tYvld3sw9UCYcCGuwpVFa++8se6QSHA/JmZNal/Ley4UdbXBqrxA6u9JXzwLGCM+72XBL9eHFBKfT9RINHb/J8FMJYiPyePb0+WUjyxmXstzWmm+bm7K7LF3AOOVnD0zbrSVM1CgdjgVzlqjRioZ/Nzc9uNNEx3UQH7sAkm9bS2Dbh3kuLYpZ4lIgJMOzEllZzL55c1/y/RimW6MJET657rT13STom/gqRf8aDWhXB08eshhshx9WuodKNiU2iqtQXRrrzrD+k20++rvX2nIuNYt/1XSm9zAOt/osVU5tGw23XwWAi+eguiO2uBF3whMVVzQAgRqvw4hbvWb2YNvTNpMZeAyTWh7o97LEh8LCLXbz3ddeA3mFMlD8oMBmmcZyRbQzR4HA9CCUWNguaFHW/nOBN0zbE4Hd66PSrG79qK2zM94cf9DLIfeI37AIMsKmNEPuiXLZKn9PZbXeSu5b7kUEwDjJML6L81UKg5vAHyYvS3q3kENYsU8g2ux1I1lKTOm70KqAnzzkrW9hoFrWaEuz6vi43JtRd9FrUVmwC7x2QyHXn4efch614Sz7HIqQ53RwOsY0EO9izVfxNE4bkR59gmpEK4lvDbo9L+tVf8gcZg4PH/LrBRztU7vYmI/5/j/Gh5baWwjPHNtlfT2MDH7EsBGvI7hk92MPOV6Q06jMqi0B7Nz0J5dIlUW6T1sx7J3QE7uok3tznooDfdnEZfNucB/eoj0AM5JTcFDbco9tIQtGPDMfwK1VxNjf/DR26GfwZduTNx3E8r2H0jJkLCvjr5EcAS4azPHIWtYz4/NgOhXFmZCb6VJ5tQNx2dEJXyxIEuKmyD8Y+QnenSewGkxic4BTZvArqySKM/M8VcHOvXu+LFqQj+CyPLm023WEaWZuCpvrihDAPrTo5OkUXFI6hlkQ/UEF12SqvvFDRQEduAQvd4lXNGbfiRHA1fgduU1AsJMXiNbcMI7iW6j74M/2a3eHkCs9XxJdMPBkkOLSpTYd8rFYDZVdzzTtl1EIr6CALFGslEZytk0k9xe4VX5bQweYpTvElu6tnJ07W7TER7ptk+AnJmMYF/FQpCCo32KydcuhOjF3LpVqtILu1nAgq95oByRui9htOiXN1esvVQvkjuOMQryV9Z+EI01MSjwU+cyXZJi3xtsbWH/cbVNDwhQTcx6uPSYAhnkgB4V5V7QI+m1uJqrnOOsn3umUWZdYzjyGOJesk1jJqBPbgVScfg85flxQCwvcLaHhPXhnPNle2tqg+xSBsJcUJp8oskwHXrQIVanKyulBwX1UTfrgXyrLfKoCwafUGj3CYLwfETboUeGRc2jhiv60ZHoA0Hja1v67j/CMT13YDaKdcPIWpXvXkq/bSDzjo6dYRXgIACPCYus7qUVSWx2pq/CGjooxMlf7EhtV/XNkr+tVFxrDEUWMAMOsBaNCaWbvQ5a3JjAs0CqGHQcb2IEce2U2hXptQH0LCxWlUwdPjrKzaDj+RuiGP6rnQoPFYWhJ3XeKUAGJjz93y023J4t4dEwywbSyOGsPmip5xO4hwPOIA707GpC7YxbLPpVovVC4Ej5Lhig8CmQ2mUsaQAUAEb5xYuNDAEFNABXway+ZDQPJCigdlGqqxl/cqf5Q9VpD2pGaDk37y+Zhfz8kigrj3C7uzaLb7FQTXOjDN8jexckM76eP34Iysn9ZJQKvY8oEzg/qBiCbTW1J+ibPd9P5IfEn4zetMhmSu8FQXZNerFfga8+bAUqYdWlyEawGvYDYQrpjKflTXnBvsvw9DTQ3x16GGSB8LxoYZ3wi0ypxQsMm+HipPTFa87p4Bkrsug8ROp6L9UQDow+FrtCCvfIg2YDSTqdONrXOMMG8JlbwvbgH2/tHdU9x0dAbTxUW08w2r45sZP4O+Eodg0UW2DPF+FJWHBLZXd33SOWgR3UysNBaa/aqwaZ5Qhb6IzFOlDyV2Tfl0X9rvEMNHB3nybeUzcYmdjyEcxGe8gmIWI8uSmvpOOpjfji3Cf/lf9RGQGb9KeApmiihdPalhxLlHcmC7Iefx3te5/YlQHcaqbDGMnjMQBvSIPfz0oA5TlyERtwwBdircNRYvFzB5mM7SCR+PRqLmF5JrrpEteXjka9EdvawXpq12fJo/g+5Xn7nQ2lEuXTHbs6Y208m9hKpKKse3MkXUoM9iLgewy22uedgnmjkRGr6DU62xpCPdYwkZ92R4bTiyvif/FgdK1WbueSMjIpzlEe3Uez3v9RNDw2gwQuqPj7RoA+7fVWJrpYpH82nL1kV021eSEpoCbVTRVrOsqMziqQAKU+nEtsePo/EH0l0W5vK193L3XT3g+GWJ9SJtjUXTbJkk0IOyj+1jGl6jBy3JPyRUykcJPbahZp8GDF/w9f+Hap6iOQFMBA02ynCblN9UnUiy1AEfhMQ0piUg/GaL1qNLIx8+HyZpUzHjz5/8G+G3+ePvTgaDDsYsoe2QWcFDyVE0OjpuQrP+eo4QCp9o3TYUZBzaFizGCZ1ipBsBKwUqygKOVFP+9QPmDc5XJTDuDQeTE9lO6scXFuzz73HYbOuKtIQOX1wpkEX6QfRLXQa3Ro29Bl9xl1OUsH0SIWqgDPan563yfLrizXHY/sn/uqRUULp9izHaySOhpWEi+9fyPCAkGbd2eUL7WklO107lAm2FA4F6eAqounhewDwwOnAeeiv5ovtnzTlnBMx3GvlX+E9ZLF6NKUXGM27WfxuAhbyxyyk6sphSBg1sA8jhyHyYU4/C0WegXNOLaWTWm6kOyu8PMbrcMrHXWye7dRqdBp9F/5U08hsbCxuHbM0mQo0qA9QD1mItYTP11DN53y3yIT54Ibcv2v0/CT6EAuuPILosMUEtUP25sP8qxKHd+S7fwE2ao8Kah96C9FgbXWfC5zk+yHMQ3oMX075mciTVu+Pc6vc/TRhxokkHIHjbJL2Zsj4urKxQ7QfSDrr3PhBsa0GXvhKB/1aOh34dqiXdKMxCOqv/oA6dfFKBuSusql7z6V7DdiGM+8XXYQ0jfSDkDEJq2kyeU8xUa73/xgJT3NjonezIl7YeEbHZMq/gcbL91UlGwImenlVum0vQpBSgjxdOt+6OkxtA0ZvR+PAnQPlidEU485kr3V/gxMdvG3HqyrautqZyMrBPudWZTd+JqIQs6+cUNNcTY9b58tzNQlCqgjhX8c/HeiqLgK7j4VpP9psj7Sg+LcfXIgsD1CzKAkQ/BlP5eVFcxh2hJs2El7Sv/ZsJkFzh6L0jaIIVzDXYHvLpRGuGGTsZMfTAL4bjBAJmphScn280+1GWw253B7KGAD4at1hSle/YHyJ7Aa2fFuIe/SwsCU3FnN4NJa13jF3DtdBTSg/zNqHV2fJB29XB/JAQkH8JwkNi0SL4TSUFrFd4crwqcQn2EgEYP3Qaw8yHn69a3Zvy9esljgBBF+InX4/pnUOQeNtiVczEr48QAcWP6BEb6XTMX9WDE4TeHhTyZGsRj57/Kppn0mLLju620z1v55uVgxmoX7/vk9tIYfkmNWBDV/90YFtEu4aAnPtUM3esOQCRLGv7nZDSaTy5fSd4zuaq9ZKZYIsgXCOfdezRQJnYC0Utm2Iruwjv+TPigKQZv74nmBtgJHeUy1GC+diIeEhu7VCqwsNHD4IQkLYiu+MhzdMmJNQXnMpkaseGRI1l6JyesibAG9OeQbQOtnTjAoGLTwwoYc6CF5VUAwozAhyVzEq1blfwkM+8s0BNdUVzl8mYHKs15x2XWYYFl5XRRjs7xe3nSogFL5kWQeheCF37nfuvRWD19wJAlHJPT+wwFt8gQfgdEzniSns/EHkVaqlO3nnJbMg/DEb/yVMTcOrIt74+p7omsMogv5RaFA9y3KrMFW4erRlU+KftZ2PNtL689xwC/lv7UlH2WCovG9B/2s+D5rx1UE9pmD0a3eYpppdFDoEjJcmDiwdUsmLR/FoUc3028l1bwoWsZf1sP5LBCeadWFt0L3BcG8RJO5xXz4BIuvQ9xc/91uPdmMTV8S/cNEn2zwg8miBX30ZJnI5FwWbLpF4IoyE7Ss419AbK4ns8Ul8Ow5CRbwVnNL3ZxZU6R4M+YACqQkoqe2HQTVMULXWFRm0R8sOcd4CWm78+C1zQAserusIke3nRE1LP8QhVIcX+013BxYfNvWvS2ZgyZPY15weBYCwhkuWviPUZEV34ZDoqfzkZ0EN8TttlHmlh5PCmczpF38Cv3RNxL1Xp3L6IALrLr2bi2sux8lfGEHhcD7vytidqnEc+1XCY4U9/pvtyU05/TFiUYSYorh10J0WrXHRp8aoZcKFUmLnhwSPbcdaNU5HBo1mE1yVtHHRueL3CeerC6gc3eUL/v3U0/Zf78qt1CvOIqrZ3y1FzJMLM+PKQ+A2lqA+RpLp3o+fBr2mlrFcFTGrj/lRvtgovXEeik8E5E5T+Nm75/q1fmhdKo50J4VqmqJtkio0BK0fHHZ1DKZmajcR1XIDI76cXBi5ijf/zUk68pzHq2u36vRvvzfQbxU1v/caKVzhWwR/jesLK9tCSHQ5I4IAntPAfzA07K3t92cI/nJCUy4LJJdJYmFKVbY6NUEP5FRW1iuBaqoll6uRTRVQ60/XjuiTDsYDiiQKkeKQa9laTHxFj9IZBKcy8VT4n4Xvt334VOBitBJ+KnOx9laHjNWPjkv6HF/jgSUydtIDu8cARiWPyALbL+N8Bb/su+4+iUUAAAA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695" y="1783080"/>
            <a:ext cx="2381250" cy="3295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670" y="1783080"/>
            <a:ext cx="24765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9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23560" y="2057400"/>
            <a:ext cx="800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?</a:t>
            </a:r>
            <a:endParaRPr lang="en-US" sz="96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534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4138" y="1583244"/>
            <a:ext cx="3783724" cy="42473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en-US" sz="3600" dirty="0"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sz="3600" dirty="0" smtClean="0"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ndexing</a:t>
            </a:r>
          </a:p>
          <a:p>
            <a:pPr marL="571500" indent="-571500">
              <a:lnSpc>
                <a:spcPct val="150000"/>
              </a:lnSpc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en-US" sz="3600" dirty="0"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q</a:t>
            </a:r>
            <a:r>
              <a:rPr lang="en-US" sz="3600" dirty="0" smtClean="0"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uerying</a:t>
            </a:r>
          </a:p>
          <a:p>
            <a:pPr marL="571500" indent="-571500">
              <a:lnSpc>
                <a:spcPct val="150000"/>
              </a:lnSpc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en-US" sz="3600" dirty="0"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r</a:t>
            </a:r>
            <a:r>
              <a:rPr lang="en-US" sz="3600" dirty="0" smtClean="0"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elevance</a:t>
            </a:r>
          </a:p>
          <a:p>
            <a:pPr marL="571500" indent="-571500">
              <a:lnSpc>
                <a:spcPct val="150000"/>
              </a:lnSpc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en-US" sz="3600" dirty="0" smtClean="0"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distribution</a:t>
            </a:r>
            <a:br>
              <a:rPr lang="en-US" sz="3600" dirty="0" smtClean="0"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</a:br>
            <a:r>
              <a:rPr lang="en-US" sz="3600" dirty="0" smtClean="0"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341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start your search engines!</a:t>
            </a:r>
            <a:endParaRPr lang="en-US" sz="6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816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709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SimHei" panose="02010609060101010101" pitchFamily="49" charset="-122"/>
                <a:ea typeface="SimHei" panose="02010609060101010101" pitchFamily="49" charset="-122"/>
              </a:rPr>
              <a:t>i</a:t>
            </a:r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nvert the index</a:t>
            </a:r>
            <a:endParaRPr lang="en-US" sz="6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858295"/>
              </p:ext>
            </p:extLst>
          </p:nvPr>
        </p:nvGraphicFramePr>
        <p:xfrm>
          <a:off x="2255520" y="4511040"/>
          <a:ext cx="8122920" cy="1645920"/>
        </p:xfrm>
        <a:graphic>
          <a:graphicData uri="http://schemas.openxmlformats.org/drawingml/2006/table">
            <a:tbl>
              <a:tblPr/>
              <a:tblGrid>
                <a:gridCol w="4061460"/>
                <a:gridCol w="406146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terms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documents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agile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doc1, doc2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scale</a:t>
                      </a:r>
                      <a:endParaRPr lang="en-US" dirty="0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doc1,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doc3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healthy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doc2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634910"/>
              </p:ext>
            </p:extLst>
          </p:nvPr>
        </p:nvGraphicFramePr>
        <p:xfrm>
          <a:off x="2270760" y="1752600"/>
          <a:ext cx="8122920" cy="1645920"/>
        </p:xfrm>
        <a:graphic>
          <a:graphicData uri="http://schemas.openxmlformats.org/drawingml/2006/table">
            <a:tbl>
              <a:tblPr/>
              <a:tblGrid>
                <a:gridCol w="4061460"/>
                <a:gridCol w="406146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Session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name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doc1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Agile at </a:t>
                      </a:r>
                      <a:r>
                        <a:rPr lang="en-US" dirty="0" smtClean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scale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doc2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Healthy Agile teams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doc3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How to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baseline="0" dirty="0" smtClean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scale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mongoDB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153709" y="62161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…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5458" y="389197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inverted index</a:t>
            </a:r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61075" y="1254410"/>
            <a:ext cx="2800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traditional index</a:t>
            </a:r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283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4754880" y="406777"/>
            <a:ext cx="1859280" cy="1219200"/>
            <a:chOff x="365760" y="2743200"/>
            <a:chExt cx="1859280" cy="1219200"/>
          </a:xfrm>
        </p:grpSpPr>
        <p:sp>
          <p:nvSpPr>
            <p:cNvPr id="2" name="Cloud 1"/>
            <p:cNvSpPr/>
            <p:nvPr/>
          </p:nvSpPr>
          <p:spPr>
            <a:xfrm>
              <a:off x="365760" y="2743200"/>
              <a:ext cx="1859280" cy="121920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16085" y="3053834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imHei" panose="02010609060101010101" pitchFamily="49" charset="-122"/>
                  <a:ea typeface="SimHei" panose="02010609060101010101" pitchFamily="49" charset="-122"/>
                </a:rPr>
                <a:t>raw content</a:t>
              </a:r>
              <a:endParaRPr lang="en-US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687444" y="2211645"/>
            <a:ext cx="2052998" cy="851595"/>
            <a:chOff x="3825240" y="2758440"/>
            <a:chExt cx="2052998" cy="1082040"/>
          </a:xfrm>
        </p:grpSpPr>
        <p:sp>
          <p:nvSpPr>
            <p:cNvPr id="10" name="Rectangle 9"/>
            <p:cNvSpPr/>
            <p:nvPr/>
          </p:nvSpPr>
          <p:spPr>
            <a:xfrm>
              <a:off x="3825240" y="2758440"/>
              <a:ext cx="2052998" cy="1082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82038" y="3114794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SimHei" panose="02010609060101010101" pitchFamily="49" charset="-122"/>
                  <a:ea typeface="SimHei" panose="02010609060101010101" pitchFamily="49" charset="-122"/>
                </a:rPr>
                <a:t>b</a:t>
              </a:r>
              <a:r>
                <a:rPr lang="en-US" dirty="0" smtClean="0">
                  <a:latin typeface="SimHei" panose="02010609060101010101" pitchFamily="49" charset="-122"/>
                  <a:ea typeface="SimHei" panose="02010609060101010101" pitchFamily="49" charset="-122"/>
                </a:rPr>
                <a:t>uild document</a:t>
              </a:r>
              <a:endParaRPr lang="en-US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65453" y="3961386"/>
            <a:ext cx="2111924" cy="869694"/>
            <a:chOff x="6324599" y="2758440"/>
            <a:chExt cx="2111924" cy="1082040"/>
          </a:xfrm>
        </p:grpSpPr>
        <p:sp>
          <p:nvSpPr>
            <p:cNvPr id="13" name="Rectangle 12"/>
            <p:cNvSpPr/>
            <p:nvPr/>
          </p:nvSpPr>
          <p:spPr>
            <a:xfrm>
              <a:off x="6324599" y="2758440"/>
              <a:ext cx="2111923" cy="1082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05198" y="3114794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SimHei" panose="02010609060101010101" pitchFamily="49" charset="-122"/>
                  <a:ea typeface="SimHei" panose="02010609060101010101" pitchFamily="49" charset="-122"/>
                </a:rPr>
                <a:t>analyze document</a:t>
              </a:r>
              <a:endParaRPr lang="en-US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830088" y="5711127"/>
            <a:ext cx="1737360" cy="893326"/>
            <a:chOff x="9860280" y="2886194"/>
            <a:chExt cx="1737360" cy="893326"/>
          </a:xfrm>
        </p:grpSpPr>
        <p:sp>
          <p:nvSpPr>
            <p:cNvPr id="17" name="Can 16"/>
            <p:cNvSpPr/>
            <p:nvPr/>
          </p:nvSpPr>
          <p:spPr>
            <a:xfrm>
              <a:off x="9860280" y="2886194"/>
              <a:ext cx="1737360" cy="893326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306641" y="3238500"/>
              <a:ext cx="8446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SimHei" panose="02010609060101010101" pitchFamily="49" charset="-122"/>
                  <a:ea typeface="SimHei" panose="02010609060101010101" pitchFamily="49" charset="-122"/>
                </a:rPr>
                <a:t>index</a:t>
              </a:r>
            </a:p>
          </p:txBody>
        </p:sp>
      </p:grpSp>
      <p:cxnSp>
        <p:nvCxnSpPr>
          <p:cNvPr id="30" name="Straight Arrow Connector 29"/>
          <p:cNvCxnSpPr>
            <a:stCxn id="2" idx="1"/>
          </p:cNvCxnSpPr>
          <p:nvPr/>
        </p:nvCxnSpPr>
        <p:spPr>
          <a:xfrm>
            <a:off x="5684520" y="1624679"/>
            <a:ext cx="14183" cy="586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2"/>
            <a:endCxn id="13" idx="0"/>
          </p:cNvCxnSpPr>
          <p:nvPr/>
        </p:nvCxnSpPr>
        <p:spPr>
          <a:xfrm>
            <a:off x="5713943" y="3063240"/>
            <a:ext cx="7472" cy="898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713943" y="4836005"/>
            <a:ext cx="7472" cy="898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0" y="-97215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indexing</a:t>
            </a:r>
            <a:endParaRPr lang="en-US" sz="6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0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1256269" y="2287845"/>
            <a:ext cx="2052998" cy="851595"/>
            <a:chOff x="3825240" y="2758440"/>
            <a:chExt cx="2052998" cy="1082040"/>
          </a:xfrm>
        </p:grpSpPr>
        <p:sp>
          <p:nvSpPr>
            <p:cNvPr id="10" name="Rectangle 9"/>
            <p:cNvSpPr/>
            <p:nvPr/>
          </p:nvSpPr>
          <p:spPr>
            <a:xfrm>
              <a:off x="3825240" y="2758440"/>
              <a:ext cx="2052998" cy="1082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25240" y="3114794"/>
              <a:ext cx="2052998" cy="46927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 smtClean="0">
                  <a:latin typeface="SimHei" panose="02010609060101010101" pitchFamily="49" charset="-122"/>
                  <a:ea typeface="SimHei" panose="02010609060101010101" pitchFamily="49" charset="-122"/>
                </a:rPr>
                <a:t>tokenizer</a:t>
              </a:r>
              <a:endParaRPr lang="en-US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234278" y="4037586"/>
            <a:ext cx="2111923" cy="869694"/>
            <a:chOff x="6324599" y="2758440"/>
            <a:chExt cx="2111923" cy="1082040"/>
          </a:xfrm>
        </p:grpSpPr>
        <p:sp>
          <p:nvSpPr>
            <p:cNvPr id="13" name="Rectangle 12"/>
            <p:cNvSpPr/>
            <p:nvPr/>
          </p:nvSpPr>
          <p:spPr>
            <a:xfrm>
              <a:off x="6324599" y="2758440"/>
              <a:ext cx="2111923" cy="1082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324600" y="3114794"/>
              <a:ext cx="2111922" cy="4595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SimHei" panose="02010609060101010101" pitchFamily="49" charset="-122"/>
                  <a:ea typeface="SimHei" panose="02010609060101010101" pitchFamily="49" charset="-122"/>
                </a:rPr>
                <a:t>filters</a:t>
              </a:r>
              <a:endParaRPr lang="en-US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 flipH="1">
            <a:off x="2267528" y="1661160"/>
            <a:ext cx="65" cy="626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2"/>
            <a:endCxn id="13" idx="0"/>
          </p:cNvCxnSpPr>
          <p:nvPr/>
        </p:nvCxnSpPr>
        <p:spPr>
          <a:xfrm>
            <a:off x="2282768" y="3139440"/>
            <a:ext cx="7472" cy="898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282768" y="4912205"/>
            <a:ext cx="7472" cy="898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-112176" y="-270362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analysis</a:t>
            </a:r>
            <a:endParaRPr lang="en-US" sz="6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346661" y="915531"/>
            <a:ext cx="1737360" cy="7456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98914" y="1097276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f</a:t>
            </a:r>
            <a:r>
              <a:rPr 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ull text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384665" y="5805426"/>
            <a:ext cx="1737360" cy="7456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384666" y="5987171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 terms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74842" y="471004"/>
            <a:ext cx="8312679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“The quick brown fox.”</a:t>
            </a:r>
          </a:p>
          <a:p>
            <a:pPr algn="ctr"/>
            <a:endParaRPr lang="en-US" sz="32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32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en-US" sz="32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“</a:t>
            </a:r>
            <a:r>
              <a:rPr lang="en-US" sz="3200" dirty="0" err="1" smtClean="0">
                <a:latin typeface="SimHei" panose="02010609060101010101" pitchFamily="49" charset="-122"/>
                <a:ea typeface="SimHei" panose="02010609060101010101" pitchFamily="49" charset="-122"/>
              </a:rPr>
              <a:t>The”,“quick”,“brown”,“fox</a:t>
            </a:r>
            <a:r>
              <a:rPr lang="en-US" sz="32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.”</a:t>
            </a:r>
            <a:endParaRPr lang="en-US" sz="32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(whitespace </a:t>
            </a:r>
            <a:r>
              <a:rPr lang="en-US" sz="2400" dirty="0" err="1">
                <a:latin typeface="SimHei" panose="02010609060101010101" pitchFamily="49" charset="-122"/>
                <a:ea typeface="SimHei" panose="02010609060101010101" pitchFamily="49" charset="-122"/>
              </a:rPr>
              <a:t>tokenizer</a:t>
            </a:r>
            <a:r>
              <a:rPr 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)</a:t>
            </a:r>
          </a:p>
          <a:p>
            <a:pPr algn="ctr"/>
            <a:endParaRPr lang="en-US" sz="24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24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en-US" sz="32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“the”, “quick”, “brown”, “fox.”</a:t>
            </a:r>
          </a:p>
          <a:p>
            <a:pPr algn="ctr"/>
            <a:r>
              <a:rPr lang="en-US" sz="2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(lowercase filter)</a:t>
            </a:r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32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32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en-US" sz="32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“the”, “quick”, “brown”, “fox.”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531181" y="1153265"/>
            <a:ext cx="65" cy="626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531181" y="3275170"/>
            <a:ext cx="65" cy="626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531181" y="5131996"/>
            <a:ext cx="65" cy="626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>
            <a:off x="977834" y="2937637"/>
            <a:ext cx="91440" cy="175570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-49112" y="358851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analyzer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305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install           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06062" y="1395046"/>
            <a:ext cx="980049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elastic.co/downloads/</a:t>
            </a:r>
          </a:p>
          <a:p>
            <a:endParaRPr lang="en-US" sz="44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/</a:t>
            </a:r>
            <a:r>
              <a:rPr lang="en-US" sz="4400" dirty="0" err="1" smtClean="0">
                <a:latin typeface="SimHei" panose="02010609060101010101" pitchFamily="49" charset="-122"/>
                <a:ea typeface="SimHei" panose="02010609060101010101" pitchFamily="49" charset="-122"/>
              </a:rPr>
              <a:t>config</a:t>
            </a:r>
            <a:r>
              <a:rPr lang="en-US" sz="4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/</a:t>
            </a:r>
            <a:r>
              <a:rPr lang="en-US" sz="4400" dirty="0" err="1" smtClean="0">
                <a:latin typeface="SimHei" panose="02010609060101010101" pitchFamily="49" charset="-122"/>
                <a:ea typeface="SimHei" panose="02010609060101010101" pitchFamily="49" charset="-122"/>
              </a:rPr>
              <a:t>elasticsearch.yml</a:t>
            </a:r>
            <a:r>
              <a:rPr lang="en-US" sz="4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sz="2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(optional)</a:t>
            </a:r>
            <a:endParaRPr lang="en-US" sz="44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cluster.name: </a:t>
            </a:r>
            <a:r>
              <a:rPr lang="en-US" sz="4000" dirty="0" err="1" smtClean="0">
                <a:latin typeface="SimHei" panose="02010609060101010101" pitchFamily="49" charset="-122"/>
                <a:ea typeface="SimHei" panose="02010609060101010101" pitchFamily="49" charset="-122"/>
              </a:rPr>
              <a:t>search_talk</a:t>
            </a:r>
            <a:endParaRPr lang="en-US" sz="4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node.name</a:t>
            </a:r>
            <a:r>
              <a:rPr 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: </a:t>
            </a:r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“</a:t>
            </a:r>
            <a:r>
              <a:rPr lang="en-US" sz="4000" dirty="0" err="1" smtClean="0">
                <a:latin typeface="SimHei" panose="02010609060101010101" pitchFamily="49" charset="-122"/>
                <a:ea typeface="SimHei" panose="02010609060101010101" pitchFamily="49" charset="-122"/>
              </a:rPr>
              <a:t>andysmac</a:t>
            </a:r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“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000" dirty="0" err="1" smtClean="0">
                <a:latin typeface="SimHei" panose="02010609060101010101" pitchFamily="49" charset="-122"/>
                <a:ea typeface="SimHei" panose="02010609060101010101" pitchFamily="49" charset="-122"/>
              </a:rPr>
              <a:t>network.host</a:t>
            </a:r>
            <a:r>
              <a:rPr 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: </a:t>
            </a:r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localhost</a:t>
            </a:r>
          </a:p>
          <a:p>
            <a:pPr lvl="1"/>
            <a:endParaRPr lang="en-US" sz="4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bin/</a:t>
            </a:r>
            <a:r>
              <a:rPr lang="en-US" sz="4000" dirty="0" err="1" smtClean="0">
                <a:latin typeface="SimHei" panose="02010609060101010101" pitchFamily="49" charset="-122"/>
                <a:ea typeface="SimHei" panose="02010609060101010101" pitchFamily="49" charset="-122"/>
              </a:rPr>
              <a:t>elasticsearch</a:t>
            </a:r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 (.bat on windows)</a:t>
            </a:r>
            <a:endParaRPr lang="en-US" sz="4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973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2717</Words>
  <Application>Microsoft Office PowerPoint</Application>
  <PresentationFormat>Widescreen</PresentationFormat>
  <Paragraphs>559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SimHei</vt:lpstr>
      <vt:lpstr>Arial</vt:lpstr>
      <vt:lpstr>Calibri</vt:lpstr>
      <vt:lpstr>Calibri Light</vt:lpstr>
      <vt:lpstr>Cambria Math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Pryor</dc:creator>
  <cp:lastModifiedBy>Andrew Pryor</cp:lastModifiedBy>
  <cp:revision>71</cp:revision>
  <dcterms:created xsi:type="dcterms:W3CDTF">2015-03-08T01:35:41Z</dcterms:created>
  <dcterms:modified xsi:type="dcterms:W3CDTF">2015-03-19T04:19:44Z</dcterms:modified>
</cp:coreProperties>
</file>