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679F-D45B-5148-BFC8-0DDD80BFA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FB17-547A-3C4A-9294-D3ED1C6A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6363-6A77-FB43-8D8E-1A12F2A6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8E3B-B39F-5940-A22E-CC559BF7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CB4-6540-F643-A3D4-036C9C37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8BE2-0A35-B844-A2C9-F9F178C6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BEE38-05B1-E74A-AE5D-58EC5146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6FD7-9C5F-534E-B918-19C28FD9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AA84-F732-894A-8161-81B9C15F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2B2E-D39E-EE45-9360-B45EA68F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36776-1E22-A344-8F8A-7CD5FF53B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142E-2A18-8A45-933F-7852A536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B6E3-B12C-EC42-BD0F-4C1B9E71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85FA-C807-8643-B01D-BB43370C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8CC3-596F-2144-8462-C9BFFCCA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CF14-8ED6-6A40-AAD5-150CE701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019B-5619-4041-BC1A-3FAF1272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BC13-B19B-2F40-AEAF-F5744420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D611-915E-4D45-B2DE-910079F2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C1E4-5AF1-D941-B4E6-E4B9A488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DC7-9BB5-C64B-838C-2853E287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B709-6A3C-8445-B7A5-3493CF2F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7592-F69A-8B4C-92A2-65AB7848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EEAB-3EA2-A24A-8AAB-1804E9DE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67EB-9DF4-AD47-A01A-EE28E3DA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A05-1D6B-A84C-865C-AAC50776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0C29-B3D1-E94C-A254-FBD54B1B9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3766-A610-A347-BE89-01FB0BE1C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E41B-FBA9-3043-B4B5-DE6DFD6E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2285-2412-6B42-B17A-9C19EAAE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D9003-306D-474E-B86A-FD1A7B3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03FD-536F-0D42-9AB3-2F982666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2D5D7-D151-714C-A3B4-93C53E70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656C6-4AC4-3F43-A0E6-1519DE10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8DF7C-342E-C742-B1F9-AD1830C87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888EA-FF9C-1D41-93A9-7E0B1518C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F9C42-E35E-8C46-B481-4D0E6FA3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C2F4D-9778-F04F-9157-3C07BCE1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A532-33A2-404C-BB2B-CA7E4BB0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D47B-410B-BA44-AE34-39180EA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D96DE-CF8D-EC41-95F0-2D7CC39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85DCA-04C3-1840-BD42-6842FAA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B26E0-E797-0440-9B61-7F2A89EB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EC40-8303-764B-8FF0-1B217F31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D0275-33A1-5442-8EFA-6DCEAE4B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ADD1-2088-8C40-99D0-BEBD452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95C2-9004-A14A-9CEF-D8EA494C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907A-0828-EC41-A954-0D3F922F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C0901-C235-E842-A775-3D484C5A6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AE0F-97EA-364C-9194-B998C31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BAD7-DFA8-364D-9FC5-7AB8A87B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46CB-E38C-D145-8452-08F55109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ED73-8478-F04D-8F7A-1A4A0EA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69AAD-7A27-B34F-BD6E-8CC50C81C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11D7-12DC-F845-944E-A5E7FB6D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8CD39-77FD-284A-8AA6-ABD3A663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14E3C-0B2A-384E-9A6A-21B7F71C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D3E4-5156-554F-B682-BF351E2B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38F76-F68C-7442-A97B-29BC62BF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13C99-EBC1-1A49-94EE-D0311986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3110-278C-B74C-AC20-2459946B6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2540-A5D0-FB4D-A002-1AB81F64AC0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AB1B-21BE-0E4C-AD95-5438832C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60A5-BB23-FB45-A23F-CDD9F0BCA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9AB5-A49A-EA4A-A06C-14D1D5B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99FA34-1F01-CA48-9472-0BD76242379A}"/>
              </a:ext>
            </a:extLst>
          </p:cNvPr>
          <p:cNvGrpSpPr/>
          <p:nvPr/>
        </p:nvGrpSpPr>
        <p:grpSpPr>
          <a:xfrm>
            <a:off x="2239339" y="178387"/>
            <a:ext cx="9913489" cy="3560565"/>
            <a:chOff x="-1" y="-647"/>
            <a:chExt cx="12126594" cy="43554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10BFC0-6175-B248-901D-5DB66906A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691"/>
            <a:stretch/>
          </p:blipFill>
          <p:spPr>
            <a:xfrm>
              <a:off x="-1" y="-647"/>
              <a:ext cx="12126594" cy="4355431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5E6102A-2EB5-444A-8805-C10D6421237C}"/>
                </a:ext>
              </a:extLst>
            </p:cNvPr>
            <p:cNvSpPr/>
            <p:nvPr/>
          </p:nvSpPr>
          <p:spPr>
            <a:xfrm>
              <a:off x="3465095" y="167796"/>
              <a:ext cx="3465094" cy="56548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C78FD24-6ACF-F545-AF13-1D8254FB6B0C}"/>
                </a:ext>
              </a:extLst>
            </p:cNvPr>
            <p:cNvSpPr/>
            <p:nvPr/>
          </p:nvSpPr>
          <p:spPr>
            <a:xfrm>
              <a:off x="324853" y="1126312"/>
              <a:ext cx="6605336" cy="565484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8293771-D65C-C843-9E91-AAD10C97CAE5}"/>
                </a:ext>
              </a:extLst>
            </p:cNvPr>
            <p:cNvSpPr/>
            <p:nvPr/>
          </p:nvSpPr>
          <p:spPr>
            <a:xfrm>
              <a:off x="1126957" y="777398"/>
              <a:ext cx="5803231" cy="3047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F552C09-4C6C-124C-9E92-B9C43BA77C81}"/>
                </a:ext>
              </a:extLst>
            </p:cNvPr>
            <p:cNvSpPr/>
            <p:nvPr/>
          </p:nvSpPr>
          <p:spPr>
            <a:xfrm>
              <a:off x="5642811" y="2566091"/>
              <a:ext cx="1287377" cy="3047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1E857C-7E6F-6547-9DF4-5B90E69694E3}"/>
                </a:ext>
              </a:extLst>
            </p:cNvPr>
            <p:cNvSpPr/>
            <p:nvPr/>
          </p:nvSpPr>
          <p:spPr>
            <a:xfrm>
              <a:off x="1491915" y="3187721"/>
              <a:ext cx="5438273" cy="304799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A8BC04-AF0A-5D4F-86AE-0C060D42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43" y="3659718"/>
            <a:ext cx="9966959" cy="31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13102-4271-704D-B4B3-44DE51F24F1A}"/>
              </a:ext>
            </a:extLst>
          </p:cNvPr>
          <p:cNvSpPr txBox="1"/>
          <p:nvPr/>
        </p:nvSpPr>
        <p:spPr>
          <a:xfrm>
            <a:off x="243840" y="337091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356E1-7C13-3C48-BE0E-03B19187E8DA}"/>
              </a:ext>
            </a:extLst>
          </p:cNvPr>
          <p:cNvSpPr txBox="1"/>
          <p:nvPr/>
        </p:nvSpPr>
        <p:spPr>
          <a:xfrm>
            <a:off x="243840" y="3586259"/>
            <a:ext cx="1984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Conventional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89126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DACEE-D134-084A-9094-18FA4D27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79"/>
          <a:stretch/>
        </p:blipFill>
        <p:spPr>
          <a:xfrm>
            <a:off x="198" y="1022685"/>
            <a:ext cx="12191802" cy="42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ED0DD-511F-8A43-AC56-F658A2328DB6}"/>
              </a:ext>
            </a:extLst>
          </p:cNvPr>
          <p:cNvSpPr txBox="1"/>
          <p:nvPr/>
        </p:nvSpPr>
        <p:spPr>
          <a:xfrm>
            <a:off x="9544763" y="1404980"/>
            <a:ext cx="245745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Metabolite level =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Cell line + Independent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9DD4-C902-C049-8659-BAF6436E4A4E}"/>
              </a:ext>
            </a:extLst>
          </p:cNvPr>
          <p:cNvSpPr txBox="1"/>
          <p:nvPr/>
        </p:nvSpPr>
        <p:spPr>
          <a:xfrm>
            <a:off x="9542989" y="4676078"/>
            <a:ext cx="245745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FDR &lt; 0.05,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log2FC &gt; 0.75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C9F6D0-428E-FB45-84A2-65CA7B889E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771714" y="2328310"/>
            <a:ext cx="1774" cy="23477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7411D2DA-D75F-2F4E-A468-F8E49DFABB88}"/>
              </a:ext>
            </a:extLst>
          </p:cNvPr>
          <p:cNvSpPr/>
          <p:nvPr/>
        </p:nvSpPr>
        <p:spPr bwMode="auto">
          <a:xfrm>
            <a:off x="443800" y="2220708"/>
            <a:ext cx="2508279" cy="342038"/>
          </a:xfrm>
          <a:prstGeom prst="can">
            <a:avLst/>
          </a:prstGeom>
          <a:solidFill>
            <a:srgbClr val="BB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E17B333-A2F8-C044-9D5C-4600B33387C1}"/>
              </a:ext>
            </a:extLst>
          </p:cNvPr>
          <p:cNvSpPr/>
          <p:nvPr/>
        </p:nvSpPr>
        <p:spPr bwMode="auto">
          <a:xfrm>
            <a:off x="443800" y="3390838"/>
            <a:ext cx="2508279" cy="342038"/>
          </a:xfrm>
          <a:prstGeom prst="can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8E601-680F-A44F-9159-CD84BB710BEB}"/>
              </a:ext>
            </a:extLst>
          </p:cNvPr>
          <p:cNvSpPr txBox="1"/>
          <p:nvPr/>
        </p:nvSpPr>
        <p:spPr>
          <a:xfrm>
            <a:off x="227776" y="1500628"/>
            <a:ext cx="307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 charset="0"/>
              </a:rPr>
              <a:t>MDM2 Higher (Lipo224, Lipo141, Lipo246)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706FF-462B-3746-B508-8D182A379CE2}"/>
              </a:ext>
            </a:extLst>
          </p:cNvPr>
          <p:cNvSpPr txBox="1"/>
          <p:nvPr/>
        </p:nvSpPr>
        <p:spPr>
          <a:xfrm>
            <a:off x="108270" y="2652756"/>
            <a:ext cx="317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 charset="0"/>
              </a:rPr>
              <a:t>MDM2 Lower (Lipo224B, Lipo863, Lipo815)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D433C-CFEC-B449-BE35-7174668771B3}"/>
              </a:ext>
            </a:extLst>
          </p:cNvPr>
          <p:cNvSpPr/>
          <p:nvPr/>
        </p:nvSpPr>
        <p:spPr bwMode="auto">
          <a:xfrm>
            <a:off x="227776" y="1500628"/>
            <a:ext cx="3024336" cy="252028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56085-1CB0-204A-897A-775534BFB420}"/>
              </a:ext>
            </a:extLst>
          </p:cNvPr>
          <p:cNvSpPr txBox="1"/>
          <p:nvPr/>
        </p:nvSpPr>
        <p:spPr>
          <a:xfrm>
            <a:off x="575242" y="934807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 charset="0"/>
              </a:rPr>
              <a:t>Cell 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AA7A1-8963-1A42-9947-FC68A380FFD9}"/>
              </a:ext>
            </a:extLst>
          </p:cNvPr>
          <p:cNvSpPr/>
          <p:nvPr/>
        </p:nvSpPr>
        <p:spPr bwMode="auto">
          <a:xfrm>
            <a:off x="4094290" y="900546"/>
            <a:ext cx="4935391" cy="1932197"/>
          </a:xfrm>
          <a:prstGeom prst="rect">
            <a:avLst/>
          </a:prstGeom>
          <a:solidFill>
            <a:srgbClr val="88CC6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Metabolon (481 metabolites)</a:t>
            </a:r>
          </a:p>
          <a:p>
            <a:pPr marL="342900" marR="0" lvl="0" indent="-34290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UHPLC/MS/MS</a:t>
            </a:r>
          </a:p>
          <a:p>
            <a:pPr marL="342900" marR="0" lvl="0" indent="-34290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Global, targeted metabolomic panel</a:t>
            </a:r>
          </a:p>
          <a:p>
            <a:pPr marL="342900" marR="0" lvl="0" indent="-34290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Proprietary peak calling, alignment &amp; peak identification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56EAD-AAE2-CC4E-9A81-307C1749F88B}"/>
              </a:ext>
            </a:extLst>
          </p:cNvPr>
          <p:cNvSpPr txBox="1"/>
          <p:nvPr/>
        </p:nvSpPr>
        <p:spPr>
          <a:xfrm>
            <a:off x="511219" y="4692033"/>
            <a:ext cx="245745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Examine MDM2 driven differences in the metabolome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45CB16-18C8-444F-A236-8D4B1AB9ED4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739944" y="4020908"/>
            <a:ext cx="0" cy="671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EACFA6-A424-FB46-9870-CCC00B8C234C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2968669" y="1866645"/>
            <a:ext cx="1125621" cy="328705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2F378E-4078-F149-BADC-F1E4F5C1A98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9029681" y="1866645"/>
            <a:ext cx="5150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DB739A-9983-1E41-ADA6-93CE966727AE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9029694" y="4999244"/>
            <a:ext cx="513295" cy="1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2ED0DD-511F-8A43-AC56-F658A2328DB6}"/>
              </a:ext>
            </a:extLst>
          </p:cNvPr>
          <p:cNvSpPr txBox="1"/>
          <p:nvPr/>
        </p:nvSpPr>
        <p:spPr>
          <a:xfrm>
            <a:off x="9544763" y="1404980"/>
            <a:ext cx="245745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Metabolite level =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Cell line + Independent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9DD4-C902-C049-8659-BAF6436E4A4E}"/>
              </a:ext>
            </a:extLst>
          </p:cNvPr>
          <p:cNvSpPr txBox="1"/>
          <p:nvPr/>
        </p:nvSpPr>
        <p:spPr>
          <a:xfrm>
            <a:off x="9542989" y="4676078"/>
            <a:ext cx="245745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FDR &lt; 0.05,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log2FC &gt; 0.75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C9F6D0-428E-FB45-84A2-65CA7B889E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771714" y="2328310"/>
            <a:ext cx="1774" cy="23477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7411D2DA-D75F-2F4E-A468-F8E49DFABB88}"/>
              </a:ext>
            </a:extLst>
          </p:cNvPr>
          <p:cNvSpPr/>
          <p:nvPr/>
        </p:nvSpPr>
        <p:spPr bwMode="auto">
          <a:xfrm>
            <a:off x="443800" y="2220708"/>
            <a:ext cx="2508279" cy="342038"/>
          </a:xfrm>
          <a:prstGeom prst="can">
            <a:avLst/>
          </a:prstGeom>
          <a:solidFill>
            <a:srgbClr val="BB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E17B333-A2F8-C044-9D5C-4600B33387C1}"/>
              </a:ext>
            </a:extLst>
          </p:cNvPr>
          <p:cNvSpPr/>
          <p:nvPr/>
        </p:nvSpPr>
        <p:spPr bwMode="auto">
          <a:xfrm>
            <a:off x="443800" y="3390838"/>
            <a:ext cx="2508279" cy="342038"/>
          </a:xfrm>
          <a:prstGeom prst="can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8E601-680F-A44F-9159-CD84BB710BEB}"/>
              </a:ext>
            </a:extLst>
          </p:cNvPr>
          <p:cNvSpPr txBox="1"/>
          <p:nvPr/>
        </p:nvSpPr>
        <p:spPr>
          <a:xfrm>
            <a:off x="227776" y="1500628"/>
            <a:ext cx="307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 charset="0"/>
              </a:rPr>
              <a:t>MDM2 Higher (Lipo224, Lipo141, Lipo246)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706FF-462B-3746-B508-8D182A379CE2}"/>
              </a:ext>
            </a:extLst>
          </p:cNvPr>
          <p:cNvSpPr txBox="1"/>
          <p:nvPr/>
        </p:nvSpPr>
        <p:spPr>
          <a:xfrm>
            <a:off x="108270" y="2652756"/>
            <a:ext cx="317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 charset="0"/>
              </a:rPr>
              <a:t>MDM2 Lower (Lipo224B, Lipo863, Lipo815)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D433C-CFEC-B449-BE35-7174668771B3}"/>
              </a:ext>
            </a:extLst>
          </p:cNvPr>
          <p:cNvSpPr/>
          <p:nvPr/>
        </p:nvSpPr>
        <p:spPr bwMode="auto">
          <a:xfrm>
            <a:off x="227776" y="1500628"/>
            <a:ext cx="3024336" cy="252028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56085-1CB0-204A-897A-775534BFB420}"/>
              </a:ext>
            </a:extLst>
          </p:cNvPr>
          <p:cNvSpPr txBox="1"/>
          <p:nvPr/>
        </p:nvSpPr>
        <p:spPr>
          <a:xfrm>
            <a:off x="575242" y="934807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 charset="0"/>
              </a:rPr>
              <a:t>Cell 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AA7A1-8963-1A42-9947-FC68A380FFD9}"/>
              </a:ext>
            </a:extLst>
          </p:cNvPr>
          <p:cNvSpPr/>
          <p:nvPr/>
        </p:nvSpPr>
        <p:spPr bwMode="auto">
          <a:xfrm>
            <a:off x="4094290" y="900546"/>
            <a:ext cx="4935391" cy="1932197"/>
          </a:xfrm>
          <a:prstGeom prst="rect">
            <a:avLst/>
          </a:prstGeom>
          <a:solidFill>
            <a:srgbClr val="88CC6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Metabolon (481 metabolites)</a:t>
            </a:r>
          </a:p>
          <a:p>
            <a:pPr marL="342900" marR="0" lvl="0" indent="-34290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UHPLC/MS/MS</a:t>
            </a:r>
          </a:p>
          <a:p>
            <a:pPr marL="342900" marR="0" lvl="0" indent="-34290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Global, targeted metabolomic panel</a:t>
            </a:r>
          </a:p>
          <a:p>
            <a:pPr marL="342900" marR="0" lvl="0" indent="-342900" defTabSz="4806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t>Proprietary peak calling, alignment &amp; peak identification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56EAD-AAE2-CC4E-9A81-307C1749F88B}"/>
              </a:ext>
            </a:extLst>
          </p:cNvPr>
          <p:cNvSpPr txBox="1"/>
          <p:nvPr/>
        </p:nvSpPr>
        <p:spPr>
          <a:xfrm>
            <a:off x="511219" y="4692033"/>
            <a:ext cx="245745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Examine MDM2 driven differences in the metabolome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C3941-D739-D543-86D5-90AB66E2A542}"/>
              </a:ext>
            </a:extLst>
          </p:cNvPr>
          <p:cNvSpPr/>
          <p:nvPr/>
        </p:nvSpPr>
        <p:spPr bwMode="auto">
          <a:xfrm>
            <a:off x="4094291" y="4109093"/>
            <a:ext cx="4935403" cy="17832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SCIEX 5600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TripleTOF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(430 lipids)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LC/MS/MS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Untargeted lipidomic panel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Mzmine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peak calling,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LipidMatch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identification</a:t>
            </a:r>
          </a:p>
          <a:p>
            <a:pPr marL="342900" indent="-342900" algn="l">
              <a:buFont typeface="Arial"/>
              <a:buChar char="•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45CB16-18C8-444F-A236-8D4B1AB9ED4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739944" y="4020908"/>
            <a:ext cx="0" cy="671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EACFA6-A424-FB46-9870-CCC00B8C234C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2968669" y="1866645"/>
            <a:ext cx="1125621" cy="328705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2F378E-4078-F149-BADC-F1E4F5C1A98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9029681" y="1866645"/>
            <a:ext cx="5150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FDD77E-5C47-5D4E-96FB-7729F07C4789}"/>
              </a:ext>
            </a:extLst>
          </p:cNvPr>
          <p:cNvSpPr txBox="1"/>
          <p:nvPr/>
        </p:nvSpPr>
        <p:spPr>
          <a:xfrm>
            <a:off x="4084032" y="2935672"/>
            <a:ext cx="493540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Observed differences in lipid metabolism, examine MDM2/atorvastatin driven differences in lipidome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1730D-4E5D-0D49-BFE8-3D1A5A4B323C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6551734" y="3859002"/>
            <a:ext cx="10259" cy="2500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E08E95-DCB5-AC4B-B18B-D6E8B030999B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9029694" y="1866645"/>
            <a:ext cx="515069" cy="313408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7271BB-04A0-264E-A9E3-4EEB45888D1D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019435" y="3397337"/>
            <a:ext cx="2677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8C217E5-F317-E442-B5AF-2927975F8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66" b="8424"/>
          <a:stretch/>
        </p:blipFill>
        <p:spPr>
          <a:xfrm>
            <a:off x="2070934" y="0"/>
            <a:ext cx="9587666" cy="6795705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C4C9887-DF97-B940-825B-5894542A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91" t="89450"/>
          <a:stretch/>
        </p:blipFill>
        <p:spPr>
          <a:xfrm>
            <a:off x="294146" y="3429000"/>
            <a:ext cx="2006475" cy="7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-Point Star 7">
            <a:extLst>
              <a:ext uri="{FF2B5EF4-FFF2-40B4-BE49-F238E27FC236}">
                <a16:creationId xmlns:a16="http://schemas.microsoft.com/office/drawing/2014/main" id="{8FDDD843-473D-EC44-90A3-F1642266E99E}"/>
              </a:ext>
            </a:extLst>
          </p:cNvPr>
          <p:cNvSpPr/>
          <p:nvPr/>
        </p:nvSpPr>
        <p:spPr>
          <a:xfrm>
            <a:off x="4977800" y="124633"/>
            <a:ext cx="1393902" cy="1248936"/>
          </a:xfrm>
          <a:prstGeom prst="star5">
            <a:avLst>
              <a:gd name="adj" fmla="val 3605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stress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1597D-D6D9-2048-8A03-9E9C8418754C}"/>
              </a:ext>
            </a:extLst>
          </p:cNvPr>
          <p:cNvCxnSpPr>
            <a:cxnSpLocks/>
          </p:cNvCxnSpPr>
          <p:nvPr/>
        </p:nvCxnSpPr>
        <p:spPr>
          <a:xfrm>
            <a:off x="5674751" y="1373569"/>
            <a:ext cx="0" cy="1090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64469-955B-AF4F-A34A-9A2A1D130851}"/>
              </a:ext>
            </a:extLst>
          </p:cNvPr>
          <p:cNvCxnSpPr>
            <a:cxnSpLocks/>
          </p:cNvCxnSpPr>
          <p:nvPr/>
        </p:nvCxnSpPr>
        <p:spPr>
          <a:xfrm>
            <a:off x="5674750" y="2836237"/>
            <a:ext cx="0" cy="1090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62069B-6DF1-024C-B053-2D2916DD62B4}"/>
              </a:ext>
            </a:extLst>
          </p:cNvPr>
          <p:cNvSpPr txBox="1"/>
          <p:nvPr/>
        </p:nvSpPr>
        <p:spPr>
          <a:xfrm>
            <a:off x="3874135" y="1599971"/>
            <a:ext cx="13158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De novo </a:t>
            </a:r>
            <a:r>
              <a:rPr lang="en-US" dirty="0"/>
              <a:t>synthesis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A78FAD-55B4-0A42-BEF2-4309171F2406}"/>
              </a:ext>
            </a:extLst>
          </p:cNvPr>
          <p:cNvSpPr/>
          <p:nvPr/>
        </p:nvSpPr>
        <p:spPr>
          <a:xfrm>
            <a:off x="4705207" y="2464420"/>
            <a:ext cx="1939086" cy="456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Sphinganine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55DDA0-FA12-0343-84A1-0F42F5E6E697}"/>
              </a:ext>
            </a:extLst>
          </p:cNvPr>
          <p:cNvSpPr/>
          <p:nvPr/>
        </p:nvSpPr>
        <p:spPr>
          <a:xfrm>
            <a:off x="4705207" y="3937568"/>
            <a:ext cx="1939086" cy="45601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Ceramide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2E8102-4A5B-AC43-9B17-6D2B32C8CC0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6644293" y="4165574"/>
            <a:ext cx="257776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CB4441-5B25-9447-8C19-97A2DBDF684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285999" y="4165575"/>
            <a:ext cx="24192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7793131-5868-C142-B203-637B26E8EDBD}"/>
              </a:ext>
            </a:extLst>
          </p:cNvPr>
          <p:cNvSpPr/>
          <p:nvPr/>
        </p:nvSpPr>
        <p:spPr>
          <a:xfrm>
            <a:off x="346913" y="4171743"/>
            <a:ext cx="1939086" cy="6702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Galactosyl-ceramide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F67932-1A92-ED4F-B676-610887BB22A2}"/>
              </a:ext>
            </a:extLst>
          </p:cNvPr>
          <p:cNvSpPr/>
          <p:nvPr/>
        </p:nvSpPr>
        <p:spPr>
          <a:xfrm>
            <a:off x="346913" y="3267307"/>
            <a:ext cx="1939086" cy="6702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Glucosyl-ceramide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CC126-DF98-CA4B-AC43-43A72659BEF4}"/>
              </a:ext>
            </a:extLst>
          </p:cNvPr>
          <p:cNvSpPr txBox="1"/>
          <p:nvPr/>
        </p:nvSpPr>
        <p:spPr>
          <a:xfrm>
            <a:off x="3420605" y="3752902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DC75B-78ED-674B-B512-21081658ADA8}"/>
              </a:ext>
            </a:extLst>
          </p:cNvPr>
          <p:cNvSpPr txBox="1"/>
          <p:nvPr/>
        </p:nvSpPr>
        <p:spPr>
          <a:xfrm>
            <a:off x="3244274" y="4322205"/>
            <a:ext cx="912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GCDase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207235-6D79-3B49-874B-2D1956689643}"/>
              </a:ext>
            </a:extLst>
          </p:cNvPr>
          <p:cNvCxnSpPr>
            <a:stCxn id="29" idx="1"/>
          </p:cNvCxnSpPr>
          <p:nvPr/>
        </p:nvCxnSpPr>
        <p:spPr>
          <a:xfrm flipH="1">
            <a:off x="2765502" y="3937568"/>
            <a:ext cx="655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AECA86-DE02-D847-A74C-300D579B4CD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56703" y="4506871"/>
            <a:ext cx="54850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4678BF7-5822-5B48-AA58-1D48FBCA8F6E}"/>
              </a:ext>
            </a:extLst>
          </p:cNvPr>
          <p:cNvSpPr/>
          <p:nvPr/>
        </p:nvSpPr>
        <p:spPr>
          <a:xfrm>
            <a:off x="9222057" y="3836610"/>
            <a:ext cx="2293435" cy="67026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Sphingomyelin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43B07A-2415-8346-ABA2-8C9C8B2CCA3F}"/>
              </a:ext>
            </a:extLst>
          </p:cNvPr>
          <p:cNvCxnSpPr>
            <a:cxnSpLocks/>
          </p:cNvCxnSpPr>
          <p:nvPr/>
        </p:nvCxnSpPr>
        <p:spPr>
          <a:xfrm>
            <a:off x="5674750" y="4393581"/>
            <a:ext cx="0" cy="1090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2A1376-4142-8B48-8647-7BE5ECB4EA4B}"/>
              </a:ext>
            </a:extLst>
          </p:cNvPr>
          <p:cNvSpPr txBox="1"/>
          <p:nvPr/>
        </p:nvSpPr>
        <p:spPr>
          <a:xfrm>
            <a:off x="4681390" y="5492788"/>
            <a:ext cx="2043719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Tumor suppression through apoptosis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5B29FD-C90B-DB4E-B332-7C0B0745038E}"/>
              </a:ext>
            </a:extLst>
          </p:cNvPr>
          <p:cNvSpPr txBox="1"/>
          <p:nvPr/>
        </p:nvSpPr>
        <p:spPr>
          <a:xfrm>
            <a:off x="604169" y="5492788"/>
            <a:ext cx="141559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Increased survivability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1DCD5-209F-014E-A773-7D612638910D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 flipH="1">
            <a:off x="1311966" y="4842000"/>
            <a:ext cx="4490" cy="650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06FEF2-FF7C-2948-AD97-8DD6FD7EBD47}"/>
              </a:ext>
            </a:extLst>
          </p:cNvPr>
          <p:cNvSpPr txBox="1"/>
          <p:nvPr/>
        </p:nvSpPr>
        <p:spPr>
          <a:xfrm>
            <a:off x="7369127" y="2679107"/>
            <a:ext cx="13158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Synthesis through hydrolysis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FF95A7-1ABE-CD48-B757-AFBADA1FE093}"/>
              </a:ext>
            </a:extLst>
          </p:cNvPr>
          <p:cNvSpPr txBox="1"/>
          <p:nvPr/>
        </p:nvSpPr>
        <p:spPr>
          <a:xfrm>
            <a:off x="7249911" y="4322205"/>
            <a:ext cx="816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SMase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9CAC1B-586E-3649-8B55-3EE2F40D4E19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644293" y="4506871"/>
            <a:ext cx="60561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F88075-5DFC-7E45-9E13-3F215AD9123E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019762" y="4393581"/>
            <a:ext cx="3167972" cy="1422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0D91FD-BC31-9743-AFFF-F02870C152B4}"/>
              </a:ext>
            </a:extLst>
          </p:cNvPr>
          <p:cNvSpPr txBox="1"/>
          <p:nvPr/>
        </p:nvSpPr>
        <p:spPr>
          <a:xfrm>
            <a:off x="3501395" y="5226052"/>
            <a:ext cx="655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60A880-D66C-D84C-9EC9-C5071D38633F}"/>
              </a:ext>
            </a:extLst>
          </p:cNvPr>
          <p:cNvSpPr txBox="1"/>
          <p:nvPr/>
        </p:nvSpPr>
        <p:spPr>
          <a:xfrm>
            <a:off x="5963577" y="1746587"/>
            <a:ext cx="530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5001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195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Patt, Andrew C.</dc:creator>
  <cp:lastModifiedBy>Patt, Andrew C.</cp:lastModifiedBy>
  <cp:revision>15</cp:revision>
  <dcterms:created xsi:type="dcterms:W3CDTF">2020-02-03T16:21:33Z</dcterms:created>
  <dcterms:modified xsi:type="dcterms:W3CDTF">2020-03-04T17:20:58Z</dcterms:modified>
</cp:coreProperties>
</file>