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</a:t>
            </a:r>
            <a:r>
              <a:rPr b="0" lang="en-US" sz="4400" spc="-1" strike="noStrike">
                <a:latin typeface="Arial"/>
              </a:rPr>
              <a:t>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76FC7807-6858-4909-8897-8100A31E359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10080000" cy="14630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TextShape 2"/>
          <p:cNvSpPr txBox="1"/>
          <p:nvPr/>
        </p:nvSpPr>
        <p:spPr>
          <a:xfrm>
            <a:off x="5760720" y="160920"/>
            <a:ext cx="4023360" cy="119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 algn="ctr">
              <a:buClr>
                <a:srgbClr val="000000"/>
              </a:buClr>
              <a:buFont typeface="StarSymbol"/>
              <a:buAutoNum type="alphaLcParenR"/>
            </a:pPr>
            <a:r>
              <a:rPr b="0" lang="en-US" sz="2600" spc="-1" strike="noStrike">
                <a:latin typeface="Arial"/>
              </a:rPr>
              <a:t>1) Build node list</a:t>
            </a:r>
            <a:endParaRPr b="0" lang="en-US" sz="2600" spc="-1" strike="noStrike">
              <a:latin typeface="Arial"/>
            </a:endParaRPr>
          </a:p>
          <a:p>
            <a:pPr marL="216000" indent="-216000" algn="ctr">
              <a:buClr>
                <a:srgbClr val="000000"/>
              </a:buClr>
              <a:buFont typeface="StarSymbol"/>
              <a:buAutoNum type="alphaLcParenR"/>
            </a:pPr>
            <a:r>
              <a:rPr b="0" lang="en-US" sz="2600" spc="-1" strike="noStrike">
                <a:solidFill>
                  <a:srgbClr val="65c295"/>
                </a:solidFill>
                <a:latin typeface="Arial"/>
              </a:rPr>
              <a:t>(Each node is a </a:t>
            </a:r>
            <a:r>
              <a:rPr b="0" lang="en-US" sz="2600" spc="-1" strike="noStrike">
                <a:solidFill>
                  <a:srgbClr val="65c295"/>
                </a:solidFill>
                <a:latin typeface="Arial"/>
              </a:rPr>
              <a:t>metabolite in RaMP)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2050200" y="152280"/>
            <a:ext cx="1150200" cy="1150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0080000" cy="14630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TextShape 2"/>
          <p:cNvSpPr txBox="1"/>
          <p:nvPr/>
        </p:nvSpPr>
        <p:spPr>
          <a:xfrm>
            <a:off x="5760720" y="160920"/>
            <a:ext cx="4023360" cy="119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 algn="ctr">
              <a:buClr>
                <a:srgbClr val="000000"/>
              </a:buClr>
              <a:buFont typeface="StarSymbol"/>
              <a:buAutoNum type="alphaLcParenR"/>
            </a:pPr>
            <a:r>
              <a:rPr b="0" lang="en-US" sz="2600" spc="-1" strike="noStrike">
                <a:latin typeface="Arial"/>
              </a:rPr>
              <a:t>1) Build node list</a:t>
            </a:r>
            <a:endParaRPr b="0" lang="en-US" sz="2600" spc="-1" strike="noStrike">
              <a:latin typeface="Arial"/>
            </a:endParaRPr>
          </a:p>
          <a:p>
            <a:pPr marL="216000" indent="-216000" algn="ctr">
              <a:buClr>
                <a:srgbClr val="000000"/>
              </a:buClr>
              <a:buFont typeface="StarSymbol"/>
              <a:buAutoNum type="alphaLcParenR"/>
            </a:pPr>
            <a:r>
              <a:rPr b="0" lang="en-US" sz="2600" spc="-1" strike="noStrike">
                <a:solidFill>
                  <a:srgbClr val="65c295"/>
                </a:solidFill>
                <a:latin typeface="Arial"/>
              </a:rPr>
              <a:t>(Each node is a metabolite in RaMP)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6" name="TextShape 3"/>
          <p:cNvSpPr txBox="1"/>
          <p:nvPr/>
        </p:nvSpPr>
        <p:spPr>
          <a:xfrm>
            <a:off x="6217920" y="1828800"/>
            <a:ext cx="3749040" cy="119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 algn="ctr">
              <a:buClr>
                <a:srgbClr val="000000"/>
              </a:buClr>
              <a:buFont typeface="StarSymbol"/>
              <a:buAutoNum type="alphaLcParenR"/>
            </a:pPr>
            <a:r>
              <a:rPr b="0" lang="en-US" sz="2600" spc="-1" strike="noStrike">
                <a:latin typeface="Arial"/>
              </a:rPr>
              <a:t>2) Calculate weighted, undirected edges by information level 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2050200" y="152280"/>
            <a:ext cx="1150200" cy="115020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2"/>
          <a:srcRect l="3013" t="6942" r="2028" b="0"/>
          <a:stretch/>
        </p:blipFill>
        <p:spPr>
          <a:xfrm>
            <a:off x="914400" y="1615680"/>
            <a:ext cx="3749040" cy="1224360"/>
          </a:xfrm>
          <a:prstGeom prst="rect">
            <a:avLst/>
          </a:prstGeom>
          <a:ln>
            <a:noFill/>
          </a:ln>
        </p:spPr>
      </p:pic>
      <p:sp>
        <p:nvSpPr>
          <p:cNvPr id="49" name="TextShape 4"/>
          <p:cNvSpPr txBox="1"/>
          <p:nvPr/>
        </p:nvSpPr>
        <p:spPr>
          <a:xfrm>
            <a:off x="548640" y="2676960"/>
            <a:ext cx="1645920" cy="54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500" spc="-1" strike="noStrike">
                <a:solidFill>
                  <a:srgbClr val="0066b3"/>
                </a:solidFill>
                <a:latin typeface="Arial"/>
              </a:rPr>
              <a:t>Shared Pathway Activity</a:t>
            </a:r>
            <a:endParaRPr b="0" lang="en-US" sz="1500" spc="-1" strike="noStrike">
              <a:solidFill>
                <a:srgbClr val="0066b3"/>
              </a:solidFill>
              <a:latin typeface="Arial"/>
            </a:endParaRPr>
          </a:p>
        </p:txBody>
      </p:sp>
      <p:sp>
        <p:nvSpPr>
          <p:cNvPr id="50" name="TextShape 5"/>
          <p:cNvSpPr txBox="1"/>
          <p:nvPr/>
        </p:nvSpPr>
        <p:spPr>
          <a:xfrm>
            <a:off x="2334960" y="2676960"/>
            <a:ext cx="1048320" cy="54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500" spc="-1" strike="noStrike">
                <a:solidFill>
                  <a:srgbClr val="ce181e"/>
                </a:solidFill>
                <a:latin typeface="Arial"/>
              </a:rPr>
              <a:t>Chemical similarity</a:t>
            </a:r>
            <a:endParaRPr b="0" lang="en-US" sz="1500" spc="-1" strike="noStrike">
              <a:solidFill>
                <a:srgbClr val="ce181e"/>
              </a:solidFill>
              <a:latin typeface="Arial"/>
            </a:endParaRPr>
          </a:p>
        </p:txBody>
      </p:sp>
      <p:sp>
        <p:nvSpPr>
          <p:cNvPr id="51" name="TextShape 6"/>
          <p:cNvSpPr txBox="1"/>
          <p:nvPr/>
        </p:nvSpPr>
        <p:spPr>
          <a:xfrm>
            <a:off x="3572640" y="2676960"/>
            <a:ext cx="1645920" cy="54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500" spc="-1" strike="noStrike">
                <a:solidFill>
                  <a:srgbClr val="5c2d91"/>
                </a:solidFill>
                <a:latin typeface="Arial"/>
              </a:rPr>
              <a:t>Other functional annotations</a:t>
            </a:r>
            <a:endParaRPr b="0" lang="en-US" sz="1500" spc="-1" strike="noStrike">
              <a:solidFill>
                <a:srgbClr val="5c2d91"/>
              </a:solidFill>
              <a:latin typeface="Arial"/>
            </a:endParaRPr>
          </a:p>
        </p:txBody>
      </p:sp>
      <p:sp>
        <p:nvSpPr>
          <p:cNvPr id="52" name="CustomShape 7"/>
          <p:cNvSpPr/>
          <p:nvPr/>
        </p:nvSpPr>
        <p:spPr>
          <a:xfrm>
            <a:off x="0" y="1465920"/>
            <a:ext cx="10077840" cy="18288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0" y="0"/>
            <a:ext cx="10080000" cy="14630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TextShape 2"/>
          <p:cNvSpPr txBox="1"/>
          <p:nvPr/>
        </p:nvSpPr>
        <p:spPr>
          <a:xfrm>
            <a:off x="5760720" y="160920"/>
            <a:ext cx="4023360" cy="119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 algn="ctr">
              <a:buClr>
                <a:srgbClr val="000000"/>
              </a:buClr>
              <a:buFont typeface="StarSymbol"/>
              <a:buAutoNum type="alphaLcParenR"/>
            </a:pPr>
            <a:r>
              <a:rPr b="0" lang="en-US" sz="2600" spc="-1" strike="noStrike">
                <a:latin typeface="Arial"/>
              </a:rPr>
              <a:t>1) Build </a:t>
            </a:r>
            <a:r>
              <a:rPr b="0" lang="en-US" sz="2600" spc="-1" strike="noStrike">
                <a:latin typeface="Arial"/>
              </a:rPr>
              <a:t>node list</a:t>
            </a:r>
            <a:endParaRPr b="0" lang="en-US" sz="2600" spc="-1" strike="noStrike">
              <a:latin typeface="Arial"/>
            </a:endParaRPr>
          </a:p>
          <a:p>
            <a:pPr marL="216000" indent="-216000" algn="ctr">
              <a:buClr>
                <a:srgbClr val="000000"/>
              </a:buClr>
              <a:buFont typeface="StarSymbol"/>
              <a:buAutoNum type="alphaLcParenR"/>
            </a:pPr>
            <a:r>
              <a:rPr b="0" lang="en-US" sz="2600" spc="-1" strike="noStrike">
                <a:solidFill>
                  <a:srgbClr val="65c295"/>
                </a:solidFill>
                <a:latin typeface="Arial"/>
              </a:rPr>
              <a:t>(Each </a:t>
            </a:r>
            <a:r>
              <a:rPr b="0" lang="en-US" sz="2600" spc="-1" strike="noStrike">
                <a:solidFill>
                  <a:srgbClr val="65c295"/>
                </a:solidFill>
                <a:latin typeface="Arial"/>
              </a:rPr>
              <a:t>node is </a:t>
            </a:r>
            <a:r>
              <a:rPr b="0" lang="en-US" sz="2600" spc="-1" strike="noStrike">
                <a:solidFill>
                  <a:srgbClr val="65c295"/>
                </a:solidFill>
                <a:latin typeface="Arial"/>
              </a:rPr>
              <a:t>a </a:t>
            </a:r>
            <a:r>
              <a:rPr b="0" lang="en-US" sz="2600" spc="-1" strike="noStrike">
                <a:solidFill>
                  <a:srgbClr val="65c295"/>
                </a:solidFill>
                <a:latin typeface="Arial"/>
              </a:rPr>
              <a:t>metaboli</a:t>
            </a:r>
            <a:r>
              <a:rPr b="0" lang="en-US" sz="2600" spc="-1" strike="noStrike">
                <a:solidFill>
                  <a:srgbClr val="65c295"/>
                </a:solidFill>
                <a:latin typeface="Arial"/>
              </a:rPr>
              <a:t>te in </a:t>
            </a:r>
            <a:r>
              <a:rPr b="0" lang="en-US" sz="2600" spc="-1" strike="noStrike">
                <a:solidFill>
                  <a:srgbClr val="65c295"/>
                </a:solidFill>
                <a:latin typeface="Arial"/>
              </a:rPr>
              <a:t>RaMP)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55" name="TextShape 3"/>
          <p:cNvSpPr txBox="1"/>
          <p:nvPr/>
        </p:nvSpPr>
        <p:spPr>
          <a:xfrm>
            <a:off x="6217920" y="1828800"/>
            <a:ext cx="3749040" cy="119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 algn="ctr">
              <a:buClr>
                <a:srgbClr val="000000"/>
              </a:buClr>
              <a:buFont typeface="StarSymbol"/>
              <a:buAutoNum type="alphaLcParenR"/>
            </a:pPr>
            <a:r>
              <a:rPr b="0" lang="en-US" sz="2600" spc="-1" strike="noStrike">
                <a:latin typeface="Arial"/>
              </a:rPr>
              <a:t>2) Calculate weighted, </a:t>
            </a:r>
            <a:r>
              <a:rPr b="0" lang="en-US" sz="2600" spc="-1" strike="noStrike">
                <a:latin typeface="Arial"/>
              </a:rPr>
              <a:t>undirected edges by </a:t>
            </a:r>
            <a:r>
              <a:rPr b="0" lang="en-US" sz="2600" spc="-1" strike="noStrike">
                <a:latin typeface="Arial"/>
              </a:rPr>
              <a:t>information level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56" name="TextShape 4"/>
          <p:cNvSpPr txBox="1"/>
          <p:nvPr/>
        </p:nvSpPr>
        <p:spPr>
          <a:xfrm>
            <a:off x="5760720" y="3544200"/>
            <a:ext cx="3931920" cy="119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 algn="ctr">
              <a:buClr>
                <a:srgbClr val="000000"/>
              </a:buClr>
              <a:buFont typeface="StarSymbol"/>
              <a:buAutoNum type="arabicParenR"/>
            </a:pPr>
            <a:r>
              <a:rPr b="0" lang="en-US" sz="2600" spc="-1" strike="noStrike">
                <a:latin typeface="Arial"/>
              </a:rPr>
              <a:t>3) Unite separate models into </a:t>
            </a:r>
            <a:r>
              <a:rPr b="0" lang="en-US" sz="2600" spc="-1" strike="noStrike">
                <a:latin typeface="Arial"/>
              </a:rPr>
              <a:t>consensus model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2050200" y="152280"/>
            <a:ext cx="1150200" cy="115020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2"/>
          <a:srcRect l="3013" t="6942" r="2028" b="0"/>
          <a:stretch/>
        </p:blipFill>
        <p:spPr>
          <a:xfrm>
            <a:off x="914400" y="1615680"/>
            <a:ext cx="3749040" cy="122436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3"/>
          <a:stretch/>
        </p:blipFill>
        <p:spPr>
          <a:xfrm>
            <a:off x="2103120" y="3383280"/>
            <a:ext cx="1463040" cy="1463040"/>
          </a:xfrm>
          <a:prstGeom prst="rect">
            <a:avLst/>
          </a:prstGeom>
          <a:ln>
            <a:noFill/>
          </a:ln>
        </p:spPr>
      </p:pic>
      <p:sp>
        <p:nvSpPr>
          <p:cNvPr id="60" name="TextShape 5"/>
          <p:cNvSpPr txBox="1"/>
          <p:nvPr/>
        </p:nvSpPr>
        <p:spPr>
          <a:xfrm>
            <a:off x="548640" y="2676960"/>
            <a:ext cx="1645920" cy="54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500" spc="-1" strike="noStrike">
                <a:solidFill>
                  <a:srgbClr val="0066b3"/>
                </a:solidFill>
                <a:latin typeface="Arial"/>
              </a:rPr>
              <a:t>Shared Pathway </a:t>
            </a:r>
            <a:r>
              <a:rPr b="0" lang="en-US" sz="1500" spc="-1" strike="noStrike">
                <a:solidFill>
                  <a:srgbClr val="0066b3"/>
                </a:solidFill>
                <a:latin typeface="Arial"/>
              </a:rPr>
              <a:t>Activity</a:t>
            </a:r>
            <a:endParaRPr b="0" lang="en-US" sz="1500" spc="-1" strike="noStrike">
              <a:solidFill>
                <a:srgbClr val="0066b3"/>
              </a:solidFill>
              <a:latin typeface="Arial"/>
            </a:endParaRPr>
          </a:p>
        </p:txBody>
      </p:sp>
      <p:sp>
        <p:nvSpPr>
          <p:cNvPr id="61" name="TextShape 6"/>
          <p:cNvSpPr txBox="1"/>
          <p:nvPr/>
        </p:nvSpPr>
        <p:spPr>
          <a:xfrm>
            <a:off x="2334960" y="2676960"/>
            <a:ext cx="1048320" cy="54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500" spc="-1" strike="noStrike">
                <a:solidFill>
                  <a:srgbClr val="ce181e"/>
                </a:solidFill>
                <a:latin typeface="Arial"/>
              </a:rPr>
              <a:t>Chemical similarity</a:t>
            </a:r>
            <a:endParaRPr b="0" lang="en-US" sz="1500" spc="-1" strike="noStrike">
              <a:solidFill>
                <a:srgbClr val="ce181e"/>
              </a:solidFill>
              <a:latin typeface="Arial"/>
            </a:endParaRPr>
          </a:p>
        </p:txBody>
      </p:sp>
      <p:sp>
        <p:nvSpPr>
          <p:cNvPr id="62" name="TextShape 7"/>
          <p:cNvSpPr txBox="1"/>
          <p:nvPr/>
        </p:nvSpPr>
        <p:spPr>
          <a:xfrm>
            <a:off x="3572640" y="2676960"/>
            <a:ext cx="1645920" cy="54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500" spc="-1" strike="noStrike">
                <a:solidFill>
                  <a:srgbClr val="5c2d91"/>
                </a:solidFill>
                <a:latin typeface="Arial"/>
              </a:rPr>
              <a:t>Other functional annotations</a:t>
            </a:r>
            <a:endParaRPr b="0" lang="en-US" sz="1500" spc="-1" strike="noStrike">
              <a:solidFill>
                <a:srgbClr val="5c2d91"/>
              </a:solidFill>
              <a:latin typeface="Arial"/>
            </a:endParaRPr>
          </a:p>
        </p:txBody>
      </p:sp>
      <p:sp>
        <p:nvSpPr>
          <p:cNvPr id="63" name="CustomShape 8"/>
          <p:cNvSpPr/>
          <p:nvPr/>
        </p:nvSpPr>
        <p:spPr>
          <a:xfrm>
            <a:off x="0" y="1465920"/>
            <a:ext cx="10077840" cy="18288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9"/>
          <p:cNvSpPr/>
          <p:nvPr/>
        </p:nvSpPr>
        <p:spPr>
          <a:xfrm>
            <a:off x="0" y="3294720"/>
            <a:ext cx="10080000" cy="1551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0" y="0"/>
            <a:ext cx="10080000" cy="14630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TextShape 2"/>
          <p:cNvSpPr txBox="1"/>
          <p:nvPr/>
        </p:nvSpPr>
        <p:spPr>
          <a:xfrm>
            <a:off x="5760720" y="160920"/>
            <a:ext cx="4023360" cy="119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 algn="ctr">
              <a:buClr>
                <a:srgbClr val="000000"/>
              </a:buClr>
              <a:buFont typeface="StarSymbol"/>
              <a:buAutoNum type="alphaLcParenR"/>
            </a:pPr>
            <a:r>
              <a:rPr b="0" lang="en-US" sz="2600" spc="-1" strike="noStrike">
                <a:latin typeface="Arial"/>
              </a:rPr>
              <a:t>1) Build node list</a:t>
            </a:r>
            <a:endParaRPr b="0" lang="en-US" sz="2600" spc="-1" strike="noStrike">
              <a:latin typeface="Arial"/>
            </a:endParaRPr>
          </a:p>
          <a:p>
            <a:pPr marL="216000" indent="-216000" algn="ctr">
              <a:buClr>
                <a:srgbClr val="000000"/>
              </a:buClr>
              <a:buFont typeface="StarSymbol"/>
              <a:buAutoNum type="alphaLcParenR"/>
            </a:pPr>
            <a:r>
              <a:rPr b="0" lang="en-US" sz="2600" spc="-1" strike="noStrike">
                <a:solidFill>
                  <a:srgbClr val="65c295"/>
                </a:solidFill>
                <a:latin typeface="Arial"/>
              </a:rPr>
              <a:t>(Each node is a metabolite in RaMP)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67" name="TextShape 3"/>
          <p:cNvSpPr txBox="1"/>
          <p:nvPr/>
        </p:nvSpPr>
        <p:spPr>
          <a:xfrm>
            <a:off x="6217920" y="1828800"/>
            <a:ext cx="3749040" cy="119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 algn="ctr">
              <a:buClr>
                <a:srgbClr val="000000"/>
              </a:buClr>
              <a:buFont typeface="StarSymbol"/>
              <a:buAutoNum type="alphaLcParenR"/>
            </a:pPr>
            <a:r>
              <a:rPr b="0" lang="en-US" sz="2600" spc="-1" strike="noStrike">
                <a:latin typeface="Arial"/>
              </a:rPr>
              <a:t>2) Calculate weighted, </a:t>
            </a:r>
            <a:r>
              <a:rPr b="0" lang="en-US" sz="2600" spc="-1" strike="noStrike">
                <a:latin typeface="Arial"/>
              </a:rPr>
              <a:t>undirected edges by </a:t>
            </a:r>
            <a:r>
              <a:rPr b="0" lang="en-US" sz="2600" spc="-1" strike="noStrike">
                <a:latin typeface="Arial"/>
              </a:rPr>
              <a:t>information level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68" name="TextShape 4"/>
          <p:cNvSpPr txBox="1"/>
          <p:nvPr/>
        </p:nvSpPr>
        <p:spPr>
          <a:xfrm>
            <a:off x="5760720" y="3544200"/>
            <a:ext cx="3931920" cy="119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 algn="ctr">
              <a:buClr>
                <a:srgbClr val="000000"/>
              </a:buClr>
              <a:buFont typeface="StarSymbol"/>
              <a:buAutoNum type="arabicParenR"/>
            </a:pPr>
            <a:r>
              <a:rPr b="0" lang="en-US" sz="2600" spc="-1" strike="noStrike">
                <a:latin typeface="Arial"/>
              </a:rPr>
              <a:t>3) Unite separate models into consensus model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69" name="TextShape 5"/>
          <p:cNvSpPr txBox="1"/>
          <p:nvPr/>
        </p:nvSpPr>
        <p:spPr>
          <a:xfrm>
            <a:off x="2419200" y="4865760"/>
            <a:ext cx="5212080" cy="82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 algn="ctr">
              <a:buClr>
                <a:srgbClr val="000000"/>
              </a:buClr>
              <a:buFont typeface="StarSymbol"/>
              <a:buAutoNum type="arabicParenR"/>
            </a:pPr>
            <a:r>
              <a:rPr b="0" lang="en-US" sz="2600" spc="-1" strike="noStrike">
                <a:latin typeface="Arial"/>
              </a:rPr>
              <a:t>4) Analyze topology &amp; calculate enrichment scores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2050200" y="152280"/>
            <a:ext cx="1150200" cy="115020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2"/>
          <a:srcRect l="3013" t="6942" r="2028" b="0"/>
          <a:stretch/>
        </p:blipFill>
        <p:spPr>
          <a:xfrm>
            <a:off x="914400" y="1615680"/>
            <a:ext cx="3749040" cy="122436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2103120" y="3383280"/>
            <a:ext cx="1463040" cy="1463040"/>
          </a:xfrm>
          <a:prstGeom prst="rect">
            <a:avLst/>
          </a:prstGeom>
          <a:ln>
            <a:noFill/>
          </a:ln>
        </p:spPr>
      </p:pic>
      <p:sp>
        <p:nvSpPr>
          <p:cNvPr id="73" name="TextShape 6"/>
          <p:cNvSpPr txBox="1"/>
          <p:nvPr/>
        </p:nvSpPr>
        <p:spPr>
          <a:xfrm>
            <a:off x="548640" y="2676960"/>
            <a:ext cx="1645920" cy="54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500" spc="-1" strike="noStrike">
                <a:solidFill>
                  <a:srgbClr val="0066b3"/>
                </a:solidFill>
                <a:latin typeface="Arial"/>
              </a:rPr>
              <a:t>Shared Pathway Activity</a:t>
            </a:r>
            <a:endParaRPr b="0" lang="en-US" sz="1500" spc="-1" strike="noStrike">
              <a:solidFill>
                <a:srgbClr val="0066b3"/>
              </a:solidFill>
              <a:latin typeface="Arial"/>
            </a:endParaRPr>
          </a:p>
        </p:txBody>
      </p:sp>
      <p:sp>
        <p:nvSpPr>
          <p:cNvPr id="74" name="TextShape 7"/>
          <p:cNvSpPr txBox="1"/>
          <p:nvPr/>
        </p:nvSpPr>
        <p:spPr>
          <a:xfrm>
            <a:off x="2334960" y="2676960"/>
            <a:ext cx="1048320" cy="54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500" spc="-1" strike="noStrike">
                <a:solidFill>
                  <a:srgbClr val="ce181e"/>
                </a:solidFill>
                <a:latin typeface="Arial"/>
              </a:rPr>
              <a:t>Chemical similarity</a:t>
            </a:r>
            <a:endParaRPr b="0" lang="en-US" sz="1500" spc="-1" strike="noStrike">
              <a:solidFill>
                <a:srgbClr val="ce181e"/>
              </a:solidFill>
              <a:latin typeface="Arial"/>
            </a:endParaRPr>
          </a:p>
        </p:txBody>
      </p:sp>
      <p:sp>
        <p:nvSpPr>
          <p:cNvPr id="75" name="TextShape 8"/>
          <p:cNvSpPr txBox="1"/>
          <p:nvPr/>
        </p:nvSpPr>
        <p:spPr>
          <a:xfrm>
            <a:off x="3572640" y="2676960"/>
            <a:ext cx="1645920" cy="54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500" spc="-1" strike="noStrike">
                <a:solidFill>
                  <a:srgbClr val="5c2d91"/>
                </a:solidFill>
                <a:latin typeface="Arial"/>
              </a:rPr>
              <a:t>Other functional annotations</a:t>
            </a:r>
            <a:endParaRPr b="0" lang="en-US" sz="1500" spc="-1" strike="noStrike">
              <a:solidFill>
                <a:srgbClr val="5c2d91"/>
              </a:solidFill>
              <a:latin typeface="Arial"/>
            </a:endParaRPr>
          </a:p>
        </p:txBody>
      </p:sp>
      <p:sp>
        <p:nvSpPr>
          <p:cNvPr id="76" name="CustomShape 9"/>
          <p:cNvSpPr/>
          <p:nvPr/>
        </p:nvSpPr>
        <p:spPr>
          <a:xfrm>
            <a:off x="0" y="1465920"/>
            <a:ext cx="10077840" cy="18288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10"/>
          <p:cNvSpPr/>
          <p:nvPr/>
        </p:nvSpPr>
        <p:spPr>
          <a:xfrm>
            <a:off x="0" y="3294720"/>
            <a:ext cx="10080000" cy="1551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2020-09-13T16:48:53Z</dcterms:created>
  <dc:creator/>
  <dc:description/>
  <dc:language>en-US</dc:language>
  <cp:lastModifiedBy/>
  <dcterms:modified xsi:type="dcterms:W3CDTF">2020-09-13T17:57:34Z</dcterms:modified>
  <cp:revision>4</cp:revision>
  <dc:subject/>
  <dc:title/>
</cp:coreProperties>
</file>