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60" r:id="rId3"/>
    <p:sldId id="262" r:id="rId4"/>
    <p:sldId id="270" r:id="rId5"/>
    <p:sldId id="271" r:id="rId6"/>
    <p:sldId id="278" r:id="rId7"/>
    <p:sldId id="284" r:id="rId8"/>
    <p:sldId id="264" r:id="rId9"/>
    <p:sldId id="289" r:id="rId10"/>
    <p:sldId id="273" r:id="rId11"/>
    <p:sldId id="298" r:id="rId12"/>
    <p:sldId id="266" r:id="rId13"/>
    <p:sldId id="274" r:id="rId14"/>
    <p:sldId id="275" r:id="rId15"/>
    <p:sldId id="276" r:id="rId16"/>
    <p:sldId id="290" r:id="rId17"/>
    <p:sldId id="291" r:id="rId18"/>
    <p:sldId id="277" r:id="rId19"/>
    <p:sldId id="293" r:id="rId20"/>
    <p:sldId id="295" r:id="rId21"/>
    <p:sldId id="299" r:id="rId22"/>
    <p:sldId id="285" r:id="rId23"/>
    <p:sldId id="286" r:id="rId24"/>
    <p:sldId id="265" r:id="rId25"/>
    <p:sldId id="296" r:id="rId26"/>
    <p:sldId id="288" r:id="rId27"/>
    <p:sldId id="279" r:id="rId28"/>
    <p:sldId id="287" r:id="rId29"/>
    <p:sldId id="294" r:id="rId30"/>
    <p:sldId id="297" r:id="rId31"/>
    <p:sldId id="300" r:id="rId32"/>
    <p:sldId id="258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30" autoAdjust="0"/>
    <p:restoredTop sz="94660"/>
  </p:normalViewPr>
  <p:slideViewPr>
    <p:cSldViewPr>
      <p:cViewPr varScale="1">
        <p:scale>
          <a:sx n="78" d="100"/>
          <a:sy n="78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91C7BC-5E74-4EB0-A1D1-33CF5E421958}" type="datetimeFigureOut">
              <a:rPr lang="pt-BR" smtClean="0"/>
              <a:pPr/>
              <a:t>11/11/2010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9DF9B5-C9DF-4F8E-98CD-48BCE25EFB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91C7BC-5E74-4EB0-A1D1-33CF5E421958}" type="datetimeFigureOut">
              <a:rPr lang="pt-BR" smtClean="0"/>
              <a:pPr/>
              <a:t>11/11/2010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DF9B5-C9DF-4F8E-98CD-48BCE25EFB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91C7BC-5E74-4EB0-A1D1-33CF5E421958}" type="datetimeFigureOut">
              <a:rPr lang="pt-BR" smtClean="0"/>
              <a:pPr/>
              <a:t>11/11/2010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DF9B5-C9DF-4F8E-98CD-48BCE25EFB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91C7BC-5E74-4EB0-A1D1-33CF5E421958}" type="datetimeFigureOut">
              <a:rPr lang="pt-BR" smtClean="0"/>
              <a:pPr/>
              <a:t>11/11/2010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DF9B5-C9DF-4F8E-98CD-48BCE25EFBD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91C7BC-5E74-4EB0-A1D1-33CF5E421958}" type="datetimeFigureOut">
              <a:rPr lang="pt-BR" smtClean="0"/>
              <a:pPr/>
              <a:t>11/11/2010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DF9B5-C9DF-4F8E-98CD-48BCE25EFBD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91C7BC-5E74-4EB0-A1D1-33CF5E421958}" type="datetimeFigureOut">
              <a:rPr lang="pt-BR" smtClean="0"/>
              <a:pPr/>
              <a:t>11/11/2010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DF9B5-C9DF-4F8E-98CD-48BCE25EFBD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91C7BC-5E74-4EB0-A1D1-33CF5E421958}" type="datetimeFigureOut">
              <a:rPr lang="pt-BR" smtClean="0"/>
              <a:pPr/>
              <a:t>11/11/2010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DF9B5-C9DF-4F8E-98CD-48BCE25EFB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91C7BC-5E74-4EB0-A1D1-33CF5E421958}" type="datetimeFigureOut">
              <a:rPr lang="pt-BR" smtClean="0"/>
              <a:pPr/>
              <a:t>11/11/2010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DF9B5-C9DF-4F8E-98CD-48BCE25EFBD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91C7BC-5E74-4EB0-A1D1-33CF5E421958}" type="datetimeFigureOut">
              <a:rPr lang="pt-BR" smtClean="0"/>
              <a:pPr/>
              <a:t>11/11/2010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DF9B5-C9DF-4F8E-98CD-48BCE25EFB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091C7BC-5E74-4EB0-A1D1-33CF5E421958}" type="datetimeFigureOut">
              <a:rPr lang="pt-BR" smtClean="0"/>
              <a:pPr/>
              <a:t>11/11/2010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DF9B5-C9DF-4F8E-98CD-48BCE25EFB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91C7BC-5E74-4EB0-A1D1-33CF5E421958}" type="datetimeFigureOut">
              <a:rPr lang="pt-BR" smtClean="0"/>
              <a:pPr/>
              <a:t>11/11/2010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9DF9B5-C9DF-4F8E-98CD-48BCE25EFBD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091C7BC-5E74-4EB0-A1D1-33CF5E421958}" type="datetimeFigureOut">
              <a:rPr lang="pt-BR" smtClean="0"/>
              <a:pPr/>
              <a:t>11/11/2010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9DF9B5-C9DF-4F8E-98CD-48BCE25EFB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exemplo-script.tx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mikrotik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jorge.iwano@gmail.com" TargetMode="External"/><Relationship Id="rId7" Type="http://schemas.openxmlformats.org/officeDocument/2006/relationships/image" Target="../media/image21.png"/><Relationship Id="rId2" Type="http://schemas.openxmlformats.org/officeDocument/2006/relationships/hyperlink" Target="mailto:jorge@gigacom.com.b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56084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 smtClean="0">
                <a:solidFill>
                  <a:schemeClr val="tx1"/>
                </a:solidFill>
              </a:rPr>
              <a:t>Boas práticas com Firewall </a:t>
            </a:r>
            <a:r>
              <a:rPr lang="pt-BR" dirty="0" smtClean="0">
                <a:solidFill>
                  <a:srgbClr val="FF0000"/>
                </a:solidFill>
              </a:rPr>
              <a:t>MikroTik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4016" y="3861048"/>
            <a:ext cx="7772400" cy="360040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por</a:t>
            </a:r>
            <a:r>
              <a:rPr lang="pt-BR" b="1" dirty="0" smtClean="0">
                <a:solidFill>
                  <a:schemeClr val="tx1"/>
                </a:solidFill>
              </a:rPr>
              <a:t> Jorge Fernando Matsudo Iwano</a:t>
            </a:r>
          </a:p>
          <a:p>
            <a:endParaRPr lang="pt-BR" dirty="0"/>
          </a:p>
        </p:txBody>
      </p:sp>
      <p:pic>
        <p:nvPicPr>
          <p:cNvPr id="1027" name="Picture 3" descr="C:\Users\Jorge\Desktop\mum-mikrot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80728"/>
          </a:xfrm>
          <a:prstGeom prst="rect">
            <a:avLst/>
          </a:prstGeom>
          <a:noFill/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539552" y="4221088"/>
            <a:ext cx="7772400" cy="360040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pt-BR" sz="1600" dirty="0" smtClean="0"/>
              <a:t>MDBR0010, MTCRE, MTCTCE, MTCUME, MTCINE</a:t>
            </a:r>
            <a:endParaRPr kumimoji="0" lang="pt-BR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2890664" cy="4755984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Tables</a:t>
            </a:r>
            <a:endParaRPr lang="pt-BR" dirty="0" smtClean="0"/>
          </a:p>
          <a:p>
            <a:pPr lvl="1"/>
            <a:r>
              <a:rPr lang="pt-BR" dirty="0" err="1" smtClean="0"/>
              <a:t>Filter</a:t>
            </a:r>
            <a:endParaRPr lang="pt-BR" dirty="0" smtClean="0"/>
          </a:p>
          <a:p>
            <a:pPr lvl="1"/>
            <a:r>
              <a:rPr lang="pt-BR" dirty="0" smtClean="0"/>
              <a:t>NAT</a:t>
            </a:r>
          </a:p>
          <a:p>
            <a:pPr lvl="1"/>
            <a:r>
              <a:rPr lang="pt-BR" dirty="0" err="1" smtClean="0"/>
              <a:t>Mangle</a:t>
            </a:r>
            <a:endParaRPr lang="pt-BR" dirty="0" smtClean="0"/>
          </a:p>
          <a:p>
            <a:r>
              <a:rPr lang="pt-BR" dirty="0" err="1" smtClean="0"/>
              <a:t>Chain</a:t>
            </a:r>
            <a:endParaRPr lang="pt-BR" dirty="0" smtClean="0"/>
          </a:p>
          <a:p>
            <a:pPr lvl="1"/>
            <a:r>
              <a:rPr lang="pt-BR" dirty="0" smtClean="0"/>
              <a:t>Input</a:t>
            </a:r>
          </a:p>
          <a:p>
            <a:pPr lvl="1"/>
            <a:r>
              <a:rPr lang="pt-BR" dirty="0" smtClean="0"/>
              <a:t>Output</a:t>
            </a:r>
          </a:p>
          <a:p>
            <a:pPr lvl="1"/>
            <a:r>
              <a:rPr lang="pt-BR" dirty="0" err="1" smtClean="0"/>
              <a:t>Forward</a:t>
            </a:r>
            <a:endParaRPr lang="pt-BR" dirty="0" smtClean="0"/>
          </a:p>
          <a:p>
            <a:pPr lvl="1"/>
            <a:r>
              <a:rPr lang="pt-BR" dirty="0" err="1" smtClean="0"/>
              <a:t>Prerouting</a:t>
            </a:r>
            <a:endParaRPr lang="pt-BR" dirty="0" smtClean="0"/>
          </a:p>
          <a:p>
            <a:pPr lvl="1"/>
            <a:r>
              <a:rPr lang="pt-BR" dirty="0" err="1" smtClean="0"/>
              <a:t>Postrouting</a:t>
            </a:r>
            <a:endParaRPr lang="pt-BR" dirty="0" smtClean="0"/>
          </a:p>
          <a:p>
            <a:r>
              <a:rPr lang="pt-BR" dirty="0" err="1" smtClean="0"/>
              <a:t>Target</a:t>
            </a:r>
            <a:endParaRPr lang="pt-BR" dirty="0" smtClean="0"/>
          </a:p>
          <a:p>
            <a:pPr lvl="1"/>
            <a:r>
              <a:rPr lang="pt-BR" dirty="0" err="1" smtClean="0"/>
              <a:t>Accept</a:t>
            </a:r>
            <a:endParaRPr lang="pt-BR" dirty="0" smtClean="0"/>
          </a:p>
          <a:p>
            <a:pPr lvl="1"/>
            <a:r>
              <a:rPr lang="pt-BR" dirty="0" err="1" smtClean="0"/>
              <a:t>Drop</a:t>
            </a:r>
            <a:endParaRPr lang="pt-BR" dirty="0" smtClean="0"/>
          </a:p>
          <a:p>
            <a:pPr lvl="1"/>
            <a:r>
              <a:rPr lang="pt-BR" dirty="0" err="1" smtClean="0"/>
              <a:t>Jump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Fluxograma</a:t>
            </a:r>
            <a:br>
              <a:rPr lang="pt-BR" dirty="0" smtClean="0"/>
            </a:br>
            <a:r>
              <a:rPr lang="pt-BR" dirty="0" smtClean="0"/>
              <a:t>NetFilter</a:t>
            </a:r>
            <a:endParaRPr lang="pt-BR" dirty="0"/>
          </a:p>
        </p:txBody>
      </p:sp>
      <p:pic>
        <p:nvPicPr>
          <p:cNvPr id="1026" name="Picture 2" descr="C:\Users\Jorge Iwano\Desktop\DM_N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1154" y="44624"/>
            <a:ext cx="5467350" cy="6791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755984"/>
          </a:xfrm>
        </p:spPr>
        <p:txBody>
          <a:bodyPr>
            <a:normAutofit/>
          </a:bodyPr>
          <a:lstStyle/>
          <a:p>
            <a:r>
              <a:rPr lang="pt-BR" dirty="0" smtClean="0"/>
              <a:t>Chains Default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Fluxograma</a:t>
            </a:r>
            <a:br>
              <a:rPr lang="pt-BR" dirty="0" smtClean="0"/>
            </a:br>
            <a:r>
              <a:rPr lang="pt-BR" dirty="0" smtClean="0"/>
              <a:t>NetFilter</a:t>
            </a:r>
            <a:endParaRPr lang="pt-BR" dirty="0"/>
          </a:p>
        </p:txBody>
      </p:sp>
      <p:pic>
        <p:nvPicPr>
          <p:cNvPr id="2051" name="Picture 3" descr="C:\Users\Jorge Iwano\Desktop\chain-n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861048"/>
            <a:ext cx="4581525" cy="1047750"/>
          </a:xfrm>
          <a:prstGeom prst="rect">
            <a:avLst/>
          </a:prstGeom>
          <a:noFill/>
        </p:spPr>
      </p:pic>
      <p:pic>
        <p:nvPicPr>
          <p:cNvPr id="2052" name="Picture 4" descr="C:\Users\Jorge Iwano\Desktop\chain-mang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5157192"/>
            <a:ext cx="4572001" cy="1419225"/>
          </a:xfrm>
          <a:prstGeom prst="rect">
            <a:avLst/>
          </a:prstGeom>
          <a:noFill/>
        </p:spPr>
      </p:pic>
      <p:pic>
        <p:nvPicPr>
          <p:cNvPr id="2056" name="Picture 8" descr="C:\Users\Jorge Iwano\Desktop\chain-fil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1988840"/>
            <a:ext cx="4610101" cy="124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Bloqueio de trafego direcionado ao RouterOS</a:t>
            </a:r>
          </a:p>
          <a:p>
            <a:pPr lvl="1">
              <a:buNone/>
            </a:pPr>
            <a:r>
              <a:rPr lang="en-US" dirty="0" smtClean="0"/>
              <a:t>	/</a:t>
            </a:r>
            <a:r>
              <a:rPr lang="en-US" dirty="0" err="1" smtClean="0"/>
              <a:t>ip</a:t>
            </a:r>
            <a:r>
              <a:rPr lang="en-US" dirty="0" smtClean="0"/>
              <a:t> firewall filter add chain=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 \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src</a:t>
            </a:r>
            <a:r>
              <a:rPr lang="en-US" dirty="0" smtClean="0"/>
              <a:t>-address=</a:t>
            </a:r>
            <a:r>
              <a:rPr lang="en-US" dirty="0" smtClean="0">
                <a:solidFill>
                  <a:srgbClr val="FF0000"/>
                </a:solidFill>
              </a:rPr>
              <a:t>192.168.0.10</a:t>
            </a:r>
            <a:r>
              <a:rPr lang="en-US" dirty="0" smtClean="0"/>
              <a:t>  action=</a:t>
            </a:r>
            <a:r>
              <a:rPr lang="en-US" dirty="0" smtClean="0">
                <a:solidFill>
                  <a:srgbClr val="FF0000"/>
                </a:solidFill>
              </a:rPr>
              <a:t>drop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Bloqueio de trafego partindo do RouterOS</a:t>
            </a:r>
          </a:p>
          <a:p>
            <a:pPr lvl="1">
              <a:buNone/>
            </a:pPr>
            <a:r>
              <a:rPr lang="en-US" dirty="0" smtClean="0"/>
              <a:t>	/</a:t>
            </a:r>
            <a:r>
              <a:rPr lang="en-US" dirty="0" err="1" smtClean="0"/>
              <a:t>ip</a:t>
            </a:r>
            <a:r>
              <a:rPr lang="en-US" dirty="0" smtClean="0"/>
              <a:t> firewall filter add chain=</a:t>
            </a:r>
            <a:r>
              <a:rPr lang="en-US" dirty="0" smtClean="0">
                <a:solidFill>
                  <a:srgbClr val="FF0000"/>
                </a:solidFill>
              </a:rPr>
              <a:t>output</a:t>
            </a:r>
            <a:r>
              <a:rPr lang="en-US" dirty="0" smtClean="0"/>
              <a:t> \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dst</a:t>
            </a:r>
            <a:r>
              <a:rPr lang="en-US" dirty="0" smtClean="0"/>
              <a:t>-address=</a:t>
            </a:r>
            <a:r>
              <a:rPr lang="en-US" dirty="0" smtClean="0">
                <a:solidFill>
                  <a:srgbClr val="FF0000"/>
                </a:solidFill>
              </a:rPr>
              <a:t>192.168.0.10</a:t>
            </a:r>
            <a:r>
              <a:rPr lang="en-US" dirty="0" smtClean="0"/>
              <a:t>  action=</a:t>
            </a:r>
            <a:r>
              <a:rPr lang="en-US" dirty="0" smtClean="0">
                <a:solidFill>
                  <a:srgbClr val="FF0000"/>
                </a:solidFill>
              </a:rPr>
              <a:t>drop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err="1" smtClean="0"/>
              <a:t>Deve</a:t>
            </a:r>
            <a:r>
              <a:rPr lang="en-US" dirty="0" smtClean="0"/>
              <a:t>-se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cuidado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das </a:t>
            </a:r>
            <a:r>
              <a:rPr lang="en-US" dirty="0" err="1" smtClean="0"/>
              <a:t>regras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correr</a:t>
            </a:r>
            <a:r>
              <a:rPr lang="en-US" dirty="0" smtClean="0"/>
              <a:t> o </a:t>
            </a:r>
            <a:r>
              <a:rPr lang="en-US" dirty="0" err="1" smtClean="0"/>
              <a:t>risco</a:t>
            </a:r>
            <a:r>
              <a:rPr lang="en-US" dirty="0" smtClean="0"/>
              <a:t> de </a:t>
            </a:r>
            <a:r>
              <a:rPr lang="en-US" dirty="0" err="1" smtClean="0"/>
              <a:t>perder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r>
              <a:rPr lang="en-US" dirty="0" smtClean="0"/>
              <a:t>. Ex:</a:t>
            </a:r>
          </a:p>
          <a:p>
            <a:pPr lvl="1">
              <a:buNone/>
            </a:pPr>
            <a:r>
              <a:rPr lang="en-US" dirty="0" smtClean="0"/>
              <a:t>	/</a:t>
            </a:r>
            <a:r>
              <a:rPr lang="en-US" dirty="0" err="1" smtClean="0"/>
              <a:t>ip</a:t>
            </a:r>
            <a:r>
              <a:rPr lang="en-US" dirty="0" smtClean="0"/>
              <a:t> firewall filter add chain=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 action=</a:t>
            </a:r>
            <a:r>
              <a:rPr lang="en-US" dirty="0" smtClean="0">
                <a:solidFill>
                  <a:srgbClr val="FF0000"/>
                </a:solidFill>
              </a:rPr>
              <a:t>drop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Criando filtros simples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Bloqueio de trafego passando pelo RouterOS</a:t>
            </a:r>
          </a:p>
          <a:p>
            <a:pPr lvl="1"/>
            <a:r>
              <a:rPr lang="pt-BR" dirty="0" smtClean="0"/>
              <a:t>Básico</a:t>
            </a:r>
          </a:p>
          <a:p>
            <a:pPr lvl="2">
              <a:buNone/>
            </a:pPr>
            <a:r>
              <a:rPr lang="en-US" dirty="0" smtClean="0"/>
              <a:t>	/</a:t>
            </a:r>
            <a:r>
              <a:rPr lang="en-US" dirty="0" err="1" smtClean="0"/>
              <a:t>ip</a:t>
            </a:r>
            <a:r>
              <a:rPr lang="en-US" dirty="0" smtClean="0"/>
              <a:t> firewall filter add chain=</a:t>
            </a:r>
            <a:r>
              <a:rPr lang="en-US" dirty="0" smtClean="0">
                <a:solidFill>
                  <a:srgbClr val="FF0000"/>
                </a:solidFill>
              </a:rPr>
              <a:t>forward</a:t>
            </a:r>
            <a:r>
              <a:rPr lang="en-US" dirty="0" smtClean="0"/>
              <a:t> \</a:t>
            </a:r>
          </a:p>
          <a:p>
            <a:pPr lvl="3">
              <a:buNone/>
            </a:pPr>
            <a:r>
              <a:rPr lang="en-US" dirty="0" smtClean="0"/>
              <a:t>	</a:t>
            </a:r>
            <a:r>
              <a:rPr lang="en-US" dirty="0" err="1" smtClean="0"/>
              <a:t>src</a:t>
            </a:r>
            <a:r>
              <a:rPr lang="en-US" dirty="0" smtClean="0"/>
              <a:t>-address=</a:t>
            </a:r>
            <a:r>
              <a:rPr lang="en-US" dirty="0" smtClean="0">
                <a:solidFill>
                  <a:srgbClr val="FF0000"/>
                </a:solidFill>
              </a:rPr>
              <a:t>192.168.0.10 </a:t>
            </a:r>
            <a:r>
              <a:rPr lang="en-US" dirty="0" smtClean="0"/>
              <a:t> action=</a:t>
            </a:r>
            <a:r>
              <a:rPr lang="en-US" dirty="0" smtClean="0">
                <a:solidFill>
                  <a:srgbClr val="FF0000"/>
                </a:solidFill>
              </a:rPr>
              <a:t>drop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lvl="1"/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especifico</a:t>
            </a:r>
            <a:r>
              <a:rPr lang="en-US" dirty="0" smtClean="0"/>
              <a:t>	</a:t>
            </a:r>
          </a:p>
          <a:p>
            <a:pPr lvl="2">
              <a:buNone/>
            </a:pPr>
            <a:r>
              <a:rPr lang="en-US" dirty="0" smtClean="0"/>
              <a:t>	/</a:t>
            </a:r>
            <a:r>
              <a:rPr lang="en-US" dirty="0" err="1" smtClean="0"/>
              <a:t>ip</a:t>
            </a:r>
            <a:r>
              <a:rPr lang="en-US" dirty="0" smtClean="0"/>
              <a:t> firewall filter add chain=</a:t>
            </a:r>
            <a:r>
              <a:rPr lang="en-US" dirty="0" smtClean="0">
                <a:solidFill>
                  <a:srgbClr val="FF0000"/>
                </a:solidFill>
              </a:rPr>
              <a:t>forward</a:t>
            </a:r>
            <a:r>
              <a:rPr lang="en-US" dirty="0" smtClean="0"/>
              <a:t> \</a:t>
            </a:r>
          </a:p>
          <a:p>
            <a:pPr lvl="3">
              <a:buNone/>
            </a:pPr>
            <a:r>
              <a:rPr lang="en-US" dirty="0" smtClean="0"/>
              <a:t>	</a:t>
            </a:r>
            <a:r>
              <a:rPr lang="en-US" dirty="0" err="1" smtClean="0"/>
              <a:t>dst</a:t>
            </a:r>
            <a:r>
              <a:rPr lang="en-US" dirty="0" smtClean="0"/>
              <a:t>-address=</a:t>
            </a:r>
            <a:r>
              <a:rPr lang="en-US" dirty="0" smtClean="0">
                <a:solidFill>
                  <a:srgbClr val="FF0000"/>
                </a:solidFill>
              </a:rPr>
              <a:t>192.168.0.10</a:t>
            </a:r>
            <a:r>
              <a:rPr lang="en-US" dirty="0" smtClean="0"/>
              <a:t> in-interface=</a:t>
            </a:r>
            <a:r>
              <a:rPr lang="en-US" dirty="0" smtClean="0">
                <a:solidFill>
                  <a:srgbClr val="FF0000"/>
                </a:solidFill>
              </a:rPr>
              <a:t>ether1-LAN</a:t>
            </a:r>
            <a:r>
              <a:rPr lang="en-US" dirty="0" smtClean="0"/>
              <a:t> \ action=</a:t>
            </a:r>
            <a:r>
              <a:rPr lang="en-US" dirty="0" smtClean="0">
                <a:solidFill>
                  <a:srgbClr val="FF0000"/>
                </a:solidFill>
              </a:rPr>
              <a:t>drop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especifico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	</a:t>
            </a:r>
          </a:p>
          <a:p>
            <a:pPr lvl="2">
              <a:buNone/>
            </a:pPr>
            <a:r>
              <a:rPr lang="en-US" dirty="0" smtClean="0"/>
              <a:t>	/</a:t>
            </a:r>
            <a:r>
              <a:rPr lang="en-US" dirty="0" err="1" smtClean="0"/>
              <a:t>ip</a:t>
            </a:r>
            <a:r>
              <a:rPr lang="en-US" dirty="0" smtClean="0"/>
              <a:t> firewall filter add chain=</a:t>
            </a:r>
            <a:r>
              <a:rPr lang="en-US" dirty="0" smtClean="0">
                <a:solidFill>
                  <a:srgbClr val="FF0000"/>
                </a:solidFill>
              </a:rPr>
              <a:t>forward</a:t>
            </a:r>
            <a:r>
              <a:rPr lang="en-US" dirty="0" smtClean="0"/>
              <a:t> \</a:t>
            </a:r>
          </a:p>
          <a:p>
            <a:pPr lvl="3">
              <a:buNone/>
            </a:pPr>
            <a:r>
              <a:rPr lang="en-US" dirty="0" smtClean="0"/>
              <a:t>	</a:t>
            </a:r>
            <a:r>
              <a:rPr lang="en-US" dirty="0" err="1" smtClean="0"/>
              <a:t>dst</a:t>
            </a:r>
            <a:r>
              <a:rPr lang="en-US" dirty="0" smtClean="0"/>
              <a:t>-address=</a:t>
            </a:r>
            <a:r>
              <a:rPr lang="en-US" dirty="0" smtClean="0">
                <a:solidFill>
                  <a:srgbClr val="FF0000"/>
                </a:solidFill>
              </a:rPr>
              <a:t>192.168.0.10</a:t>
            </a:r>
            <a:r>
              <a:rPr lang="en-US" dirty="0" smtClean="0"/>
              <a:t> in-interface=</a:t>
            </a:r>
            <a:r>
              <a:rPr lang="en-US" dirty="0" smtClean="0">
                <a:solidFill>
                  <a:srgbClr val="FF0000"/>
                </a:solidFill>
              </a:rPr>
              <a:t>ether1-LAN</a:t>
            </a:r>
            <a:r>
              <a:rPr lang="en-US" dirty="0" smtClean="0"/>
              <a:t> \</a:t>
            </a:r>
          </a:p>
          <a:p>
            <a:pPr lvl="3">
              <a:buNone/>
            </a:pPr>
            <a:r>
              <a:rPr lang="pt-BR" dirty="0" smtClean="0"/>
              <a:t>	</a:t>
            </a:r>
            <a:r>
              <a:rPr lang="pt-BR" dirty="0" err="1" smtClean="0"/>
              <a:t>out-interface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ether2-WAN</a:t>
            </a:r>
            <a:r>
              <a:rPr lang="pt-BR" dirty="0" smtClean="0"/>
              <a:t> </a:t>
            </a:r>
            <a:r>
              <a:rPr lang="en-US" dirty="0" smtClean="0"/>
              <a:t>action=</a:t>
            </a:r>
            <a:r>
              <a:rPr lang="en-US" dirty="0" smtClean="0">
                <a:solidFill>
                  <a:srgbClr val="FF0000"/>
                </a:solidFill>
              </a:rPr>
              <a:t>drop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Criando filtros simples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Cadastrando </a:t>
            </a:r>
            <a:r>
              <a:rPr lang="pt-BR" dirty="0" err="1" smtClean="0"/>
              <a:t>IPs</a:t>
            </a:r>
            <a:endParaRPr lang="pt-BR" dirty="0" smtClean="0"/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err="1" smtClean="0"/>
              <a:t>ip</a:t>
            </a:r>
            <a:r>
              <a:rPr lang="en-US" dirty="0" smtClean="0"/>
              <a:t> firewall address-list add address=</a:t>
            </a:r>
            <a:r>
              <a:rPr lang="en-US" dirty="0" smtClean="0">
                <a:solidFill>
                  <a:srgbClr val="FF0000"/>
                </a:solidFill>
              </a:rPr>
              <a:t>192.168.0.10</a:t>
            </a:r>
            <a:r>
              <a:rPr lang="en-US" dirty="0" smtClean="0"/>
              <a:t> \</a:t>
            </a:r>
          </a:p>
          <a:p>
            <a:pPr lvl="1">
              <a:buNone/>
            </a:pPr>
            <a:r>
              <a:rPr lang="en-US" dirty="0" smtClean="0"/>
              <a:t>	list=</a:t>
            </a:r>
            <a:r>
              <a:rPr lang="en-US" dirty="0" err="1" smtClean="0">
                <a:solidFill>
                  <a:srgbClr val="FF0000"/>
                </a:solidFill>
              </a:rPr>
              <a:t>diretoria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err="1" smtClean="0"/>
              <a:t>ip</a:t>
            </a:r>
            <a:r>
              <a:rPr lang="en-US" dirty="0" smtClean="0"/>
              <a:t> firewall address-list add address=</a:t>
            </a:r>
            <a:r>
              <a:rPr lang="en-US" dirty="0" smtClean="0">
                <a:solidFill>
                  <a:srgbClr val="FF0000"/>
                </a:solidFill>
              </a:rPr>
              <a:t>192.168.0.11 </a:t>
            </a:r>
            <a:r>
              <a:rPr lang="en-US" dirty="0" smtClean="0"/>
              <a:t>\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list=</a:t>
            </a:r>
            <a:r>
              <a:rPr lang="en-US" dirty="0" err="1" smtClean="0">
                <a:solidFill>
                  <a:srgbClr val="FF0000"/>
                </a:solidFill>
              </a:rPr>
              <a:t>diretoria</a:t>
            </a:r>
            <a:endParaRPr lang="pt-B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Cadastrando Bloco de </a:t>
            </a:r>
            <a:r>
              <a:rPr lang="pt-BR" dirty="0" err="1" smtClean="0"/>
              <a:t>IPs</a:t>
            </a:r>
            <a:endParaRPr lang="pt-BR" dirty="0" smtClean="0"/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err="1" smtClean="0"/>
              <a:t>ip</a:t>
            </a:r>
            <a:r>
              <a:rPr lang="en-US" dirty="0" smtClean="0"/>
              <a:t> firewall address-list add address=</a:t>
            </a:r>
            <a:r>
              <a:rPr lang="en-US" dirty="0" smtClean="0">
                <a:solidFill>
                  <a:srgbClr val="FF0000"/>
                </a:solidFill>
              </a:rPr>
              <a:t>10.10.0.0/24</a:t>
            </a:r>
            <a:r>
              <a:rPr lang="en-US" dirty="0" smtClean="0"/>
              <a:t> \</a:t>
            </a:r>
          </a:p>
          <a:p>
            <a:pPr lvl="2">
              <a:buNone/>
            </a:pPr>
            <a:r>
              <a:rPr lang="en-US" dirty="0" smtClean="0"/>
              <a:t>list=</a:t>
            </a:r>
            <a:r>
              <a:rPr lang="en-US" dirty="0" err="1" smtClean="0">
                <a:solidFill>
                  <a:srgbClr val="FF0000"/>
                </a:solidFill>
              </a:rPr>
              <a:t>redeProvedor</a:t>
            </a:r>
            <a:r>
              <a:rPr lang="en-US" dirty="0" smtClean="0"/>
              <a:t>          </a:t>
            </a:r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err="1" smtClean="0"/>
              <a:t>ip</a:t>
            </a:r>
            <a:r>
              <a:rPr lang="en-US" dirty="0" smtClean="0"/>
              <a:t> firewall address-list add address=</a:t>
            </a:r>
            <a:r>
              <a:rPr lang="en-US" dirty="0" smtClean="0">
                <a:solidFill>
                  <a:srgbClr val="FF0000"/>
                </a:solidFill>
              </a:rPr>
              <a:t>10.10.1.0/24</a:t>
            </a:r>
            <a:r>
              <a:rPr lang="en-US" dirty="0" smtClean="0"/>
              <a:t> \</a:t>
            </a:r>
          </a:p>
          <a:p>
            <a:pPr lvl="2">
              <a:buNone/>
            </a:pPr>
            <a:r>
              <a:rPr lang="en-US" dirty="0" smtClean="0"/>
              <a:t>list=</a:t>
            </a:r>
            <a:r>
              <a:rPr lang="en-US" dirty="0" err="1" smtClean="0">
                <a:solidFill>
                  <a:srgbClr val="FF0000"/>
                </a:solidFill>
              </a:rPr>
              <a:t>redeProvedor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Criando listas de endereços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Utilizando as listas</a:t>
            </a:r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err="1" smtClean="0"/>
              <a:t>ip</a:t>
            </a:r>
            <a:r>
              <a:rPr lang="en-US" dirty="0" smtClean="0"/>
              <a:t> firewall filter add chain="</a:t>
            </a:r>
            <a:r>
              <a:rPr lang="en-US" dirty="0" smtClean="0">
                <a:solidFill>
                  <a:srgbClr val="FF0000"/>
                </a:solidFill>
              </a:rPr>
              <a:t>forward</a:t>
            </a:r>
            <a:r>
              <a:rPr lang="en-US" dirty="0" smtClean="0"/>
              <a:t>" \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src</a:t>
            </a:r>
            <a:r>
              <a:rPr lang="en-US" dirty="0" smtClean="0"/>
              <a:t>-address-list=</a:t>
            </a:r>
            <a:r>
              <a:rPr lang="en-US" dirty="0" err="1" smtClean="0">
                <a:solidFill>
                  <a:srgbClr val="FF0000"/>
                </a:solidFill>
              </a:rPr>
              <a:t>diretoria</a:t>
            </a:r>
            <a:r>
              <a:rPr lang="en-US" dirty="0" smtClean="0"/>
              <a:t> action=</a:t>
            </a:r>
            <a:r>
              <a:rPr lang="en-US" dirty="0" smtClean="0">
                <a:solidFill>
                  <a:srgbClr val="FF0000"/>
                </a:solidFill>
              </a:rPr>
              <a:t>accept</a:t>
            </a:r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err="1" smtClean="0"/>
              <a:t>ip</a:t>
            </a:r>
            <a:r>
              <a:rPr lang="en-US" dirty="0" smtClean="0"/>
              <a:t> firewall filter add chain="</a:t>
            </a:r>
            <a:r>
              <a:rPr lang="en-US" dirty="0" smtClean="0">
                <a:solidFill>
                  <a:srgbClr val="FF0000"/>
                </a:solidFill>
              </a:rPr>
              <a:t>forward</a:t>
            </a:r>
            <a:r>
              <a:rPr lang="en-US" dirty="0" smtClean="0"/>
              <a:t>" \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src</a:t>
            </a:r>
            <a:r>
              <a:rPr lang="en-US" dirty="0" smtClean="0"/>
              <a:t>-address-list=</a:t>
            </a:r>
            <a:r>
              <a:rPr lang="en-US" dirty="0" err="1" smtClean="0">
                <a:solidFill>
                  <a:srgbClr val="FF0000"/>
                </a:solidFill>
              </a:rPr>
              <a:t>redeProvedor</a:t>
            </a:r>
            <a:r>
              <a:rPr lang="en-US" dirty="0" smtClean="0"/>
              <a:t> action=</a:t>
            </a:r>
            <a:r>
              <a:rPr lang="en-US" dirty="0" smtClean="0">
                <a:solidFill>
                  <a:srgbClr val="FF0000"/>
                </a:solidFill>
              </a:rPr>
              <a:t>accept</a:t>
            </a:r>
            <a:endParaRPr lang="pt-B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err="1" smtClean="0"/>
              <a:t>ip</a:t>
            </a:r>
            <a:r>
              <a:rPr lang="en-US" dirty="0" smtClean="0"/>
              <a:t> firewall filter add chain=“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" \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src</a:t>
            </a:r>
            <a:r>
              <a:rPr lang="en-US" dirty="0" smtClean="0"/>
              <a:t>-address-list=</a:t>
            </a:r>
            <a:r>
              <a:rPr lang="en-US" dirty="0" err="1" smtClean="0">
                <a:solidFill>
                  <a:srgbClr val="FF0000"/>
                </a:solidFill>
              </a:rPr>
              <a:t>BlackList</a:t>
            </a:r>
            <a:r>
              <a:rPr lang="en-US" dirty="0" smtClean="0"/>
              <a:t> action=</a:t>
            </a:r>
            <a:r>
              <a:rPr lang="en-US" dirty="0" smtClean="0">
                <a:solidFill>
                  <a:srgbClr val="FF0000"/>
                </a:solidFill>
              </a:rPr>
              <a:t>drop</a:t>
            </a:r>
            <a:endParaRPr lang="pt-B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Criando listas de endereços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Otimização na estrutura do firewall</a:t>
            </a:r>
          </a:p>
          <a:p>
            <a:r>
              <a:rPr lang="pt-BR" dirty="0" smtClean="0"/>
              <a:t>Evita repetição de regras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Utilizando chains</a:t>
            </a:r>
            <a:endParaRPr lang="pt-BR" dirty="0"/>
          </a:p>
        </p:txBody>
      </p:sp>
      <p:pic>
        <p:nvPicPr>
          <p:cNvPr id="2050" name="Picture 2" descr="C:\Users\Jorge Iwano\Desktop\table_subtraver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924944"/>
            <a:ext cx="5375521" cy="3532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dirty="0" err="1" smtClean="0"/>
              <a:t>Chain</a:t>
            </a:r>
            <a:r>
              <a:rPr lang="pt-BR" dirty="0" smtClean="0"/>
              <a:t> </a:t>
            </a:r>
            <a:r>
              <a:rPr lang="pt-BR" dirty="0" err="1" smtClean="0"/>
              <a:t>log-and-drop</a:t>
            </a:r>
            <a:endParaRPr lang="pt-BR" dirty="0" smtClean="0"/>
          </a:p>
          <a:p>
            <a:pPr lvl="2">
              <a:buNone/>
            </a:pPr>
            <a:r>
              <a:rPr lang="pt-BR" dirty="0" smtClean="0"/>
              <a:t>/</a:t>
            </a:r>
            <a:r>
              <a:rPr lang="pt-BR" dirty="0" err="1" smtClean="0"/>
              <a:t>ip</a:t>
            </a:r>
            <a:r>
              <a:rPr lang="pt-BR" dirty="0" smtClean="0"/>
              <a:t> firewall </a:t>
            </a:r>
            <a:r>
              <a:rPr lang="pt-BR" dirty="0" err="1" smtClean="0"/>
              <a:t>filter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log</a:t>
            </a:r>
            <a:r>
              <a:rPr lang="pt-BR" dirty="0" smtClean="0"/>
              <a:t> </a:t>
            </a:r>
            <a:r>
              <a:rPr lang="pt-BR" dirty="0" err="1" smtClean="0"/>
              <a:t>chain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log-and-drop</a:t>
            </a:r>
            <a:r>
              <a:rPr lang="pt-BR" dirty="0" smtClean="0"/>
              <a:t> </a:t>
            </a:r>
            <a:r>
              <a:rPr lang="pt-BR" dirty="0" err="1" smtClean="0"/>
              <a:t>disabled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no</a:t>
            </a:r>
          </a:p>
          <a:p>
            <a:pPr lvl="2">
              <a:buNone/>
            </a:pPr>
            <a:r>
              <a:rPr lang="pt-BR" dirty="0" smtClean="0"/>
              <a:t>/</a:t>
            </a:r>
            <a:r>
              <a:rPr lang="pt-BR" dirty="0" err="1" smtClean="0"/>
              <a:t>ip</a:t>
            </a:r>
            <a:r>
              <a:rPr lang="pt-BR" dirty="0" smtClean="0"/>
              <a:t> firewall </a:t>
            </a:r>
            <a:r>
              <a:rPr lang="pt-BR" dirty="0" err="1" smtClean="0"/>
              <a:t>filter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drop</a:t>
            </a:r>
            <a:r>
              <a:rPr lang="pt-BR" dirty="0" smtClean="0"/>
              <a:t> </a:t>
            </a:r>
            <a:r>
              <a:rPr lang="pt-BR" dirty="0" err="1" smtClean="0"/>
              <a:t>chain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log-and-drop</a:t>
            </a:r>
            <a:r>
              <a:rPr lang="pt-BR" dirty="0" smtClean="0"/>
              <a:t> \</a:t>
            </a:r>
          </a:p>
          <a:p>
            <a:pPr lvl="2">
              <a:buNone/>
            </a:pPr>
            <a:r>
              <a:rPr lang="pt-BR" dirty="0" smtClean="0"/>
              <a:t>	</a:t>
            </a:r>
            <a:r>
              <a:rPr lang="pt-BR" dirty="0" err="1" smtClean="0"/>
              <a:t>disabled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no</a:t>
            </a:r>
          </a:p>
          <a:p>
            <a:pPr lvl="1"/>
            <a:r>
              <a:rPr lang="pt-BR" dirty="0" err="1" smtClean="0"/>
              <a:t>Chain</a:t>
            </a:r>
            <a:r>
              <a:rPr lang="pt-BR" dirty="0" smtClean="0"/>
              <a:t> </a:t>
            </a:r>
            <a:r>
              <a:rPr lang="pt-BR" dirty="0" err="1" smtClean="0"/>
              <a:t>packTCP</a:t>
            </a:r>
            <a:endParaRPr lang="pt-BR" dirty="0" smtClean="0"/>
          </a:p>
          <a:p>
            <a:pPr lvl="2">
              <a:buNone/>
            </a:pPr>
            <a:r>
              <a:rPr lang="pt-BR" dirty="0" smtClean="0"/>
              <a:t>/</a:t>
            </a:r>
            <a:r>
              <a:rPr lang="pt-BR" dirty="0" err="1" smtClean="0"/>
              <a:t>ip</a:t>
            </a:r>
            <a:r>
              <a:rPr lang="pt-BR" dirty="0" smtClean="0"/>
              <a:t> firewall </a:t>
            </a:r>
            <a:r>
              <a:rPr lang="pt-BR" dirty="0" err="1" smtClean="0"/>
              <a:t>filter</a:t>
            </a:r>
            <a:r>
              <a:rPr lang="pt-BR" dirty="0" smtClean="0"/>
              <a:t> </a:t>
            </a:r>
          </a:p>
          <a:p>
            <a:pPr lvl="2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accept</a:t>
            </a:r>
            <a:r>
              <a:rPr lang="pt-BR" dirty="0" smtClean="0"/>
              <a:t> </a:t>
            </a:r>
            <a:r>
              <a:rPr lang="pt-BR" dirty="0" err="1" smtClean="0"/>
              <a:t>chain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packTCP</a:t>
            </a:r>
            <a:r>
              <a:rPr lang="pt-BR" dirty="0" smtClean="0"/>
              <a:t> </a:t>
            </a:r>
            <a:r>
              <a:rPr lang="pt-BR" dirty="0" err="1" smtClean="0"/>
              <a:t>connection-state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established</a:t>
            </a:r>
            <a:r>
              <a:rPr lang="pt-BR" dirty="0" smtClean="0"/>
              <a:t> \</a:t>
            </a:r>
          </a:p>
          <a:p>
            <a:pPr lvl="2">
              <a:buNone/>
            </a:pPr>
            <a:r>
              <a:rPr lang="pt-BR" dirty="0" smtClean="0"/>
              <a:t>	</a:t>
            </a:r>
            <a:r>
              <a:rPr lang="pt-BR" dirty="0" err="1" smtClean="0"/>
              <a:t>disabled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no</a:t>
            </a:r>
          </a:p>
          <a:p>
            <a:pPr lvl="2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accept</a:t>
            </a:r>
            <a:r>
              <a:rPr lang="pt-BR" dirty="0" smtClean="0"/>
              <a:t> </a:t>
            </a:r>
            <a:r>
              <a:rPr lang="pt-BR" dirty="0" err="1" smtClean="0"/>
              <a:t>chain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packTCP</a:t>
            </a:r>
            <a:r>
              <a:rPr lang="pt-BR" dirty="0" smtClean="0"/>
              <a:t> </a:t>
            </a:r>
            <a:r>
              <a:rPr lang="pt-BR" dirty="0" err="1" smtClean="0"/>
              <a:t>connection-state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related</a:t>
            </a:r>
            <a:r>
              <a:rPr lang="pt-BR" dirty="0" smtClean="0"/>
              <a:t> </a:t>
            </a:r>
          </a:p>
          <a:p>
            <a:pPr lvl="2">
              <a:buNone/>
            </a:pPr>
            <a:r>
              <a:rPr lang="pt-BR" dirty="0" smtClean="0"/>
              <a:t>	</a:t>
            </a:r>
            <a:r>
              <a:rPr lang="pt-BR" dirty="0" err="1" smtClean="0"/>
              <a:t>disabled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no</a:t>
            </a:r>
          </a:p>
          <a:p>
            <a:pPr lvl="2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accept</a:t>
            </a:r>
            <a:r>
              <a:rPr lang="pt-BR" dirty="0" smtClean="0"/>
              <a:t> </a:t>
            </a:r>
            <a:r>
              <a:rPr lang="pt-BR" dirty="0" err="1" smtClean="0"/>
              <a:t>chain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packTCP</a:t>
            </a:r>
            <a:r>
              <a:rPr lang="pt-BR" dirty="0" smtClean="0"/>
              <a:t> </a:t>
            </a:r>
            <a:r>
              <a:rPr lang="pt-BR" dirty="0" err="1" smtClean="0"/>
              <a:t>connection-state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new</a:t>
            </a:r>
            <a:r>
              <a:rPr lang="pt-BR" dirty="0" smtClean="0"/>
              <a:t> </a:t>
            </a:r>
            <a:r>
              <a:rPr lang="pt-BR" dirty="0" err="1" smtClean="0"/>
              <a:t>disabled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no</a:t>
            </a:r>
          </a:p>
          <a:p>
            <a:pPr lvl="2">
              <a:buNone/>
            </a:pPr>
            <a:r>
              <a:rPr lang="en-US" dirty="0" smtClean="0"/>
              <a:t>add action=</a:t>
            </a:r>
            <a:r>
              <a:rPr lang="en-US" dirty="0" smtClean="0">
                <a:solidFill>
                  <a:srgbClr val="FF0000"/>
                </a:solidFill>
              </a:rPr>
              <a:t>drop</a:t>
            </a:r>
            <a:r>
              <a:rPr lang="en-US" dirty="0" smtClean="0"/>
              <a:t> chain=</a:t>
            </a:r>
            <a:r>
              <a:rPr lang="en-US" dirty="0" err="1" smtClean="0">
                <a:solidFill>
                  <a:srgbClr val="FF0000"/>
                </a:solidFill>
              </a:rPr>
              <a:t>packTCP</a:t>
            </a:r>
            <a:r>
              <a:rPr lang="en-US" dirty="0" smtClean="0"/>
              <a:t> connection-state=</a:t>
            </a:r>
            <a:r>
              <a:rPr lang="en-US" dirty="0" smtClean="0">
                <a:solidFill>
                  <a:srgbClr val="FF0000"/>
                </a:solidFill>
              </a:rPr>
              <a:t>invalid</a:t>
            </a:r>
            <a:r>
              <a:rPr lang="en-US" dirty="0" smtClean="0"/>
              <a:t> disabled=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pt-BR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jump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/>
              <a:t>chain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packTCP</a:t>
            </a:r>
            <a:r>
              <a:rPr lang="pt-BR" dirty="0" smtClean="0"/>
              <a:t> </a:t>
            </a:r>
            <a:r>
              <a:rPr lang="pt-BR" dirty="0" err="1" smtClean="0"/>
              <a:t>disabled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no</a:t>
            </a:r>
            <a:r>
              <a:rPr lang="pt-BR" dirty="0" smtClean="0"/>
              <a:t> </a:t>
            </a:r>
            <a:r>
              <a:rPr lang="pt-BR" dirty="0" err="1" smtClean="0"/>
              <a:t>jump-target</a:t>
            </a:r>
            <a:r>
              <a:rPr lang="pt-BR" dirty="0" smtClean="0"/>
              <a:t>=</a:t>
            </a:r>
            <a:r>
              <a:rPr lang="pt-BR" dirty="0" err="1" smtClean="0"/>
              <a:t>l</a:t>
            </a:r>
            <a:r>
              <a:rPr lang="pt-BR" dirty="0" err="1" smtClean="0">
                <a:solidFill>
                  <a:srgbClr val="FF0000"/>
                </a:solidFill>
              </a:rPr>
              <a:t>og-and-drop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Utilizando chains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 smtClean="0"/>
              <a:t>Analise do trafego na camada de aplicação</a:t>
            </a:r>
            <a:endParaRPr lang="pt-BR" dirty="0"/>
          </a:p>
          <a:p>
            <a:pPr lvl="1"/>
            <a:r>
              <a:rPr lang="pt-BR" dirty="0" smtClean="0"/>
              <a:t>Evita que os usuários burlem bloqueios feitos por portas.</a:t>
            </a:r>
          </a:p>
          <a:p>
            <a:pPr lvl="2"/>
            <a:r>
              <a:rPr lang="pt-BR" dirty="0" smtClean="0"/>
              <a:t>Exemplos</a:t>
            </a:r>
          </a:p>
          <a:p>
            <a:pPr lvl="3"/>
            <a:r>
              <a:rPr lang="pt-BR" dirty="0" smtClean="0"/>
              <a:t>Rodar emule sobre porta 80/</a:t>
            </a:r>
            <a:r>
              <a:rPr lang="pt-BR" dirty="0" err="1" smtClean="0"/>
              <a:t>tcp</a:t>
            </a:r>
            <a:endParaRPr lang="pt-BR" dirty="0" smtClean="0"/>
          </a:p>
          <a:p>
            <a:pPr lvl="3"/>
            <a:r>
              <a:rPr lang="pt-BR" dirty="0" smtClean="0"/>
              <a:t>Rodar um proxy fora do ambiente restrito na porta 80/</a:t>
            </a:r>
            <a:r>
              <a:rPr lang="pt-BR" dirty="0" err="1" smtClean="0"/>
              <a:t>tcp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Elevação no processamento. Deve-se ser analisado CPU, </a:t>
            </a:r>
            <a:r>
              <a:rPr lang="pt-BR" dirty="0" err="1" smtClean="0"/>
              <a:t>Trafégo</a:t>
            </a:r>
            <a:r>
              <a:rPr lang="pt-BR" dirty="0" smtClean="0"/>
              <a:t>, etc...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a Layer7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Tabela de eficiência</a:t>
            </a:r>
          </a:p>
          <a:p>
            <a:pPr lvl="1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a Layer7</a:t>
            </a:r>
          </a:p>
        </p:txBody>
      </p:sp>
      <p:pic>
        <p:nvPicPr>
          <p:cNvPr id="3074" name="Picture 2" descr="C:\Users\Jorge Iwano\Desktop\layer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6194404" cy="349922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267744" y="5589240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http://l7-filter.sourceforge.net/protocols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Introdução</a:t>
            </a:r>
          </a:p>
          <a:p>
            <a:endParaRPr lang="pt-BR" dirty="0" smtClean="0"/>
          </a:p>
          <a:p>
            <a:r>
              <a:rPr lang="pt-BR" dirty="0" smtClean="0"/>
              <a:t>Fluxograma NetFilter</a:t>
            </a:r>
          </a:p>
          <a:p>
            <a:endParaRPr lang="pt-BR" dirty="0" smtClean="0"/>
          </a:p>
          <a:p>
            <a:r>
              <a:rPr lang="pt-BR" dirty="0" smtClean="0"/>
              <a:t>Criando filtros simples</a:t>
            </a:r>
          </a:p>
          <a:p>
            <a:endParaRPr lang="pt-BR" dirty="0" smtClean="0"/>
          </a:p>
          <a:p>
            <a:r>
              <a:rPr lang="pt-BR" dirty="0" smtClean="0"/>
              <a:t>Criando listas de endereços</a:t>
            </a:r>
          </a:p>
          <a:p>
            <a:endParaRPr lang="pt-BR" dirty="0" smtClean="0"/>
          </a:p>
          <a:p>
            <a:r>
              <a:rPr lang="pt-BR" dirty="0" smtClean="0"/>
              <a:t>Utilizando chains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Introdução a Layer7</a:t>
            </a:r>
          </a:p>
          <a:p>
            <a:endParaRPr lang="pt-BR" dirty="0" smtClean="0"/>
          </a:p>
          <a:p>
            <a:r>
              <a:rPr lang="pt-BR" dirty="0" smtClean="0"/>
              <a:t>Topologias de uso comuns</a:t>
            </a:r>
          </a:p>
          <a:p>
            <a:endParaRPr lang="pt-BR" dirty="0" smtClean="0"/>
          </a:p>
          <a:p>
            <a:r>
              <a:rPr lang="pt-BR" dirty="0" smtClean="0"/>
              <a:t>Boas práticas</a:t>
            </a:r>
          </a:p>
          <a:p>
            <a:endParaRPr lang="pt-BR" dirty="0" smtClean="0"/>
          </a:p>
          <a:p>
            <a:r>
              <a:rPr lang="pt-BR" dirty="0" smtClean="0"/>
              <a:t>Vantagens e desvantagens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481328"/>
            <a:ext cx="9036496" cy="4525963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pt-BR" dirty="0" smtClean="0"/>
          </a:p>
          <a:p>
            <a:r>
              <a:rPr lang="pt-BR" dirty="0" smtClean="0"/>
              <a:t>Lista de expressões regulares</a:t>
            </a:r>
          </a:p>
          <a:p>
            <a:endParaRPr lang="pt-BR" dirty="0" smtClean="0">
              <a:solidFill>
                <a:srgbClr val="FF0000"/>
              </a:solidFill>
            </a:endParaRPr>
          </a:p>
          <a:p>
            <a:pPr lvl="2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pt-BR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a Layer7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42012" y="2276872"/>
            <a:ext cx="929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http://wiki.mikrotik.com/wiki/Basic_traffic_shaping_based_on_layer-7_protocols</a:t>
            </a:r>
            <a:endParaRPr lang="pt-BR" dirty="0"/>
          </a:p>
        </p:txBody>
      </p:sp>
      <p:pic>
        <p:nvPicPr>
          <p:cNvPr id="6147" name="Picture 3" descr="C:\Users\Jorge Iwano\Desktop\mikrotik-wik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780928"/>
            <a:ext cx="7416824" cy="39793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481328"/>
            <a:ext cx="9036496" cy="4525963"/>
          </a:xfrm>
        </p:spPr>
        <p:txBody>
          <a:bodyPr>
            <a:normAutofit lnSpcReduction="10000"/>
          </a:bodyPr>
          <a:lstStyle/>
          <a:p>
            <a:pPr lvl="2">
              <a:buNone/>
            </a:pPr>
            <a:endParaRPr lang="pt-BR" dirty="0" smtClean="0"/>
          </a:p>
          <a:p>
            <a:r>
              <a:rPr lang="pt-BR" dirty="0" smtClean="0"/>
              <a:t>Cadastrar expressões regulares</a:t>
            </a:r>
          </a:p>
          <a:p>
            <a:pPr lvl="2">
              <a:buNone/>
            </a:pPr>
            <a:r>
              <a:rPr lang="pt-BR" dirty="0" smtClean="0"/>
              <a:t>/</a:t>
            </a:r>
            <a:r>
              <a:rPr lang="pt-BR" dirty="0" err="1" smtClean="0"/>
              <a:t>ip</a:t>
            </a:r>
            <a:r>
              <a:rPr lang="pt-BR" dirty="0" smtClean="0"/>
              <a:t> firewall layer7-</a:t>
            </a:r>
            <a:r>
              <a:rPr lang="pt-BR" dirty="0" err="1" smtClean="0"/>
              <a:t>protocol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http</a:t>
            </a:r>
            <a:r>
              <a:rPr lang="pt-BR" dirty="0" smtClean="0"/>
              <a:t> \</a:t>
            </a:r>
          </a:p>
          <a:p>
            <a:pPr lvl="3">
              <a:buNone/>
            </a:pPr>
            <a:r>
              <a:rPr lang="pt-BR" dirty="0" err="1" smtClean="0"/>
              <a:t>regexp</a:t>
            </a:r>
            <a:r>
              <a:rPr lang="pt-BR" dirty="0" smtClean="0"/>
              <a:t>="</a:t>
            </a:r>
            <a:r>
              <a:rPr lang="pt-BR" dirty="0" err="1" smtClean="0">
                <a:solidFill>
                  <a:srgbClr val="FF0000"/>
                </a:solidFill>
              </a:rPr>
              <a:t>http</a:t>
            </a:r>
            <a:r>
              <a:rPr lang="pt-BR" dirty="0" smtClean="0">
                <a:solidFill>
                  <a:srgbClr val="FF0000"/>
                </a:solidFill>
              </a:rPr>
              <a:t>/(0\\.9|1\\.0|1\\.1) [1-5][0-9][0-9] [\t-\ \r -~]*(connection:|</a:t>
            </a:r>
            <a:r>
              <a:rPr lang="pt-BR" dirty="0" err="1" smtClean="0">
                <a:solidFill>
                  <a:srgbClr val="FF0000"/>
                </a:solidFill>
              </a:rPr>
              <a:t>content-type</a:t>
            </a:r>
            <a:r>
              <a:rPr lang="pt-BR" dirty="0" smtClean="0">
                <a:solidFill>
                  <a:srgbClr val="FF0000"/>
                </a:solidFill>
              </a:rPr>
              <a:t>:|</a:t>
            </a:r>
            <a:r>
              <a:rPr lang="pt-BR" dirty="0" err="1" smtClean="0">
                <a:solidFill>
                  <a:srgbClr val="FF0000"/>
                </a:solidFill>
              </a:rPr>
              <a:t>content-length</a:t>
            </a:r>
            <a:r>
              <a:rPr lang="pt-BR" dirty="0" smtClean="0">
                <a:solidFill>
                  <a:srgbClr val="FF0000"/>
                </a:solidFill>
              </a:rPr>
              <a:t>:|date:)|</a:t>
            </a:r>
            <a:r>
              <a:rPr lang="pt-BR" dirty="0" err="1" smtClean="0">
                <a:solidFill>
                  <a:srgbClr val="FF0000"/>
                </a:solidFill>
              </a:rPr>
              <a:t>post</a:t>
            </a:r>
            <a:r>
              <a:rPr lang="pt-BR" dirty="0" smtClean="0">
                <a:solidFill>
                  <a:srgbClr val="FF0000"/>
                </a:solidFill>
              </a:rPr>
              <a:t> [\t-\r -~]* \ </a:t>
            </a:r>
            <a:r>
              <a:rPr lang="pt-BR" dirty="0" err="1" smtClean="0">
                <a:solidFill>
                  <a:srgbClr val="FF0000"/>
                </a:solidFill>
              </a:rPr>
              <a:t>http</a:t>
            </a:r>
            <a:r>
              <a:rPr lang="pt-BR" dirty="0" smtClean="0">
                <a:solidFill>
                  <a:srgbClr val="FF0000"/>
                </a:solidFill>
              </a:rPr>
              <a:t>/[01]\\.[019]</a:t>
            </a:r>
            <a:r>
              <a:rPr lang="pt-BR" dirty="0" smtClean="0"/>
              <a:t>"</a:t>
            </a:r>
          </a:p>
          <a:p>
            <a:pPr lvl="1"/>
            <a:endParaRPr lang="pt-BR" dirty="0" smtClean="0"/>
          </a:p>
          <a:p>
            <a:pPr lvl="2">
              <a:buNone/>
            </a:pPr>
            <a:r>
              <a:rPr lang="pt-BR" dirty="0" smtClean="0"/>
              <a:t>/</a:t>
            </a:r>
            <a:r>
              <a:rPr lang="pt-BR" dirty="0" err="1" smtClean="0"/>
              <a:t>ip</a:t>
            </a:r>
            <a:r>
              <a:rPr lang="pt-BR" dirty="0" smtClean="0"/>
              <a:t> firewall </a:t>
            </a:r>
            <a:r>
              <a:rPr lang="pt-BR" dirty="0" err="1" smtClean="0"/>
              <a:t>filter</a:t>
            </a:r>
            <a:endParaRPr lang="pt-BR" dirty="0" smtClean="0"/>
          </a:p>
          <a:p>
            <a:pPr lvl="2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accept</a:t>
            </a:r>
            <a:r>
              <a:rPr lang="pt-BR" dirty="0" smtClean="0"/>
              <a:t> </a:t>
            </a:r>
            <a:r>
              <a:rPr lang="pt-BR" dirty="0" err="1" smtClean="0"/>
              <a:t>chain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forward</a:t>
            </a:r>
            <a:r>
              <a:rPr lang="pt-BR" dirty="0" smtClean="0"/>
              <a:t> </a:t>
            </a:r>
            <a:r>
              <a:rPr lang="pt-BR" dirty="0" err="1" smtClean="0"/>
              <a:t>disabled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no</a:t>
            </a:r>
            <a:r>
              <a:rPr lang="pt-BR" dirty="0" smtClean="0"/>
              <a:t> \</a:t>
            </a:r>
          </a:p>
          <a:p>
            <a:pPr lvl="2">
              <a:buNone/>
            </a:pPr>
            <a:r>
              <a:rPr lang="pt-BR" dirty="0" smtClean="0"/>
              <a:t>	layer7-</a:t>
            </a:r>
            <a:r>
              <a:rPr lang="pt-BR" dirty="0" err="1" smtClean="0"/>
              <a:t>protocol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http</a:t>
            </a:r>
            <a:endParaRPr lang="pt-BR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err="1" smtClean="0"/>
              <a:t>drop</a:t>
            </a:r>
            <a:r>
              <a:rPr lang="pt-BR" dirty="0" smtClean="0"/>
              <a:t> </a:t>
            </a:r>
            <a:r>
              <a:rPr lang="pt-BR" dirty="0" err="1" smtClean="0"/>
              <a:t>chain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forward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/>
              <a:t>disabled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no</a:t>
            </a:r>
            <a:r>
              <a:rPr lang="pt-BR" dirty="0" smtClean="0"/>
              <a:t> \</a:t>
            </a:r>
          </a:p>
          <a:p>
            <a:pPr lvl="2">
              <a:buNone/>
            </a:pPr>
            <a:r>
              <a:rPr lang="pt-BR" dirty="0" smtClean="0"/>
              <a:t>	</a:t>
            </a:r>
            <a:r>
              <a:rPr lang="pt-BR" dirty="0" smtClean="0"/>
              <a:t>layer7-</a:t>
            </a:r>
            <a:r>
              <a:rPr lang="pt-BR" dirty="0" err="1" smtClean="0"/>
              <a:t>protocol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bittorrent</a:t>
            </a:r>
            <a:endParaRPr lang="pt-BR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pt-BR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a Layer7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RouterOS em modo </a:t>
            </a:r>
            <a:r>
              <a:rPr lang="pt-BR" dirty="0" err="1" smtClean="0"/>
              <a:t>Bridge</a:t>
            </a:r>
            <a:r>
              <a:rPr lang="pt-BR" dirty="0" smtClean="0"/>
              <a:t> (transparente)</a:t>
            </a:r>
          </a:p>
          <a:p>
            <a:pPr lvl="1"/>
            <a:r>
              <a:rPr lang="pt-BR" dirty="0" smtClean="0"/>
              <a:t>Filtros</a:t>
            </a:r>
          </a:p>
          <a:p>
            <a:pPr lvl="1"/>
            <a:r>
              <a:rPr lang="pt-BR" dirty="0" smtClean="0"/>
              <a:t>QoS</a:t>
            </a:r>
          </a:p>
          <a:p>
            <a:pPr lvl="1"/>
            <a:r>
              <a:rPr lang="pt-BR" dirty="0" smtClean="0"/>
              <a:t>+ Controle de banda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Topologias de uso comuns</a:t>
            </a:r>
            <a:endParaRPr lang="pt-BR" dirty="0"/>
          </a:p>
        </p:txBody>
      </p:sp>
      <p:pic>
        <p:nvPicPr>
          <p:cNvPr id="1029" name="Picture 5" descr="C:\Users\Jorge Iwano\Desktop\Desenh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068960"/>
            <a:ext cx="5256584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RouterOS em modo </a:t>
            </a:r>
            <a:r>
              <a:rPr lang="pt-BR" dirty="0" err="1" smtClean="0"/>
              <a:t>router</a:t>
            </a:r>
            <a:r>
              <a:rPr lang="pt-BR" dirty="0" smtClean="0"/>
              <a:t> e NAT</a:t>
            </a:r>
          </a:p>
          <a:p>
            <a:pPr lvl="1"/>
            <a:r>
              <a:rPr lang="pt-BR" dirty="0" smtClean="0"/>
              <a:t>Redirecionamentos</a:t>
            </a:r>
          </a:p>
          <a:p>
            <a:pPr lvl="1"/>
            <a:r>
              <a:rPr lang="pt-BR" dirty="0" smtClean="0"/>
              <a:t>Mascaramentos</a:t>
            </a:r>
          </a:p>
          <a:p>
            <a:pPr lvl="1"/>
            <a:r>
              <a:rPr lang="pt-BR" dirty="0" smtClean="0"/>
              <a:t>Filtros</a:t>
            </a:r>
          </a:p>
          <a:p>
            <a:pPr lvl="1"/>
            <a:r>
              <a:rPr lang="pt-BR" dirty="0" smtClean="0"/>
              <a:t>QoS</a:t>
            </a:r>
          </a:p>
          <a:p>
            <a:pPr lvl="1"/>
            <a:r>
              <a:rPr lang="pt-BR" dirty="0" smtClean="0"/>
              <a:t>+ Controle de Banda</a:t>
            </a:r>
          </a:p>
          <a:p>
            <a:pPr lvl="1"/>
            <a:r>
              <a:rPr lang="pt-BR" dirty="0" smtClean="0"/>
              <a:t>+ Concentrador de Tuneis</a:t>
            </a:r>
          </a:p>
          <a:p>
            <a:pPr lvl="2"/>
            <a:r>
              <a:rPr lang="pt-BR" dirty="0" smtClean="0"/>
              <a:t>VPN</a:t>
            </a:r>
          </a:p>
          <a:p>
            <a:pPr lvl="2"/>
            <a:r>
              <a:rPr lang="pt-BR" dirty="0" err="1" smtClean="0"/>
              <a:t>IPSec</a:t>
            </a:r>
            <a:endParaRPr lang="pt-BR" dirty="0" smtClean="0"/>
          </a:p>
          <a:p>
            <a:pPr lvl="2"/>
            <a:r>
              <a:rPr lang="pt-BR" dirty="0" smtClean="0"/>
              <a:t>L2TP</a:t>
            </a:r>
          </a:p>
          <a:p>
            <a:pPr lvl="1"/>
            <a:r>
              <a:rPr lang="pt-BR" dirty="0" smtClean="0"/>
              <a:t>Etc....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Topologias de uso comuns</a:t>
            </a:r>
            <a:endParaRPr lang="pt-BR" dirty="0"/>
          </a:p>
        </p:txBody>
      </p:sp>
      <p:pic>
        <p:nvPicPr>
          <p:cNvPr id="2050" name="Picture 2" descr="C:\Users\Jorge Iwano\Desktop\Desenho1 - Cóp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4182" y="2852936"/>
            <a:ext cx="4002069" cy="3790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Serviços do RouterOS</a:t>
            </a:r>
          </a:p>
          <a:p>
            <a:pPr lvl="1"/>
            <a:r>
              <a:rPr lang="pt-BR" dirty="0" smtClean="0"/>
              <a:t>Deixar somente os serviços que realmente você utilizar.</a:t>
            </a:r>
          </a:p>
          <a:p>
            <a:pPr lvl="1"/>
            <a:r>
              <a:rPr lang="pt-BR" dirty="0" smtClean="0"/>
              <a:t>Podemos até mudar a porta default de um serviço!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práticas</a:t>
            </a:r>
            <a:endParaRPr lang="pt-BR" dirty="0"/>
          </a:p>
        </p:txBody>
      </p:sp>
      <p:pic>
        <p:nvPicPr>
          <p:cNvPr id="1026" name="Picture 2" descr="C:\Users\Jorge Iwano\Desktop\Sem títul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356992"/>
            <a:ext cx="3810000" cy="327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política de acesso default</a:t>
            </a:r>
          </a:p>
          <a:p>
            <a:pPr lvl="1"/>
            <a:r>
              <a:rPr lang="pt-BR" dirty="0" smtClean="0"/>
              <a:t>Bloqueia tudo e libera item a item</a:t>
            </a:r>
          </a:p>
          <a:p>
            <a:pPr lvl="1"/>
            <a:r>
              <a:rPr lang="pt-BR" dirty="0" smtClean="0"/>
              <a:t>Libera tudo e bloqueia item a item</a:t>
            </a:r>
          </a:p>
          <a:p>
            <a:endParaRPr lang="pt-BR" dirty="0" smtClean="0"/>
          </a:p>
          <a:p>
            <a:r>
              <a:rPr lang="pt-BR" dirty="0" smtClean="0"/>
              <a:t>Criação de Chains que podem ser utilizadas em várias partes do firewall</a:t>
            </a:r>
          </a:p>
          <a:p>
            <a:pPr lvl="1"/>
            <a:r>
              <a:rPr lang="pt-BR" dirty="0" err="1" smtClean="0"/>
              <a:t>Log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Drop</a:t>
            </a:r>
            <a:endParaRPr lang="pt-BR" dirty="0" smtClean="0"/>
          </a:p>
          <a:p>
            <a:pPr lvl="1"/>
            <a:r>
              <a:rPr lang="pt-BR" dirty="0" err="1" smtClean="0"/>
              <a:t>Detect-PortScan</a:t>
            </a:r>
            <a:endParaRPr lang="pt-BR" dirty="0" smtClean="0"/>
          </a:p>
          <a:p>
            <a:pPr lvl="1"/>
            <a:r>
              <a:rPr lang="pt-BR" dirty="0" err="1" smtClean="0"/>
              <a:t>PackTCP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práticas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Caso de provedores</a:t>
            </a:r>
          </a:p>
          <a:p>
            <a:pPr lvl="1"/>
            <a:r>
              <a:rPr lang="pt-BR" dirty="0" smtClean="0"/>
              <a:t>Bloqueio de portas nos concentradores de usuários</a:t>
            </a:r>
          </a:p>
          <a:p>
            <a:pPr lvl="2"/>
            <a:r>
              <a:rPr lang="pt-BR" dirty="0" smtClean="0"/>
              <a:t>Windows (135-139, 445)</a:t>
            </a:r>
          </a:p>
          <a:p>
            <a:pPr lvl="2"/>
            <a:r>
              <a:rPr lang="pt-BR" dirty="0" smtClean="0"/>
              <a:t>SMTP (25)</a:t>
            </a:r>
          </a:p>
          <a:p>
            <a:pPr lvl="2"/>
            <a:r>
              <a:rPr lang="pt-BR" dirty="0" smtClean="0"/>
              <a:t>Vírus/</a:t>
            </a:r>
            <a:r>
              <a:rPr lang="pt-BR" dirty="0" err="1" smtClean="0"/>
              <a:t>Trojans</a:t>
            </a:r>
            <a:r>
              <a:rPr lang="pt-BR" dirty="0" smtClean="0"/>
              <a:t>/Etc...</a:t>
            </a:r>
          </a:p>
          <a:p>
            <a:pPr>
              <a:buNone/>
            </a:pPr>
            <a:endParaRPr lang="pt-BR" dirty="0" smtClean="0"/>
          </a:p>
          <a:p>
            <a:pPr lvl="1"/>
            <a:r>
              <a:rPr lang="pt-BR" dirty="0" smtClean="0"/>
              <a:t>Limite de conexões simultâneas</a:t>
            </a:r>
          </a:p>
          <a:p>
            <a:pPr lvl="2"/>
            <a:r>
              <a:rPr lang="pt-BR" dirty="0" smtClean="0"/>
              <a:t>P2P (torrent/emule/etc...)</a:t>
            </a:r>
          </a:p>
          <a:p>
            <a:pPr lvl="3">
              <a:buNone/>
            </a:pPr>
            <a:r>
              <a:rPr lang="pt-BR" dirty="0" smtClean="0"/>
              <a:t>/</a:t>
            </a:r>
            <a:r>
              <a:rPr lang="pt-BR" dirty="0" err="1" smtClean="0"/>
              <a:t>ip</a:t>
            </a:r>
            <a:r>
              <a:rPr lang="pt-BR" dirty="0" smtClean="0"/>
              <a:t> firewall </a:t>
            </a:r>
            <a:r>
              <a:rPr lang="pt-BR" dirty="0" err="1" smtClean="0"/>
              <a:t>filter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chain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forward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drop</a:t>
            </a:r>
            <a:r>
              <a:rPr lang="pt-BR" dirty="0" smtClean="0"/>
              <a:t> \</a:t>
            </a:r>
          </a:p>
          <a:p>
            <a:pPr lvl="3">
              <a:buNone/>
            </a:pPr>
            <a:r>
              <a:rPr lang="pt-BR" dirty="0" smtClean="0"/>
              <a:t>	</a:t>
            </a:r>
            <a:r>
              <a:rPr lang="pt-BR" dirty="0" err="1" smtClean="0"/>
              <a:t>tcp-flags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syn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tcp</a:t>
            </a:r>
            <a:r>
              <a:rPr lang="pt-BR" dirty="0" smtClean="0"/>
              <a:t> </a:t>
            </a:r>
            <a:r>
              <a:rPr lang="pt-BR" dirty="0" err="1" smtClean="0"/>
              <a:t>connection-limit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100,32</a:t>
            </a:r>
            <a:r>
              <a:rPr lang="pt-BR" dirty="0" smtClean="0"/>
              <a:t> \</a:t>
            </a:r>
          </a:p>
          <a:p>
            <a:pPr lvl="3">
              <a:buNone/>
            </a:pPr>
            <a:r>
              <a:rPr lang="pt-BR" dirty="0" smtClean="0"/>
              <a:t>	</a:t>
            </a:r>
            <a:r>
              <a:rPr lang="pt-BR" dirty="0" err="1" smtClean="0"/>
              <a:t>disabled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no</a:t>
            </a:r>
          </a:p>
          <a:p>
            <a:pPr lvl="2"/>
            <a:r>
              <a:rPr lang="pt-BR" dirty="0" smtClean="0"/>
              <a:t>Vírus/</a:t>
            </a:r>
            <a:r>
              <a:rPr lang="pt-BR" dirty="0" err="1" smtClean="0"/>
              <a:t>Trojans</a:t>
            </a:r>
            <a:r>
              <a:rPr lang="pt-BR" dirty="0" smtClean="0"/>
              <a:t>/Etc...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práticas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 smtClean="0"/>
              <a:t>Port</a:t>
            </a:r>
            <a:r>
              <a:rPr lang="pt-BR" dirty="0" smtClean="0"/>
              <a:t> </a:t>
            </a:r>
            <a:r>
              <a:rPr lang="pt-BR" dirty="0" err="1" smtClean="0"/>
              <a:t>Knocking</a:t>
            </a:r>
            <a:endParaRPr lang="pt-BR" dirty="0" smtClean="0"/>
          </a:p>
          <a:p>
            <a:pPr lvl="1"/>
            <a:r>
              <a:rPr lang="pt-BR" dirty="0" smtClean="0"/>
              <a:t>Podemos prevenir ataques do tipo </a:t>
            </a:r>
            <a:r>
              <a:rPr lang="pt-BR" dirty="0" err="1" smtClean="0"/>
              <a:t>Brute</a:t>
            </a:r>
            <a:r>
              <a:rPr lang="pt-BR" dirty="0" smtClean="0"/>
              <a:t> Force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/</a:t>
            </a:r>
            <a:r>
              <a:rPr lang="pt-BR" dirty="0" err="1" smtClean="0"/>
              <a:t>ip</a:t>
            </a:r>
            <a:r>
              <a:rPr lang="pt-BR" dirty="0" smtClean="0"/>
              <a:t> firewall </a:t>
            </a:r>
            <a:r>
              <a:rPr lang="pt-BR" dirty="0" err="1" smtClean="0"/>
              <a:t>filter</a:t>
            </a:r>
            <a:endParaRPr lang="pt-BR" dirty="0" smtClean="0"/>
          </a:p>
          <a:p>
            <a:pPr lvl="2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err="1" smtClean="0"/>
              <a:t>add-src-to-address-list</a:t>
            </a:r>
            <a:r>
              <a:rPr lang="pt-BR" dirty="0" smtClean="0"/>
              <a:t> </a:t>
            </a:r>
            <a:r>
              <a:rPr lang="pt-BR" dirty="0" err="1" smtClean="0"/>
              <a:t>address-list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knock</a:t>
            </a:r>
            <a:r>
              <a:rPr lang="pt-BR" dirty="0" smtClean="0">
                <a:solidFill>
                  <a:srgbClr val="FF0000"/>
                </a:solidFill>
              </a:rPr>
              <a:t>-1</a:t>
            </a:r>
            <a:r>
              <a:rPr lang="pt-BR" dirty="0" smtClean="0"/>
              <a:t> \</a:t>
            </a:r>
          </a:p>
          <a:p>
            <a:pPr lvl="3">
              <a:buNone/>
            </a:pPr>
            <a:r>
              <a:rPr lang="pt-BR" dirty="0" err="1" smtClean="0"/>
              <a:t>address-list-timeout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10s</a:t>
            </a:r>
            <a:r>
              <a:rPr lang="pt-BR" dirty="0" smtClean="0"/>
              <a:t> </a:t>
            </a:r>
            <a:r>
              <a:rPr lang="pt-BR" dirty="0" err="1" smtClean="0"/>
              <a:t>chain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input</a:t>
            </a:r>
            <a:r>
              <a:rPr lang="pt-BR" dirty="0" smtClean="0"/>
              <a:t> </a:t>
            </a:r>
            <a:r>
              <a:rPr lang="pt-BR" dirty="0" err="1" smtClean="0"/>
              <a:t>disabled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no</a:t>
            </a:r>
            <a:r>
              <a:rPr lang="pt-BR" dirty="0" smtClean="0"/>
              <a:t> \</a:t>
            </a:r>
          </a:p>
          <a:p>
            <a:pPr lvl="3">
              <a:buNone/>
            </a:pPr>
            <a:r>
              <a:rPr lang="pt-BR" dirty="0" err="1" smtClean="0"/>
              <a:t>dst-port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1234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tcp</a:t>
            </a:r>
            <a:endParaRPr lang="pt-BR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err="1" smtClean="0"/>
              <a:t>add-src-to-address-list</a:t>
            </a:r>
            <a:r>
              <a:rPr lang="pt-BR" dirty="0" smtClean="0"/>
              <a:t> </a:t>
            </a:r>
            <a:r>
              <a:rPr lang="pt-BR" dirty="0" err="1" smtClean="0"/>
              <a:t>address-list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knock</a:t>
            </a:r>
            <a:r>
              <a:rPr lang="pt-BR" dirty="0" smtClean="0">
                <a:solidFill>
                  <a:srgbClr val="FF0000"/>
                </a:solidFill>
              </a:rPr>
              <a:t>-2</a:t>
            </a:r>
            <a:r>
              <a:rPr lang="pt-BR" dirty="0" smtClean="0"/>
              <a:t> \</a:t>
            </a:r>
          </a:p>
          <a:p>
            <a:pPr lvl="2">
              <a:buNone/>
            </a:pPr>
            <a:r>
              <a:rPr lang="pt-BR" dirty="0" smtClean="0"/>
              <a:t>	</a:t>
            </a:r>
            <a:r>
              <a:rPr lang="pt-BR" dirty="0" err="1" smtClean="0"/>
              <a:t>address-list-timeout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1m </a:t>
            </a:r>
            <a:r>
              <a:rPr lang="pt-BR" dirty="0" err="1" smtClean="0"/>
              <a:t>chain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input</a:t>
            </a:r>
            <a:r>
              <a:rPr lang="pt-BR" dirty="0" smtClean="0"/>
              <a:t> </a:t>
            </a:r>
            <a:r>
              <a:rPr lang="pt-BR" dirty="0" err="1" smtClean="0"/>
              <a:t>disabled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no</a:t>
            </a:r>
            <a:r>
              <a:rPr lang="pt-BR" dirty="0" smtClean="0"/>
              <a:t> \</a:t>
            </a:r>
          </a:p>
          <a:p>
            <a:pPr lvl="2">
              <a:buNone/>
            </a:pPr>
            <a:r>
              <a:rPr lang="pt-BR" dirty="0" smtClean="0"/>
              <a:t>	</a:t>
            </a:r>
            <a:r>
              <a:rPr lang="pt-BR" dirty="0" err="1" smtClean="0"/>
              <a:t>dst-port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4321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tcp</a:t>
            </a:r>
            <a:r>
              <a:rPr lang="pt-BR" dirty="0" smtClean="0"/>
              <a:t> </a:t>
            </a:r>
            <a:r>
              <a:rPr lang="pt-BR" dirty="0" err="1" smtClean="0"/>
              <a:t>src-address-list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knock</a:t>
            </a:r>
            <a:r>
              <a:rPr lang="pt-BR" dirty="0" smtClean="0">
                <a:solidFill>
                  <a:srgbClr val="FF0000"/>
                </a:solidFill>
              </a:rPr>
              <a:t>-1</a:t>
            </a:r>
          </a:p>
          <a:p>
            <a:pPr lvl="2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accept</a:t>
            </a:r>
            <a:r>
              <a:rPr lang="pt-BR" dirty="0" smtClean="0"/>
              <a:t> </a:t>
            </a:r>
            <a:r>
              <a:rPr lang="pt-BR" dirty="0" err="1" smtClean="0"/>
              <a:t>chain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input</a:t>
            </a:r>
            <a:r>
              <a:rPr lang="pt-BR" dirty="0" smtClean="0"/>
              <a:t> </a:t>
            </a:r>
            <a:r>
              <a:rPr lang="pt-BR" dirty="0" err="1" smtClean="0"/>
              <a:t>connection-state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new</a:t>
            </a:r>
            <a:r>
              <a:rPr lang="pt-BR" dirty="0" smtClean="0"/>
              <a:t> \</a:t>
            </a:r>
          </a:p>
          <a:p>
            <a:pPr lvl="2">
              <a:buNone/>
            </a:pPr>
            <a:r>
              <a:rPr lang="pt-BR" dirty="0" smtClean="0"/>
              <a:t>	</a:t>
            </a:r>
            <a:r>
              <a:rPr lang="pt-BR" dirty="0" err="1" smtClean="0"/>
              <a:t>disabled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no</a:t>
            </a:r>
            <a:r>
              <a:rPr lang="pt-BR" dirty="0" smtClean="0"/>
              <a:t> </a:t>
            </a:r>
            <a:r>
              <a:rPr lang="pt-BR" dirty="0" err="1" smtClean="0"/>
              <a:t>dst-port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22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tcp</a:t>
            </a:r>
            <a:r>
              <a:rPr lang="pt-BR" dirty="0" smtClean="0"/>
              <a:t> \</a:t>
            </a:r>
          </a:p>
          <a:p>
            <a:pPr lvl="2">
              <a:buNone/>
            </a:pPr>
            <a:r>
              <a:rPr lang="pt-BR" dirty="0" smtClean="0"/>
              <a:t>	</a:t>
            </a:r>
            <a:r>
              <a:rPr lang="pt-BR" dirty="0" err="1" smtClean="0"/>
              <a:t>src-address-list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knock</a:t>
            </a:r>
            <a:r>
              <a:rPr lang="pt-BR" dirty="0" smtClean="0">
                <a:solidFill>
                  <a:srgbClr val="FF0000"/>
                </a:solidFill>
              </a:rPr>
              <a:t>-2</a:t>
            </a:r>
          </a:p>
          <a:p>
            <a:pPr lvl="2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accept</a:t>
            </a:r>
            <a:r>
              <a:rPr lang="pt-BR" dirty="0" smtClean="0"/>
              <a:t> </a:t>
            </a:r>
            <a:r>
              <a:rPr lang="pt-BR" dirty="0" err="1" smtClean="0"/>
              <a:t>chain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input</a:t>
            </a:r>
            <a:r>
              <a:rPr lang="pt-BR" dirty="0" smtClean="0"/>
              <a:t> </a:t>
            </a:r>
            <a:r>
              <a:rPr lang="pt-BR" dirty="0" err="1" smtClean="0"/>
              <a:t>connection-state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established</a:t>
            </a:r>
            <a:r>
              <a:rPr lang="pt-BR" dirty="0" smtClean="0"/>
              <a:t> \</a:t>
            </a:r>
          </a:p>
          <a:p>
            <a:pPr lvl="2">
              <a:buNone/>
            </a:pPr>
            <a:r>
              <a:rPr lang="pt-BR" dirty="0" smtClean="0"/>
              <a:t>	</a:t>
            </a:r>
            <a:r>
              <a:rPr lang="pt-BR" dirty="0" err="1" smtClean="0"/>
              <a:t>disabled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no</a:t>
            </a:r>
            <a:r>
              <a:rPr lang="pt-BR" dirty="0" smtClean="0"/>
              <a:t> </a:t>
            </a:r>
            <a:r>
              <a:rPr lang="pt-BR" dirty="0" err="1" smtClean="0"/>
              <a:t>dst-port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22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tcp</a:t>
            </a:r>
            <a:endParaRPr lang="pt-BR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drop</a:t>
            </a:r>
            <a:r>
              <a:rPr lang="pt-BR" dirty="0" smtClean="0"/>
              <a:t> </a:t>
            </a:r>
            <a:r>
              <a:rPr lang="pt-BR" dirty="0" err="1" smtClean="0"/>
              <a:t>chain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input</a:t>
            </a:r>
            <a:r>
              <a:rPr lang="pt-BR" dirty="0" smtClean="0"/>
              <a:t> </a:t>
            </a:r>
            <a:r>
              <a:rPr lang="pt-BR" dirty="0" err="1" smtClean="0"/>
              <a:t>disabled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no</a:t>
            </a:r>
            <a:r>
              <a:rPr lang="pt-BR" dirty="0" smtClean="0"/>
              <a:t> </a:t>
            </a:r>
            <a:r>
              <a:rPr lang="pt-BR" dirty="0" err="1" smtClean="0"/>
              <a:t>dst-port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22</a:t>
            </a:r>
            <a:r>
              <a:rPr lang="pt-BR" dirty="0" smtClean="0"/>
              <a:t> \</a:t>
            </a:r>
          </a:p>
          <a:p>
            <a:pPr lvl="2">
              <a:buNone/>
            </a:pPr>
            <a:r>
              <a:rPr lang="pt-BR" dirty="0" smtClean="0"/>
              <a:t>	</a:t>
            </a:r>
            <a:r>
              <a:rPr lang="pt-BR" dirty="0" err="1" smtClean="0"/>
              <a:t>protocol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tcp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práticas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481328"/>
            <a:ext cx="8820472" cy="4525963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IP </a:t>
            </a:r>
            <a:r>
              <a:rPr lang="pt-BR" dirty="0" err="1" smtClean="0"/>
              <a:t>Spoofing</a:t>
            </a:r>
            <a:endParaRPr lang="pt-BR" dirty="0" smtClean="0"/>
          </a:p>
          <a:p>
            <a:pPr lvl="1"/>
            <a:r>
              <a:rPr lang="pt-BR" dirty="0" smtClean="0"/>
              <a:t>A técnica consiste em falsificar IP de origem</a:t>
            </a:r>
          </a:p>
          <a:p>
            <a:pPr lvl="1"/>
            <a:r>
              <a:rPr lang="pt-BR" dirty="0" smtClean="0"/>
              <a:t>Como se proteger?</a:t>
            </a:r>
          </a:p>
          <a:p>
            <a:pPr lvl="2"/>
            <a:r>
              <a:rPr lang="pt-BR" dirty="0" smtClean="0"/>
              <a:t>Criando filtros (</a:t>
            </a:r>
            <a:r>
              <a:rPr lang="pt-BR" dirty="0" err="1" smtClean="0"/>
              <a:t>drop</a:t>
            </a:r>
            <a:r>
              <a:rPr lang="pt-BR" dirty="0" smtClean="0"/>
              <a:t>)</a:t>
            </a:r>
          </a:p>
          <a:p>
            <a:pPr lvl="3"/>
            <a:r>
              <a:rPr lang="pt-BR" dirty="0" smtClean="0"/>
              <a:t>Pacotes da sua com origem LAN entrando pela WAN</a:t>
            </a:r>
          </a:p>
          <a:p>
            <a:pPr lvl="3"/>
            <a:r>
              <a:rPr lang="pt-BR" dirty="0" smtClean="0"/>
              <a:t>Pacotes que não são da sua LAN saindo para rede WAN</a:t>
            </a:r>
          </a:p>
          <a:p>
            <a:pPr lvl="3"/>
            <a:endParaRPr lang="pt-BR" dirty="0" smtClean="0"/>
          </a:p>
          <a:p>
            <a:pPr lvl="1">
              <a:buNone/>
            </a:pPr>
            <a:r>
              <a:rPr lang="pt-BR" dirty="0" smtClean="0"/>
              <a:t>/</a:t>
            </a:r>
            <a:r>
              <a:rPr lang="pt-BR" dirty="0" err="1" smtClean="0"/>
              <a:t>ip</a:t>
            </a:r>
            <a:r>
              <a:rPr lang="pt-BR" dirty="0" smtClean="0"/>
              <a:t> firewall </a:t>
            </a:r>
            <a:r>
              <a:rPr lang="pt-BR" dirty="0" err="1" smtClean="0"/>
              <a:t>address-list</a:t>
            </a:r>
            <a:endParaRPr lang="pt-BR" dirty="0" smtClean="0"/>
          </a:p>
          <a:p>
            <a:pPr lvl="1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meusblocos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192.168.0.0/24</a:t>
            </a:r>
          </a:p>
          <a:p>
            <a:pPr lvl="1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meusblocos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192.168.1.0/24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/</a:t>
            </a:r>
            <a:r>
              <a:rPr lang="pt-BR" dirty="0" err="1" smtClean="0"/>
              <a:t>ip</a:t>
            </a:r>
            <a:r>
              <a:rPr lang="pt-BR" dirty="0" smtClean="0"/>
              <a:t> firewall </a:t>
            </a:r>
            <a:r>
              <a:rPr lang="pt-BR" dirty="0" err="1" smtClean="0"/>
              <a:t>filter</a:t>
            </a:r>
            <a:endParaRPr lang="pt-BR" dirty="0" smtClean="0"/>
          </a:p>
          <a:p>
            <a:pPr lvl="1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drop</a:t>
            </a:r>
            <a:r>
              <a:rPr lang="pt-BR" dirty="0" smtClean="0"/>
              <a:t> </a:t>
            </a:r>
            <a:r>
              <a:rPr lang="pt-BR" dirty="0" err="1" smtClean="0"/>
              <a:t>chain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forward</a:t>
            </a:r>
            <a:r>
              <a:rPr lang="pt-BR" dirty="0" smtClean="0"/>
              <a:t> </a:t>
            </a:r>
            <a:r>
              <a:rPr lang="pt-BR" dirty="0" err="1" smtClean="0"/>
              <a:t>disabled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no</a:t>
            </a:r>
            <a:r>
              <a:rPr lang="pt-BR" dirty="0" smtClean="0"/>
              <a:t> \</a:t>
            </a:r>
          </a:p>
          <a:p>
            <a:pPr lvl="1">
              <a:buNone/>
            </a:pPr>
            <a:r>
              <a:rPr lang="pt-BR" dirty="0" smtClean="0"/>
              <a:t>	in-interface=</a:t>
            </a:r>
            <a:r>
              <a:rPr lang="pt-BR" dirty="0" err="1" smtClean="0">
                <a:solidFill>
                  <a:srgbClr val="FF0000"/>
                </a:solidFill>
              </a:rPr>
              <a:t>ether-LAN</a:t>
            </a:r>
            <a:r>
              <a:rPr lang="pt-BR" dirty="0" smtClean="0"/>
              <a:t> </a:t>
            </a:r>
            <a:r>
              <a:rPr lang="pt-BR" dirty="0" err="1" smtClean="0"/>
              <a:t>src-address-list</a:t>
            </a:r>
            <a:r>
              <a:rPr lang="pt-BR" dirty="0" smtClean="0">
                <a:solidFill>
                  <a:srgbClr val="FF0000"/>
                </a:solidFill>
              </a:rPr>
              <a:t>=!</a:t>
            </a:r>
            <a:r>
              <a:rPr lang="pt-BR" dirty="0" err="1" smtClean="0">
                <a:solidFill>
                  <a:srgbClr val="FF0000"/>
                </a:solidFill>
              </a:rPr>
              <a:t>meusblocos</a:t>
            </a:r>
            <a:endParaRPr lang="pt-BR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drop</a:t>
            </a:r>
            <a:r>
              <a:rPr lang="pt-BR" dirty="0" smtClean="0"/>
              <a:t> </a:t>
            </a:r>
            <a:r>
              <a:rPr lang="pt-BR" dirty="0" err="1" smtClean="0"/>
              <a:t>chain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forward</a:t>
            </a:r>
            <a:r>
              <a:rPr lang="pt-BR" dirty="0" smtClean="0"/>
              <a:t> </a:t>
            </a:r>
            <a:r>
              <a:rPr lang="pt-BR" dirty="0" err="1" smtClean="0"/>
              <a:t>disabled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no</a:t>
            </a:r>
            <a:r>
              <a:rPr lang="pt-BR" dirty="0" smtClean="0"/>
              <a:t> \</a:t>
            </a:r>
          </a:p>
          <a:p>
            <a:pPr lvl="1">
              <a:buNone/>
            </a:pPr>
            <a:r>
              <a:rPr lang="pt-BR" dirty="0" smtClean="0"/>
              <a:t>	in-interface=</a:t>
            </a:r>
            <a:r>
              <a:rPr lang="pt-BR" dirty="0" err="1" smtClean="0">
                <a:solidFill>
                  <a:srgbClr val="FF0000"/>
                </a:solidFill>
              </a:rPr>
              <a:t>ether-WAN</a:t>
            </a:r>
            <a:r>
              <a:rPr lang="pt-BR" dirty="0" smtClean="0"/>
              <a:t> </a:t>
            </a:r>
            <a:r>
              <a:rPr lang="pt-BR" dirty="0" err="1" smtClean="0"/>
              <a:t>src-address-list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meusblocos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práticas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Bloqueio de endereços inválidos</a:t>
            </a:r>
          </a:p>
          <a:p>
            <a:endParaRPr lang="pt-BR" dirty="0" smtClean="0"/>
          </a:p>
          <a:p>
            <a:pPr lvl="1">
              <a:buNone/>
            </a:pPr>
            <a:r>
              <a:rPr lang="pt-BR" dirty="0" smtClean="0"/>
              <a:t>/</a:t>
            </a:r>
            <a:r>
              <a:rPr lang="pt-BR" dirty="0" err="1" smtClean="0"/>
              <a:t>ip</a:t>
            </a:r>
            <a:r>
              <a:rPr lang="pt-BR" dirty="0" smtClean="0"/>
              <a:t> firewall </a:t>
            </a:r>
            <a:r>
              <a:rPr lang="pt-BR" dirty="0" err="1" smtClean="0"/>
              <a:t>address-list</a:t>
            </a:r>
            <a:r>
              <a:rPr lang="pt-BR" dirty="0" smtClean="0"/>
              <a:t> </a:t>
            </a:r>
          </a:p>
          <a:p>
            <a:pPr lvl="2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ips-invalidos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127.0.0.0/8</a:t>
            </a:r>
          </a:p>
          <a:p>
            <a:pPr lvl="2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ips-invalidos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224.0.0.0/3</a:t>
            </a:r>
          </a:p>
          <a:p>
            <a:pPr lvl="2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ips-invalidos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10.0.0.0/8</a:t>
            </a:r>
          </a:p>
          <a:p>
            <a:pPr lvl="2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ips-invalidos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172.16.0.0/12</a:t>
            </a:r>
          </a:p>
          <a:p>
            <a:pPr lvl="2">
              <a:buNone/>
            </a:pP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=</a:t>
            </a:r>
            <a:r>
              <a:rPr lang="pt-BR" dirty="0" err="1" smtClean="0">
                <a:solidFill>
                  <a:srgbClr val="FF0000"/>
                </a:solidFill>
              </a:rPr>
              <a:t>ips-invalidos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0000"/>
                </a:solidFill>
              </a:rPr>
              <a:t>192.168.0.0/16</a:t>
            </a:r>
          </a:p>
          <a:p>
            <a:pPr lvl="1">
              <a:buNone/>
            </a:pPr>
            <a:r>
              <a:rPr lang="pt-BR" dirty="0" smtClean="0"/>
              <a:t>/</a:t>
            </a:r>
            <a:r>
              <a:rPr lang="pt-BR" dirty="0" err="1" smtClean="0"/>
              <a:t>ip</a:t>
            </a:r>
            <a:r>
              <a:rPr lang="pt-BR" dirty="0" smtClean="0"/>
              <a:t> firewall </a:t>
            </a:r>
            <a:r>
              <a:rPr lang="en-US" dirty="0" smtClean="0"/>
              <a:t>add action=</a:t>
            </a:r>
            <a:r>
              <a:rPr lang="en-US" dirty="0" smtClean="0">
                <a:solidFill>
                  <a:srgbClr val="FF0000"/>
                </a:solidFill>
              </a:rPr>
              <a:t>drop</a:t>
            </a:r>
            <a:r>
              <a:rPr lang="en-US" dirty="0" smtClean="0"/>
              <a:t> chain=</a:t>
            </a:r>
            <a:r>
              <a:rPr lang="en-US" dirty="0" smtClean="0">
                <a:solidFill>
                  <a:srgbClr val="FF0000"/>
                </a:solidFill>
              </a:rPr>
              <a:t>forward</a:t>
            </a:r>
            <a:r>
              <a:rPr lang="en-US" dirty="0" smtClean="0"/>
              <a:t>  \</a:t>
            </a:r>
          </a:p>
          <a:p>
            <a:pPr lvl="1">
              <a:buNone/>
            </a:pPr>
            <a:r>
              <a:rPr lang="en-US" dirty="0" smtClean="0"/>
              <a:t>	disabled=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-address-list=</a:t>
            </a:r>
            <a:r>
              <a:rPr lang="pt-BR" dirty="0" err="1" smtClean="0">
                <a:solidFill>
                  <a:srgbClr val="FF0000"/>
                </a:solidFill>
              </a:rPr>
              <a:t>ips-invalidos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práticas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Conceito</a:t>
            </a:r>
          </a:p>
          <a:p>
            <a:pPr lvl="1"/>
            <a:r>
              <a:rPr lang="pt-BR" dirty="0" smtClean="0"/>
              <a:t>Match</a:t>
            </a:r>
          </a:p>
          <a:p>
            <a:pPr lvl="1"/>
            <a:r>
              <a:rPr lang="pt-BR" dirty="0" smtClean="0"/>
              <a:t>Ação</a:t>
            </a:r>
          </a:p>
          <a:p>
            <a:pPr lvl="1"/>
            <a:r>
              <a:rPr lang="pt-BR" dirty="0" smtClean="0"/>
              <a:t>Hierarquia das regras</a:t>
            </a:r>
          </a:p>
          <a:p>
            <a:endParaRPr lang="pt-BR" dirty="0" smtClean="0"/>
          </a:p>
          <a:p>
            <a:r>
              <a:rPr lang="pt-BR" dirty="0" smtClean="0"/>
              <a:t>Analogia com programação</a:t>
            </a:r>
          </a:p>
          <a:p>
            <a:pPr>
              <a:buNone/>
            </a:pPr>
            <a:r>
              <a:rPr lang="pt-BR" sz="1500" dirty="0" err="1" smtClean="0"/>
              <a:t>if</a:t>
            </a:r>
            <a:r>
              <a:rPr lang="pt-BR" sz="1500" dirty="0" smtClean="0"/>
              <a:t> ($protocolo = "</a:t>
            </a:r>
            <a:r>
              <a:rPr lang="pt-BR" sz="1500" dirty="0" err="1" smtClean="0"/>
              <a:t>tcp</a:t>
            </a:r>
            <a:r>
              <a:rPr lang="pt-BR" sz="1500" dirty="0" smtClean="0"/>
              <a:t>") {</a:t>
            </a:r>
          </a:p>
          <a:p>
            <a:pPr>
              <a:buNone/>
            </a:pPr>
            <a:r>
              <a:rPr lang="pt-BR" sz="1500" dirty="0" smtClean="0"/>
              <a:t>	</a:t>
            </a:r>
            <a:r>
              <a:rPr lang="pt-BR" sz="1500" dirty="0" err="1" smtClean="0"/>
              <a:t>if</a:t>
            </a:r>
            <a:r>
              <a:rPr lang="pt-BR" sz="1500" dirty="0" smtClean="0"/>
              <a:t> ($porta = 25) {</a:t>
            </a:r>
          </a:p>
          <a:p>
            <a:pPr>
              <a:buNone/>
            </a:pPr>
            <a:r>
              <a:rPr lang="pt-BR" sz="1500" dirty="0" smtClean="0"/>
              <a:t>		</a:t>
            </a:r>
            <a:r>
              <a:rPr lang="pt-BR" sz="1500" dirty="0" err="1" smtClean="0"/>
              <a:t>dropa</a:t>
            </a:r>
            <a:r>
              <a:rPr lang="pt-BR" sz="1500" dirty="0" smtClean="0"/>
              <a:t>();</a:t>
            </a:r>
          </a:p>
          <a:p>
            <a:pPr>
              <a:buNone/>
            </a:pPr>
            <a:r>
              <a:rPr lang="pt-BR" sz="1500" dirty="0" smtClean="0"/>
              <a:t>	}</a:t>
            </a:r>
          </a:p>
          <a:p>
            <a:pPr>
              <a:buNone/>
            </a:pPr>
            <a:r>
              <a:rPr lang="pt-BR" sz="1500" dirty="0" smtClean="0"/>
              <a:t>}</a:t>
            </a:r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r>
              <a:rPr lang="pt-BR" sz="1500" dirty="0" err="1" smtClean="0"/>
              <a:t>if</a:t>
            </a:r>
            <a:r>
              <a:rPr lang="pt-BR" sz="1500" dirty="0" smtClean="0"/>
              <a:t> ($protocolo = "</a:t>
            </a:r>
            <a:r>
              <a:rPr lang="pt-BR" sz="1500" dirty="0" err="1" smtClean="0"/>
              <a:t>tcp</a:t>
            </a:r>
            <a:r>
              <a:rPr lang="pt-BR" sz="1500" dirty="0" smtClean="0"/>
              <a:t>") {</a:t>
            </a:r>
          </a:p>
          <a:p>
            <a:pPr>
              <a:buNone/>
            </a:pPr>
            <a:r>
              <a:rPr lang="pt-BR" sz="1500" dirty="0" smtClean="0"/>
              <a:t>	</a:t>
            </a:r>
            <a:r>
              <a:rPr lang="pt-BR" sz="1500" dirty="0" err="1" smtClean="0"/>
              <a:t>if</a:t>
            </a:r>
            <a:r>
              <a:rPr lang="pt-BR" sz="1500" dirty="0" smtClean="0"/>
              <a:t> ($porta = 80) {</a:t>
            </a:r>
          </a:p>
          <a:p>
            <a:pPr>
              <a:buNone/>
            </a:pPr>
            <a:r>
              <a:rPr lang="pt-BR" sz="1500" dirty="0" smtClean="0"/>
              <a:t>		aceita();</a:t>
            </a:r>
          </a:p>
          <a:p>
            <a:pPr>
              <a:buNone/>
            </a:pPr>
            <a:r>
              <a:rPr lang="pt-BR" sz="1500" dirty="0" smtClean="0"/>
              <a:t>	}</a:t>
            </a:r>
          </a:p>
          <a:p>
            <a:pPr>
              <a:buNone/>
            </a:pPr>
            <a:r>
              <a:rPr lang="pt-BR" sz="1500" dirty="0" smtClean="0"/>
              <a:t>}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Pontos positivos</a:t>
            </a:r>
          </a:p>
          <a:p>
            <a:pPr lvl="1"/>
            <a:r>
              <a:rPr lang="pt-BR" dirty="0" smtClean="0"/>
              <a:t>SO Embarcado</a:t>
            </a:r>
          </a:p>
          <a:p>
            <a:pPr lvl="1"/>
            <a:r>
              <a:rPr lang="pt-BR" dirty="0" smtClean="0"/>
              <a:t>Manipulação das regras de forma visual</a:t>
            </a:r>
          </a:p>
          <a:p>
            <a:pPr lvl="1"/>
            <a:r>
              <a:rPr lang="pt-BR" dirty="0" smtClean="0"/>
              <a:t>Facilidade em manutenções</a:t>
            </a:r>
          </a:p>
          <a:p>
            <a:pPr lvl="1"/>
            <a:r>
              <a:rPr lang="pt-BR" dirty="0" smtClean="0"/>
              <a:t>Hardwares dedicados (RB)</a:t>
            </a:r>
          </a:p>
          <a:p>
            <a:pPr lvl="1"/>
            <a:r>
              <a:rPr lang="pt-BR" dirty="0" smtClean="0"/>
              <a:t>Facilidade de backup e </a:t>
            </a:r>
            <a:r>
              <a:rPr lang="pt-BR" dirty="0" err="1" smtClean="0"/>
              <a:t>restore</a:t>
            </a:r>
            <a:endParaRPr lang="pt-BR" dirty="0" smtClean="0"/>
          </a:p>
          <a:p>
            <a:pPr lvl="1"/>
            <a:r>
              <a:rPr lang="pt-BR" dirty="0" smtClean="0"/>
              <a:t>“vi firewall.</a:t>
            </a:r>
            <a:r>
              <a:rPr lang="pt-BR" dirty="0" err="1" smtClean="0"/>
              <a:t>sh</a:t>
            </a:r>
            <a:r>
              <a:rPr lang="pt-BR" dirty="0" smtClean="0"/>
              <a:t>; ./firewall.</a:t>
            </a:r>
            <a:r>
              <a:rPr lang="pt-BR" dirty="0" err="1" smtClean="0"/>
              <a:t>sh</a:t>
            </a:r>
            <a:r>
              <a:rPr lang="pt-BR" dirty="0" smtClean="0"/>
              <a:t>; </a:t>
            </a:r>
            <a:r>
              <a:rPr lang="pt-BR" dirty="0" err="1" smtClean="0"/>
              <a:t>iptables</a:t>
            </a:r>
            <a:r>
              <a:rPr lang="pt-BR" dirty="0" smtClean="0"/>
              <a:t> –</a:t>
            </a:r>
            <a:r>
              <a:rPr lang="pt-BR" dirty="0" err="1" smtClean="0"/>
              <a:t>nvL</a:t>
            </a:r>
            <a:r>
              <a:rPr lang="pt-BR" dirty="0" smtClean="0"/>
              <a:t>” </a:t>
            </a:r>
            <a:r>
              <a:rPr lang="pt-BR" dirty="0" smtClean="0"/>
              <a:t>? </a:t>
            </a:r>
            <a:r>
              <a:rPr lang="pt-BR" dirty="0" smtClean="0">
                <a:hlinkClick r:id="rId2" action="ppaction://hlinkfile"/>
              </a:rPr>
              <a:t>exemplo-script.txt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Ponto negativo</a:t>
            </a:r>
          </a:p>
          <a:p>
            <a:pPr lvl="1"/>
            <a:r>
              <a:rPr lang="pt-BR" dirty="0" smtClean="0"/>
              <a:t>Limitado, no que se diz respeito a utilização de outros softwares de rede, ex: utilização de uma ferramenta de IDS.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 e Desvantagens</a:t>
            </a: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algn="ctr">
              <a:buNone/>
            </a:pPr>
            <a:r>
              <a:rPr lang="pt-BR" dirty="0" smtClean="0">
                <a:hlinkClick r:id="rId2"/>
              </a:rPr>
              <a:t>http</a:t>
            </a:r>
            <a:r>
              <a:rPr lang="pt-BR" dirty="0" smtClean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wiki.mikrotik.com</a:t>
            </a: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r>
              <a:rPr lang="pt-BR" dirty="0" smtClean="0"/>
              <a:t>Podemos encontrar uma vasta documentação e exemplos.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err="1" smtClean="0"/>
              <a:t>Wiki</a:t>
            </a:r>
            <a:r>
              <a:rPr lang="pt-BR" dirty="0" smtClean="0"/>
              <a:t> </a:t>
            </a:r>
            <a:r>
              <a:rPr lang="pt-BR" dirty="0" err="1" smtClean="0"/>
              <a:t>MikroTik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3960440"/>
          </a:xfrm>
        </p:spPr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pPr algn="ctr">
              <a:buNone/>
            </a:pPr>
            <a:r>
              <a:rPr lang="pt-BR" sz="3600" b="1" dirty="0" smtClean="0"/>
              <a:t>Obrigado!</a:t>
            </a:r>
          </a:p>
          <a:p>
            <a:pPr algn="ctr">
              <a:buNone/>
            </a:pPr>
            <a:endParaRPr lang="pt-BR" sz="3600" dirty="0" smtClean="0"/>
          </a:p>
          <a:p>
            <a:pPr algn="ctr">
              <a:buNone/>
            </a:pPr>
            <a:endParaRPr lang="pt-BR" sz="3600" dirty="0" smtClean="0"/>
          </a:p>
          <a:p>
            <a:pPr algn="ctr">
              <a:buNone/>
            </a:pPr>
            <a:r>
              <a:rPr lang="pt-BR" sz="2400" b="1" dirty="0" smtClean="0"/>
              <a:t>Jorge Fernando Matsudo Iwano</a:t>
            </a:r>
          </a:p>
          <a:p>
            <a:pPr algn="ctr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Email: </a:t>
            </a:r>
            <a:r>
              <a:rPr lang="pt-BR" sz="2000" dirty="0" smtClean="0">
                <a:solidFill>
                  <a:srgbClr val="FF0000"/>
                </a:solidFill>
                <a:hlinkClick r:id="rId2"/>
              </a:rPr>
              <a:t>jorge@gigacom.com.br</a:t>
            </a:r>
            <a:r>
              <a:rPr lang="pt-BR" sz="2000" dirty="0" smtClean="0">
                <a:solidFill>
                  <a:srgbClr val="FF0000"/>
                </a:solidFill>
              </a:rPr>
              <a:t>, </a:t>
            </a:r>
            <a:r>
              <a:rPr lang="pt-BR" sz="2000" dirty="0" smtClean="0">
                <a:solidFill>
                  <a:srgbClr val="FF0000"/>
                </a:solidFill>
                <a:hlinkClick r:id="rId3"/>
              </a:rPr>
              <a:t>jorge.iwano@gmail.com</a:t>
            </a:r>
            <a:endParaRPr lang="pt-BR" sz="2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Telefone: 82 8129-6959 / 7*925461 / 11 78354312 </a:t>
            </a:r>
          </a:p>
          <a:p>
            <a:pPr algn="ctr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Skype: japaeye4u</a:t>
            </a:r>
          </a:p>
          <a:p>
            <a:pPr algn="ctr">
              <a:buNone/>
            </a:pP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64807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pic>
        <p:nvPicPr>
          <p:cNvPr id="6" name="Picture 3" descr="C:\Users\Jorge\Desktop\mum-mikroti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98072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3037" y="5661248"/>
            <a:ext cx="2441451" cy="104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C:\Users\Jorge Iwano\Desktop\logo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5661248"/>
            <a:ext cx="2760307" cy="1008112"/>
          </a:xfrm>
          <a:prstGeom prst="rect">
            <a:avLst/>
          </a:prstGeom>
          <a:noFill/>
        </p:spPr>
      </p:pic>
      <p:pic>
        <p:nvPicPr>
          <p:cNvPr id="5123" name="Picture 3" descr="C:\Users\Jorge Iwano\Desktop\rapid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6024" y="5661248"/>
            <a:ext cx="3131840" cy="9928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pt-BR" dirty="0" smtClean="0"/>
              <a:t>Endereço IP ou Range</a:t>
            </a:r>
          </a:p>
          <a:p>
            <a:pPr lvl="2"/>
            <a:r>
              <a:rPr lang="pt-BR" dirty="0" smtClean="0"/>
              <a:t>Origem</a:t>
            </a:r>
          </a:p>
          <a:p>
            <a:pPr lvl="2"/>
            <a:r>
              <a:rPr lang="pt-BR" dirty="0" smtClean="0"/>
              <a:t>Destino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Protocolo</a:t>
            </a:r>
          </a:p>
          <a:p>
            <a:pPr lvl="2"/>
            <a:r>
              <a:rPr lang="pt-BR" dirty="0" smtClean="0"/>
              <a:t>TCP, UDP, GRE, </a:t>
            </a:r>
            <a:r>
              <a:rPr lang="pt-BR" dirty="0" smtClean="0"/>
              <a:t>ICMP</a:t>
            </a:r>
            <a:br>
              <a:rPr lang="pt-BR" dirty="0" smtClean="0"/>
            </a:br>
            <a:r>
              <a:rPr lang="pt-BR" dirty="0" smtClean="0"/>
              <a:t>OSPF</a:t>
            </a:r>
            <a:r>
              <a:rPr lang="pt-BR" dirty="0" smtClean="0"/>
              <a:t>, etc...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Porta</a:t>
            </a:r>
          </a:p>
          <a:p>
            <a:pPr lvl="2"/>
            <a:r>
              <a:rPr lang="pt-BR" dirty="0" smtClean="0"/>
              <a:t>HTTP - TCP/80</a:t>
            </a:r>
          </a:p>
          <a:p>
            <a:pPr lvl="2"/>
            <a:r>
              <a:rPr lang="pt-BR" dirty="0" smtClean="0"/>
              <a:t>HTTPS - TCP/443</a:t>
            </a:r>
          </a:p>
          <a:p>
            <a:pPr lvl="2"/>
            <a:r>
              <a:rPr lang="pt-BR" dirty="0" smtClean="0"/>
              <a:t>DNS – UDP/53</a:t>
            </a:r>
          </a:p>
          <a:p>
            <a:pPr lvl="2">
              <a:buNone/>
            </a:pPr>
            <a:endParaRPr lang="pt-BR" dirty="0" smtClean="0"/>
          </a:p>
          <a:p>
            <a:pPr lvl="1"/>
            <a:r>
              <a:rPr lang="pt-BR" dirty="0" smtClean="0"/>
              <a:t>Endereço MAC</a:t>
            </a:r>
          </a:p>
          <a:p>
            <a:pPr lvl="1"/>
            <a:endParaRPr lang="pt-BR" dirty="0" smtClean="0"/>
          </a:p>
          <a:p>
            <a:pPr lvl="2"/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- Match</a:t>
            </a:r>
            <a:endParaRPr lang="pt-BR" dirty="0"/>
          </a:p>
        </p:txBody>
      </p:sp>
      <p:pic>
        <p:nvPicPr>
          <p:cNvPr id="3074" name="Picture 2" descr="C:\Users\Jorge Iwano\Desktop\match-fil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4493" y="1700808"/>
            <a:ext cx="4669995" cy="48440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pt-BR" dirty="0" smtClean="0"/>
              <a:t>Interface</a:t>
            </a:r>
          </a:p>
          <a:p>
            <a:pPr lvl="2"/>
            <a:r>
              <a:rPr lang="pt-BR" dirty="0" smtClean="0"/>
              <a:t>Entrada</a:t>
            </a:r>
          </a:p>
          <a:p>
            <a:pPr lvl="2"/>
            <a:r>
              <a:rPr lang="pt-BR" dirty="0" smtClean="0"/>
              <a:t>Saída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Pacotes com marcados</a:t>
            </a:r>
          </a:p>
          <a:p>
            <a:pPr lvl="2"/>
            <a:r>
              <a:rPr lang="pt-BR" dirty="0" smtClean="0"/>
              <a:t>Mark </a:t>
            </a:r>
            <a:r>
              <a:rPr lang="pt-BR" dirty="0" err="1" smtClean="0"/>
              <a:t>Packet</a:t>
            </a:r>
            <a:endParaRPr lang="pt-BR" dirty="0" smtClean="0"/>
          </a:p>
          <a:p>
            <a:pPr lvl="2"/>
            <a:r>
              <a:rPr lang="pt-BR" dirty="0" smtClean="0"/>
              <a:t>Mark Connection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Listas de endereços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Camada 7</a:t>
            </a:r>
          </a:p>
          <a:p>
            <a:pPr lvl="2"/>
            <a:r>
              <a:rPr lang="pt-BR" dirty="0" smtClean="0"/>
              <a:t>Analise da aplicação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DSCP</a:t>
            </a:r>
          </a:p>
          <a:p>
            <a:pPr lvl="1"/>
            <a:endParaRPr lang="pt-BR" dirty="0" smtClean="0"/>
          </a:p>
          <a:p>
            <a:pPr lvl="2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- Match</a:t>
            </a:r>
            <a:endParaRPr lang="pt-BR" dirty="0"/>
          </a:p>
        </p:txBody>
      </p:sp>
      <p:pic>
        <p:nvPicPr>
          <p:cNvPr id="4098" name="Picture 2" descr="C:\Users\Jorge Iwano\Desktop\match-advanc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24744"/>
            <a:ext cx="4552950" cy="5600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2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- </a:t>
            </a:r>
            <a:r>
              <a:rPr lang="pt-BR" dirty="0" err="1" smtClean="0"/>
              <a:t>Action</a:t>
            </a:r>
            <a:endParaRPr lang="pt-BR" dirty="0"/>
          </a:p>
        </p:txBody>
      </p:sp>
      <p:pic>
        <p:nvPicPr>
          <p:cNvPr id="1027" name="Picture 3" descr="C:\Users\Jorge Iwano\Desktop\action-fil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4388" y="1400175"/>
            <a:ext cx="4610100" cy="2028825"/>
          </a:xfrm>
          <a:prstGeom prst="rect">
            <a:avLst/>
          </a:prstGeom>
          <a:noFill/>
        </p:spPr>
      </p:pic>
      <p:pic>
        <p:nvPicPr>
          <p:cNvPr id="1029" name="Picture 5" descr="C:\Users\Jorge Iwano\Desktop\action-mang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2950" y="3789040"/>
            <a:ext cx="4591050" cy="2752725"/>
          </a:xfrm>
          <a:prstGeom prst="rect">
            <a:avLst/>
          </a:prstGeom>
          <a:noFill/>
        </p:spPr>
      </p:pic>
      <p:pic>
        <p:nvPicPr>
          <p:cNvPr id="1028" name="Picture 4" descr="C:\Users\Jorge Iwano\Desktop\action-na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708920"/>
            <a:ext cx="4591050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- Hierarquia</a:t>
            </a:r>
            <a:endParaRPr lang="pt-BR" dirty="0"/>
          </a:p>
        </p:txBody>
      </p:sp>
      <p:pic>
        <p:nvPicPr>
          <p:cNvPr id="1026" name="Picture 2" descr="C:\Users\Jorge Iwano\Desktop\firew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6821859" cy="4968552"/>
          </a:xfrm>
          <a:prstGeom prst="rect">
            <a:avLst/>
          </a:prstGeom>
          <a:noFill/>
        </p:spPr>
      </p:pic>
      <p:cxnSp>
        <p:nvCxnSpPr>
          <p:cNvPr id="6" name="Conector de seta reta 5"/>
          <p:cNvCxnSpPr/>
          <p:nvPr/>
        </p:nvCxnSpPr>
        <p:spPr>
          <a:xfrm rot="5400000">
            <a:off x="-1117426" y="4148286"/>
            <a:ext cx="403244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 de protocolos de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72344" y="2060848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Aplicação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Protocolo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Porta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HTTP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TCP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HTTPS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TCP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SMTP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TCP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TCP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IMAP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TCP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UDP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FTP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TCP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FTP-DATA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TCP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UDP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5060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EoIP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PPtP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TCP / GRE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1723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Dica para descobrir que protocolo certas aplicações utilizam.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Arquivo “services”</a:t>
            </a:r>
          </a:p>
          <a:p>
            <a:pPr lvl="2"/>
            <a:r>
              <a:rPr lang="pt-BR" dirty="0" smtClean="0"/>
              <a:t>Linux: “/</a:t>
            </a:r>
            <a:r>
              <a:rPr lang="pt-BR" dirty="0" err="1" smtClean="0"/>
              <a:t>etc</a:t>
            </a:r>
            <a:r>
              <a:rPr lang="pt-BR" dirty="0" smtClean="0"/>
              <a:t>/services”</a:t>
            </a:r>
          </a:p>
          <a:p>
            <a:pPr lvl="2"/>
            <a:r>
              <a:rPr lang="pt-BR" dirty="0" smtClean="0"/>
              <a:t>Windows: “C:\Windows\System32\</a:t>
            </a:r>
            <a:r>
              <a:rPr lang="pt-BR" dirty="0" err="1" smtClean="0"/>
              <a:t>drivers</a:t>
            </a:r>
            <a:r>
              <a:rPr lang="pt-BR" dirty="0" smtClean="0"/>
              <a:t>\</a:t>
            </a:r>
            <a:r>
              <a:rPr lang="pt-BR" dirty="0" err="1" smtClean="0"/>
              <a:t>etc</a:t>
            </a:r>
            <a:r>
              <a:rPr lang="pt-BR" dirty="0" smtClean="0"/>
              <a:t>\services”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Utilitário “torch” do RouterOS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Instalar ferramenta de análise de tráfego no host cliente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Consultar documentação da aplicação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1128</TotalTime>
  <Words>801</Words>
  <Application>Microsoft Office PowerPoint</Application>
  <PresentationFormat>Apresentação na tela (4:3)</PresentationFormat>
  <Paragraphs>352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Concurso</vt:lpstr>
      <vt:lpstr>Boas práticas com Firewall MikroTik</vt:lpstr>
      <vt:lpstr>Tópicos</vt:lpstr>
      <vt:lpstr>Introdução</vt:lpstr>
      <vt:lpstr>Introdução - Match</vt:lpstr>
      <vt:lpstr>Introdução - Match</vt:lpstr>
      <vt:lpstr>Introdução - Action</vt:lpstr>
      <vt:lpstr>Introdução - Hierarquia</vt:lpstr>
      <vt:lpstr>Introdução</vt:lpstr>
      <vt:lpstr>Introdução</vt:lpstr>
      <vt:lpstr>Fluxograma NetFilter</vt:lpstr>
      <vt:lpstr>Fluxograma NetFilter</vt:lpstr>
      <vt:lpstr>Criando filtros simples</vt:lpstr>
      <vt:lpstr>Criando filtros simples</vt:lpstr>
      <vt:lpstr>Criando listas de endereços</vt:lpstr>
      <vt:lpstr>Criando listas de endereços</vt:lpstr>
      <vt:lpstr>Utilizando chains</vt:lpstr>
      <vt:lpstr>Utilizando chains</vt:lpstr>
      <vt:lpstr>Introdução a Layer7</vt:lpstr>
      <vt:lpstr>Introdução a Layer7</vt:lpstr>
      <vt:lpstr>Introdução a Layer7</vt:lpstr>
      <vt:lpstr>Introdução a Layer7</vt:lpstr>
      <vt:lpstr>Topologias de uso comuns</vt:lpstr>
      <vt:lpstr>Topologias de uso comuns</vt:lpstr>
      <vt:lpstr>Boas práticas</vt:lpstr>
      <vt:lpstr>Boas práticas</vt:lpstr>
      <vt:lpstr>Boas práticas</vt:lpstr>
      <vt:lpstr>Boas práticas</vt:lpstr>
      <vt:lpstr>Boas práticas</vt:lpstr>
      <vt:lpstr>Boas práticas</vt:lpstr>
      <vt:lpstr>Vantagens e Desvantagens</vt:lpstr>
      <vt:lpstr>Wiki MikroTik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Boas práticas com Firewall MikroTik</dc:title>
  <dc:creator>Jorge</dc:creator>
  <cp:lastModifiedBy>Jorge Iwano</cp:lastModifiedBy>
  <cp:revision>167</cp:revision>
  <dcterms:created xsi:type="dcterms:W3CDTF">2010-10-14T00:05:01Z</dcterms:created>
  <dcterms:modified xsi:type="dcterms:W3CDTF">2010-11-11T15:09:10Z</dcterms:modified>
</cp:coreProperties>
</file>