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69" r:id="rId3"/>
    <p:sldId id="270" r:id="rId4"/>
    <p:sldId id="266" r:id="rId5"/>
    <p:sldId id="276" r:id="rId6"/>
    <p:sldId id="279" r:id="rId7"/>
    <p:sldId id="278" r:id="rId8"/>
    <p:sldId id="280" r:id="rId9"/>
    <p:sldId id="281" r:id="rId10"/>
    <p:sldId id="282" r:id="rId11"/>
    <p:sldId id="272" r:id="rId12"/>
    <p:sldId id="273" r:id="rId13"/>
    <p:sldId id="277" r:id="rId14"/>
    <p:sldId id="274" r:id="rId15"/>
    <p:sldId id="275" r:id="rId16"/>
    <p:sldId id="271" r:id="rId17"/>
    <p:sldId id="286" r:id="rId18"/>
    <p:sldId id="285" r:id="rId19"/>
    <p:sldId id="284" r:id="rId20"/>
    <p:sldId id="287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2" autoAdjust="0"/>
  </p:normalViewPr>
  <p:slideViewPr>
    <p:cSldViewPr>
      <p:cViewPr>
        <p:scale>
          <a:sx n="90" d="100"/>
          <a:sy n="90" d="100"/>
        </p:scale>
        <p:origin x="-4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www.cs.umd.edu/hcil/treemap-history/" TargetMode="Externa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Implicit or explicit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www.researchgate.net</a:t>
            </a:r>
            <a:r>
              <a:rPr lang="en-US" dirty="0" smtClean="0"/>
              <a:t>/profile/Hans-</a:t>
            </a:r>
            <a:r>
              <a:rPr lang="en-US" dirty="0" err="1" smtClean="0"/>
              <a:t>Joerg_Schulz</a:t>
            </a:r>
            <a:r>
              <a:rPr lang="en-US" dirty="0" smtClean="0"/>
              <a:t>/publication/262149604_Treevisnet_A_Tree_Visualization_Reference/links/546f1d440cf29806ec2f20d5.pdf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55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Match label and leaf-node aspect ratio to that of the labels </a:t>
            </a:r>
          </a:p>
          <a:p>
            <a:r>
              <a:rPr lang="en-US" dirty="0" smtClean="0"/>
              <a:t>Modify labels to match the aspect ratio of nodes</a:t>
            </a:r>
          </a:p>
          <a:p>
            <a:r>
              <a:rPr lang="en-US" dirty="0" smtClean="0"/>
              <a:t>Orient labels to be perpendicular when possible </a:t>
            </a:r>
          </a:p>
          <a:p>
            <a:r>
              <a:rPr lang="en-US" dirty="0" smtClean="0"/>
              <a:t>Radial representations labels should be along radial lines</a:t>
            </a:r>
          </a:p>
          <a:p>
            <a:r>
              <a:rPr lang="en-US" dirty="0" smtClean="0"/>
              <a:t>If not using enclosure, layout skinny leaf nodes along a curve as long as possible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iihm.imag.fr</a:t>
            </a:r>
            <a:r>
              <a:rPr lang="en-US" dirty="0" smtClean="0"/>
              <a:t>/blanch/teaching/</a:t>
            </a:r>
            <a:r>
              <a:rPr lang="en-US" dirty="0" err="1" smtClean="0"/>
              <a:t>infovis</a:t>
            </a:r>
            <a:r>
              <a:rPr lang="en-US" dirty="0" smtClean="0"/>
              <a:t>/readings/2010-McGuffin-Tree_Representation_Efficiency.pdf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9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in doubt, test prototypes of several possible designs!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0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commonly</a:t>
            </a:r>
            <a:r>
              <a:rPr lang="en-US" baseline="0" dirty="0" smtClean="0"/>
              <a:t> seen in file browsers such as Microsoft Explorer</a:t>
            </a:r>
          </a:p>
          <a:p>
            <a:r>
              <a:rPr lang="en-US" baseline="0" dirty="0" smtClean="0"/>
              <a:t>https://</a:t>
            </a:r>
            <a:r>
              <a:rPr lang="en-US" baseline="0" dirty="0" err="1" smtClean="0"/>
              <a:t>github.com</a:t>
            </a:r>
            <a:r>
              <a:rPr lang="en-US" baseline="0" dirty="0" smtClean="0"/>
              <a:t>/d3/d3-hierarchy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r>
              <a:rPr lang="en-US" dirty="0" smtClean="0"/>
              <a:t> is a node link where all the</a:t>
            </a:r>
            <a:r>
              <a:rPr lang="en-US" baseline="0" dirty="0" smtClean="0"/>
              <a:t> </a:t>
            </a:r>
            <a:r>
              <a:rPr lang="en-US" dirty="0" smtClean="0"/>
              <a:t>Less</a:t>
            </a:r>
            <a:r>
              <a:rPr lang="en-US" baseline="0" dirty="0" smtClean="0"/>
              <a:t> compact than radial node link but good for when all the tree leaves are at the same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to node link but saves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Introduced by </a:t>
            </a:r>
            <a:r>
              <a:rPr lang="en-US" dirty="0" smtClean="0">
                <a:hlinkClick r:id="rId3"/>
              </a:rPr>
              <a:t>Ben Shneiderman</a:t>
            </a:r>
            <a:r>
              <a:rPr lang="en-US" dirty="0" smtClean="0"/>
              <a:t> in 1991, a </a:t>
            </a:r>
            <a:r>
              <a:rPr lang="en-US" b="1" dirty="0" err="1" smtClean="0"/>
              <a:t>treemap</a:t>
            </a:r>
            <a:r>
              <a:rPr lang="en-US" dirty="0" smtClean="0"/>
              <a:t> recursively subdivides area into rectangles according to each node’s associated value. Uses</a:t>
            </a:r>
            <a:r>
              <a:rPr lang="en-US" baseline="0" dirty="0" smtClean="0"/>
              <a:t> enclosure to encode hierarchy similar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iihm.imag.fr</a:t>
            </a:r>
            <a:r>
              <a:rPr lang="en-US" dirty="0" smtClean="0"/>
              <a:t>/blanch/teaching/</a:t>
            </a:r>
            <a:r>
              <a:rPr lang="en-US" dirty="0" err="1" smtClean="0"/>
              <a:t>infovis</a:t>
            </a:r>
            <a:r>
              <a:rPr lang="en-US" dirty="0" smtClean="0"/>
              <a:t>/readings/2010-McGuffin-Tree_Representation_Efficiency.pdf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http://hcil2.cs.umd.edu/</a:t>
            </a:r>
            <a:r>
              <a:rPr lang="nl-NL" dirty="0" err="1" smtClean="0"/>
              <a:t>trs</a:t>
            </a:r>
            <a:r>
              <a:rPr lang="nl-NL" dirty="0" smtClean="0"/>
              <a:t>/2013-06/2013-06.pdf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7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Fig. 8. Changes in the FDA’s EBGM index of adverse effects (e.g. Pulmonary Embolism) for a non-disclosed drug between 2011 and 2010.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analysts were able to identify two relevant adverse effects that received more reports than expected for 2011,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Pulmonary Embolism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wasn’t reported in 2010 (i.e. created node denoted with white border)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Vein Thrombosis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EBGM index is distributed in a fixed,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non-aggregated tree and it is a measure of how many more reports than expected are received for a certain adverse effect. A value of 1.0 indicates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expected number of reports for a certain adverse effect were received, decreasing values are good. The change of each the index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 using the height of the boxes, so boxes going up are effect getting worse and boxes going down the opposite. The width of the boxes in the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StemView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represents the total number of reports, so wide boxes are more important. The color was specially crafted to meet a special requirement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FDA, to highlight adverse effects with non-overlapping confidence intervals (shown on yellow and red). Therefore, analysts searched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wide, red/yellow boxes going up.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http://hcil2.cs.umd.edu/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/2013-06/2013-06.pdf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www.researchgate.net</a:t>
            </a:r>
            <a:r>
              <a:rPr lang="en-US" dirty="0" smtClean="0"/>
              <a:t>/profile/Hans-</a:t>
            </a:r>
            <a:r>
              <a:rPr lang="en-US" dirty="0" err="1" smtClean="0"/>
              <a:t>Joerg_Schulz</a:t>
            </a:r>
            <a:r>
              <a:rPr lang="en-US" dirty="0" smtClean="0"/>
              <a:t>/publication/262149604_Treevisnet_A_Tree_Visualization_Reference/links/546f1d440cf29806ec2f20d5.pdf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cs.umd.edu/hcil/VisuMill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bl.ocks.org/mbostock/1093025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bl.ocks.org/mbostock/406355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-hierarchy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bl.ocks.org/mbostock/406353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hyperlink" Target="https://github.com/d3/d3-hierarch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bl.ocks.org/mbostock/43483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Trees </a:t>
            </a:r>
            <a:r>
              <a:rPr lang="en-US" dirty="0" smtClean="0"/>
              <a:t>and </a:t>
            </a:r>
            <a:r>
              <a:rPr lang="en-US" dirty="0" smtClean="0"/>
              <a:t>Hierarchies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Treemaps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Good for:</a:t>
            </a:r>
            <a:endParaRPr lang="en-US" dirty="0"/>
          </a:p>
          <a:p>
            <a:r>
              <a:rPr lang="en-US" dirty="0" smtClean="0"/>
              <a:t>Saving </a:t>
            </a:r>
            <a:r>
              <a:rPr lang="en-US" dirty="0"/>
              <a:t>space</a:t>
            </a:r>
          </a:p>
          <a:p>
            <a:r>
              <a:rPr lang="en-US" dirty="0" smtClean="0"/>
              <a:t>Seeing </a:t>
            </a:r>
            <a:r>
              <a:rPr lang="en-US" dirty="0"/>
              <a:t>entire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Seeing large</a:t>
            </a:r>
            <a:r>
              <a:rPr lang="en-US" dirty="0" smtClean="0"/>
              <a:t>/small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Challenging:</a:t>
            </a:r>
          </a:p>
          <a:p>
            <a:r>
              <a:rPr lang="en-US" dirty="0" smtClean="0"/>
              <a:t>Depth accuracy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2286000"/>
            <a:ext cx="4516767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09988" y="6019800"/>
            <a:ext cx="513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Chart Source: http</a:t>
            </a:r>
            <a:r>
              <a:rPr lang="en-US" sz="1400" dirty="0"/>
              <a:t>://</a:t>
            </a:r>
            <a:r>
              <a:rPr lang="en-US" sz="1400" dirty="0" err="1"/>
              <a:t>www.cs.umd.edu</a:t>
            </a:r>
            <a:r>
              <a:rPr lang="en-US" sz="1400" dirty="0"/>
              <a:t>/</a:t>
            </a:r>
            <a:r>
              <a:rPr lang="en-US" sz="1400" dirty="0" err="1"/>
              <a:t>hcil</a:t>
            </a:r>
            <a:r>
              <a:rPr lang="en-US" sz="1400" dirty="0"/>
              <a:t>/</a:t>
            </a:r>
            <a:r>
              <a:rPr lang="en-US" sz="1400" dirty="0" err="1"/>
              <a:t>treemap</a:t>
            </a:r>
            <a:r>
              <a:rPr lang="en-US" sz="1400" dirty="0"/>
              <a:t>/</a:t>
            </a:r>
            <a:r>
              <a:rPr lang="en-US" sz="1400" dirty="0" err="1"/>
              <a:t>index.shtml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6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Treemaps</a:t>
            </a:r>
            <a:endParaRPr lang="en-US" dirty="0"/>
          </a:p>
        </p:txBody>
      </p:sp>
      <p:pic>
        <p:nvPicPr>
          <p:cNvPr id="4" name="Picture 3" descr="Screen Shot 2017-01-23 at 11.19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4160840" cy="304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0487" y="5791200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http://www.cs.umd.edu/hcil/VisuMillion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Goal: Show </a:t>
            </a:r>
            <a:r>
              <a:rPr lang="en-US" dirty="0" smtClean="0"/>
              <a:t>one </a:t>
            </a:r>
            <a:r>
              <a:rPr lang="en-US" dirty="0" smtClean="0"/>
              <a:t>million items effectively</a:t>
            </a:r>
          </a:p>
          <a:p>
            <a:pPr marL="0" indent="0">
              <a:buNone/>
            </a:pPr>
            <a:r>
              <a:rPr lang="en-US" dirty="0" smtClean="0"/>
              <a:t>Used:</a:t>
            </a:r>
          </a:p>
          <a:p>
            <a:r>
              <a:rPr lang="en-US" dirty="0" smtClean="0"/>
              <a:t>Shading</a:t>
            </a:r>
          </a:p>
          <a:p>
            <a:r>
              <a:rPr lang="en-US" dirty="0" smtClean="0"/>
              <a:t>Transparency,</a:t>
            </a:r>
          </a:p>
          <a:p>
            <a:r>
              <a:rPr lang="en-US" dirty="0" smtClean="0"/>
              <a:t>Stereovision</a:t>
            </a:r>
            <a:endParaRPr lang="en-US" dirty="0" smtClean="0"/>
          </a:p>
          <a:p>
            <a:r>
              <a:rPr lang="en-US" dirty="0" smtClean="0"/>
              <a:t>Animation</a:t>
            </a:r>
          </a:p>
          <a:p>
            <a:pPr marL="0" indent="0">
              <a:buNone/>
            </a:pPr>
            <a:r>
              <a:rPr lang="en-US" sz="2400" dirty="0"/>
              <a:t>(</a:t>
            </a:r>
            <a:r>
              <a:rPr lang="en-US" sz="2400" dirty="0" err="1" smtClean="0"/>
              <a:t>Fekete</a:t>
            </a:r>
            <a:r>
              <a:rPr lang="en-US" sz="2400" dirty="0" smtClean="0"/>
              <a:t> </a:t>
            </a:r>
            <a:r>
              <a:rPr lang="en-US" sz="2400" dirty="0" smtClean="0"/>
              <a:t>&amp; </a:t>
            </a:r>
            <a:r>
              <a:rPr lang="en-US" sz="2400" dirty="0" err="1" smtClean="0"/>
              <a:t>Plaisant</a:t>
            </a:r>
            <a:r>
              <a:rPr lang="en-US" sz="2400" dirty="0" smtClean="0"/>
              <a:t>, </a:t>
            </a:r>
            <a:r>
              <a:rPr lang="en-US" sz="2400" dirty="0" smtClean="0"/>
              <a:t>2002</a:t>
            </a:r>
            <a:r>
              <a:rPr lang="en-US" sz="2400" dirty="0"/>
              <a:t>)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4" name="Picture 3" descr="Screen Shot 2017-01-23 at 6.33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37452"/>
            <a:ext cx="5105400" cy="544434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2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</a:t>
            </a:r>
            <a:r>
              <a:rPr lang="en-US" dirty="0" smtClean="0"/>
              <a:t>Poor</a:t>
            </a:r>
            <a:endParaRPr lang="en-US" dirty="0"/>
          </a:p>
        </p:txBody>
      </p:sp>
      <p:pic>
        <p:nvPicPr>
          <p:cNvPr id="4" name="Picture 3" descr="Screen Shot 2017-01-23 at 3.5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3087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096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Diagram </a:t>
            </a:r>
            <a:r>
              <a:rPr lang="en-US" dirty="0" smtClean="0"/>
              <a:t>source</a:t>
            </a:r>
            <a:r>
              <a:rPr lang="en-US" dirty="0" smtClean="0"/>
              <a:t>: Guerra </a:t>
            </a:r>
            <a:r>
              <a:rPr lang="en-US" dirty="0"/>
              <a:t>Gomez, J., Pack, M., </a:t>
            </a:r>
            <a:r>
              <a:rPr lang="en-US" dirty="0" err="1"/>
              <a:t>Plaisant</a:t>
            </a:r>
            <a:r>
              <a:rPr lang="en-US" dirty="0"/>
              <a:t>, C., &amp; </a:t>
            </a:r>
            <a:r>
              <a:rPr lang="en-US" dirty="0" err="1"/>
              <a:t>Shneiderman</a:t>
            </a:r>
            <a:r>
              <a:rPr lang="en-US" dirty="0"/>
              <a:t>, B. Visualizing changes over time in datasets using dynamic hierarchies.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3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Comparison: Better</a:t>
            </a:r>
            <a:endParaRPr lang="en-US" dirty="0"/>
          </a:p>
        </p:txBody>
      </p:sp>
      <p:pic>
        <p:nvPicPr>
          <p:cNvPr id="4" name="Picture 3" descr="Screen Shot 2017-01-23 at 3.59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4000" cy="48829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6211669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Diagram </a:t>
            </a:r>
            <a:r>
              <a:rPr lang="en-US" dirty="0" smtClean="0"/>
              <a:t>source</a:t>
            </a:r>
            <a:r>
              <a:rPr lang="en-US" dirty="0" smtClean="0"/>
              <a:t>: Guerra </a:t>
            </a:r>
            <a:r>
              <a:rPr lang="en-US" dirty="0"/>
              <a:t>Gomez, J., Pack, M., </a:t>
            </a:r>
            <a:r>
              <a:rPr lang="en-US" dirty="0" err="1"/>
              <a:t>Plaisant</a:t>
            </a:r>
            <a:r>
              <a:rPr lang="en-US" dirty="0"/>
              <a:t>, C., &amp; </a:t>
            </a:r>
            <a:r>
              <a:rPr lang="en-US" dirty="0" err="1"/>
              <a:t>Shneiderman</a:t>
            </a:r>
            <a:r>
              <a:rPr lang="en-US" dirty="0"/>
              <a:t>, B. Visualizing changes over time in datasets using dynamic hierarchies.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6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1-23 at 10.59.4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4647"/>
            <a:ext cx="5892453" cy="5793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Diagram Source: Schulz, H. J. (2011). </a:t>
            </a:r>
            <a:r>
              <a:rPr lang="en-US" sz="1400" dirty="0" err="1" smtClean="0"/>
              <a:t>Treevisnet</a:t>
            </a:r>
            <a:r>
              <a:rPr lang="en-US" sz="1400" dirty="0"/>
              <a:t>: A tree visualization reference. </a:t>
            </a:r>
            <a:r>
              <a:rPr lang="en-US" sz="1400" i="1" dirty="0"/>
              <a:t>IEEE Computer Graphics and Applications</a:t>
            </a:r>
            <a:r>
              <a:rPr lang="en-US" sz="1400" dirty="0"/>
              <a:t>, </a:t>
            </a:r>
            <a:r>
              <a:rPr lang="en-US" sz="1400" i="1" dirty="0"/>
              <a:t>31</a:t>
            </a:r>
            <a:r>
              <a:rPr lang="en-US" sz="1400" dirty="0"/>
              <a:t>(6), 11-15.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304800" y="2209800"/>
            <a:ext cx="5486400" cy="2057400"/>
          </a:xfrm>
          <a:prstGeom prst="rect">
            <a:avLst/>
          </a:prstGeom>
          <a:solidFill>
            <a:schemeClr val="tx1">
              <a:lumMod val="75000"/>
              <a:lumOff val="25000"/>
              <a:alpha val="99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133600"/>
            <a:ext cx="8153400" cy="21336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Design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Guidelines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7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Consider the data: node number, depth, and ordering</a:t>
            </a:r>
          </a:p>
          <a:p>
            <a:r>
              <a:rPr lang="en-US" sz="3600" dirty="0" smtClean="0"/>
              <a:t>Rectilinear or radial layout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60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label and leaf-node aspect ratio</a:t>
            </a:r>
          </a:p>
          <a:p>
            <a:r>
              <a:rPr lang="en-US" dirty="0" smtClean="0"/>
              <a:t>Orient labels appropriately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5791200"/>
            <a:ext cx="5638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McGuffin, M. J., &amp; Robert, J. M. (2010). Quantifying the space-efficiency of 2D graphical representations of trees. </a:t>
            </a:r>
            <a:r>
              <a:rPr lang="en-US" sz="1400" i="1" dirty="0"/>
              <a:t>Information Visualization, 9</a:t>
            </a:r>
            <a:r>
              <a:rPr lang="en-US" sz="1400" dirty="0"/>
              <a:t>(2), 115-140.</a:t>
            </a:r>
          </a:p>
        </p:txBody>
      </p:sp>
      <p:pic>
        <p:nvPicPr>
          <p:cNvPr id="5" name="Picture 4" descr="Screen Shot 2017-01-23 at 8.49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124200"/>
            <a:ext cx="5016500" cy="258240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59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Use interaction capabilities to save space when </a:t>
            </a:r>
            <a:r>
              <a:rPr lang="en-US" sz="3600" dirty="0" smtClean="0"/>
              <a:t>appropriate</a:t>
            </a:r>
            <a:endParaRPr lang="en-US" sz="3600" dirty="0"/>
          </a:p>
          <a:p>
            <a:r>
              <a:rPr lang="en-US" sz="3600" dirty="0" smtClean="0"/>
              <a:t>Zoom</a:t>
            </a:r>
          </a:p>
          <a:p>
            <a:r>
              <a:rPr lang="en-US" sz="3600" dirty="0" smtClean="0"/>
              <a:t>Collapsible</a:t>
            </a:r>
          </a:p>
          <a:p>
            <a:r>
              <a:rPr lang="en-US" sz="3600" dirty="0" smtClean="0"/>
              <a:t>Hover over</a:t>
            </a:r>
            <a:endParaRPr lang="en-US" sz="3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8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When in doubt, test it! </a:t>
            </a:r>
          </a:p>
        </p:txBody>
      </p:sp>
    </p:spTree>
    <p:extLst>
      <p:ext uri="{BB962C8B-B14F-4D97-AF65-F5344CB8AC3E}">
        <p14:creationId xmlns:p14="http://schemas.microsoft.com/office/powerpoint/2010/main" val="2865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Node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node</a:t>
            </a:r>
          </a:p>
          <a:p>
            <a:r>
              <a:rPr lang="en-US" dirty="0" smtClean="0"/>
              <a:t>Internal nodes</a:t>
            </a:r>
          </a:p>
          <a:p>
            <a:r>
              <a:rPr lang="en-US" dirty="0" smtClean="0"/>
              <a:t>Leaf nodes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Representation</a:t>
            </a:r>
            <a:endParaRPr lang="en-US" dirty="0"/>
          </a:p>
        </p:txBody>
      </p:sp>
      <p:pic>
        <p:nvPicPr>
          <p:cNvPr id="4" name="Picture 3" descr="Screen Shot 2017-01-23 at 10.58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55583"/>
            <a:ext cx="5334000" cy="5045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6248400"/>
            <a:ext cx="7162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Diagram Source: Schulz, H. J. (2011). </a:t>
            </a:r>
            <a:r>
              <a:rPr lang="en-US" sz="1400" dirty="0" err="1" smtClean="0"/>
              <a:t>Treevisnet</a:t>
            </a:r>
            <a:r>
              <a:rPr lang="en-US" sz="1400" dirty="0"/>
              <a:t>: A tree visualization reference. </a:t>
            </a:r>
            <a:r>
              <a:rPr lang="en-US" sz="1400" i="1" dirty="0"/>
              <a:t>IEEE Computer Graphics and Applications</a:t>
            </a:r>
            <a:r>
              <a:rPr lang="en-US" sz="1400" dirty="0"/>
              <a:t>, </a:t>
            </a:r>
            <a:r>
              <a:rPr lang="en-US" sz="1400" i="1" dirty="0"/>
              <a:t>31</a:t>
            </a:r>
            <a:r>
              <a:rPr lang="en-US" sz="1400" dirty="0"/>
              <a:t>(6), 11-15.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3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Indented </a:t>
            </a:r>
            <a:r>
              <a:rPr lang="en-US" dirty="0" smtClean="0"/>
              <a:t>Tree/Tree </a:t>
            </a:r>
            <a:r>
              <a:rPr lang="en-US" dirty="0" smtClean="0"/>
              <a:t>List</a:t>
            </a:r>
            <a:endParaRPr lang="en-US" dirty="0"/>
          </a:p>
        </p:txBody>
      </p:sp>
      <p:pic>
        <p:nvPicPr>
          <p:cNvPr id="5" name="Picture 4" descr="Screen Shot 2017-01-23 at 6.42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7694069" cy="50937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6477000"/>
            <a:ext cx="3158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https://bl.ocks.org/mbostock/</a:t>
            </a:r>
            <a:r>
              <a:rPr lang="en-US" sz="1400" dirty="0" smtClean="0">
                <a:hlinkClick r:id="rId4"/>
              </a:rPr>
              <a:t>1093025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Node Link</a:t>
            </a:r>
            <a:endParaRPr lang="en-US" dirty="0"/>
          </a:p>
        </p:txBody>
      </p:sp>
      <p:pic>
        <p:nvPicPr>
          <p:cNvPr id="4" name="Picture 3" descr="Screen Shot 2017-01-23 at 6.46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936935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4325" y="6334780"/>
            <a:ext cx="31586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https://bl.ocks.org/mbostock/</a:t>
            </a:r>
            <a:r>
              <a:rPr lang="en-US" sz="1400" dirty="0" smtClean="0">
                <a:hlinkClick r:id="rId3"/>
              </a:rPr>
              <a:t>4063550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9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Dendogram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04325" y="6334780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https://github.com/d3/d3-</a:t>
            </a:r>
            <a:r>
              <a:rPr lang="en-US" sz="1400" dirty="0" smtClean="0">
                <a:hlinkClick r:id="rId3"/>
              </a:rPr>
              <a:t>hierarchy</a:t>
            </a:r>
            <a:endParaRPr lang="en-US" sz="1400" dirty="0" smtClean="0"/>
          </a:p>
          <a:p>
            <a:endParaRPr lang="en-US" sz="1400" dirty="0"/>
          </a:p>
        </p:txBody>
      </p:sp>
      <p:pic>
        <p:nvPicPr>
          <p:cNvPr id="6" name="Picture 5" descr="Screen Shot 2017-01-23 at 6.53.3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7848600" cy="431134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Circles</a:t>
            </a:r>
            <a:endParaRPr lang="en-US" dirty="0"/>
          </a:p>
        </p:txBody>
      </p:sp>
      <p:pic>
        <p:nvPicPr>
          <p:cNvPr id="4" name="Picture 3" descr="Screen Shot 2017-01-23 at 7.0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56276"/>
            <a:ext cx="6006691" cy="5349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4325" y="6334780"/>
            <a:ext cx="306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http://bl.ocks.org/mbostock/</a:t>
            </a:r>
            <a:r>
              <a:rPr lang="en-US" sz="1400" dirty="0" smtClean="0">
                <a:hlinkClick r:id="rId3"/>
              </a:rPr>
              <a:t>4063530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1920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8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endParaRPr lang="en-US" dirty="0"/>
          </a:p>
        </p:txBody>
      </p:sp>
      <p:pic>
        <p:nvPicPr>
          <p:cNvPr id="5" name="Picture 4" descr="Screen Shot 2017-01-23 at 7.33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6716"/>
            <a:ext cx="9144000" cy="3662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27817" y="5867400"/>
            <a:ext cx="2916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4"/>
              </a:rPr>
              <a:t>https://github.com/d3/d3-</a:t>
            </a:r>
            <a:r>
              <a:rPr lang="en-US" sz="1400" dirty="0" smtClean="0">
                <a:hlinkClick r:id="rId4"/>
              </a:rPr>
              <a:t>hierarchy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Sunburst</a:t>
            </a:r>
            <a:endParaRPr lang="en-US" dirty="0"/>
          </a:p>
        </p:txBody>
      </p:sp>
      <p:pic>
        <p:nvPicPr>
          <p:cNvPr id="4" name="Picture 3" descr="Screen Shot 2017-01-23 at 7.43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6248400" cy="50506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5000" y="6309380"/>
            <a:ext cx="306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/>
              </a:rPr>
              <a:t>http://bl.ocks.org/mbostock/</a:t>
            </a:r>
            <a:r>
              <a:rPr lang="en-US" sz="1400" dirty="0" smtClean="0">
                <a:hlinkClick r:id="rId3"/>
              </a:rPr>
              <a:t>4348373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9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898</Words>
  <Application>Microsoft Macintosh PowerPoint</Application>
  <PresentationFormat>On-screen Show (4:3)</PresentationFormat>
  <Paragraphs>107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Trees and Hierarchies</vt:lpstr>
      <vt:lpstr>Tree Node Structure </vt:lpstr>
      <vt:lpstr>Edge Representation</vt:lpstr>
      <vt:lpstr>Indented Tree/Tree List</vt:lpstr>
      <vt:lpstr>Radial Node Link</vt:lpstr>
      <vt:lpstr>Dendogram</vt:lpstr>
      <vt:lpstr>Nested Circles</vt:lpstr>
      <vt:lpstr>Partition </vt:lpstr>
      <vt:lpstr>Sunburst</vt:lpstr>
      <vt:lpstr>Treemaps</vt:lpstr>
      <vt:lpstr>Scaling Treemaps</vt:lpstr>
      <vt:lpstr>Labels</vt:lpstr>
      <vt:lpstr>Comparison: Poor</vt:lpstr>
      <vt:lpstr>Comparison: Better</vt:lpstr>
      <vt:lpstr>Design Guidelines</vt:lpstr>
      <vt:lpstr>Selecting a Layout</vt:lpstr>
      <vt:lpstr>Label Visibility</vt:lpstr>
      <vt:lpstr>Interactions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Pamela Hunt</cp:lastModifiedBy>
  <cp:revision>112</cp:revision>
  <dcterms:created xsi:type="dcterms:W3CDTF">2016-03-21T14:12:59Z</dcterms:created>
  <dcterms:modified xsi:type="dcterms:W3CDTF">2017-01-27T16:59:45Z</dcterms:modified>
</cp:coreProperties>
</file>