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Hierarchies for ordinal and nominal data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scales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luminance varies evenly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Cubehelix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perceptual rainbow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good for high-frequency ordinal data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diverging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good for ratio data, with zero +/- (sea levels)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Stevens’ Power Law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ψ(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sensation(intensity)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constant x (intensity ^ power)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perceived intensity is proportional to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real intensity to some power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is the key, depends on type of stimulus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&lt; 1, we underestimate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&gt; 1, we overestimate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seems to be accurate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Weber’s law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δελτα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S/S = k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“stimulus” = darkness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of (change to make JND) to initial stimulus is ~constant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ratios more important than magnitude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modal completion – triangle in front of pacman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amodal – rock behind person (blue circles)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visual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constancy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checkerboard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and B squares same color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we discount the illuminant 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minimaxir.com/2015/09/bootstrap-resampl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acktpub.com/books/content/creating-your-first-heat-map-r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 Sensitivity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911350"/>
            <a:ext cx="775970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 rot="-5400000">
            <a:off x="-497433" y="4111635"/>
            <a:ext cx="227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 Contrast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193805" y="5791200"/>
            <a:ext cx="3208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Spatial Frequency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4131739" y="6011328"/>
            <a:ext cx="270932" cy="158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3" name="Shape 93"/>
          <p:cNvCxnSpPr/>
          <p:nvPr/>
        </p:nvCxnSpPr>
        <p:spPr>
          <a:xfrm rot="-5400000">
            <a:off x="348701" y="2848501"/>
            <a:ext cx="617001" cy="158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Hierarchies of Accuracy</a:t>
            </a:r>
          </a:p>
        </p:txBody>
      </p:sp>
      <p:pic>
        <p:nvPicPr>
          <p:cNvPr descr="Screen Shot 2014-01-06 at 4.13.18 PM.png" id="167" name="Shape 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8479" l="0" r="0" t="-8479"/>
          <a:stretch/>
        </p:blipFill>
        <p:spPr>
          <a:xfrm>
            <a:off x="-354629" y="1204170"/>
            <a:ext cx="9729545" cy="53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432757" y="6317773"/>
            <a:ext cx="2254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Mackinlay, 1986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Ponzo Illusion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274637"/>
            <a:ext cx="8128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519485" y="6370637"/>
            <a:ext cx="4167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http://www.yorku.ca/eye/JoyCopyrite.htm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175" y="1260953"/>
            <a:ext cx="6640372" cy="411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5292246" y="6475335"/>
            <a:ext cx="735904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http://peltiertech.com/images/2012-01/ColSeriesLines.png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202" y="419622"/>
            <a:ext cx="8467595" cy="6350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5583476" y="6493319"/>
            <a:ext cx="620664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http://minimaxir.com/2015/09/bootstrap-resample/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Muller-Lyer Illusion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893" y="2273835"/>
            <a:ext cx="5105399" cy="207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4519485" y="6149848"/>
            <a:ext cx="4167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http://www.yorku.ca/eye/JoyCopyrite.htm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107" y="1388561"/>
            <a:ext cx="4685603" cy="331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897675" y="6236721"/>
            <a:ext cx="44342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http://tex.stackexchange.com/questions/20296/how-can-i-draw-dirac-deltas-with-arrow-heads-with-pgfplots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 Bands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132" y="1682916"/>
            <a:ext cx="5333999" cy="44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4860846" y="6379662"/>
            <a:ext cx="4167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http://www.yorku.ca/eye/JoyCopyrite.htm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 Bands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132" y="1682916"/>
            <a:ext cx="5333999" cy="44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4860846" y="6379662"/>
            <a:ext cx="4167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http://www.yorku.ca/eye/JoyCopyrite.htm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40909" l="0" r="0" t="0"/>
          <a:stretch/>
        </p:blipFill>
        <p:spPr>
          <a:xfrm>
            <a:off x="1976656" y="1684416"/>
            <a:ext cx="5333999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2606639" y="2218167"/>
            <a:ext cx="560890" cy="124818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182474" y="2218167"/>
            <a:ext cx="552822" cy="124818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735296" y="2218167"/>
            <a:ext cx="552822" cy="1248185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288117" y="2218167"/>
            <a:ext cx="552822" cy="124818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840939" y="2218167"/>
            <a:ext cx="552822" cy="124818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72628"/>
            <a:ext cx="5943599" cy="47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4753628" y="6396335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http://www.dailymail.co.uk/news/article-1050133/Bride-hospital-swallowing-inch-nail-Tesco-Value-macaroni-cheese.html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665944" y="6274919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https://www.packtpub.com/books/content/creating-your-first-heat-map-r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3374" y="274637"/>
            <a:ext cx="6197251" cy="61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001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Hermann Grid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527" y="1530580"/>
            <a:ext cx="4996251" cy="497404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4976685" y="6488667"/>
            <a:ext cx="4167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http://www.yorku.ca/eye/JoyCopyrite.htm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-200" l="0" r="5904" t="17538"/>
          <a:stretch/>
        </p:blipFill>
        <p:spPr>
          <a:xfrm>
            <a:off x="1559415" y="914400"/>
            <a:ext cx="5669280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6153437" y="6581000"/>
            <a:ext cx="299056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http://www.s-anand.net/blog/r-scatterplots/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Integral and Separable Dimensions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87591" y="1600200"/>
            <a:ext cx="268753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Integral</a:t>
            </a: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(correlated)</a:t>
            </a: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Separable</a:t>
            </a:r>
          </a:p>
          <a:p>
            <a:pPr indent="-342900" lvl="0" marL="342900" marR="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(orthogonal)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37500" l="45000" r="38126" t="24219"/>
          <a:stretch/>
        </p:blipFill>
        <p:spPr>
          <a:xfrm>
            <a:off x="4247525" y="1325562"/>
            <a:ext cx="26447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Stevens’s Power Law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481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ψ</a:t>
            </a:r>
            <a:r>
              <a:rPr b="0" i="1" lang="en-US" sz="481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(I)</a:t>
            </a:r>
            <a:r>
              <a:rPr b="0" i="0" lang="en-US" sz="481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b="0" i="1" lang="en-US" sz="481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kI</a:t>
            </a:r>
            <a:r>
              <a:rPr b="0" baseline="30000" i="1" lang="en-US" sz="481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</a:p>
          <a:p>
            <a:pPr indent="-342900" lvl="0" marL="342900" marR="0" rtl="0" algn="ctr">
              <a:spcBef>
                <a:spcPts val="96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baseline="30000" i="0" sz="481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ctr">
              <a:spcBef>
                <a:spcPts val="83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Perceived intensity is proportional to actual intensity to some power.</a:t>
            </a:r>
          </a:p>
          <a:p>
            <a:pPr indent="-342900" lvl="0" marL="342900" marR="0" rtl="0" algn="ctr">
              <a:spcBef>
                <a:spcPts val="83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exponent varies with the type of stimulus.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Stevens’s Power Law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5938" l="55624" r="18126" t="34375"/>
          <a:stretch/>
        </p:blipFill>
        <p:spPr>
          <a:xfrm>
            <a:off x="1979309" y="1417637"/>
            <a:ext cx="5691117" cy="5150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405917" y="5690944"/>
            <a:ext cx="12808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Wilkinson, 1999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Weber’s Law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964969"/>
            <a:ext cx="8229600" cy="399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S/S = k</a:t>
            </a:r>
          </a:p>
          <a:p>
            <a:pPr indent="-342900" lvl="0" marL="342900" marR="0" rtl="0" algn="ctr">
              <a:spcBef>
                <a:spcPts val="11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of change in stimulus to magnitude of stimulus is roughly constant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Modal/Amodal Completion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 = modal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Circles = amodal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2761684" y="2324434"/>
            <a:ext cx="3601445" cy="3047495"/>
            <a:chOff x="2940439" y="3440889"/>
            <a:chExt cx="3601445" cy="3047495"/>
          </a:xfrm>
        </p:grpSpPr>
        <p:sp>
          <p:nvSpPr>
            <p:cNvPr id="140" name="Shape 140"/>
            <p:cNvSpPr/>
            <p:nvPr/>
          </p:nvSpPr>
          <p:spPr>
            <a:xfrm>
              <a:off x="2940439" y="5191267"/>
              <a:ext cx="1297116" cy="1297116"/>
            </a:xfrm>
            <a:prstGeom prst="ellipse">
              <a:avLst/>
            </a:prstGeom>
            <a:solidFill>
              <a:srgbClr val="8CB3E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244767" y="5191267"/>
              <a:ext cx="1297116" cy="1297116"/>
            </a:xfrm>
            <a:prstGeom prst="ellipse">
              <a:avLst/>
            </a:prstGeom>
            <a:solidFill>
              <a:srgbClr val="8CB3E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071896" y="3440889"/>
              <a:ext cx="1297116" cy="1297116"/>
            </a:xfrm>
            <a:prstGeom prst="ellipse">
              <a:avLst/>
            </a:prstGeom>
            <a:solidFill>
              <a:srgbClr val="8CB3E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782532" y="4265973"/>
              <a:ext cx="1988170" cy="1573854"/>
            </a:xfrm>
            <a:prstGeom prst="triangle">
              <a:avLst>
                <a:gd fmla="val 4744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Constancy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16" y="1600200"/>
            <a:ext cx="5969289" cy="463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580805" y="6126162"/>
            <a:ext cx="3105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Wikimedia Commons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3943350" y="2755900"/>
            <a:ext cx="1504949" cy="787400"/>
          </a:xfrm>
          <a:custGeom>
            <a:pathLst>
              <a:path extrusionOk="0" h="120000" w="120000">
                <a:moveTo>
                  <a:pt x="40924" y="0"/>
                </a:moveTo>
                <a:lnTo>
                  <a:pt x="0" y="86896"/>
                </a:lnTo>
                <a:lnTo>
                  <a:pt x="76994" y="120000"/>
                </a:lnTo>
                <a:lnTo>
                  <a:pt x="120000" y="34482"/>
                </a:lnTo>
                <a:lnTo>
                  <a:pt x="40924" y="0"/>
                </a:lnTo>
                <a:close/>
              </a:path>
            </a:pathLst>
          </a:custGeom>
          <a:noFill/>
          <a:ln cap="flat" cmpd="sng" w="25400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905250" y="3702050"/>
            <a:ext cx="1504949" cy="787400"/>
          </a:xfrm>
          <a:custGeom>
            <a:pathLst>
              <a:path extrusionOk="0" h="120000" w="120000">
                <a:moveTo>
                  <a:pt x="40924" y="0"/>
                </a:moveTo>
                <a:lnTo>
                  <a:pt x="0" y="86896"/>
                </a:lnTo>
                <a:lnTo>
                  <a:pt x="76994" y="120000"/>
                </a:lnTo>
                <a:lnTo>
                  <a:pt x="120000" y="34482"/>
                </a:lnTo>
                <a:lnTo>
                  <a:pt x="40924" y="0"/>
                </a:lnTo>
                <a:close/>
              </a:path>
            </a:pathLst>
          </a:custGeom>
          <a:noFill/>
          <a:ln cap="flat" cmpd="sng" w="25400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Color Maps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30" y="1364471"/>
            <a:ext cx="7191008" cy="539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