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307" r:id="rId3"/>
    <p:sldId id="271" r:id="rId4"/>
    <p:sldId id="292" r:id="rId5"/>
    <p:sldId id="295" r:id="rId6"/>
    <p:sldId id="294" r:id="rId7"/>
    <p:sldId id="296" r:id="rId8"/>
    <p:sldId id="297" r:id="rId9"/>
    <p:sldId id="272" r:id="rId10"/>
    <p:sldId id="298" r:id="rId11"/>
    <p:sldId id="299" r:id="rId12"/>
    <p:sldId id="273" r:id="rId13"/>
    <p:sldId id="314" r:id="rId14"/>
    <p:sldId id="300" r:id="rId15"/>
    <p:sldId id="308" r:id="rId16"/>
    <p:sldId id="315" r:id="rId17"/>
    <p:sldId id="301" r:id="rId18"/>
    <p:sldId id="309" r:id="rId19"/>
    <p:sldId id="313" r:id="rId20"/>
    <p:sldId id="310" r:id="rId21"/>
    <p:sldId id="305" r:id="rId22"/>
    <p:sldId id="311" r:id="rId23"/>
    <p:sldId id="312" r:id="rId24"/>
    <p:sldId id="306" r:id="rId25"/>
    <p:sldId id="26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76712" autoAdjust="0"/>
  </p:normalViewPr>
  <p:slideViewPr>
    <p:cSldViewPr>
      <p:cViewPr varScale="1">
        <p:scale>
          <a:sx n="67" d="100"/>
          <a:sy n="67" d="100"/>
        </p:scale>
        <p:origin x="1425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Food eaten</a:t>
            </a:r>
          </a:p>
        </c:rich>
      </c:tx>
      <c:overlay val="0"/>
    </c:title>
    <c:autoTitleDeleted val="0"/>
    <c:view3D>
      <c:rotX val="15"/>
      <c:rotY val="20"/>
      <c:rAngAx val="0"/>
    </c:view3D>
    <c:floor>
      <c:thickness val="0"/>
      <c:spPr>
        <a:ln w="34925">
          <a:solidFill>
            <a:schemeClr val="tx1"/>
          </a:solidFill>
        </a:ln>
      </c:spPr>
    </c:floor>
    <c:sideWall>
      <c:thickness val="0"/>
    </c:sideWall>
    <c:backWall>
      <c:thickness val="0"/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 eaten (lbs.)</c:v>
                </c:pt>
              </c:strCache>
            </c:strRef>
          </c:tx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BFF-4E97-9395-C55C8A813CB5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BFF-4E97-9395-C55C8A813CB5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BFF-4E97-9395-C55C8A813CB5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BFF-4E97-9395-C55C8A813CB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Dogs</c:v>
                </c:pt>
                <c:pt idx="1">
                  <c:v>Cats</c:v>
                </c:pt>
                <c:pt idx="2">
                  <c:v>Rabbits</c:v>
                </c:pt>
                <c:pt idx="3">
                  <c:v>Goats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FF-4E97-9395-C55C8A813C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gapDepth val="50"/>
        <c:shape val="box"/>
        <c:axId val="576502504"/>
        <c:axId val="576505976"/>
        <c:axId val="0"/>
      </c:bar3DChart>
      <c:catAx>
        <c:axId val="57650250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34925">
            <a:solidFill>
              <a:schemeClr val="tx1"/>
            </a:solidFill>
          </a:ln>
        </c:spPr>
        <c:crossAx val="576505976"/>
        <c:crosses val="autoZero"/>
        <c:auto val="1"/>
        <c:lblAlgn val="ctr"/>
        <c:lblOffset val="100"/>
        <c:noMultiLvlLbl val="0"/>
      </c:catAx>
      <c:valAx>
        <c:axId val="576505976"/>
        <c:scaling>
          <c:orientation val="minMax"/>
          <c:max val="7"/>
        </c:scaling>
        <c:delete val="0"/>
        <c:axPos val="b"/>
        <c:majorGridlines>
          <c:spPr>
            <a:ln w="28575">
              <a:solidFill>
                <a:schemeClr val="tx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34925">
            <a:solidFill>
              <a:schemeClr val="tx1"/>
            </a:solidFill>
          </a:ln>
        </c:spPr>
        <c:crossAx val="576502504"/>
        <c:crosses val="autoZero"/>
        <c:crossBetween val="between"/>
        <c:majorUnit val="1"/>
      </c:valAx>
      <c:spPr>
        <a:ln>
          <a:solidFill>
            <a:schemeClr val="tx1">
              <a:lumMod val="50000"/>
              <a:lumOff val="50000"/>
            </a:schemeClr>
          </a:solidFill>
        </a:ln>
      </c:spPr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 eaten (lbs.)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Dogs</c:v>
                </c:pt>
                <c:pt idx="1">
                  <c:v>Cats</c:v>
                </c:pt>
                <c:pt idx="2">
                  <c:v>Rabbits</c:v>
                </c:pt>
                <c:pt idx="3">
                  <c:v>Goats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D0-4C7E-96C5-2255734ECE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3042616"/>
        <c:axId val="563045480"/>
      </c:barChart>
      <c:catAx>
        <c:axId val="56304261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563045480"/>
        <c:crosses val="autoZero"/>
        <c:auto val="1"/>
        <c:lblAlgn val="ctr"/>
        <c:lblOffset val="100"/>
        <c:noMultiLvlLbl val="0"/>
      </c:catAx>
      <c:valAx>
        <c:axId val="56304548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5630426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Substance - Not just nice art.</a:t>
            </a:r>
          </a:p>
          <a:p>
            <a:r>
              <a:rPr lang="en-US" baseline="0" dirty="0"/>
              <a:t>Stats - The right statistical models and transformations </a:t>
            </a:r>
          </a:p>
          <a:p>
            <a:r>
              <a:rPr lang="en-US" baseline="0" dirty="0"/>
              <a:t>Design – should be effective.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42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Looks pretty different!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Tufte</a:t>
            </a:r>
            <a:r>
              <a:rPr lang="en-US" baseline="0" dirty="0" err="1"/>
              <a:t>’s</a:t>
            </a:r>
            <a:r>
              <a:rPr lang="en-US" baseline="0" dirty="0"/>
              <a:t> principles provide good guide posts but </a:t>
            </a:r>
            <a:r>
              <a:rPr lang="en-US" baseline="0" dirty="0" err="1"/>
              <a:t>Tufte</a:t>
            </a:r>
            <a:r>
              <a:rPr lang="en-US" baseline="0" dirty="0"/>
              <a:t> does not have the last word. An evolving field.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15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3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Joseph Minard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Black bars or colored bars?</a:t>
            </a:r>
            <a:r>
              <a:rPr lang="en-US" baseline="0" dirty="0"/>
              <a:t> </a:t>
            </a:r>
          </a:p>
          <a:p>
            <a:r>
              <a:rPr lang="en-US" baseline="0" dirty="0"/>
              <a:t> scale is closer to the colored bars. </a:t>
            </a:r>
          </a:p>
          <a:p>
            <a:r>
              <a:rPr lang="en-US" baseline="0" dirty="0"/>
              <a:t>Linear representation, nonlinear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Tufte’s</a:t>
            </a:r>
            <a:r>
              <a:rPr lang="en-US" dirty="0"/>
              <a:t> definition, says a lie factor less than 0.85 is dishonest.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lie factor: </a:t>
            </a:r>
          </a:p>
          <a:p>
            <a:r>
              <a:rPr lang="en-US" baseline="0" dirty="0"/>
              <a:t>2008 is 35 </a:t>
            </a:r>
            <a:r>
              <a:rPr lang="en-US" baseline="0" dirty="0" err="1"/>
              <a:t>px</a:t>
            </a:r>
            <a:r>
              <a:rPr lang="en-US" baseline="0" dirty="0"/>
              <a:t> tall.</a:t>
            </a:r>
          </a:p>
          <a:p>
            <a:r>
              <a:rPr lang="en-US" baseline="0" dirty="0"/>
              <a:t> 2013 is 183 </a:t>
            </a:r>
            <a:r>
              <a:rPr lang="en-US" baseline="0" dirty="0" err="1"/>
              <a:t>px</a:t>
            </a:r>
            <a:r>
              <a:rPr lang="en-US" baseline="0" dirty="0"/>
              <a:t> tall. </a:t>
            </a:r>
          </a:p>
          <a:p>
            <a:r>
              <a:rPr lang="en-US" baseline="0" dirty="0"/>
              <a:t>183 – 35 = 148 is the size of the effect as represented. </a:t>
            </a:r>
          </a:p>
          <a:p>
            <a:r>
              <a:rPr lang="en-US" baseline="0" dirty="0"/>
              <a:t>148/35 = 4.22,</a:t>
            </a:r>
          </a:p>
          <a:p>
            <a:r>
              <a:rPr lang="en-US" baseline="0" dirty="0"/>
              <a:t>Correct scale: (523,380 – 12,241)/12,241 = 41.76. </a:t>
            </a:r>
          </a:p>
          <a:p>
            <a:r>
              <a:rPr lang="en-US" baseline="0" dirty="0"/>
              <a:t>effect shown/effect in data: 4.22/41.76 = 0.101. </a:t>
            </a:r>
            <a:r>
              <a:rPr lang="en-US" baseline="0" dirty="0" err="1"/>
              <a:t>Tufte</a:t>
            </a:r>
            <a:r>
              <a:rPr lang="en-US" baseline="0" dirty="0"/>
              <a:t> cautions against lie factors less than 0.85!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y scale</a:t>
            </a:r>
          </a:p>
          <a:p>
            <a:r>
              <a:rPr lang="en-US" dirty="0"/>
              <a:t>Ebola peak goes off top</a:t>
            </a:r>
          </a:p>
          <a:p>
            <a:r>
              <a:rPr lang="en-US" dirty="0"/>
              <a:t>Hover shows full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/>
              <a:t>Principles of Visualization </a:t>
            </a:r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7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tumblr_ofv8jkH3yz1sgh0voo1_4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663" y="685800"/>
            <a:ext cx="4902200" cy="54864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858845" y="6474023"/>
            <a:ext cx="1132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Annex Core</a:t>
            </a:r>
          </a:p>
        </p:txBody>
      </p:sp>
    </p:spTree>
    <p:extLst>
      <p:ext uri="{BB962C8B-B14F-4D97-AF65-F5344CB8AC3E}">
        <p14:creationId xmlns:p14="http://schemas.microsoft.com/office/powerpoint/2010/main" val="71188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i="1" dirty="0"/>
              <a:t>Lie factor = (size of effect shown in graphic) / (size of effect in data)</a:t>
            </a:r>
          </a:p>
        </p:txBody>
      </p:sp>
    </p:spTree>
    <p:extLst>
      <p:ext uri="{BB962C8B-B14F-4D97-AF65-F5344CB8AC3E}">
        <p14:creationId xmlns:p14="http://schemas.microsoft.com/office/powerpoint/2010/main" val="204894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tumblr_ofv8jkH3yz1sgh0voo1_4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663" y="685800"/>
            <a:ext cx="4902200" cy="54864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858845" y="6474023"/>
            <a:ext cx="1132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Annex 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4038600"/>
            <a:ext cx="123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183 </a:t>
            </a:r>
            <a:r>
              <a:rPr lang="en-US" dirty="0" err="1"/>
              <a:t>px</a:t>
            </a:r>
            <a:r>
              <a:rPr lang="en-US" dirty="0"/>
              <a:t> tall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324600" y="4268788"/>
            <a:ext cx="914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600" y="4888468"/>
            <a:ext cx="11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 </a:t>
            </a:r>
            <a:r>
              <a:rPr lang="en-US" dirty="0" err="1"/>
              <a:t>px</a:t>
            </a:r>
            <a:r>
              <a:rPr lang="en-US" dirty="0"/>
              <a:t> tall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752600" y="5106988"/>
            <a:ext cx="1676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8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/>
              <a:t>Clear</a:t>
            </a:r>
            <a:r>
              <a:rPr lang="en-US" sz="4000" dirty="0"/>
              <a:t> and </a:t>
            </a:r>
            <a:r>
              <a:rPr lang="en-US" sz="4000" b="1" dirty="0"/>
              <a:t>thorough</a:t>
            </a:r>
            <a:r>
              <a:rPr lang="en-US" sz="4000" dirty="0"/>
              <a:t> labeling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650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dirty="0"/>
              <a:t>[placeholder for image]</a:t>
            </a:r>
            <a:br>
              <a:rPr lang="en-US" sz="3000" dirty="0"/>
            </a:br>
            <a:endParaRPr lang="en-US" sz="3000" dirty="0"/>
          </a:p>
        </p:txBody>
      </p:sp>
      <p:pic>
        <p:nvPicPr>
          <p:cNvPr id="3" name="Picture 2" descr="intensity-of-media-mentions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85800"/>
            <a:ext cx="8685026" cy="51778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6172200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http://www.informationisbeautiful.net/visualizations/mountains-out-of-molehills/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02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dirty="0"/>
              <a:t>[placeholder for image]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172200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http://www.informationisbeautiful.net/visualizations/mountains-out-of-molehills/</a:t>
            </a:r>
            <a:endParaRPr lang="en-US" dirty="0"/>
          </a:p>
        </p:txBody>
      </p:sp>
      <p:pic>
        <p:nvPicPr>
          <p:cNvPr id="5" name="Picture 4" descr="intensity-of-media-mentions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8906"/>
            <a:ext cx="9144000" cy="470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02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/>
              <a:t>Provide context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75933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dirty="0"/>
              <a:t>[placeholder for image]</a:t>
            </a:r>
            <a:br>
              <a:rPr lang="en-US" sz="3000" dirty="0"/>
            </a:b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57201"/>
            <a:ext cx="7848600" cy="60238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43159" y="6400800"/>
            <a:ext cx="310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(Image: Global Warming Art)</a:t>
            </a:r>
          </a:p>
        </p:txBody>
      </p:sp>
    </p:spTree>
    <p:extLst>
      <p:ext uri="{BB962C8B-B14F-4D97-AF65-F5344CB8AC3E}">
        <p14:creationId xmlns:p14="http://schemas.microsoft.com/office/powerpoint/2010/main" val="1981299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26670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Show data variation, not design variation</a:t>
            </a:r>
            <a:br>
              <a:rPr lang="en-US" sz="3000" dirty="0"/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04938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667000"/>
            <a:ext cx="8229600" cy="1143000"/>
          </a:xfrm>
        </p:spPr>
        <p:txBody>
          <a:bodyPr>
            <a:normAutofit/>
          </a:bodyPr>
          <a:lstStyle/>
          <a:p>
            <a:br>
              <a:rPr lang="en-US" sz="3000" dirty="0"/>
            </a:br>
            <a:r>
              <a:rPr lang="en-US" sz="3000" dirty="0"/>
              <a:t>[placeholder for image]</a:t>
            </a:r>
          </a:p>
        </p:txBody>
      </p:sp>
      <p:pic>
        <p:nvPicPr>
          <p:cNvPr id="3" name="Picture 2" descr="Screen Shot 2017-01-15 at 2.18.5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685800"/>
            <a:ext cx="6283325" cy="54030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5600" y="6248400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https://www.imf.org/external/pubs/ft/scr/2014/cr14151.pdf</a:t>
            </a:r>
          </a:p>
        </p:txBody>
      </p:sp>
    </p:spTree>
    <p:extLst>
      <p:ext uri="{BB962C8B-B14F-4D97-AF65-F5344CB8AC3E}">
        <p14:creationId xmlns:p14="http://schemas.microsoft.com/office/powerpoint/2010/main" val="11186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makes for a good visualization?</a:t>
            </a:r>
          </a:p>
        </p:txBody>
      </p:sp>
    </p:spTree>
    <p:extLst>
      <p:ext uri="{BB962C8B-B14F-4D97-AF65-F5344CB8AC3E}">
        <p14:creationId xmlns:p14="http://schemas.microsoft.com/office/powerpoint/2010/main" val="1994986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i="1" dirty="0"/>
              <a:t>data-ink ratio = (data ink) / </a:t>
            </a:r>
            <a:br>
              <a:rPr lang="en-US" sz="4000" i="1" dirty="0"/>
            </a:br>
            <a:r>
              <a:rPr lang="en-US" sz="4000" i="1" dirty="0"/>
              <a:t>(total ink to print graphic)</a:t>
            </a:r>
          </a:p>
        </p:txBody>
      </p:sp>
    </p:spTree>
    <p:extLst>
      <p:ext uri="{BB962C8B-B14F-4D97-AF65-F5344CB8AC3E}">
        <p14:creationId xmlns:p14="http://schemas.microsoft.com/office/powerpoint/2010/main" val="2499675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/>
        </p:nvGraphicFramePr>
        <p:xfrm>
          <a:off x="609600" y="1676400"/>
          <a:ext cx="78486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2912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752600" y="1371600"/>
          <a:ext cx="54102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10527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</a:t>
            </a:r>
            <a:r>
              <a:rPr lang="en-US" dirty="0" err="1"/>
              <a:t>Tufte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User-centered design</a:t>
            </a:r>
            <a:br>
              <a:rPr lang="en-US" dirty="0"/>
            </a:br>
            <a:r>
              <a:rPr lang="en-US" dirty="0"/>
              <a:t>(study user needs, prototype, test, iterate)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Interaction </a:t>
            </a:r>
            <a:br>
              <a:rPr lang="en-US" dirty="0"/>
            </a:br>
            <a:r>
              <a:rPr lang="en-US" dirty="0"/>
              <a:t>(can update data and manipulate views)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Aesthetics</a:t>
            </a:r>
            <a:br>
              <a:rPr lang="en-US" dirty="0"/>
            </a:br>
            <a:r>
              <a:rPr lang="en-US" dirty="0"/>
              <a:t>(minimalism can be taken too far)</a:t>
            </a:r>
          </a:p>
        </p:txBody>
      </p:sp>
    </p:spTree>
    <p:extLst>
      <p:ext uri="{BB962C8B-B14F-4D97-AF65-F5344CB8AC3E}">
        <p14:creationId xmlns:p14="http://schemas.microsoft.com/office/powerpoint/2010/main" val="273813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Graphical excellence is the well-designed presentation of interesting data—a matter of </a:t>
            </a:r>
            <a:r>
              <a:rPr lang="en-US" b="1" dirty="0"/>
              <a:t>substance</a:t>
            </a:r>
            <a:r>
              <a:rPr lang="en-US" dirty="0"/>
              <a:t>, of</a:t>
            </a:r>
            <a:r>
              <a:rPr lang="en-US" b="1" dirty="0"/>
              <a:t> statistics</a:t>
            </a:r>
            <a:r>
              <a:rPr lang="en-US" dirty="0"/>
              <a:t>, and of </a:t>
            </a:r>
            <a:r>
              <a:rPr lang="en-US" b="1" dirty="0"/>
              <a:t>design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Tufte</a:t>
            </a:r>
            <a:r>
              <a:rPr lang="en-US" dirty="0"/>
              <a:t>, 1983)</a:t>
            </a:r>
          </a:p>
        </p:txBody>
      </p:sp>
    </p:spTree>
    <p:extLst>
      <p:ext uri="{BB962C8B-B14F-4D97-AF65-F5344CB8AC3E}">
        <p14:creationId xmlns:p14="http://schemas.microsoft.com/office/powerpoint/2010/main" val="429042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	</a:t>
            </a:r>
          </a:p>
          <a:p>
            <a:pPr marL="0" indent="0" algn="ctr">
              <a:buNone/>
            </a:pPr>
            <a:r>
              <a:rPr lang="en-US" sz="3600" dirty="0"/>
              <a:t>complex ideas communicated with</a:t>
            </a:r>
          </a:p>
          <a:p>
            <a:pPr marL="2743200" indent="0">
              <a:buFont typeface="Arial"/>
              <a:buChar char="•"/>
            </a:pPr>
            <a:r>
              <a:rPr lang="en-US" sz="3600" dirty="0"/>
              <a:t> clarity</a:t>
            </a:r>
          </a:p>
          <a:p>
            <a:pPr marL="2743200" indent="0">
              <a:buFont typeface="Arial"/>
              <a:buChar char="•"/>
            </a:pPr>
            <a:r>
              <a:rPr lang="en-US" sz="3600" dirty="0"/>
              <a:t> precision</a:t>
            </a:r>
          </a:p>
          <a:p>
            <a:pPr marL="2743200" indent="0">
              <a:buFont typeface="Arial"/>
              <a:buChar char="•"/>
            </a:pPr>
            <a:r>
              <a:rPr lang="en-US" sz="3600" dirty="0"/>
              <a:t>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356886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0005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	</a:t>
            </a:r>
          </a:p>
          <a:p>
            <a:pPr marL="0" indent="0" algn="ctr">
              <a:buNone/>
            </a:pPr>
            <a:r>
              <a:rPr lang="en-US" sz="3600" dirty="0"/>
              <a:t>the greatest number of ideas</a:t>
            </a:r>
          </a:p>
          <a:p>
            <a:pPr marL="0" indent="0" algn="ctr">
              <a:buNone/>
            </a:pPr>
            <a:r>
              <a:rPr lang="en-US" sz="3600" dirty="0"/>
              <a:t>in the shortest time</a:t>
            </a:r>
          </a:p>
          <a:p>
            <a:pPr marL="0" indent="0" algn="ctr">
              <a:buNone/>
            </a:pPr>
            <a:r>
              <a:rPr lang="en-US" sz="3600" dirty="0"/>
              <a:t>with the least ink</a:t>
            </a:r>
          </a:p>
          <a:p>
            <a:pPr marL="0" indent="0" algn="ctr">
              <a:buNone/>
            </a:pPr>
            <a:r>
              <a:rPr lang="en-US" sz="3600" dirty="0"/>
              <a:t>i</a:t>
            </a:r>
            <a:r>
              <a:rPr lang="en-US" sz="3600"/>
              <a:t>n </a:t>
            </a:r>
            <a:r>
              <a:rPr lang="en-US" sz="3600" dirty="0"/>
              <a:t>the smallest space</a:t>
            </a:r>
          </a:p>
        </p:txBody>
      </p:sp>
    </p:spTree>
    <p:extLst>
      <p:ext uri="{BB962C8B-B14F-4D97-AF65-F5344CB8AC3E}">
        <p14:creationId xmlns:p14="http://schemas.microsoft.com/office/powerpoint/2010/main" val="316967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</a:t>
            </a:r>
          </a:p>
        </p:txBody>
      </p:sp>
      <p:pic>
        <p:nvPicPr>
          <p:cNvPr id="5" name="Picture 4" descr="Slide13.jpg"/>
          <p:cNvPicPr>
            <a:picLocks noChangeAspect="1"/>
          </p:cNvPicPr>
          <p:nvPr/>
        </p:nvPicPr>
        <p:blipFill>
          <a:blip r:embed="rId3"/>
          <a:srcRect t="14667" b="20000"/>
          <a:stretch>
            <a:fillRect/>
          </a:stretch>
        </p:blipFill>
        <p:spPr>
          <a:xfrm>
            <a:off x="0" y="1615454"/>
            <a:ext cx="9144000" cy="448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2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Truthful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lide39.jpg"/>
          <p:cNvPicPr>
            <a:picLocks noChangeAspect="1"/>
          </p:cNvPicPr>
          <p:nvPr/>
        </p:nvPicPr>
        <p:blipFill>
          <a:blip r:embed="rId2"/>
          <a:srcRect t="14667"/>
          <a:stretch>
            <a:fillRect/>
          </a:stretch>
        </p:blipFill>
        <p:spPr>
          <a:xfrm>
            <a:off x="0" y="1600200"/>
            <a:ext cx="9144000" cy="585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8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Graphical integrity</a:t>
            </a:r>
          </a:p>
        </p:txBody>
      </p:sp>
    </p:spTree>
    <p:extLst>
      <p:ext uri="{BB962C8B-B14F-4D97-AF65-F5344CB8AC3E}">
        <p14:creationId xmlns:p14="http://schemas.microsoft.com/office/powerpoint/2010/main" val="95517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	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/>
              <a:t>Representations of numbers directly proportional to their numeric quantities </a:t>
            </a:r>
          </a:p>
        </p:txBody>
      </p:sp>
    </p:spTree>
    <p:extLst>
      <p:ext uri="{BB962C8B-B14F-4D97-AF65-F5344CB8AC3E}">
        <p14:creationId xmlns:p14="http://schemas.microsoft.com/office/powerpoint/2010/main" val="554865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4784</TotalTime>
  <Words>342</Words>
  <Application>Microsoft Office PowerPoint</Application>
  <PresentationFormat>On-screen Show (4:3)</PresentationFormat>
  <Paragraphs>85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Office Theme</vt:lpstr>
      <vt:lpstr>Custom Design</vt:lpstr>
      <vt:lpstr>Principles of Visualization </vt:lpstr>
      <vt:lpstr>What makes for a good visualization?</vt:lpstr>
      <vt:lpstr>PowerPoint Presentation</vt:lpstr>
      <vt:lpstr>PowerPoint Presentation</vt:lpstr>
      <vt:lpstr>Efficient</vt:lpstr>
      <vt:lpstr>Multivariate</vt:lpstr>
      <vt:lpstr>Truthful</vt:lpstr>
      <vt:lpstr>Graphical integrity</vt:lpstr>
      <vt:lpstr>PowerPoint Presentation</vt:lpstr>
      <vt:lpstr>PowerPoint Presentation</vt:lpstr>
      <vt:lpstr>Lie factor = (size of effect shown in graphic) / (size of effect in data)</vt:lpstr>
      <vt:lpstr>PowerPoint Presentation</vt:lpstr>
      <vt:lpstr>Clear and thorough labeling </vt:lpstr>
      <vt:lpstr>[placeholder for image] </vt:lpstr>
      <vt:lpstr>[placeholder for image] </vt:lpstr>
      <vt:lpstr>Provide context </vt:lpstr>
      <vt:lpstr>[placeholder for image] </vt:lpstr>
      <vt:lpstr>Show data variation, not design variation </vt:lpstr>
      <vt:lpstr> [placeholder for image]</vt:lpstr>
      <vt:lpstr>data-ink ratio = (data ink) /  (total ink to print graphic)</vt:lpstr>
      <vt:lpstr>PowerPoint Presentation</vt:lpstr>
      <vt:lpstr>PowerPoint Presentation</vt:lpstr>
      <vt:lpstr>Beyond Tufte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2U LA</cp:lastModifiedBy>
  <cp:revision>171</cp:revision>
  <dcterms:created xsi:type="dcterms:W3CDTF">2017-02-01T08:46:43Z</dcterms:created>
  <dcterms:modified xsi:type="dcterms:W3CDTF">2017-02-01T22:21:36Z</dcterms:modified>
</cp:coreProperties>
</file>