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69" r:id="rId3"/>
    <p:sldId id="293" r:id="rId4"/>
    <p:sldId id="294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6" r:id="rId13"/>
    <p:sldId id="287" r:id="rId14"/>
    <p:sldId id="288" r:id="rId15"/>
    <p:sldId id="289" r:id="rId16"/>
    <p:sldId id="279" r:id="rId17"/>
    <p:sldId id="280" r:id="rId18"/>
    <p:sldId id="282" r:id="rId19"/>
    <p:sldId id="283" r:id="rId20"/>
    <p:sldId id="285" r:id="rId21"/>
    <p:sldId id="284" r:id="rId22"/>
    <p:sldId id="295" r:id="rId23"/>
    <p:sldId id="26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72" autoAdjust="0"/>
  </p:normalViewPr>
  <p:slideViewPr>
    <p:cSldViewPr>
      <p:cViewPr>
        <p:scale>
          <a:sx n="80" d="100"/>
          <a:sy n="80" d="100"/>
        </p:scale>
        <p:origin x="408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to use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you need to show precise values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Users need to look up specific ones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&gt;1 unit of measure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individual data + summaries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when it's most efficient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0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formatting text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orientation	horizontal is almost always best, more readable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Rotation: text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more easily read bottom to top on the left of a screen/page and top to bottom on the right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 numbers on decimal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should all be same precision (compare left and middle column)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digits (unlike like right column) – Arial digits are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 numeric ids left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 headers to values (unless narrow values)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“in thousands” if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34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dates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use formats that are same size always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show only the parts they need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09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emphasis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 bold, italics, color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1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and row arrangements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depends on number of categories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depends on sizes of values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time series should be horizontal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36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ranking should be vertical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77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sequence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“label” column first – usually categorical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27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derived values after what they’re derived from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0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Sort! There's always some way.</a:t>
            </a:r>
          </a:p>
          <a:p>
            <a:r>
              <a:rPr lang="en-US" dirty="0"/>
              <a:t>Help the</a:t>
            </a:r>
            <a:r>
              <a:rPr lang="en-US" baseline="0" dirty="0"/>
              <a:t> user find what they want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12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 to compare with each other near each other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subgroups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you effectively make a hierarchy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higher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items left, lower items right, lowest easiest to compare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Here, we want to compare values for weeks 1 and 2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could flip it so week is higher, depends on goal of user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1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 tables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self-explanatory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show context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consistent format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easy to use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show units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show data sources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show statistical models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define terms, abbrev.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8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Crosstabs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allow you to present the same data in less space. If you can put one category in rows and the other in columns, you need fewer cells.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repetition (second category doesn’t 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 repeated.)</a:t>
            </a:r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14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 space – be generous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51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 – avoid busyness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keep light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79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for grouping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for emphasis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5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 color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alternation can be helpful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keep it subtle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6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for grouping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89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for emphasis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44CB6-78F8-1041-89A9-7DA4A4F3AF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>
            <a:normAutofit/>
          </a:bodyPr>
          <a:lstStyle/>
          <a:p>
            <a:r>
              <a:rPr lang="en-US" dirty="0"/>
              <a:t>Table Design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for Emphasis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39147"/>
              </p:ext>
            </p:extLst>
          </p:nvPr>
        </p:nvGraphicFramePr>
        <p:xfrm>
          <a:off x="1524000" y="167640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Stuff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Nonsense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21.0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Alignment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5600" y="1752600"/>
            <a:ext cx="324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 at First Marriage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-19639" y="4134439"/>
            <a:ext cx="324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Age at First Marriage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5771560" y="4134440"/>
            <a:ext cx="324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 at First Marriage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Alignment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2977277"/>
            <a:ext cx="209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.25</a:t>
            </a:r>
          </a:p>
          <a:p>
            <a:r>
              <a:rPr lang="en-US" sz="2000" dirty="0"/>
              <a:t>33.11</a:t>
            </a:r>
          </a:p>
          <a:p>
            <a:r>
              <a:rPr lang="en-US" sz="2000" dirty="0"/>
              <a:t>87</a:t>
            </a:r>
          </a:p>
          <a:p>
            <a:r>
              <a:rPr lang="en-US" sz="2000" dirty="0"/>
              <a:t>9.8</a:t>
            </a:r>
          </a:p>
          <a:p>
            <a:r>
              <a:rPr lang="en-US" sz="2000" dirty="0"/>
              <a:t>1.00</a:t>
            </a:r>
          </a:p>
          <a:p>
            <a:r>
              <a:rPr lang="en-US" sz="2000" dirty="0"/>
              <a:t>0.1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7330" y="2977277"/>
            <a:ext cx="1544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Arial Unicode MS"/>
              </a:rPr>
              <a:t>0.25</a:t>
            </a:r>
          </a:p>
          <a:p>
            <a:pPr algn="r"/>
            <a:r>
              <a:rPr lang="en-US" sz="2000" dirty="0">
                <a:latin typeface="Arial Unicode MS"/>
              </a:rPr>
              <a:t>33.11</a:t>
            </a:r>
          </a:p>
          <a:p>
            <a:pPr algn="r"/>
            <a:r>
              <a:rPr lang="en-US" sz="2000" dirty="0">
                <a:latin typeface="Arial Unicode MS"/>
              </a:rPr>
              <a:t>87.00</a:t>
            </a:r>
          </a:p>
          <a:p>
            <a:pPr algn="r"/>
            <a:r>
              <a:rPr lang="en-US" sz="2000" dirty="0">
                <a:latin typeface="Arial Unicode MS"/>
              </a:rPr>
              <a:t>9.80</a:t>
            </a:r>
          </a:p>
          <a:p>
            <a:pPr algn="r"/>
            <a:r>
              <a:rPr lang="en-US" sz="2000" dirty="0">
                <a:latin typeface="Arial Unicode MS"/>
              </a:rPr>
              <a:t>1.00</a:t>
            </a:r>
          </a:p>
          <a:p>
            <a:pPr algn="r"/>
            <a:r>
              <a:rPr lang="en-US" sz="2000" dirty="0">
                <a:latin typeface="Arial Unicode MS"/>
              </a:rPr>
              <a:t>0.10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6725" y="2977277"/>
            <a:ext cx="1558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Comic Sans MS"/>
                <a:cs typeface="Comic Sans MS"/>
              </a:rPr>
              <a:t>0.25</a:t>
            </a:r>
          </a:p>
          <a:p>
            <a:pPr algn="r"/>
            <a:r>
              <a:rPr lang="en-US" sz="2000" dirty="0">
                <a:latin typeface="Comic Sans MS"/>
                <a:cs typeface="Comic Sans MS"/>
              </a:rPr>
              <a:t>33.11</a:t>
            </a:r>
          </a:p>
          <a:p>
            <a:pPr algn="r"/>
            <a:r>
              <a:rPr lang="en-US" sz="2000" dirty="0">
                <a:latin typeface="Comic Sans MS"/>
                <a:cs typeface="Comic Sans MS"/>
              </a:rPr>
              <a:t>87.00</a:t>
            </a:r>
          </a:p>
          <a:p>
            <a:pPr algn="r"/>
            <a:r>
              <a:rPr lang="en-US" sz="2000" dirty="0">
                <a:latin typeface="Comic Sans MS"/>
                <a:cs typeface="Comic Sans MS"/>
              </a:rPr>
              <a:t>9.80</a:t>
            </a:r>
          </a:p>
          <a:p>
            <a:pPr algn="r"/>
            <a:r>
              <a:rPr lang="en-US" sz="2000" dirty="0">
                <a:latin typeface="Comic Sans MS"/>
                <a:cs typeface="Comic Sans MS"/>
              </a:rPr>
              <a:t>1.00</a:t>
            </a:r>
          </a:p>
          <a:p>
            <a:pPr algn="r"/>
            <a:r>
              <a:rPr lang="en-US" sz="2000" dirty="0">
                <a:latin typeface="Comic Sans MS"/>
                <a:cs typeface="Comic Sans MS"/>
              </a:rPr>
              <a:t>0.10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1727537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Unaligned</a:t>
            </a:r>
          </a:p>
          <a:p>
            <a:r>
              <a:rPr lang="en-US" sz="2000" dirty="0"/>
              <a:t>Decimals</a:t>
            </a:r>
          </a:p>
          <a:p>
            <a:r>
              <a:rPr lang="en-US" sz="2000" dirty="0"/>
              <a:t>(Arial)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53299" y="1727537"/>
            <a:ext cx="20715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Aligned,</a:t>
            </a:r>
          </a:p>
          <a:p>
            <a:pPr algn="r"/>
            <a:r>
              <a:rPr lang="en-US" sz="2000" dirty="0"/>
              <a:t>Variable Spaced</a:t>
            </a:r>
          </a:p>
          <a:p>
            <a:pPr algn="r"/>
            <a:r>
              <a:rPr lang="en-US" sz="2000" dirty="0"/>
              <a:t>(Comic Sans)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8308" y="1727537"/>
            <a:ext cx="1653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Aligned,</a:t>
            </a:r>
          </a:p>
          <a:p>
            <a:pPr algn="r"/>
            <a:r>
              <a:rPr lang="en-US" sz="2000" dirty="0" err="1"/>
              <a:t>Monospaced</a:t>
            </a:r>
            <a:endParaRPr lang="en-US" sz="2000" dirty="0"/>
          </a:p>
          <a:p>
            <a:pPr algn="r"/>
            <a:r>
              <a:rPr lang="en-US" sz="2000" dirty="0"/>
              <a:t>(Arial)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23622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of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Stuff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Nonsense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12/05/13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12/12/13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12/19/13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12/26/13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01/02/14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Emphasis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23622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Stuff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Nonsense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Friday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 vs. Rows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316480"/>
          <a:ext cx="7162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Stuff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Nonsense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 vs. Rows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2062480"/>
          <a:ext cx="3200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5K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19:27:33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19:28.02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19:28.04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19:28.20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19:29.17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19:30.36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19:32.08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Ordering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2362200"/>
          <a:ext cx="5791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Stuff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Nonsense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Values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2062480"/>
          <a:ext cx="3200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5K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19:27:33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19:28.02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19:28.04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19:28.20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19:29.17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19:30.36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19:32.08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sz="4400" dirty="0"/>
              <a:t>Sort!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need to show precise values</a:t>
            </a:r>
          </a:p>
          <a:p>
            <a:r>
              <a:rPr lang="en-US" dirty="0"/>
              <a:t>Users need to look up specific values rather than comparing them or finding patterns</a:t>
            </a:r>
          </a:p>
          <a:p>
            <a:r>
              <a:rPr lang="en-US" dirty="0"/>
              <a:t>You need to show data with more than one unit of measure</a:t>
            </a:r>
          </a:p>
          <a:p>
            <a:r>
              <a:rPr lang="en-US" dirty="0"/>
              <a:t>You need to show individual data as well as summaries</a:t>
            </a:r>
          </a:p>
          <a:p>
            <a:r>
              <a:rPr lang="en-US" dirty="0"/>
              <a:t>The information is most efficiently represented as a table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Facilitate the Right Comparisons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63576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Stuff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Nonsense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 Data Efficiently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76400"/>
          <a:ext cx="3505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Stuff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48200" y="1676400"/>
          <a:ext cx="3505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Are self-explanatory</a:t>
            </a:r>
          </a:p>
          <a:p>
            <a:r>
              <a:rPr lang="en-US" dirty="0"/>
              <a:t>Provide context</a:t>
            </a:r>
          </a:p>
          <a:p>
            <a:r>
              <a:rPr lang="en-US" dirty="0"/>
              <a:t>Are formatted consistently</a:t>
            </a:r>
          </a:p>
          <a:p>
            <a:r>
              <a:rPr lang="en-US" dirty="0"/>
              <a:t>Are easy to use</a:t>
            </a:r>
          </a:p>
          <a:p>
            <a:r>
              <a:rPr lang="en-US" dirty="0"/>
              <a:t>Provide units</a:t>
            </a:r>
          </a:p>
          <a:p>
            <a:r>
              <a:rPr lang="en-US" dirty="0"/>
              <a:t>Show their data sources</a:t>
            </a:r>
          </a:p>
          <a:p>
            <a:r>
              <a:rPr lang="en-US" dirty="0"/>
              <a:t>Show the statistical models used</a:t>
            </a:r>
          </a:p>
          <a:p>
            <a:r>
              <a:rPr lang="en-US" dirty="0"/>
              <a:t>Define their terms, abbreviations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Space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0" y="4114800"/>
          <a:ext cx="457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Stuff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Nonsense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43200" y="1676400"/>
          <a:ext cx="3581400" cy="177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Stuff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Nonsense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>
                        <a:lnSpc>
                          <a:spcPts val="1460"/>
                        </a:lnSpc>
                      </a:pPr>
                      <a:r>
                        <a:rPr lang="en-US" dirty="0"/>
                        <a:t>Monday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60"/>
                        </a:lnSpc>
                      </a:pPr>
                      <a:r>
                        <a:rPr lang="en-US" dirty="0"/>
                        <a:t>1.0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60"/>
                        </a:lnSpc>
                      </a:pPr>
                      <a:r>
                        <a:rPr lang="en-US" dirty="0"/>
                        <a:t>2.0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>
                        <a:lnSpc>
                          <a:spcPts val="1460"/>
                        </a:lnSpc>
                      </a:pPr>
                      <a:r>
                        <a:rPr lang="en-US" dirty="0"/>
                        <a:t>Tuesday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60"/>
                        </a:lnSpc>
                      </a:pPr>
                      <a:r>
                        <a:rPr lang="en-US" dirty="0"/>
                        <a:t>3.5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60"/>
                        </a:lnSpc>
                      </a:pPr>
                      <a:r>
                        <a:rPr lang="en-US" dirty="0"/>
                        <a:t>4.2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>
                        <a:lnSpc>
                          <a:spcPts val="1460"/>
                        </a:lnSpc>
                      </a:pPr>
                      <a:r>
                        <a:rPr lang="en-US" dirty="0"/>
                        <a:t>Wednesday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60"/>
                        </a:lnSpc>
                      </a:pPr>
                      <a:r>
                        <a:rPr lang="en-US" dirty="0"/>
                        <a:t>2.9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60"/>
                        </a:lnSpc>
                      </a:pPr>
                      <a:r>
                        <a:rPr lang="en-US" dirty="0"/>
                        <a:t>3.1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>
                        <a:lnSpc>
                          <a:spcPts val="1460"/>
                        </a:lnSpc>
                      </a:pPr>
                      <a:r>
                        <a:rPr lang="en-US" dirty="0"/>
                        <a:t>Thursday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60"/>
                        </a:lnSpc>
                      </a:pPr>
                      <a:r>
                        <a:rPr lang="en-US" dirty="0"/>
                        <a:t>31.2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60"/>
                        </a:lnSpc>
                      </a:pPr>
                      <a:r>
                        <a:rPr lang="en-US" dirty="0"/>
                        <a:t>32.0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>
                        <a:lnSpc>
                          <a:spcPts val="1460"/>
                        </a:lnSpc>
                      </a:pPr>
                      <a:r>
                        <a:rPr lang="en-US" dirty="0"/>
                        <a:t>Friday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60"/>
                        </a:lnSpc>
                      </a:pPr>
                      <a:r>
                        <a:rPr lang="en-US" dirty="0"/>
                        <a:t>2.1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60"/>
                        </a:lnSpc>
                      </a:pPr>
                      <a:r>
                        <a:rPr lang="en-US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76400" y="409956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Stuff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Nonsense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1524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Stuff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Nonsense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3.5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4.2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2.9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3.1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31.2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32.0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2.1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Used for Grouping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67640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Stuff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Nonsense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21.0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Used for Emphasis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2098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Stuff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Nonsense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30.7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42.1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for Rows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498019"/>
              </p:ext>
            </p:extLst>
          </p:nvPr>
        </p:nvGraphicFramePr>
        <p:xfrm>
          <a:off x="1066800" y="2362200"/>
          <a:ext cx="6934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Stuff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Nonsense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for Grouping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67640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Stuff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Nonsense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21.0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738</Words>
  <Application>Microsoft Office PowerPoint</Application>
  <PresentationFormat>On-screen Show (4:3)</PresentationFormat>
  <Paragraphs>550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Unicode MS</vt:lpstr>
      <vt:lpstr>Calibri</vt:lpstr>
      <vt:lpstr>Comic Sans MS</vt:lpstr>
      <vt:lpstr>Office Theme</vt:lpstr>
      <vt:lpstr>Custom Design</vt:lpstr>
      <vt:lpstr>Table Design</vt:lpstr>
      <vt:lpstr>When to Use Tables</vt:lpstr>
      <vt:lpstr>Good Tables</vt:lpstr>
      <vt:lpstr>White Space</vt:lpstr>
      <vt:lpstr>Rules</vt:lpstr>
      <vt:lpstr>Rules Used for Grouping</vt:lpstr>
      <vt:lpstr>Rules Used for Emphasis</vt:lpstr>
      <vt:lpstr>Color for Rows</vt:lpstr>
      <vt:lpstr>Color for Grouping</vt:lpstr>
      <vt:lpstr>Color for Emphasis</vt:lpstr>
      <vt:lpstr>Text Alignment</vt:lpstr>
      <vt:lpstr>Numeric Alignment</vt:lpstr>
      <vt:lpstr>Dates</vt:lpstr>
      <vt:lpstr>Emphasis</vt:lpstr>
      <vt:lpstr>Columns vs. Rows</vt:lpstr>
      <vt:lpstr>Columns vs. Rows</vt:lpstr>
      <vt:lpstr>Column Ordering</vt:lpstr>
      <vt:lpstr>Derived Values</vt:lpstr>
      <vt:lpstr>Row Sequence</vt:lpstr>
      <vt:lpstr>Facilitate the Right Comparisons</vt:lpstr>
      <vt:lpstr>Present Data Efficiently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2U LA</cp:lastModifiedBy>
  <cp:revision>100</cp:revision>
  <dcterms:created xsi:type="dcterms:W3CDTF">2017-01-28T22:06:30Z</dcterms:created>
  <dcterms:modified xsi:type="dcterms:W3CDTF">2017-02-01T23:04:14Z</dcterms:modified>
</cp:coreProperties>
</file>